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15" r:id="rId2"/>
    <p:sldId id="446" r:id="rId3"/>
    <p:sldId id="367" r:id="rId4"/>
    <p:sldId id="438" r:id="rId5"/>
    <p:sldId id="443" r:id="rId6"/>
    <p:sldId id="328" r:id="rId7"/>
    <p:sldId id="445" r:id="rId8"/>
    <p:sldId id="444" r:id="rId9"/>
    <p:sldId id="427" r:id="rId10"/>
    <p:sldId id="430" r:id="rId11"/>
    <p:sldId id="428" r:id="rId12"/>
    <p:sldId id="431" r:id="rId13"/>
    <p:sldId id="383" r:id="rId14"/>
    <p:sldId id="439" r:id="rId15"/>
    <p:sldId id="384" r:id="rId16"/>
    <p:sldId id="368" r:id="rId17"/>
    <p:sldId id="385" r:id="rId18"/>
    <p:sldId id="432" r:id="rId19"/>
    <p:sldId id="433" r:id="rId20"/>
    <p:sldId id="435" r:id="rId21"/>
    <p:sldId id="436" r:id="rId22"/>
    <p:sldId id="370" r:id="rId23"/>
    <p:sldId id="440" r:id="rId24"/>
    <p:sldId id="441" r:id="rId25"/>
    <p:sldId id="386" r:id="rId26"/>
    <p:sldId id="398" r:id="rId27"/>
    <p:sldId id="402" r:id="rId28"/>
    <p:sldId id="400" r:id="rId29"/>
    <p:sldId id="408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23" r:id="rId38"/>
    <p:sldId id="437" r:id="rId39"/>
    <p:sldId id="44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480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9DDC3-28B3-401B-8E41-21022E1E274A}" type="datetimeFigureOut">
              <a:rPr lang="en-US" smtClean="0"/>
              <a:pPr/>
              <a:t>11/1/2019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5D27C-EC5D-4FD6-BEEE-408EA39170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80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rlabs.com/Software/Motion%20Control/KINESIS/Kinesis%20with%20C%20Quick%20Start%20Guide.pdf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jaymatharu.com/the-name-does-not-exists-in-the-current-context-asp-net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coder007.com/2015/10/var-vs-dynamic-keywords-in-c.htm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https://www.thorlabs.com/Software/Motion%20Control/KINESIS/Kinesis%20with%20C%20Quick%20Start%20Guide.pdf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5D27C-EC5D-4FD6-BEEE-408EA39170D6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247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BE7A45-8F03-4BBE-BCBA-28800C75EDFA}" type="slidenum">
              <a:rPr lang="en-US"/>
              <a:pPr/>
              <a:t>24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34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BF30D-7B0B-42C9-964E-BA4E98A44DD1}" type="slidenum">
              <a:rPr lang="en-US"/>
              <a:pPr/>
              <a:t>25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05AB73-04E7-44E9-A69C-0AB0D5D15122}" type="slidenum">
              <a:rPr lang="en-US"/>
              <a:pPr/>
              <a:t>27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1DD35C-FCAA-45D8-BD7E-D0A4FA9D2DAC}" type="slidenum">
              <a:rPr lang="en-US"/>
              <a:pPr/>
              <a:t>28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1EBCA1-F291-46E9-B275-72AD805F1BC4}" type="slidenum">
              <a:rPr lang="en-US"/>
              <a:pPr/>
              <a:t>3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8F7F21-432D-49A5-8803-CB42659C2D22}" type="slidenum">
              <a:rPr lang="en-US"/>
              <a:pPr/>
              <a:t>5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92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8F7F21-432D-49A5-8803-CB42659C2D22}" type="slidenum">
              <a:rPr lang="en-US"/>
              <a:pPr/>
              <a:t>6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hlinkClick r:id="rId3"/>
              </a:rPr>
              <a:t>https://www.ajaymatharu.com/the-name-does-not-exists-in-the-current-context-asp-net/</a:t>
            </a:r>
            <a:endParaRPr lang="en-US" dirty="0"/>
          </a:p>
          <a:p>
            <a:r>
              <a:rPr lang="en-US" dirty="0">
                <a:hlinkClick r:id="rId4"/>
              </a:rPr>
              <a:t>http://www.coder007.com/2015/10/var-vs-dynamic-keywords-in-c.html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8F7F21-432D-49A5-8803-CB42659C2D22}" type="slidenum">
              <a:rPr lang="en-US"/>
              <a:pPr/>
              <a:t>7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88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8F7F21-432D-49A5-8803-CB42659C2D22}" type="slidenum">
              <a:rPr lang="en-US"/>
              <a:pPr/>
              <a:t>8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28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0A6BD-0A8D-4D90-978F-887875AE7FA4}" type="slidenum">
              <a:rPr lang="en-US"/>
              <a:pPr/>
              <a:t>16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BE7A45-8F03-4BBE-BCBA-28800C75EDFA}" type="slidenum">
              <a:rPr lang="en-US"/>
              <a:pPr/>
              <a:t>22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BE7A45-8F03-4BBE-BCBA-28800C75EDFA}" type="slidenum">
              <a:rPr lang="en-US"/>
              <a:pPr/>
              <a:t>23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6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46DB-5B19-4368-BBF1-698C1ABF228F}" type="datetime1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A5CA-6CD7-4492-BF8D-E6E56834CE58}" type="datetime1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A695-DC7B-4A7E-BCE4-C8290D00D33C}" type="datetime1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6852-9EAC-4CA6-817E-8BF42248E36A}" type="datetime1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7FEF-3B8C-4E3D-AEB9-12FAA826AEC4}" type="datetime1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F838-DFA8-4DAC-8044-251B805C4C32}" type="datetime1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2F2F-3F19-4E43-8933-0DFFC38C2546}" type="datetime1">
              <a:rPr lang="en-US" smtClean="0"/>
              <a:pPr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90CF-B873-4474-A9A6-4441ECD3F4CD}" type="datetime1">
              <a:rPr lang="en-US" smtClean="0"/>
              <a:pPr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370C-4439-4C61-926D-7C7B7354E286}" type="datetime1">
              <a:rPr lang="en-US" smtClean="0"/>
              <a:pPr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499C-E84A-4968-BEBE-27F5B5AE6F53}" type="datetime1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C5CB-6E46-4D75-840E-AC253CFBAD22}" type="datetime1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A91F6-8A39-490C-AFD2-09BCE7AC6C72}" type="datetime1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3.gif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errors-in-cc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 w="15875">
            <a:solidFill>
              <a:schemeClr val="accent1"/>
            </a:solidFill>
            <a:prstDash val="sysDot"/>
          </a:ln>
        </p:spPr>
        <p:txBody>
          <a:bodyPr>
            <a:noAutofit/>
          </a:bodyPr>
          <a:lstStyle/>
          <a:p>
            <a:r>
              <a:rPr lang="en-US" sz="8000" dirty="0">
                <a:latin typeface="Arabic Typesetting" pitchFamily="66" charset="-78"/>
                <a:cs typeface="Arabic Typesetting" pitchFamily="66" charset="-78"/>
              </a:rPr>
              <a:t>Exception Handling</a:t>
            </a:r>
            <a:endParaRPr lang="en-IN" sz="80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6FBA6E7-12CC-4C77-A814-0FF9DE6CF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</a:t>
            </a:r>
          </a:p>
          <a:p>
            <a:r>
              <a:rPr lang="en-US" dirty="0">
                <a:solidFill>
                  <a:schemeClr val="tx1"/>
                </a:solidFill>
              </a:rPr>
              <a:t>Ibtisam Mogul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69E0B0E-8599-44AF-9FF7-F361AD8B4BAD}" type="slidenum">
              <a:rPr lang="en-US"/>
              <a:pPr/>
              <a:t>10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458200" cy="59055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Runtime Errors</a:t>
            </a:r>
            <a:br>
              <a:rPr lang="en-US" dirty="0"/>
            </a:br>
            <a:r>
              <a:rPr lang="en-US" dirty="0"/>
              <a:t>Entering wrong format</a:t>
            </a:r>
            <a:endParaRPr lang="en-US" b="1" dirty="0"/>
          </a:p>
        </p:txBody>
      </p:sp>
      <p:sp>
        <p:nvSpPr>
          <p:cNvPr id="2053" name="Rectangle 9"/>
          <p:cNvSpPr>
            <a:spLocks noChangeArrowheads="1"/>
          </p:cNvSpPr>
          <p:nvPr/>
        </p:nvSpPr>
        <p:spPr bwMode="auto">
          <a:xfrm>
            <a:off x="2114550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054" name="Rectangle 11"/>
          <p:cNvSpPr>
            <a:spLocks noChangeArrowheads="1"/>
          </p:cNvSpPr>
          <p:nvPr/>
        </p:nvSpPr>
        <p:spPr bwMode="auto">
          <a:xfrm>
            <a:off x="2114550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0AA694-47FE-496B-BBA7-4E488AB20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518" b="72651"/>
          <a:stretch/>
        </p:blipFill>
        <p:spPr>
          <a:xfrm>
            <a:off x="513994" y="1556792"/>
            <a:ext cx="7430212" cy="454986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B31C56A-A8DD-45C1-BC17-F5079C21252B}"/>
              </a:ext>
            </a:extLst>
          </p:cNvPr>
          <p:cNvSpPr/>
          <p:nvPr/>
        </p:nvSpPr>
        <p:spPr>
          <a:xfrm>
            <a:off x="2483768" y="2852936"/>
            <a:ext cx="1593354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09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15EF-2BDA-4C82-9D4E-CE6F0143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06288"/>
            <a:ext cx="8229600" cy="1143000"/>
          </a:xfrm>
        </p:spPr>
        <p:txBody>
          <a:bodyPr/>
          <a:lstStyle/>
          <a:p>
            <a:r>
              <a:rPr lang="en-US" dirty="0"/>
              <a:t>Runtime Error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17F09B-524B-4F01-8486-5B54BF061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91" t="8144" b="10450"/>
          <a:stretch/>
        </p:blipFill>
        <p:spPr>
          <a:xfrm>
            <a:off x="107504" y="620688"/>
            <a:ext cx="9036496" cy="62373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2E1BA-569E-4FE6-986A-D6E6AE93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40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ECF1-E6CD-4054-A5A8-385C521A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09A8B-F04A-4F91-A161-A7206013F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private void button1_Click(object sender,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EventArgs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e)</a:t>
            </a:r>
          </a:p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double result;</a:t>
            </a:r>
          </a:p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   double no1 =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double.Parse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(textBox1.Text);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   double no2 = </a:t>
            </a:r>
            <a:r>
              <a:rPr lang="en-US" sz="18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double.Parse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(textBox2.Text);</a:t>
            </a:r>
          </a:p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   </a:t>
            </a:r>
          </a:p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result = no1 / no2;</a:t>
            </a:r>
          </a:p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   </a:t>
            </a:r>
          </a:p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textBox3.Text =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result.ToString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Exception thrown: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200" b="1" dirty="0" err="1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FormatException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 unhandled exception of type '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System.FormatException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' occurred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849BF-5AFB-42E5-BBBF-28A1D977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AFE9DF-50D6-4E78-8E76-5EF7A5080A37}"/>
              </a:ext>
            </a:extLst>
          </p:cNvPr>
          <p:cNvSpPr txBox="1">
            <a:spLocks/>
          </p:cNvSpPr>
          <p:nvPr/>
        </p:nvSpPr>
        <p:spPr>
          <a:xfrm>
            <a:off x="457200" y="5877272"/>
            <a:ext cx="8229600" cy="706090"/>
          </a:xfrm>
          <a:prstGeom prst="rect">
            <a:avLst/>
          </a:prstGeom>
          <a:ln>
            <a:solidFill>
              <a:srgbClr val="0070C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string was not in a correct format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200" dirty="0"/>
          </a:p>
          <a:p>
            <a:pPr marL="0" indent="0">
              <a:buFont typeface="Arial" pitchFamily="34" charset="0"/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35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Autofit/>
          </a:bodyPr>
          <a:lstStyle/>
          <a:p>
            <a:r>
              <a:rPr lang="en-US" sz="3600"/>
              <a:t>Exception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66018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Exception</a:t>
            </a:r>
          </a:p>
          <a:p>
            <a:pPr>
              <a:buNone/>
            </a:pPr>
            <a:r>
              <a:rPr lang="en-US" sz="2400" dirty="0"/>
              <a:t>An exception is a condition that is caused by a </a:t>
            </a:r>
          </a:p>
          <a:p>
            <a:pPr>
              <a:buNone/>
            </a:pPr>
            <a:r>
              <a:rPr lang="en-US" sz="2400" b="1" dirty="0">
                <a:highlight>
                  <a:srgbClr val="FFFF00"/>
                </a:highlight>
              </a:rPr>
              <a:t>runtime error </a:t>
            </a:r>
            <a:r>
              <a:rPr lang="en-US" sz="2400" dirty="0"/>
              <a:t>in the program.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 descr="http://www.sitesbay.com/java/images/exception/throw-exception.png">
            <a:extLst>
              <a:ext uri="{FF2B5EF4-FFF2-40B4-BE49-F238E27FC236}">
                <a16:creationId xmlns:a16="http://schemas.microsoft.com/office/drawing/2014/main" id="{C34B7E94-742F-4C6A-AEED-C43EDF27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341436"/>
            <a:ext cx="3275856" cy="205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3F62C1-6CA0-4E9C-9861-B11E9E6BC8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39" r="83887" b="75681"/>
          <a:stretch/>
        </p:blipFill>
        <p:spPr>
          <a:xfrm>
            <a:off x="6787939" y="13385"/>
            <a:ext cx="2356061" cy="1152633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7632C9DA-5854-4666-BF1E-8127687796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27" t="26882" r="43822" b="52847"/>
          <a:stretch/>
        </p:blipFill>
        <p:spPr>
          <a:xfrm>
            <a:off x="5868144" y="3405644"/>
            <a:ext cx="3240360" cy="142005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3FE44C-0D1C-4CD7-857D-A0B8890DD4D6}"/>
              </a:ext>
            </a:extLst>
          </p:cNvPr>
          <p:cNvSpPr txBox="1">
            <a:spLocks/>
          </p:cNvSpPr>
          <p:nvPr/>
        </p:nvSpPr>
        <p:spPr>
          <a:xfrm>
            <a:off x="107504" y="2750195"/>
            <a:ext cx="5904656" cy="903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dirty="0"/>
              <a:t>an exception </a:t>
            </a:r>
            <a:r>
              <a:rPr lang="en-US" sz="2400" b="1" dirty="0">
                <a:highlight>
                  <a:srgbClr val="FFFF00"/>
                </a:highlight>
              </a:rPr>
              <a:t>object</a:t>
            </a:r>
            <a:r>
              <a:rPr lang="en-US" sz="2400" dirty="0"/>
              <a:t> is created and </a:t>
            </a:r>
          </a:p>
          <a:p>
            <a:pPr>
              <a:buFont typeface="Arial" pitchFamily="34" charset="0"/>
              <a:buNone/>
            </a:pPr>
            <a:r>
              <a:rPr lang="en-US" sz="2400" dirty="0"/>
              <a:t>throws it(informs user that an error occurred).</a:t>
            </a:r>
          </a:p>
          <a:p>
            <a:pPr>
              <a:buFont typeface="Arial" pitchFamily="34" charset="0"/>
              <a:buNone/>
            </a:pPr>
            <a:endParaRPr lang="en-US" sz="2400" dirty="0"/>
          </a:p>
          <a:p>
            <a:pPr>
              <a:buFont typeface="Arial" pitchFamily="34" charset="0"/>
              <a:buNone/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17435AB-7E8F-4602-8194-C1E23779EE18}"/>
              </a:ext>
            </a:extLst>
          </p:cNvPr>
          <p:cNvSpPr txBox="1">
            <a:spLocks/>
          </p:cNvSpPr>
          <p:nvPr/>
        </p:nvSpPr>
        <p:spPr>
          <a:xfrm>
            <a:off x="107504" y="473568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dirty="0"/>
              <a:t>If exception object is not caught and handled then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/>
              <a:t>interpreter will display an error message and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>
                <a:solidFill>
                  <a:srgbClr val="FF0000"/>
                </a:solidFill>
              </a:rPr>
              <a:t>terminate program</a:t>
            </a:r>
          </a:p>
          <a:p>
            <a:pPr>
              <a:buFont typeface="Arial" pitchFamily="34" charset="0"/>
              <a:buNone/>
            </a:pPr>
            <a:endParaRPr lang="en-US" sz="2400" dirty="0"/>
          </a:p>
          <a:p>
            <a:pPr>
              <a:buFont typeface="Arial" pitchFamily="34" charset="0"/>
              <a:buNone/>
            </a:pPr>
            <a:endParaRPr lang="en-US" sz="2400" dirty="0"/>
          </a:p>
          <a:p>
            <a:pPr>
              <a:buFont typeface="Arial" pitchFamily="34" charset="0"/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8E2A-4F51-4D24-9027-E78AFC60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 your own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09B7C-1754-43B7-9B0E-88037003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any of your program </a:t>
            </a:r>
          </a:p>
          <a:p>
            <a:r>
              <a:rPr lang="en-US" dirty="0"/>
              <a:t>Instead of integer(number)</a:t>
            </a:r>
          </a:p>
          <a:p>
            <a:r>
              <a:rPr lang="en-US" dirty="0"/>
              <a:t>Enter a character </a:t>
            </a:r>
          </a:p>
          <a:p>
            <a:r>
              <a:rPr lang="en-US" dirty="0"/>
              <a:t>Click Button</a:t>
            </a:r>
          </a:p>
          <a:p>
            <a:r>
              <a:rPr lang="en-US" dirty="0"/>
              <a:t>See the Runtime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0F5FB-67C5-4CA3-9BCA-D38FCD6D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23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Exception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continue the program execution: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4" name="Picture 6" descr="Image result for baseball player catching ball">
            <a:extLst>
              <a:ext uri="{FF2B5EF4-FFF2-40B4-BE49-F238E27FC236}">
                <a16:creationId xmlns:a16="http://schemas.microsoft.com/office/drawing/2014/main" id="{35053D33-9F9D-412F-B5F0-6F158EF13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595836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CB9A13-D3B8-4A75-BB1E-9E953D7B04F2}"/>
              </a:ext>
            </a:extLst>
          </p:cNvPr>
          <p:cNvSpPr txBox="1">
            <a:spLocks/>
          </p:cNvSpPr>
          <p:nvPr/>
        </p:nvSpPr>
        <p:spPr>
          <a:xfrm>
            <a:off x="457200" y="219551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catch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exception object thrown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by the error condition and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display a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 corrective action or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perform corrective action .</a:t>
            </a:r>
          </a:p>
          <a:p>
            <a:pPr>
              <a:buFont typeface="Arial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task is called </a:t>
            </a:r>
          </a:p>
          <a:p>
            <a:pPr>
              <a:buFont typeface="Arial" pitchFamily="34" charset="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Exception Handling.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78F8F4-E248-4515-95AE-77F4275AC830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2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Motivation</a:t>
            </a:r>
          </a:p>
        </p:txBody>
      </p:sp>
      <p:sp>
        <p:nvSpPr>
          <p:cNvPr id="921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200" dirty="0"/>
              <a:t>We seek </a:t>
            </a:r>
            <a:r>
              <a:rPr lang="en-US" sz="2200" u="sng" dirty="0"/>
              <a:t>robust</a:t>
            </a:r>
            <a:r>
              <a:rPr lang="en-US" sz="2200" dirty="0"/>
              <a:t> programs</a:t>
            </a:r>
          </a:p>
          <a:p>
            <a:pPr eaLnBrk="1" hangingPunct="1">
              <a:defRPr/>
            </a:pPr>
            <a:endParaRPr lang="en-US" sz="2200" dirty="0"/>
          </a:p>
          <a:p>
            <a:pPr eaLnBrk="1" hangingPunct="1">
              <a:defRPr/>
            </a:pPr>
            <a:r>
              <a:rPr lang="en-US" sz="2200" dirty="0"/>
              <a:t>When something unexpected occurs</a:t>
            </a:r>
          </a:p>
          <a:p>
            <a:pPr lvl="1" eaLnBrk="1" hangingPunct="1">
              <a:defRPr/>
            </a:pPr>
            <a:r>
              <a:rPr lang="en-US" sz="2200" dirty="0"/>
              <a:t>Ensure program </a:t>
            </a:r>
            <a:r>
              <a:rPr lang="en-US" sz="2200" dirty="0">
                <a:solidFill>
                  <a:srgbClr val="FF0000"/>
                </a:solidFill>
              </a:rPr>
              <a:t>detects</a:t>
            </a:r>
            <a:r>
              <a:rPr lang="en-US" sz="2200" dirty="0"/>
              <a:t> the problem</a:t>
            </a:r>
          </a:p>
          <a:p>
            <a:pPr lvl="1" eaLnBrk="1" hangingPunct="1">
              <a:defRPr/>
            </a:pPr>
            <a:r>
              <a:rPr lang="en-US" sz="2200" dirty="0"/>
              <a:t>Then program must </a:t>
            </a:r>
            <a:r>
              <a:rPr lang="en-US" sz="2200" dirty="0">
                <a:solidFill>
                  <a:srgbClr val="FF0000"/>
                </a:solidFill>
              </a:rPr>
              <a:t>do something </a:t>
            </a:r>
            <a:r>
              <a:rPr lang="en-US" sz="2200" dirty="0"/>
              <a:t>about it </a:t>
            </a:r>
          </a:p>
          <a:p>
            <a:pPr lvl="1" eaLnBrk="1" hangingPunct="1">
              <a:buNone/>
              <a:defRPr/>
            </a:pPr>
            <a:r>
              <a:rPr lang="en-US" sz="2200" dirty="0"/>
              <a:t>	(</a:t>
            </a:r>
            <a:r>
              <a:rPr lang="en-US" sz="2200" dirty="0" err="1"/>
              <a:t>eg</a:t>
            </a:r>
            <a:r>
              <a:rPr lang="en-US" sz="2200" dirty="0"/>
              <a:t>: Report and act)</a:t>
            </a:r>
          </a:p>
          <a:p>
            <a:pPr eaLnBrk="1" hangingPunct="1">
              <a:defRPr/>
            </a:pPr>
            <a:endParaRPr lang="en-US" sz="2200" dirty="0"/>
          </a:p>
          <a:p>
            <a:pPr eaLnBrk="1" hangingPunct="1">
              <a:defRPr/>
            </a:pPr>
            <a:r>
              <a:rPr lang="en-US" sz="2200" dirty="0"/>
              <a:t>Need mechanism to check for problem where it could occur</a:t>
            </a:r>
          </a:p>
          <a:p>
            <a:pPr eaLnBrk="1" hangingPunct="1">
              <a:defRPr/>
            </a:pPr>
            <a:endParaRPr lang="en-US" sz="2200" dirty="0"/>
          </a:p>
          <a:p>
            <a:pPr eaLnBrk="1" hangingPunct="1">
              <a:defRPr/>
            </a:pPr>
            <a:r>
              <a:rPr lang="en-US" sz="2200" dirty="0"/>
              <a:t>When condition does occur</a:t>
            </a:r>
          </a:p>
          <a:p>
            <a:pPr lvl="1" eaLnBrk="1" hangingPunct="1">
              <a:defRPr/>
            </a:pPr>
            <a:r>
              <a:rPr lang="en-US" sz="2200" dirty="0"/>
              <a:t>Have control passed to code to </a:t>
            </a:r>
            <a:r>
              <a:rPr lang="en-US" sz="2200" dirty="0">
                <a:highlight>
                  <a:srgbClr val="FFFF00"/>
                </a:highlight>
              </a:rPr>
              <a:t>handle the problem</a:t>
            </a:r>
          </a:p>
        </p:txBody>
      </p:sp>
      <p:pic>
        <p:nvPicPr>
          <p:cNvPr id="5" name="Picture 2" descr="http://zegyjib.files.wordpress.com/2013/05/catchemall.jpg">
            <a:extLst>
              <a:ext uri="{FF2B5EF4-FFF2-40B4-BE49-F238E27FC236}">
                <a16:creationId xmlns:a16="http://schemas.microsoft.com/office/drawing/2014/main" id="{08D72B11-175E-47FE-BE79-7D85CADE0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1501"/>
            <a:ext cx="2727027" cy="266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-8001000"/>
          <a:ext cx="5715000" cy="4360155"/>
        </p:xfrm>
        <a:graphic>
          <a:graphicData uri="http://schemas.openxmlformats.org/drawingml/2006/table">
            <a:tbl>
              <a:tblPr/>
              <a:tblGrid>
                <a:gridCol w="72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1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300" b="1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Sr.No.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300" b="1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Exception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300" b="1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" marR="2539" marT="2539" marB="2539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7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3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3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ArithmeticException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3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Arithmetic error, such as divide-by-zero.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" marR="2539" marT="2539" marB="2539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8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2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3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ArrayIndexOutOfBoundsException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3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Array index is out-of-bounds.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" marR="2539" marT="2539" marB="2539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3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3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ArrayStoreException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3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Assignment to an array element of an incompatible type.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" marR="2539" marT="2539" marB="2539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9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4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3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ClassCastException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3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Invalid cast.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" marR="2539" marT="2539" marB="2539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5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3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IllegalArgumentException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3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Illegal argument used to invoke a method.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" marR="2539" marT="2539" marB="2539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6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3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IndexOutOfBoundsException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3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Some type of index is out-of-bounds.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" marR="2539" marT="2539" marB="2539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7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7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3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NegativeArraySizeException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3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Array created with a negative size.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" marR="2539" marT="2539" marB="2539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7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8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3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NullPointerException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3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Invalid use of a null reference.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" marR="2539" marT="2539" marB="2539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6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9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312" marR="20312" marT="20312" marB="20312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3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NumberFormatException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3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Invalid conversion of a string to a numeric format.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" marR="2539" marT="2539" marB="2539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8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10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312" marR="20312" marT="20312" marB="20312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3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SecurityException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3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Attempt to violate security.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" marR="2539" marT="2539" marB="2539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16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11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312" marR="20312" marT="20312" marB="20312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3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StringIndexOutOfBounds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3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Attempt to index outside the bounds of a string.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" marR="2539" marT="2539" marB="2539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12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312" marR="20312" marT="20312" marB="20312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3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FileNotFoundException</a:t>
                      </a:r>
                      <a:endParaRPr lang="en-IN" sz="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3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Attempt to access a non-existent file</a:t>
                      </a:r>
                      <a:endParaRPr lang="en-IN" sz="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9" marR="2539" marT="2539" marB="2539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92623"/>
              </p:ext>
            </p:extLst>
          </p:nvPr>
        </p:nvGraphicFramePr>
        <p:xfrm>
          <a:off x="304800" y="228604"/>
          <a:ext cx="8839200" cy="6524715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13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2000" b="1" dirty="0" err="1">
                          <a:solidFill>
                            <a:srgbClr val="31313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Sr.No</a:t>
                      </a:r>
                      <a:r>
                        <a:rPr lang="en-IN" sz="2000" b="1" dirty="0">
                          <a:solidFill>
                            <a:srgbClr val="31313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</a:t>
                      </a:r>
                      <a:endParaRPr lang="en-IN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2000" b="1">
                          <a:solidFill>
                            <a:srgbClr val="31313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Exception</a:t>
                      </a:r>
                      <a:endParaRPr lang="en-IN" sz="2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2000" b="1">
                          <a:solidFill>
                            <a:srgbClr val="31313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Description</a:t>
                      </a:r>
                      <a:endParaRPr lang="en-IN" sz="2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39" marR="2539" marT="2539" marB="2539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42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2000" dirty="0">
                          <a:solidFill>
                            <a:srgbClr val="31313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en-IN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2000" b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ArithmeticException</a:t>
                      </a:r>
                      <a:endParaRPr lang="en-IN" sz="20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Arithmetic error, such as divide-by-zero.</a:t>
                      </a:r>
                      <a:endParaRPr lang="en-IN" sz="2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39" marR="2539" marT="2539" marB="2539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74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31313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en-IN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2000" b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ArrayIndexOutOfBoundsException</a:t>
                      </a:r>
                      <a:endParaRPr lang="en-IN" sz="20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Array index is out-of-bounds.</a:t>
                      </a:r>
                      <a:endParaRPr lang="en-IN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39" marR="2539" marT="2539" marB="2539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38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31313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endParaRPr lang="en-IN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2000" b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ArrayStoreException</a:t>
                      </a:r>
                      <a:endParaRPr lang="en-IN" sz="20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Assignment to an array element of an incompatible type.</a:t>
                      </a:r>
                      <a:endParaRPr lang="en-IN" sz="2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39" marR="2539" marT="2539" marB="2539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42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31313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en-IN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2000" b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ClassCastException</a:t>
                      </a:r>
                      <a:endParaRPr lang="en-IN" sz="20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Invalid cast.</a:t>
                      </a:r>
                      <a:endParaRPr lang="en-IN" sz="2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39" marR="2539" marT="2539" marB="2539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07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31313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en-IN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2000" b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IllegalArgumentException</a:t>
                      </a:r>
                      <a:endParaRPr lang="en-IN" sz="20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Illegal argument used to invoke a method.</a:t>
                      </a:r>
                      <a:endParaRPr lang="en-IN" sz="2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39" marR="2539" marT="2539" marB="2539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42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31313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</a:t>
                      </a:r>
                      <a:endParaRPr lang="en-IN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2000" b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IndexOutOfBoundsException</a:t>
                      </a:r>
                      <a:endParaRPr lang="en-IN" sz="20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Some type of index is out-of-bounds.</a:t>
                      </a:r>
                      <a:endParaRPr lang="en-IN" sz="2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39" marR="2539" marT="2539" marB="2539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42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31313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en-IN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2000" b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NegativeArraySizeException</a:t>
                      </a:r>
                      <a:endParaRPr lang="en-IN" sz="20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Array created with a negative size.</a:t>
                      </a:r>
                      <a:endParaRPr lang="en-IN" sz="2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39" marR="2539" marT="2539" marB="2539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42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31313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en-IN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2000" b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NullPointerException</a:t>
                      </a:r>
                      <a:endParaRPr lang="en-IN" sz="20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Invalid use of a null reference.</a:t>
                      </a:r>
                      <a:endParaRPr lang="en-IN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39" marR="2539" marT="2539" marB="2539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877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31313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</a:t>
                      </a:r>
                      <a:endParaRPr lang="en-IN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312" marR="20312" marT="20312" marB="20312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20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NumberFormatException</a:t>
                      </a:r>
                      <a:endParaRPr lang="en-IN" sz="2000" b="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Invalid conversion of a string to a numeric format.</a:t>
                      </a:r>
                      <a:endParaRPr lang="en-IN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39" marR="2539" marT="2539" marB="2539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042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31313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IN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312" marR="20312" marT="20312" marB="20312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2000" b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SecurityException</a:t>
                      </a:r>
                      <a:endParaRPr lang="en-IN" sz="20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Attempt to violate security.</a:t>
                      </a:r>
                      <a:endParaRPr lang="en-IN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39" marR="2539" marT="2539" marB="2539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5877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31313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</a:t>
                      </a:r>
                      <a:endParaRPr lang="en-IN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312" marR="20312" marT="20312" marB="20312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2000" b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StringIndexOutOfBounds</a:t>
                      </a:r>
                      <a:endParaRPr lang="en-IN" sz="20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Attempt to index outside the bounds of a string.</a:t>
                      </a:r>
                      <a:endParaRPr lang="en-IN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39" marR="2539" marT="2539" marB="2539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807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31313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  <a:endParaRPr lang="en-IN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312" marR="20312" marT="20312" marB="20312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2000" b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FileNotFoundException</a:t>
                      </a:r>
                      <a:endParaRPr lang="en-IN" sz="20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0312" marR="20312" marT="20312" marB="2031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Attempt to access a non-existent file</a:t>
                      </a:r>
                      <a:endParaRPr lang="en-IN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39" marR="2539" marT="2539" marB="2539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E838C7C-50AB-41C8-979A-6E75441E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System.Exception</a:t>
            </a:r>
            <a:endParaRPr lang="tr-TR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B88FB-A765-4326-ADDD-39CE22F9709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35285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fontAlgn="auto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lang="en-US" altLang="ja-JP" sz="2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Exception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eaLnBrk="1" fontAlgn="auto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</a:t>
            </a:r>
            <a:r>
              <a:rPr lang="en-US" altLang="ja-JP" sz="2200" b="1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class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.NET’s exception class hierarchy.</a:t>
            </a:r>
          </a:p>
          <a:p>
            <a:pPr eaLnBrk="1" fontAlgn="auto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58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.NET, objects of class </a:t>
            </a:r>
            <a:r>
              <a:rPr lang="en-US" altLang="ja-JP" sz="2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Exception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its derived classes may be </a:t>
            </a:r>
            <a:r>
              <a:rPr lang="en-US" altLang="ja-JP" sz="2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thrown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ja-JP" sz="220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caught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eaLnBrk="1" fontAlgn="auto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ja-JP" sz="2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block that specifies a parameter of type </a:t>
            </a:r>
            <a:r>
              <a:rPr lang="en-US" altLang="ja-JP" sz="2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Exception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catch all exceptions.</a:t>
            </a:r>
          </a:p>
          <a:p>
            <a:pPr marL="274320" indent="-274320" eaLnBrk="1" fontAlgn="auto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tr-TR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768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54838A4-4E7C-405B-8990-6624C5B5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22238"/>
            <a:ext cx="7772400" cy="792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System.Exception </a:t>
            </a:r>
            <a:r>
              <a:rPr lang="en-US" altLang="en-US">
                <a:latin typeface="Calibri" panose="020F0502020204030204" pitchFamily="34" charset="0"/>
                <a:cs typeface="Courier New" panose="02070309020205020404" pitchFamily="49" charset="0"/>
              </a:rPr>
              <a:t>Properties</a:t>
            </a:r>
            <a:endParaRPr lang="tr-TR" altLang="en-US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021A-AD1E-4923-853C-BCD744E46F1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3400" y="914400"/>
            <a:ext cx="8153400" cy="5638800"/>
          </a:xfrm>
        </p:spPr>
        <p:txBody>
          <a:bodyPr>
            <a:noAutofit/>
          </a:bodyPr>
          <a:lstStyle/>
          <a:p>
            <a:pPr marL="219075" indent="-219075" eaLnBrk="1" fontAlgn="auto" hangingPunct="1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ja-JP" sz="2000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Class Exception’s properties are used to formulate error messages indicating a caught exception.</a:t>
            </a:r>
          </a:p>
          <a:p>
            <a:pPr marL="548640" lvl="1" eaLnBrk="1" fontAlgn="auto" hangingPunct="1">
              <a:lnSpc>
                <a:spcPct val="95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ja-JP" sz="2000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Property </a:t>
            </a:r>
            <a:r>
              <a:rPr lang="en-US" altLang="ja-JP" sz="2000" b="1" dirty="0">
                <a:solidFill>
                  <a:srgbClr val="00B0F0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Message</a:t>
            </a:r>
            <a:r>
              <a:rPr lang="en-US" altLang="ja-JP" sz="2000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stores the error message associated with an Exception object.</a:t>
            </a:r>
          </a:p>
          <a:p>
            <a:pPr marL="548640" lvl="1" eaLnBrk="1" fontAlgn="auto" hangingPunct="1">
              <a:lnSpc>
                <a:spcPct val="95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ja-JP" sz="2000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Property </a:t>
            </a:r>
            <a:r>
              <a:rPr lang="en-US" altLang="ja-JP" sz="2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StackTrace</a:t>
            </a:r>
            <a:r>
              <a:rPr lang="en-US" altLang="ja-JP" sz="2000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contains a string that represents the method-call stack.</a:t>
            </a:r>
          </a:p>
          <a:p>
            <a:pPr marL="219075" indent="-219075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ja-JP" sz="2000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When an exception occurs, a programmer might use a different error message or indicate a new exception type.</a:t>
            </a:r>
          </a:p>
          <a:p>
            <a:pPr marL="493395" lvl="1" indent="-219075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ja-JP" sz="2000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The original exception object is stored in the </a:t>
            </a:r>
            <a:r>
              <a:rPr lang="en-US" altLang="ja-JP" sz="2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InnerException</a:t>
            </a:r>
            <a:r>
              <a:rPr lang="en-US" altLang="ja-JP" sz="2000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property. </a:t>
            </a:r>
          </a:p>
          <a:p>
            <a:pPr marL="219075" indent="-219075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ja-JP" sz="2000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Other properties:</a:t>
            </a:r>
          </a:p>
          <a:p>
            <a:pPr marL="548640" lvl="1" eaLnBrk="1" fontAlgn="auto" hangingPunct="1">
              <a:lnSpc>
                <a:spcPct val="95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ja-JP" sz="2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HelpLink</a:t>
            </a:r>
            <a:r>
              <a:rPr lang="en-US" altLang="ja-JP" sz="2000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specifies the location of a help file that describes the problem.</a:t>
            </a:r>
          </a:p>
          <a:p>
            <a:pPr marL="548640" lvl="1" eaLnBrk="1" fontAlgn="auto" hangingPunct="1">
              <a:lnSpc>
                <a:spcPct val="95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ja-JP" sz="2000" b="1" dirty="0">
                <a:solidFill>
                  <a:srgbClr val="00B0F0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Source</a:t>
            </a:r>
            <a:r>
              <a:rPr lang="en-US" altLang="ja-JP" sz="2000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specifies the name of the application or object that caused the exception.</a:t>
            </a:r>
          </a:p>
          <a:p>
            <a:pPr marL="548640" lvl="1" eaLnBrk="1" fontAlgn="auto" hangingPunct="1">
              <a:lnSpc>
                <a:spcPct val="95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ja-JP" sz="2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TargetSite</a:t>
            </a:r>
            <a:r>
              <a:rPr lang="en-US" altLang="ja-JP" sz="2000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specifies the method where the exception originated. </a:t>
            </a:r>
            <a:endParaRPr lang="en-US" sz="2000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  <a:p>
            <a:pPr marL="493395" lvl="1" indent="-219075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07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0251-DF53-4CB6-9234-03E519B95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5C649-3AC4-40F5-A3B2-9D78610E7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D9E7F-F471-4A22-91C2-447B53FA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671C1-B0D5-40FB-8C85-860FFE0C8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56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27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FFC837DC-0600-422B-AB9F-A7430C08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868362"/>
          </a:xfrm>
        </p:spPr>
        <p:txBody>
          <a:bodyPr/>
          <a:lstStyle/>
          <a:p>
            <a:pPr eaLnBrk="1" hangingPunct="1"/>
            <a:r>
              <a:rPr lang="en-US" altLang="en-US" dirty="0"/>
              <a:t>Types of Exceptions</a:t>
            </a:r>
            <a:endParaRPr lang="tr-T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1E43-2050-47DF-A7D2-82ACB180C3B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980728"/>
            <a:ext cx="7772400" cy="5334000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System.Exception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48690" lvl="2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System.ApplicationException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48690" lvl="2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System.SystemException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7360" lvl="4">
              <a:spcBef>
                <a:spcPts val="370"/>
              </a:spcBef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System.AccessViolationException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7360" lvl="4">
              <a:spcBef>
                <a:spcPts val="370"/>
              </a:spcBef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System.ArgumentException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68880" lvl="6">
              <a:spcBef>
                <a:spcPts val="370"/>
              </a:spcBef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System.ArgumentNullException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68880" lvl="6">
              <a:spcBef>
                <a:spcPts val="370"/>
              </a:spcBef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System.ArgumentOutOfRangeException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7360" lvl="4">
              <a:spcBef>
                <a:spcPts val="370"/>
              </a:spcBef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System.FormatException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7360" lvl="4">
              <a:spcBef>
                <a:spcPts val="370"/>
              </a:spcBef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System.IndexOutOfRangeException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7360" lvl="4">
              <a:spcBef>
                <a:spcPts val="370"/>
              </a:spcBef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System.InvalidCastException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7360" lvl="4">
              <a:spcBef>
                <a:spcPts val="370"/>
              </a:spcBef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System.IO.IOException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68880" lvl="6">
              <a:spcBef>
                <a:spcPts val="370"/>
              </a:spcBef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System.IO.FileNotFoundException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7360" lvl="4">
              <a:spcBef>
                <a:spcPts val="370"/>
              </a:spcBef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System.NotImplementedException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7360" lvl="4">
              <a:spcBef>
                <a:spcPts val="370"/>
              </a:spcBef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System.NullReferenceException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7360" lvl="4">
              <a:spcBef>
                <a:spcPts val="370"/>
              </a:spcBef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System.OutOfMemoryException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03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326B-F966-442D-B248-053BB419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952" y="-18256"/>
            <a:ext cx="77724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sz="3200" b="1" dirty="0">
                <a:ea typeface="MS Mincho" pitchFamily="49" charset="-128"/>
                <a:cs typeface="Times New Roman" pitchFamily="18" charset="0"/>
              </a:rPr>
              <a:t>Determining Which Exceptions a FCL Method Throws</a:t>
            </a:r>
            <a:endParaRPr lang="tr-T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6251F-2818-4E6A-9BF1-4375B1F7890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1952" y="1016496"/>
            <a:ext cx="7772400" cy="3276600"/>
          </a:xfrm>
        </p:spPr>
        <p:txBody>
          <a:bodyPr>
            <a:normAutofit/>
          </a:bodyPr>
          <a:lstStyle/>
          <a:p>
            <a:pPr marL="0" indent="0" eaLnBrk="1" fontAlgn="auto" hangingPunct="1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tabLst>
                <a:tab pos="231775" algn="l"/>
              </a:tabLst>
              <a:defRPr/>
            </a:pPr>
            <a:r>
              <a:rPr lang="en-US" altLang="ja-JP" sz="2000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Example:</a:t>
            </a:r>
            <a:r>
              <a:rPr lang="en-US" altLang="ja-JP" sz="2000" b="1" dirty="0">
                <a:solidFill>
                  <a:srgbClr val="00B0F0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Convert.ToInt32 </a:t>
            </a:r>
          </a:p>
          <a:p>
            <a:pPr marL="0" indent="0" eaLnBrk="1" fontAlgn="auto" hangingPunct="1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tabLst>
                <a:tab pos="231775" algn="l"/>
              </a:tabLst>
              <a:defRPr/>
            </a:pPr>
            <a:r>
              <a:rPr lang="en-US" altLang="ja-JP" sz="2000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Search for “</a:t>
            </a:r>
            <a:r>
              <a:rPr lang="en-US" altLang="ja-JP" sz="2000" b="1" dirty="0">
                <a:solidFill>
                  <a:srgbClr val="00B0F0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Convert.ToInt32</a:t>
            </a:r>
            <a:r>
              <a:rPr lang="en-US" altLang="ja-JP" sz="2000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” in the </a:t>
            </a:r>
            <a:r>
              <a:rPr lang="en-US" altLang="ja-JP" sz="2000" b="1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Index</a:t>
            </a:r>
            <a:r>
              <a:rPr lang="en-US" altLang="ja-JP" sz="2000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of the Visual Studio   </a:t>
            </a:r>
          </a:p>
          <a:p>
            <a:pPr marL="0" indent="0" eaLnBrk="1" fontAlgn="auto" hangingPunct="1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None/>
              <a:tabLst>
                <a:tab pos="231775" algn="l"/>
              </a:tabLst>
              <a:defRPr/>
            </a:pPr>
            <a:r>
              <a:rPr lang="en-US" altLang="ja-JP" sz="2000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online documentation.</a:t>
            </a:r>
          </a:p>
          <a:p>
            <a:pPr marL="0" indent="0" eaLnBrk="1" fontAlgn="auto" hangingPunct="1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tabLst>
                <a:tab pos="231775" algn="l"/>
              </a:tabLst>
              <a:defRPr/>
            </a:pPr>
            <a:r>
              <a:rPr lang="en-US" altLang="ja-JP" sz="2000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Select the document entitled </a:t>
            </a:r>
            <a:r>
              <a:rPr lang="en-US" altLang="ja-JP" sz="2000" b="1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Convert.ToInt32 Method</a:t>
            </a:r>
            <a:r>
              <a:rPr lang="en-US" altLang="ja-JP" sz="2000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.</a:t>
            </a:r>
          </a:p>
          <a:p>
            <a:pPr marL="0" indent="0" eaLnBrk="1" fontAlgn="auto" hangingPunct="1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tabLst>
                <a:tab pos="231775" algn="l"/>
              </a:tabLst>
              <a:defRPr/>
            </a:pPr>
            <a:r>
              <a:rPr lang="en-US" altLang="ja-JP" sz="2000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In the document that describes the method, click the link   </a:t>
            </a:r>
          </a:p>
          <a:p>
            <a:pPr marL="0" indent="0" eaLnBrk="1" fontAlgn="auto" hangingPunct="1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None/>
              <a:tabLst>
                <a:tab pos="231775" algn="l"/>
              </a:tabLst>
              <a:defRPr/>
            </a:pPr>
            <a:r>
              <a:rPr lang="en-US" altLang="ja-JP" sz="2000" b="1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ToInt32(String)</a:t>
            </a:r>
            <a:r>
              <a:rPr lang="en-US" altLang="ja-JP" sz="2000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.</a:t>
            </a:r>
          </a:p>
          <a:p>
            <a:pPr marL="0" indent="0" eaLnBrk="1" fontAlgn="auto" hangingPunct="1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tabLst>
                <a:tab pos="231775" algn="l"/>
              </a:tabLst>
              <a:defRPr/>
            </a:pPr>
            <a:r>
              <a:rPr lang="en-US" altLang="ja-JP" sz="2000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The </a:t>
            </a:r>
            <a:r>
              <a:rPr lang="en-US" altLang="ja-JP" sz="2000" b="1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Exceptions</a:t>
            </a:r>
            <a:r>
              <a:rPr lang="en-US" altLang="ja-JP" sz="2000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section indicates that method Convert.ToInt32  </a:t>
            </a:r>
          </a:p>
          <a:p>
            <a:pPr marL="0" indent="0" eaLnBrk="1" fontAlgn="auto" hangingPunct="1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None/>
              <a:tabLst>
                <a:tab pos="231775" algn="l"/>
              </a:tabLst>
              <a:defRPr/>
            </a:pPr>
            <a:r>
              <a:rPr lang="en-US" altLang="ja-JP" sz="2000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  throws two exception types.</a:t>
            </a:r>
          </a:p>
          <a:p>
            <a:pPr marL="0" indent="0" eaLnBrk="1" fontAlgn="auto" hangingPunct="1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tabLst>
                <a:tab pos="231775" algn="l"/>
              </a:tabLst>
              <a:defRPr/>
            </a:pPr>
            <a:endParaRPr lang="en-US" sz="2000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C0ED1E56-DEDC-4AD2-8ED1-C63592A89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5024"/>
            <a:ext cx="8997752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920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CE9ED-CC1E-4823-B088-AF5F29168FC6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Exception Handling Mechanism</a:t>
            </a:r>
          </a:p>
        </p:txBody>
      </p:sp>
      <p:sp>
        <p:nvSpPr>
          <p:cNvPr id="829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5496" y="1600200"/>
            <a:ext cx="4896544" cy="4525963"/>
          </a:xfrm>
        </p:spPr>
        <p:txBody>
          <a:bodyPr>
            <a:normAutofit fontScale="92500"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Code that could 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generate errors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put those lines in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sz="2400" b="1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blocks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Code for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 handling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enclose in a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catch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clause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finally</a:t>
            </a:r>
            <a:r>
              <a:rPr lang="en-US" sz="2400" b="1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clause </a:t>
            </a: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always executes</a:t>
            </a:r>
          </a:p>
          <a:p>
            <a:pPr marL="0" indent="0" defTabSz="401638" eaLnBrk="1" hangingPunct="1"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Termination model of exception </a:t>
            </a:r>
          </a:p>
          <a:p>
            <a:pPr marL="0" indent="0" defTabSz="401638" eaLnBrk="1" hangingPunct="1"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handling                           	</a:t>
            </a:r>
          </a:p>
          <a:p>
            <a:pPr marL="0" indent="0" defTabSz="401638" eaLnBrk="1" hangingPunct="1"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(The block in which the exception </a:t>
            </a:r>
          </a:p>
          <a:p>
            <a:pPr marL="0" indent="0" defTabSz="401638" eaLnBrk="1" hangingPunct="1"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occurs finishes)</a:t>
            </a:r>
          </a:p>
        </p:txBody>
      </p:sp>
      <p:pic>
        <p:nvPicPr>
          <p:cNvPr id="5" name="Picture 2" descr="http://www.sitesbay.com/java/images/exception/throw-exception.png">
            <a:extLst>
              <a:ext uri="{FF2B5EF4-FFF2-40B4-BE49-F238E27FC236}">
                <a16:creationId xmlns:a16="http://schemas.microsoft.com/office/drawing/2014/main" id="{D9E700B1-1C1F-423B-A513-DF9BFB6C7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680" y="1268760"/>
            <a:ext cx="3965800" cy="114300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baseball player catching ball">
            <a:extLst>
              <a:ext uri="{FF2B5EF4-FFF2-40B4-BE49-F238E27FC236}">
                <a16:creationId xmlns:a16="http://schemas.microsoft.com/office/drawing/2014/main" id="{0D12C2DB-80DB-4A80-BF39-4C5868067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536" y="2646040"/>
            <a:ext cx="3734264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CE9ED-CC1E-4823-B088-AF5F29168FC6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Exception Handling Mechanism</a:t>
            </a:r>
          </a:p>
        </p:txBody>
      </p:sp>
      <p:sp>
        <p:nvSpPr>
          <p:cNvPr id="829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5496" y="1268760"/>
            <a:ext cx="8229600" cy="4525963"/>
          </a:xfrm>
        </p:spPr>
        <p:txBody>
          <a:bodyPr>
            <a:noAutofit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Code that could generate errors, put those lines in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sz="2200" b="1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blocks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try</a:t>
            </a:r>
          </a:p>
          <a:p>
            <a:pPr marL="400050" lvl="1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{</a:t>
            </a:r>
          </a:p>
          <a:p>
            <a:pPr marL="400050" lvl="1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	double result;</a:t>
            </a:r>
          </a:p>
          <a:p>
            <a:pPr marL="400050" lvl="1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double no1 =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double.Parse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(textBox1.Text);</a:t>
            </a:r>
          </a:p>
          <a:p>
            <a:pPr marL="400050" lvl="1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double no2 =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double.Parse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(textBox2.Text);</a:t>
            </a:r>
          </a:p>
          <a:p>
            <a:pPr marL="400050" lvl="1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result = no1 / no2;</a:t>
            </a:r>
          </a:p>
          <a:p>
            <a:pPr marL="400050" lvl="1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textBox3.Text =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result.ToString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400050" lvl="1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}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Code for error handling enclose in a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catch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clause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finally</a:t>
            </a:r>
            <a:r>
              <a:rPr lang="en-US" sz="2200" b="1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clause always executes</a:t>
            </a:r>
          </a:p>
          <a:p>
            <a:pPr marL="0" indent="0" eaLnBrk="1" hangingPunct="1">
              <a:buNone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27458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CE9ED-CC1E-4823-B088-AF5F29168FC6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Exception Handling Mechanism</a:t>
            </a:r>
          </a:p>
        </p:txBody>
      </p:sp>
      <p:sp>
        <p:nvSpPr>
          <p:cNvPr id="829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5496" y="1268760"/>
            <a:ext cx="9217024" cy="4525963"/>
          </a:xfrm>
        </p:spPr>
        <p:txBody>
          <a:bodyPr>
            <a:noAutofit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Code that could generate errors, put those lines in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sz="2200" b="1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blocks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try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{</a:t>
            </a:r>
          </a:p>
          <a:p>
            <a:pPr marL="400050" lvl="1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double result;</a:t>
            </a:r>
          </a:p>
          <a:p>
            <a:pPr marL="400050" lvl="1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double no1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double.Parse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(textBox1.Text);</a:t>
            </a:r>
          </a:p>
          <a:p>
            <a:pPr marL="400050" lvl="1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double no2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double.Parse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(textBox2.Text);</a:t>
            </a:r>
          </a:p>
          <a:p>
            <a:pPr marL="400050" lvl="1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result = no1 / no2;</a:t>
            </a:r>
          </a:p>
          <a:p>
            <a:pPr marL="400050" lvl="1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textBox3.Text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result.ToString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400050" lvl="1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}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Code for error handling enclose in a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catch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block</a:t>
            </a:r>
          </a:p>
          <a:p>
            <a:pPr marL="400050" lvl="1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catch (</a:t>
            </a:r>
            <a:r>
              <a:rPr lang="en-US" sz="18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FormatException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 marL="400050" lvl="1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MessageBox.Show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("Please enter correct format", "Invalid data entry",   		               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MessageBoxButtons.OK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MessageBoxIcon.Error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);</a:t>
            </a:r>
          </a:p>
          <a:p>
            <a:pPr marL="400050" lvl="1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}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finally</a:t>
            </a:r>
            <a:r>
              <a:rPr lang="en-US" sz="2200" b="1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clause always executes</a:t>
            </a:r>
          </a:p>
          <a:p>
            <a:pPr marL="0" indent="0" eaLnBrk="1" hangingPunct="1">
              <a:buNone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3391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656FF-CC70-4C46-B9CB-9F1AB78BFA5C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Exception Handler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914400" y="2057400"/>
            <a:ext cx="2362200" cy="300853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371600" y="2743200"/>
            <a:ext cx="1447800" cy="95410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>
                <a:solidFill>
                  <a:schemeClr val="bg2"/>
                </a:solidFill>
              </a:rPr>
              <a:t>Try block</a:t>
            </a:r>
          </a:p>
          <a:p>
            <a:pPr algn="ctr">
              <a:spcBef>
                <a:spcPct val="50000"/>
              </a:spcBef>
            </a:pPr>
            <a:r>
              <a:rPr lang="en-US" sz="1600" dirty="0">
                <a:solidFill>
                  <a:schemeClr val="bg2"/>
                </a:solidFill>
              </a:rPr>
              <a:t>Exception "thrown" here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371600" y="3810000"/>
            <a:ext cx="1447800" cy="95410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>
                <a:solidFill>
                  <a:schemeClr val="bg2"/>
                </a:solidFill>
              </a:rPr>
              <a:t>Catch block</a:t>
            </a:r>
          </a:p>
          <a:p>
            <a:pPr algn="ctr">
              <a:spcBef>
                <a:spcPct val="50000"/>
              </a:spcBef>
            </a:pPr>
            <a:r>
              <a:rPr lang="en-US" sz="1600" dirty="0">
                <a:solidFill>
                  <a:schemeClr val="bg2"/>
                </a:solidFill>
              </a:rPr>
              <a:t>Exception handler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971800" y="2971800"/>
            <a:ext cx="5029200" cy="1066800"/>
            <a:chOff x="1872" y="1872"/>
            <a:chExt cx="3168" cy="672"/>
          </a:xfrm>
        </p:grpSpPr>
        <p:sp>
          <p:nvSpPr>
            <p:cNvPr id="8207" name="Freeform 9"/>
            <p:cNvSpPr>
              <a:spLocks/>
            </p:cNvSpPr>
            <p:nvPr/>
          </p:nvSpPr>
          <p:spPr bwMode="auto">
            <a:xfrm>
              <a:off x="1872" y="1872"/>
              <a:ext cx="528" cy="672"/>
            </a:xfrm>
            <a:custGeom>
              <a:avLst/>
              <a:gdLst>
                <a:gd name="T0" fmla="*/ 0 w 288"/>
                <a:gd name="T1" fmla="*/ 0 h 672"/>
                <a:gd name="T2" fmla="*/ 240 w 288"/>
                <a:gd name="T3" fmla="*/ 144 h 672"/>
                <a:gd name="T4" fmla="*/ 288 w 288"/>
                <a:gd name="T5" fmla="*/ 384 h 672"/>
                <a:gd name="T6" fmla="*/ 240 w 288"/>
                <a:gd name="T7" fmla="*/ 528 h 672"/>
                <a:gd name="T8" fmla="*/ 0 w 288"/>
                <a:gd name="T9" fmla="*/ 672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672"/>
                <a:gd name="T17" fmla="*/ 288 w 288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672">
                  <a:moveTo>
                    <a:pt x="0" y="0"/>
                  </a:moveTo>
                  <a:cubicBezTo>
                    <a:pt x="96" y="40"/>
                    <a:pt x="192" y="80"/>
                    <a:pt x="240" y="144"/>
                  </a:cubicBezTo>
                  <a:cubicBezTo>
                    <a:pt x="288" y="208"/>
                    <a:pt x="288" y="320"/>
                    <a:pt x="288" y="384"/>
                  </a:cubicBezTo>
                  <a:cubicBezTo>
                    <a:pt x="288" y="448"/>
                    <a:pt x="288" y="480"/>
                    <a:pt x="240" y="528"/>
                  </a:cubicBezTo>
                  <a:cubicBezTo>
                    <a:pt x="192" y="576"/>
                    <a:pt x="96" y="624"/>
                    <a:pt x="0" y="67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3196" name="Text Box 12"/>
            <p:cNvSpPr txBox="1">
              <a:spLocks noChangeArrowheads="1"/>
            </p:cNvSpPr>
            <p:nvPr/>
          </p:nvSpPr>
          <p:spPr bwMode="auto">
            <a:xfrm>
              <a:off x="2448" y="1968"/>
              <a:ext cx="2592" cy="23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dirty="0"/>
                <a:t>Exception </a:t>
              </a:r>
              <a:r>
                <a:rPr lang="en-US" dirty="0">
                  <a:solidFill>
                    <a:srgbClr val="FF0000"/>
                  </a:solidFill>
                </a:rPr>
                <a:t>object creator</a:t>
              </a:r>
              <a:r>
                <a:rPr lang="en-US" dirty="0"/>
                <a:t> statements</a:t>
              </a:r>
            </a:p>
          </p:txBody>
        </p:sp>
      </p:grp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3962400" y="4419600"/>
            <a:ext cx="4114800" cy="646331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/>
              <a:t>Statements that </a:t>
            </a:r>
            <a:r>
              <a:rPr lang="en-US" dirty="0">
                <a:solidFill>
                  <a:srgbClr val="FF0000"/>
                </a:solidFill>
              </a:rPr>
              <a:t>handle exception </a:t>
            </a:r>
            <a:r>
              <a:rPr lang="en-US" dirty="0"/>
              <a:t>matching the type it catches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114800" y="5650468"/>
            <a:ext cx="4114800" cy="369332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/>
              <a:t>If it fails to match then </a:t>
            </a:r>
            <a:r>
              <a:rPr lang="en-US" dirty="0">
                <a:solidFill>
                  <a:srgbClr val="FF0000"/>
                </a:solidFill>
              </a:rPr>
              <a:t>terminate</a:t>
            </a:r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2971800" y="4114800"/>
            <a:ext cx="838200" cy="1066800"/>
          </a:xfrm>
          <a:custGeom>
            <a:avLst/>
            <a:gdLst>
              <a:gd name="T0" fmla="*/ 0 w 288"/>
              <a:gd name="T1" fmla="*/ 0 h 672"/>
              <a:gd name="T2" fmla="*/ 240 w 288"/>
              <a:gd name="T3" fmla="*/ 144 h 672"/>
              <a:gd name="T4" fmla="*/ 288 w 288"/>
              <a:gd name="T5" fmla="*/ 384 h 672"/>
              <a:gd name="T6" fmla="*/ 240 w 288"/>
              <a:gd name="T7" fmla="*/ 528 h 672"/>
              <a:gd name="T8" fmla="*/ 0 w 288"/>
              <a:gd name="T9" fmla="*/ 672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672"/>
              <a:gd name="T17" fmla="*/ 288 w 28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672">
                <a:moveTo>
                  <a:pt x="0" y="0"/>
                </a:moveTo>
                <a:cubicBezTo>
                  <a:pt x="96" y="40"/>
                  <a:pt x="192" y="80"/>
                  <a:pt x="240" y="144"/>
                </a:cubicBezTo>
                <a:cubicBezTo>
                  <a:pt x="288" y="208"/>
                  <a:pt x="288" y="320"/>
                  <a:pt x="288" y="384"/>
                </a:cubicBezTo>
                <a:cubicBezTo>
                  <a:pt x="288" y="448"/>
                  <a:pt x="288" y="480"/>
                  <a:pt x="240" y="528"/>
                </a:cubicBezTo>
                <a:cubicBezTo>
                  <a:pt x="192" y="576"/>
                  <a:pt x="96" y="624"/>
                  <a:pt x="0" y="672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0AE4A7D-BA0F-42F0-9259-F90431C5D1B4}" type="slidenum">
              <a:rPr lang="en-US"/>
              <a:pPr/>
              <a:t>26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47800"/>
          </a:xfrm>
          <a:noFill/>
        </p:spPr>
        <p:txBody>
          <a:bodyPr/>
          <a:lstStyle/>
          <a:p>
            <a:r>
              <a:rPr lang="en-US"/>
              <a:t>Catching Exceptions</a:t>
            </a:r>
            <a:endParaRPr lang="en-US" b="1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610600" cy="5029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try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{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 statements;  //Statements that may throw exceptions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catch (Exception1 exVar1)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{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 handler for exception1;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879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9342F-EB39-488A-A7D7-EC604197D06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38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dirty="0">
                <a:latin typeface="Lucida Console" pitchFamily="49" charset="0"/>
              </a:rPr>
              <a:t>try</a:t>
            </a:r>
            <a:r>
              <a:rPr lang="en-US" i="1" dirty="0"/>
              <a:t> Block</a:t>
            </a:r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28600" indent="-228600" eaLnBrk="1" hangingPunct="1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try block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encloses code that might throw an exception + 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the code that should not execute if an exception occurs</a:t>
            </a:r>
          </a:p>
          <a:p>
            <a:pPr marL="228600" indent="-228600" eaLnBrk="1" hangingPunct="1"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28600" indent="-228600" eaLnBrk="1" hangingPunct="1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Consists of keyword try followed by a block of code enclosed in curly braces</a:t>
            </a:r>
          </a:p>
          <a:p>
            <a:pPr marL="228600" indent="-228600" eaLnBrk="1" hangingPunct="1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try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marL="228600" indent="-228600" eaLnBrk="1" hangingPunct="1"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010337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7721E1-04AC-4D4C-B4D6-87D1B185060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1300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i="1" dirty="0"/>
              <a:t>Exception Handling</a:t>
            </a:r>
          </a:p>
        </p:txBody>
      </p:sp>
      <p:sp>
        <p:nvSpPr>
          <p:cNvPr id="13005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defRPr/>
            </a:pPr>
            <a:r>
              <a:rPr lang="en-US" sz="2800" dirty="0"/>
              <a:t>When an exception occurs:</a:t>
            </a:r>
          </a:p>
          <a:p>
            <a:pPr marL="747713" lvl="1" indent="-290513" eaLnBrk="1" hangingPunct="1">
              <a:defRPr/>
            </a:pPr>
            <a:r>
              <a:rPr lang="en-US" sz="2500" dirty="0">
                <a:latin typeface="Lucida Console" pitchFamily="49" charset="0"/>
              </a:rPr>
              <a:t>try</a:t>
            </a:r>
            <a:r>
              <a:rPr lang="en-US" sz="2500" dirty="0"/>
              <a:t> block terminates immediately</a:t>
            </a:r>
          </a:p>
          <a:p>
            <a:pPr marL="747713" lvl="1" indent="-290513" eaLnBrk="1" hangingPunct="1">
              <a:defRPr/>
            </a:pPr>
            <a:r>
              <a:rPr lang="en-US" sz="2500" dirty="0"/>
              <a:t>Program control transfers to matching </a:t>
            </a:r>
            <a:r>
              <a:rPr lang="en-US" sz="2500" dirty="0">
                <a:latin typeface="Lucida Console" pitchFamily="49" charset="0"/>
              </a:rPr>
              <a:t>catch</a:t>
            </a:r>
            <a:r>
              <a:rPr lang="en-US" sz="2500" dirty="0"/>
              <a:t> block</a:t>
            </a:r>
          </a:p>
          <a:p>
            <a:pPr marL="747713" lvl="1" indent="-290513" eaLnBrk="1" hangingPunct="1">
              <a:defRPr/>
            </a:pPr>
            <a:endParaRPr lang="en-US" sz="2500" dirty="0"/>
          </a:p>
          <a:p>
            <a:pPr marL="228600" indent="-228600" eaLnBrk="1" hangingPunct="1">
              <a:defRPr/>
            </a:pPr>
            <a:r>
              <a:rPr lang="en-US" sz="2800" dirty="0">
                <a:latin typeface="Lucida Console" pitchFamily="49" charset="0"/>
              </a:rPr>
              <a:t>try</a:t>
            </a:r>
            <a:r>
              <a:rPr lang="en-US" sz="2800" dirty="0"/>
              <a:t> statement – consists of </a:t>
            </a:r>
            <a:r>
              <a:rPr lang="en-US" sz="2800" dirty="0">
                <a:latin typeface="Lucida Console" pitchFamily="49" charset="0"/>
              </a:rPr>
              <a:t>try</a:t>
            </a:r>
            <a:r>
              <a:rPr lang="en-US" sz="2800" dirty="0"/>
              <a:t> block and corresponding </a:t>
            </a:r>
            <a:r>
              <a:rPr lang="en-US" sz="2800" dirty="0">
                <a:latin typeface="Lucida Console" pitchFamily="49" charset="0"/>
              </a:rPr>
              <a:t>catch</a:t>
            </a:r>
            <a:r>
              <a:rPr lang="en-US" sz="2800" dirty="0"/>
              <a:t> and/or </a:t>
            </a:r>
            <a:r>
              <a:rPr lang="en-US" sz="2800" dirty="0">
                <a:latin typeface="Lucida Console" pitchFamily="49" charset="0"/>
              </a:rPr>
              <a:t>finally</a:t>
            </a:r>
            <a:r>
              <a:rPr lang="en-US" sz="2800" dirty="0"/>
              <a:t> blocks</a:t>
            </a:r>
          </a:p>
        </p:txBody>
      </p:sp>
    </p:spTree>
    <p:extLst>
      <p:ext uri="{BB962C8B-B14F-4D97-AF65-F5344CB8AC3E}">
        <p14:creationId xmlns:p14="http://schemas.microsoft.com/office/powerpoint/2010/main" val="3685085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36D80D-55DE-4131-88AB-EE22FA419A13}" type="slidenum">
              <a:rPr lang="en-US"/>
              <a:pPr/>
              <a:t>29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/>
              <a:t>The </a:t>
            </a:r>
            <a:r>
              <a:rPr lang="en-US" sz="4200">
                <a:latin typeface="Courier New" pitchFamily="49" charset="0"/>
              </a:rPr>
              <a:t>finally</a:t>
            </a:r>
            <a:r>
              <a:rPr lang="en-US"/>
              <a:t> Clause</a:t>
            </a:r>
            <a:endParaRPr lang="en-US" b="1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696200" cy="4191000"/>
          </a:xfrm>
          <a:solidFill>
            <a:schemeClr val="tx1"/>
          </a:solidFill>
        </p:spPr>
        <p:txBody>
          <a:bodyPr/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3000">
                <a:solidFill>
                  <a:schemeClr val="bg2"/>
                </a:solidFill>
                <a:latin typeface="Courier New" pitchFamily="49" charset="0"/>
              </a:rPr>
              <a:t>try { 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3000">
                <a:solidFill>
                  <a:schemeClr val="bg2"/>
                </a:solidFill>
                <a:latin typeface="Courier New" pitchFamily="49" charset="0"/>
              </a:rPr>
              <a:t>  statements;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300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3000">
                <a:solidFill>
                  <a:schemeClr val="bg2"/>
                </a:solidFill>
                <a:latin typeface="Courier New" pitchFamily="49" charset="0"/>
              </a:rPr>
              <a:t>catch(TheException ex) {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3000">
                <a:solidFill>
                  <a:schemeClr val="bg2"/>
                </a:solidFill>
                <a:latin typeface="Courier New" pitchFamily="49" charset="0"/>
              </a:rPr>
              <a:t>  handling ex;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300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3000">
                <a:solidFill>
                  <a:schemeClr val="bg2"/>
                </a:solidFill>
                <a:latin typeface="Courier New" pitchFamily="49" charset="0"/>
              </a:rPr>
              <a:t>finally {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3000">
                <a:solidFill>
                  <a:schemeClr val="bg2"/>
                </a:solidFill>
                <a:latin typeface="Courier New" pitchFamily="49" charset="0"/>
              </a:rPr>
              <a:t>  finalStatements;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3000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lang="en-US" sz="3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93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13269C-A9B9-4785-9626-81B3FB86B97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 You Will Learn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7200" y="1981200"/>
            <a:ext cx="1371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Use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try,</a:t>
            </a:r>
            <a:br>
              <a:rPr lang="en-US" sz="2000">
                <a:latin typeface="Comic Sans MS" pitchFamily="66" charset="0"/>
              </a:rPr>
            </a:br>
            <a:r>
              <a:rPr lang="en-US" sz="2000">
                <a:latin typeface="Comic Sans MS" pitchFamily="66" charset="0"/>
              </a:rPr>
              <a:t>throw,     </a:t>
            </a:r>
            <a:br>
              <a:rPr lang="en-US" sz="2000">
                <a:latin typeface="Comic Sans MS" pitchFamily="66" charset="0"/>
              </a:rPr>
            </a:br>
            <a:r>
              <a:rPr lang="en-US" sz="2000">
                <a:latin typeface="Comic Sans MS" pitchFamily="66" charset="0"/>
              </a:rPr>
              <a:t>catch</a:t>
            </a:r>
            <a:r>
              <a:rPr lang="en-US" sz="2400">
                <a:latin typeface="Times New Roman" pitchFamily="18" charset="0"/>
              </a:rPr>
              <a:t>    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257800" y="1981200"/>
            <a:ext cx="34290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to 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watch for</a:t>
            </a:r>
            <a:br>
              <a:rPr lang="en-US" sz="2000">
                <a:latin typeface="Comic Sans MS" pitchFamily="66" charset="0"/>
              </a:rPr>
            </a:br>
            <a:r>
              <a:rPr lang="en-US" sz="2000">
                <a:latin typeface="Comic Sans MS" pitchFamily="66" charset="0"/>
              </a:rPr>
              <a:t>indicate        exceptions</a:t>
            </a:r>
            <a:br>
              <a:rPr lang="en-US" sz="2000">
                <a:latin typeface="Comic Sans MS" pitchFamily="66" charset="0"/>
              </a:rPr>
            </a:br>
            <a:r>
              <a:rPr lang="en-US" sz="2000">
                <a:latin typeface="Comic Sans MS" pitchFamily="66" charset="0"/>
              </a:rPr>
              <a:t>handle</a:t>
            </a:r>
          </a:p>
        </p:txBody>
      </p:sp>
      <p:sp>
        <p:nvSpPr>
          <p:cNvPr id="4102" name="AutoShape 6"/>
          <p:cNvSpPr>
            <a:spLocks/>
          </p:cNvSpPr>
          <p:nvPr/>
        </p:nvSpPr>
        <p:spPr bwMode="auto">
          <a:xfrm>
            <a:off x="6553200" y="24384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/>
          <a:srcRect r="35538"/>
          <a:stretch>
            <a:fillRect/>
          </a:stretch>
        </p:blipFill>
        <p:spPr bwMode="auto">
          <a:xfrm>
            <a:off x="1676400" y="2133600"/>
            <a:ext cx="1981200" cy="166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457200" y="4495800"/>
            <a:ext cx="6477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Comic Sans MS" pitchFamily="66" charset="0"/>
              </a:rPr>
              <a:t>How to process exceptions and failures.</a:t>
            </a:r>
          </a:p>
          <a:p>
            <a:pPr>
              <a:spcBef>
                <a:spcPct val="50000"/>
              </a:spcBef>
            </a:pPr>
            <a:endParaRPr lang="en-US" sz="24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pic>
        <p:nvPicPr>
          <p:cNvPr id="4105" name="Picture 11" descr="AG00413_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57600" y="1752600"/>
            <a:ext cx="14605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5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76600" y="269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8" name="Picture 12" descr="j017443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14800" y="5181600"/>
            <a:ext cx="144780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0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0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D7CF206-0E86-465E-89B0-749FC188C30B}" type="slidenum">
              <a:rPr lang="en-US"/>
              <a:pPr/>
              <a:t>30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  <a:noFill/>
        </p:spPr>
        <p:txBody>
          <a:bodyPr>
            <a:normAutofit fontScale="90000"/>
          </a:bodyPr>
          <a:lstStyle/>
          <a:p>
            <a:r>
              <a:rPr lang="en-US" sz="4300" dirty="0"/>
              <a:t>Trace a Program Execution </a:t>
            </a:r>
            <a:br>
              <a:rPr lang="en-US" sz="4300" dirty="0"/>
            </a:br>
            <a:r>
              <a:rPr lang="en-US" sz="4300" dirty="0">
                <a:highlight>
                  <a:srgbClr val="00FF00"/>
                </a:highlight>
              </a:rPr>
              <a:t>No exception</a:t>
            </a:r>
          </a:p>
        </p:txBody>
      </p:sp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</a:p>
        </p:txBody>
      </p:sp>
      <p:sp>
        <p:nvSpPr>
          <p:cNvPr id="2765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4648200" cy="4038600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>
                <a:solidFill>
                  <a:schemeClr val="bg2"/>
                </a:solidFill>
                <a:latin typeface="Courier New" pitchFamily="49" charset="0"/>
              </a:rPr>
              <a:t>try {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>
                <a:solidFill>
                  <a:schemeClr val="bg2"/>
                </a:solidFill>
                <a:latin typeface="Courier New" pitchFamily="49" charset="0"/>
              </a:rPr>
              <a:t>  statements;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>
                <a:solidFill>
                  <a:schemeClr val="bg2"/>
                </a:solidFill>
                <a:latin typeface="Courier New" pitchFamily="49" charset="0"/>
              </a:rPr>
              <a:t>catch(TheException ex)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>
                <a:solidFill>
                  <a:schemeClr val="bg2"/>
                </a:solidFill>
                <a:latin typeface="Courier New" pitchFamily="49" charset="0"/>
              </a:rPr>
              <a:t>  handling ex;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>
                <a:solidFill>
                  <a:schemeClr val="bg2"/>
                </a:solidFill>
                <a:latin typeface="Courier New" pitchFamily="49" charset="0"/>
              </a:rPr>
              <a:t>finally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>
                <a:solidFill>
                  <a:schemeClr val="bg2"/>
                </a:solidFill>
                <a:latin typeface="Courier New" pitchFamily="49" charset="0"/>
              </a:rPr>
              <a:t>  finalStatements;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z="240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>
                <a:solidFill>
                  <a:schemeClr val="bg2"/>
                </a:solidFill>
                <a:latin typeface="Courier New" pitchFamily="49" charset="0"/>
              </a:rPr>
              <a:t>Next statement;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609600" y="2286000"/>
            <a:ext cx="2819400" cy="304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91847" name="AutoShape 7"/>
          <p:cNvSpPr>
            <a:spLocks noChangeArrowheads="1"/>
          </p:cNvSpPr>
          <p:nvPr/>
        </p:nvSpPr>
        <p:spPr bwMode="auto">
          <a:xfrm>
            <a:off x="5715000" y="893763"/>
            <a:ext cx="2927350" cy="1087437"/>
          </a:xfrm>
          <a:prstGeom prst="wedgeRoundRectCallout">
            <a:avLst>
              <a:gd name="adj1" fmla="val -145120"/>
              <a:gd name="adj2" fmla="val 8883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/>
              <a:t>Suppose no exceptions in the statements</a:t>
            </a:r>
          </a:p>
        </p:txBody>
      </p:sp>
    </p:spTree>
    <p:extLst>
      <p:ext uri="{BB962C8B-B14F-4D97-AF65-F5344CB8AC3E}">
        <p14:creationId xmlns:p14="http://schemas.microsoft.com/office/powerpoint/2010/main" val="517461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CA1D8C-0C4F-439D-AE2D-E773CB6261E7}" type="slidenum">
              <a:rPr lang="en-US"/>
              <a:pPr/>
              <a:t>31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  <a:noFill/>
        </p:spPr>
        <p:txBody>
          <a:bodyPr>
            <a:normAutofit fontScale="90000"/>
          </a:bodyPr>
          <a:lstStyle/>
          <a:p>
            <a:r>
              <a:rPr lang="en-US" sz="4300" dirty="0"/>
              <a:t>Trace a Program Execution</a:t>
            </a:r>
            <a:br>
              <a:rPr lang="en-US" sz="4300" dirty="0"/>
            </a:br>
            <a:r>
              <a:rPr lang="en-US" sz="4300" dirty="0">
                <a:highlight>
                  <a:srgbClr val="00FF00"/>
                </a:highlight>
              </a:rPr>
              <a:t>No exception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</a:p>
        </p:txBody>
      </p:sp>
      <p:sp>
        <p:nvSpPr>
          <p:cNvPr id="2867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4648200" cy="4038600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>
                <a:solidFill>
                  <a:schemeClr val="bg2"/>
                </a:solidFill>
                <a:latin typeface="Courier New" pitchFamily="49" charset="0"/>
              </a:rPr>
              <a:t>try {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>
                <a:solidFill>
                  <a:schemeClr val="bg2"/>
                </a:solidFill>
                <a:latin typeface="Courier New" pitchFamily="49" charset="0"/>
              </a:rPr>
              <a:t>  statements;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>
                <a:solidFill>
                  <a:schemeClr val="bg2"/>
                </a:solidFill>
                <a:latin typeface="Courier New" pitchFamily="49" charset="0"/>
              </a:rPr>
              <a:t>catch(TheException ex)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>
                <a:solidFill>
                  <a:schemeClr val="bg2"/>
                </a:solidFill>
                <a:latin typeface="Courier New" pitchFamily="49" charset="0"/>
              </a:rPr>
              <a:t>  handling ex;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>
                <a:solidFill>
                  <a:schemeClr val="bg2"/>
                </a:solidFill>
                <a:latin typeface="Courier New" pitchFamily="49" charset="0"/>
              </a:rPr>
              <a:t>finally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>
                <a:solidFill>
                  <a:schemeClr val="bg2"/>
                </a:solidFill>
                <a:latin typeface="Courier New" pitchFamily="49" charset="0"/>
              </a:rPr>
              <a:t>  finalStatements;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z="240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>
                <a:solidFill>
                  <a:schemeClr val="bg2"/>
                </a:solidFill>
                <a:latin typeface="Courier New" pitchFamily="49" charset="0"/>
              </a:rPr>
              <a:t>Next statement;</a:t>
            </a:r>
          </a:p>
        </p:txBody>
      </p:sp>
      <p:sp>
        <p:nvSpPr>
          <p:cNvPr id="292870" name="AutoShape 6"/>
          <p:cNvSpPr>
            <a:spLocks noChangeArrowheads="1"/>
          </p:cNvSpPr>
          <p:nvPr/>
        </p:nvSpPr>
        <p:spPr bwMode="auto">
          <a:xfrm>
            <a:off x="5715000" y="1447800"/>
            <a:ext cx="2927350" cy="1087438"/>
          </a:xfrm>
          <a:prstGeom prst="wedgeRoundRectCallout">
            <a:avLst>
              <a:gd name="adj1" fmla="val -124185"/>
              <a:gd name="adj2" fmla="val 23467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/>
              <a:t>The final block is always executed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685800" y="4191000"/>
            <a:ext cx="3124200" cy="304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325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657907-029E-4C32-9AD2-126481E750FA}" type="slidenum">
              <a:rPr lang="en-US"/>
              <a:pPr/>
              <a:t>32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  <a:noFill/>
        </p:spPr>
        <p:txBody>
          <a:bodyPr>
            <a:normAutofit fontScale="90000"/>
          </a:bodyPr>
          <a:lstStyle/>
          <a:p>
            <a:r>
              <a:rPr lang="en-US" sz="4300" dirty="0"/>
              <a:t>Trace a Program Execution</a:t>
            </a:r>
            <a:br>
              <a:rPr lang="en-US" sz="4300" dirty="0"/>
            </a:br>
            <a:r>
              <a:rPr lang="en-US" sz="4300" dirty="0">
                <a:highlight>
                  <a:srgbClr val="00FF00"/>
                </a:highlight>
              </a:rPr>
              <a:t>No exception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</a:p>
        </p:txBody>
      </p:sp>
      <p:sp>
        <p:nvSpPr>
          <p:cNvPr id="2970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4648200" cy="4038600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>
                <a:solidFill>
                  <a:schemeClr val="bg2"/>
                </a:solidFill>
                <a:latin typeface="Courier New" pitchFamily="49" charset="0"/>
              </a:rPr>
              <a:t>try {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>
                <a:solidFill>
                  <a:schemeClr val="bg2"/>
                </a:solidFill>
                <a:latin typeface="Courier New" pitchFamily="49" charset="0"/>
              </a:rPr>
              <a:t>  statements;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>
                <a:solidFill>
                  <a:schemeClr val="bg2"/>
                </a:solidFill>
                <a:latin typeface="Courier New" pitchFamily="49" charset="0"/>
              </a:rPr>
              <a:t>catch(Exception ex)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>
                <a:solidFill>
                  <a:schemeClr val="bg2"/>
                </a:solidFill>
                <a:latin typeface="Courier New" pitchFamily="49" charset="0"/>
              </a:rPr>
              <a:t>  handling ex;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>
                <a:solidFill>
                  <a:schemeClr val="bg2"/>
                </a:solidFill>
                <a:latin typeface="Courier New" pitchFamily="49" charset="0"/>
              </a:rPr>
              <a:t>finally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en-US" sz="2400" dirty="0" err="1">
                <a:solidFill>
                  <a:schemeClr val="bg2"/>
                </a:solidFill>
                <a:latin typeface="Courier New" pitchFamily="49" charset="0"/>
              </a:rPr>
              <a:t>finalStatements</a:t>
            </a:r>
            <a:r>
              <a:rPr lang="en-US" sz="2400" dirty="0">
                <a:solidFill>
                  <a:schemeClr val="bg2"/>
                </a:solidFill>
                <a:latin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z="24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>
                <a:solidFill>
                  <a:schemeClr val="bg2"/>
                </a:solidFill>
                <a:latin typeface="Courier New" pitchFamily="49" charset="0"/>
              </a:rPr>
              <a:t>Next statement;</a:t>
            </a:r>
          </a:p>
        </p:txBody>
      </p:sp>
      <p:sp>
        <p:nvSpPr>
          <p:cNvPr id="293893" name="AutoShape 5"/>
          <p:cNvSpPr>
            <a:spLocks noChangeArrowheads="1"/>
          </p:cNvSpPr>
          <p:nvPr/>
        </p:nvSpPr>
        <p:spPr bwMode="auto">
          <a:xfrm>
            <a:off x="5715000" y="1447800"/>
            <a:ext cx="2927350" cy="1087438"/>
          </a:xfrm>
          <a:prstGeom prst="wedgeRoundRectCallout">
            <a:avLst>
              <a:gd name="adj1" fmla="val -127171"/>
              <a:gd name="adj2" fmla="val 325912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/>
              <a:t>Next statement in the method is executed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304800" y="5181600"/>
            <a:ext cx="3124200" cy="304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226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7C8845-E82C-484C-B749-B25976F3136B}" type="slidenum">
              <a:rPr lang="en-US"/>
              <a:pPr/>
              <a:t>33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09622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4300" dirty="0"/>
              <a:t>Trace a Program Execution</a:t>
            </a:r>
            <a:br>
              <a:rPr lang="en-US" sz="4300" dirty="0"/>
            </a:br>
            <a:r>
              <a:rPr lang="en-US" sz="4300" dirty="0">
                <a:solidFill>
                  <a:srgbClr val="FF0000"/>
                </a:solidFill>
                <a:highlight>
                  <a:srgbClr val="C0C0C0"/>
                </a:highlight>
              </a:rPr>
              <a:t>Exception Occurred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</a:p>
        </p:txBody>
      </p:sp>
      <p:sp>
        <p:nvSpPr>
          <p:cNvPr id="3072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4648200" cy="4495800"/>
          </a:xfrm>
          <a:solidFill>
            <a:schemeClr val="tx1"/>
          </a:solidFill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try {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  statement1;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  statement2;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  statement3;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catch(Exception1 ex)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  handling ex;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finally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  finalStatements;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z="200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Next statement;</a:t>
            </a:r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609600" y="2057400"/>
            <a:ext cx="2819400" cy="304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94918" name="AutoShape 6"/>
          <p:cNvSpPr>
            <a:spLocks noChangeArrowheads="1"/>
          </p:cNvSpPr>
          <p:nvPr/>
        </p:nvSpPr>
        <p:spPr bwMode="auto">
          <a:xfrm>
            <a:off x="5715000" y="1371600"/>
            <a:ext cx="3200400" cy="1143000"/>
          </a:xfrm>
          <a:prstGeom prst="wedgeRoundRectCallout">
            <a:avLst>
              <a:gd name="adj1" fmla="val -138245"/>
              <a:gd name="adj2" fmla="val 2236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/>
              <a:t>Suppose an exception of type Exception1 is thrown in statement2</a:t>
            </a:r>
          </a:p>
        </p:txBody>
      </p:sp>
    </p:spTree>
    <p:extLst>
      <p:ext uri="{BB962C8B-B14F-4D97-AF65-F5344CB8AC3E}">
        <p14:creationId xmlns:p14="http://schemas.microsoft.com/office/powerpoint/2010/main" val="2559142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2FBBDA8-A39E-4338-9DC7-3A2A2206EC73}" type="slidenum">
              <a:rPr lang="en-US"/>
              <a:pPr/>
              <a:t>34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  <a:noFill/>
        </p:spPr>
        <p:txBody>
          <a:bodyPr>
            <a:normAutofit fontScale="90000"/>
          </a:bodyPr>
          <a:lstStyle/>
          <a:p>
            <a:r>
              <a:rPr lang="en-US" sz="4300" dirty="0"/>
              <a:t>Trace a Program Execution</a:t>
            </a:r>
            <a:br>
              <a:rPr lang="en-US" sz="4300" dirty="0"/>
            </a:br>
            <a:r>
              <a:rPr lang="en-US" sz="4300" dirty="0"/>
              <a:t> </a:t>
            </a:r>
            <a:r>
              <a:rPr lang="en-US" sz="4300" b="1" dirty="0">
                <a:solidFill>
                  <a:srgbClr val="FF0000"/>
                </a:solidFill>
                <a:highlight>
                  <a:srgbClr val="C0C0C0"/>
                </a:highlight>
              </a:rPr>
              <a:t>Exception Occurred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</a:p>
        </p:txBody>
      </p:sp>
      <p:sp>
        <p:nvSpPr>
          <p:cNvPr id="3174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4648200" cy="4495800"/>
          </a:xfrm>
          <a:solidFill>
            <a:schemeClr val="tx1"/>
          </a:solidFill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try {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  statement1;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  statement2;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  statement3;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catch(Exception1 ex)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  handling ex;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finally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  finalStatements;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z="200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Next statement;</a:t>
            </a: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609600" y="3200400"/>
            <a:ext cx="2819400" cy="3810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99014" name="AutoShape 6"/>
          <p:cNvSpPr>
            <a:spLocks noChangeArrowheads="1"/>
          </p:cNvSpPr>
          <p:nvPr/>
        </p:nvSpPr>
        <p:spPr bwMode="auto">
          <a:xfrm>
            <a:off x="5715000" y="1371600"/>
            <a:ext cx="3200400" cy="1143000"/>
          </a:xfrm>
          <a:prstGeom prst="wedgeRoundRectCallout">
            <a:avLst>
              <a:gd name="adj1" fmla="val -134574"/>
              <a:gd name="adj2" fmla="val 12361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/>
              <a:t>The exception is handled.</a:t>
            </a:r>
          </a:p>
        </p:txBody>
      </p:sp>
    </p:spTree>
    <p:extLst>
      <p:ext uri="{BB962C8B-B14F-4D97-AF65-F5344CB8AC3E}">
        <p14:creationId xmlns:p14="http://schemas.microsoft.com/office/powerpoint/2010/main" val="3660741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AFBD820-D757-4195-BFED-87D0B3479451}" type="slidenum">
              <a:rPr lang="en-US"/>
              <a:pPr/>
              <a:t>35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  <a:noFill/>
        </p:spPr>
        <p:txBody>
          <a:bodyPr>
            <a:normAutofit fontScale="90000"/>
          </a:bodyPr>
          <a:lstStyle/>
          <a:p>
            <a:r>
              <a:rPr lang="en-US" sz="4300" dirty="0"/>
              <a:t>Trace a Program Execution</a:t>
            </a:r>
            <a:br>
              <a:rPr lang="en-US" sz="4300" dirty="0"/>
            </a:br>
            <a:r>
              <a:rPr lang="en-US" sz="4300" dirty="0">
                <a:solidFill>
                  <a:srgbClr val="FF0000"/>
                </a:solidFill>
                <a:highlight>
                  <a:srgbClr val="C0C0C0"/>
                </a:highlight>
              </a:rPr>
              <a:t> Exception Occurred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4648200" cy="4495800"/>
          </a:xfrm>
          <a:solidFill>
            <a:schemeClr val="tx1"/>
          </a:solidFill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try {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  statement1;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  statement2;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  statement3;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catch(Exception1 ex)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  handling ex;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finally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  finalStatements;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z="200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Next statement;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685800" y="4191000"/>
            <a:ext cx="2819400" cy="3810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0038" name="AutoShape 6"/>
          <p:cNvSpPr>
            <a:spLocks noChangeArrowheads="1"/>
          </p:cNvSpPr>
          <p:nvPr/>
        </p:nvSpPr>
        <p:spPr bwMode="auto">
          <a:xfrm>
            <a:off x="5715000" y="1371600"/>
            <a:ext cx="3200400" cy="1143000"/>
          </a:xfrm>
          <a:prstGeom prst="wedgeRoundRectCallout">
            <a:avLst>
              <a:gd name="adj1" fmla="val -124801"/>
              <a:gd name="adj2" fmla="val 20875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/>
              <a:t>The final block is always executed.</a:t>
            </a:r>
          </a:p>
        </p:txBody>
      </p:sp>
    </p:spTree>
    <p:extLst>
      <p:ext uri="{BB962C8B-B14F-4D97-AF65-F5344CB8AC3E}">
        <p14:creationId xmlns:p14="http://schemas.microsoft.com/office/powerpoint/2010/main" val="1652622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1AEC404-6B14-40B2-AE5B-48ABFA2ACE69}" type="slidenum">
              <a:rPr lang="en-US"/>
              <a:pPr/>
              <a:t>36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  <a:noFill/>
        </p:spPr>
        <p:txBody>
          <a:bodyPr>
            <a:normAutofit fontScale="90000"/>
          </a:bodyPr>
          <a:lstStyle/>
          <a:p>
            <a:r>
              <a:rPr lang="en-US" sz="4300" dirty="0"/>
              <a:t>Trace a Program Execution</a:t>
            </a:r>
            <a:br>
              <a:rPr lang="en-US" sz="4300" dirty="0"/>
            </a:br>
            <a:r>
              <a:rPr lang="en-US" sz="4300" dirty="0"/>
              <a:t> </a:t>
            </a:r>
            <a:r>
              <a:rPr lang="en-US" sz="4300" b="1" dirty="0">
                <a:solidFill>
                  <a:srgbClr val="FF0000"/>
                </a:solidFill>
                <a:highlight>
                  <a:srgbClr val="C0C0C0"/>
                </a:highlight>
              </a:rPr>
              <a:t>Exception Occurred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4648200" cy="4495800"/>
          </a:xfrm>
          <a:solidFill>
            <a:schemeClr val="tx1"/>
          </a:solidFill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try {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  statement1;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  statement2;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  statement3;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catch(Exception1 ex)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  handling ex;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finally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  finalStatements;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z="200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</a:rPr>
              <a:t>Next statement;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381000" y="5029200"/>
            <a:ext cx="2819400" cy="3810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1062" name="AutoShape 6"/>
          <p:cNvSpPr>
            <a:spLocks noChangeArrowheads="1"/>
          </p:cNvSpPr>
          <p:nvPr/>
        </p:nvSpPr>
        <p:spPr bwMode="auto">
          <a:xfrm>
            <a:off x="5715000" y="1371600"/>
            <a:ext cx="3200400" cy="1143000"/>
          </a:xfrm>
          <a:prstGeom prst="wedgeRoundRectCallout">
            <a:avLst>
              <a:gd name="adj1" fmla="val -133333"/>
              <a:gd name="adj2" fmla="val 28277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/>
              <a:t>The next statement in the method is now executed.</a:t>
            </a:r>
          </a:p>
        </p:txBody>
      </p:sp>
    </p:spTree>
    <p:extLst>
      <p:ext uri="{BB962C8B-B14F-4D97-AF65-F5344CB8AC3E}">
        <p14:creationId xmlns:p14="http://schemas.microsoft.com/office/powerpoint/2010/main" val="1396996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34280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Catch Runtime Errors</a:t>
            </a:r>
            <a:endParaRPr lang="en-US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F1C1CD-887C-4853-BEDD-ADA00EA35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private void button1_Click(object sender,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EventArgs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e)</a:t>
            </a:r>
          </a:p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try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          double result;</a:t>
            </a:r>
          </a:p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          double no1 =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double.Parse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(textBox1.Text);</a:t>
            </a:r>
          </a:p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          </a:t>
            </a:r>
            <a:r>
              <a:rPr lang="en-US" sz="18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double no2 = </a:t>
            </a:r>
            <a:r>
              <a:rPr lang="en-US" sz="1800" dirty="0" err="1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double.Parse</a:t>
            </a:r>
            <a:r>
              <a:rPr lang="en-US" sz="18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(textBox2.Text);</a:t>
            </a:r>
          </a:p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          result = no1 / no2;</a:t>
            </a:r>
          </a:p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          textBox3.Text =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result.ToString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      }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      catch (</a:t>
            </a:r>
            <a:r>
              <a:rPr lang="en-US" sz="1800" dirty="0" err="1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FormatException</a:t>
            </a:r>
            <a:r>
              <a:rPr lang="en-US" sz="1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          </a:t>
            </a:r>
            <a:r>
              <a:rPr lang="en-US" sz="1800" dirty="0" err="1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MessageBox.Show</a:t>
            </a:r>
            <a:r>
              <a:rPr lang="en-US" sz="1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("Please enter correct format",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			"Invalid data entry", 				                      </a:t>
            </a:r>
            <a:r>
              <a:rPr lang="en-US" sz="1800" dirty="0" err="1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MessageBoxButtons.OK</a:t>
            </a:r>
            <a:r>
              <a:rPr lang="en-US" sz="1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MessageBoxIcon.Error</a:t>
            </a:r>
            <a:r>
              <a:rPr lang="en-US" sz="1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C0C0C0"/>
                </a:highlight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      }</a:t>
            </a:r>
          </a:p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}</a:t>
            </a:r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A5D73C-E091-46E6-901D-B5C4167D2002}" type="slidenum">
              <a:rPr lang="en-US"/>
              <a:pPr/>
              <a:t>37</a:t>
            </a:fld>
            <a:endParaRPr lang="en-US"/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2028825" y="20002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0" y="19050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CA722069-301C-4948-BB0A-32420D362133}"/>
              </a:ext>
            </a:extLst>
          </p:cNvPr>
          <p:cNvCxnSpPr/>
          <p:nvPr/>
        </p:nvCxnSpPr>
        <p:spPr>
          <a:xfrm rot="10800000" flipV="1">
            <a:off x="4572000" y="2924944"/>
            <a:ext cx="2304256" cy="1440160"/>
          </a:xfrm>
          <a:prstGeom prst="curvedConnector3">
            <a:avLst>
              <a:gd name="adj1" fmla="val -44312"/>
            </a:avLst>
          </a:prstGeom>
          <a:ln>
            <a:solidFill>
              <a:srgbClr val="FF0000"/>
            </a:solidFill>
            <a:tailEnd type="triangle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18B4-6B64-4523-B384-29EF66E0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9E79-465D-4278-965B-26B5C8960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6556E-EC89-4329-8D0C-A1A6F56E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E4943-5194-423E-819D-2F172B297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463" b="37834"/>
          <a:stretch/>
        </p:blipFill>
        <p:spPr>
          <a:xfrm>
            <a:off x="0" y="65272"/>
            <a:ext cx="8820472" cy="629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99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88C8-CB94-4AA9-B7D0-A268E1C6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384D6-0E7C-4E23-B61F-76E90F1C0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for your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2E2F6-EA46-436E-AE6B-546FB52E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6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0C10-D7FF-419D-B700-23D7DE60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20F89-6C63-4EE4-99AA-0FB75557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Errors</a:t>
            </a:r>
          </a:p>
          <a:p>
            <a:r>
              <a:rPr lang="en-US" dirty="0"/>
              <a:t>Types of Errors</a:t>
            </a:r>
          </a:p>
          <a:p>
            <a:r>
              <a:rPr lang="en-US" dirty="0"/>
              <a:t>Exception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Try</a:t>
            </a:r>
          </a:p>
          <a:p>
            <a:r>
              <a:rPr lang="en-US" dirty="0"/>
              <a:t>Catch</a:t>
            </a:r>
          </a:p>
          <a:p>
            <a:r>
              <a:rPr lang="en-US" dirty="0"/>
              <a:t>Finally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711BF-BEBB-4921-8DD2-704447E7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4AA1CD-CA79-4CF7-8410-FE6D1E70E068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533400"/>
          </a:xfrm>
          <a:noFill/>
        </p:spPr>
        <p:txBody>
          <a:bodyPr>
            <a:noAutofit/>
          </a:bodyPr>
          <a:lstStyle/>
          <a:p>
            <a:r>
              <a:rPr lang="en-US" sz="3500" dirty="0"/>
              <a:t>Error</a:t>
            </a:r>
            <a:endParaRPr lang="en-US" sz="3500" b="1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486400"/>
          </a:xfrm>
          <a:noFill/>
        </p:spPr>
        <p:txBody>
          <a:bodyPr>
            <a:normAutofit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Error is an 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illegal operation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performed by the user which results in </a:t>
            </a:r>
            <a:r>
              <a:rPr lang="en-US" sz="2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abnormal working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of the program. (Bhatia, n.d.) </a:t>
            </a:r>
          </a:p>
          <a:p>
            <a:pPr marL="0" indent="0">
              <a:buFont typeface="Monotype Sorts" pitchFamily="2" charset="2"/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Monotype Sorts" pitchFamily="2" charset="2"/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Categories of errors: 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Compile Time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Run Time</a:t>
            </a:r>
          </a:p>
          <a:p>
            <a:pPr marL="0" indent="0">
              <a:buFont typeface="Monotype Sorts" pitchFamily="2" charset="2"/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Monotype Sorts" pitchFamily="2" charset="2"/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Monotype Sorts" pitchFamily="2" charset="2"/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Bhatia K. (n.d.)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Errors in C/C++.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 [Online] Available from: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https://www.geeksforgeeks.org/errors-in-cc/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[Accessed 12 November 2018].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Monotype Sorts" pitchFamily="2" charset="2"/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71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4AA1CD-CA79-4CF7-8410-FE6D1E70E068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59080"/>
            <a:ext cx="8534400" cy="533400"/>
          </a:xfrm>
          <a:noFill/>
        </p:spPr>
        <p:txBody>
          <a:bodyPr>
            <a:noAutofit/>
          </a:bodyPr>
          <a:lstStyle/>
          <a:p>
            <a:r>
              <a:rPr lang="en-US" sz="3500" dirty="0"/>
              <a:t>Types of Errors</a:t>
            </a:r>
            <a:endParaRPr lang="en-US" sz="3500" b="1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51560"/>
            <a:ext cx="8610600" cy="5486400"/>
          </a:xfrm>
          <a:noFill/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Build/Compile Time Errors</a:t>
            </a:r>
          </a:p>
          <a:p>
            <a:pPr marL="457200" indent="-457200">
              <a:buFont typeface="+mj-lt"/>
              <a:buAutoNum type="alphaUcPeriod"/>
            </a:pPr>
            <a:endParaRPr lang="en-US" sz="22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sz="2200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Syntax</a:t>
            </a:r>
            <a:r>
              <a:rPr lang="en-US" sz="2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errors</a:t>
            </a:r>
            <a:r>
              <a:rPr lang="en-US" sz="2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arise because the </a:t>
            </a:r>
            <a:r>
              <a:rPr lang="en-US" sz="2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rules of the language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have not been followed. </a:t>
            </a:r>
          </a:p>
          <a:p>
            <a:pPr marL="0" indent="0">
              <a:buFont typeface="Monotype Sorts" pitchFamily="2" charset="2"/>
              <a:buNone/>
            </a:pP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are detected by the compiler.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(Missing semicolons, brackets,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quotes in strings,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undeclared variables,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incompatible types)</a:t>
            </a:r>
          </a:p>
          <a:p>
            <a:pPr marL="0" indent="0">
              <a:buFont typeface="Monotype Sorts" pitchFamily="2" charset="2"/>
              <a:buNone/>
            </a:pP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None/>
            </a:pPr>
            <a:endParaRPr lang="en-US" sz="22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Image result for compile time error in c# variable does not exist in current context">
            <a:extLst>
              <a:ext uri="{FF2B5EF4-FFF2-40B4-BE49-F238E27FC236}">
                <a16:creationId xmlns:a16="http://schemas.microsoft.com/office/drawing/2014/main" id="{E8F6FB0F-5CE6-4E9E-A310-5D5885329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2" t="65325" r="25715" b="10838"/>
          <a:stretch/>
        </p:blipFill>
        <p:spPr bwMode="auto">
          <a:xfrm>
            <a:off x="4788024" y="2274066"/>
            <a:ext cx="4355976" cy="137095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ompile time error in c# variable datatype">
            <a:extLst>
              <a:ext uri="{FF2B5EF4-FFF2-40B4-BE49-F238E27FC236}">
                <a16:creationId xmlns:a16="http://schemas.microsoft.com/office/drawing/2014/main" id="{BC1E0AE9-DD04-4E85-8073-7760C5197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1" r="37090"/>
          <a:stretch/>
        </p:blipFill>
        <p:spPr bwMode="auto">
          <a:xfrm>
            <a:off x="4764753" y="3794760"/>
            <a:ext cx="4355976" cy="292671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4AA1CD-CA79-4CF7-8410-FE6D1E70E068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8331"/>
            <a:ext cx="8534400" cy="533400"/>
          </a:xfrm>
          <a:noFill/>
        </p:spPr>
        <p:txBody>
          <a:bodyPr>
            <a:noAutofit/>
          </a:bodyPr>
          <a:lstStyle/>
          <a:p>
            <a:r>
              <a:rPr lang="en-US" sz="3500" dirty="0"/>
              <a:t>Types of Errors</a:t>
            </a:r>
            <a:endParaRPr lang="en-US" sz="3500" b="1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38" y="507197"/>
            <a:ext cx="8610600" cy="5486400"/>
          </a:xfrm>
          <a:noFill/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Build/Compile Time Errors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(Missing semicolons, brackets, double quotes in strings,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undeclared variables, incompatible types)</a:t>
            </a:r>
          </a:p>
          <a:p>
            <a:pPr marL="0" indent="0">
              <a:buFont typeface="Monotype Sorts" pitchFamily="2" charset="2"/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www.wikitechy.com/tutorials/csharp/img/c-sharp-images/csharp-errors.png">
            <a:extLst>
              <a:ext uri="{FF2B5EF4-FFF2-40B4-BE49-F238E27FC236}">
                <a16:creationId xmlns:a16="http://schemas.microsoft.com/office/drawing/2014/main" id="{531CEB30-18B5-4B7E-BE63-D2ECE2054E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10059"/>
          <a:stretch/>
        </p:blipFill>
        <p:spPr bwMode="auto">
          <a:xfrm>
            <a:off x="4833710" y="3885692"/>
            <a:ext cx="4633646" cy="2972307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6E5CAC3-37EE-43B5-B812-54065611B8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74" t="29001" r="38976" b="22001"/>
          <a:stretch/>
        </p:blipFill>
        <p:spPr>
          <a:xfrm>
            <a:off x="0" y="1743021"/>
            <a:ext cx="4605110" cy="200614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20B28E-554A-4C63-9125-804434BB25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271" t="27789" r="37400" b="22826"/>
          <a:stretch/>
        </p:blipFill>
        <p:spPr>
          <a:xfrm>
            <a:off x="4865286" y="1278861"/>
            <a:ext cx="4259552" cy="2540259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3786C2-2FC6-49F5-80B8-7935F675A0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335" t="27600" r="32675" b="22039"/>
          <a:stretch/>
        </p:blipFill>
        <p:spPr>
          <a:xfrm>
            <a:off x="22202" y="3819120"/>
            <a:ext cx="4633646" cy="2972307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67604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4AA1CD-CA79-4CF7-8410-FE6D1E70E068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533400"/>
          </a:xfrm>
          <a:noFill/>
        </p:spPr>
        <p:txBody>
          <a:bodyPr>
            <a:noAutofit/>
          </a:bodyPr>
          <a:lstStyle/>
          <a:p>
            <a:r>
              <a:rPr lang="en-US" sz="3500" dirty="0"/>
              <a:t>Types of Errors</a:t>
            </a:r>
            <a:endParaRPr lang="en-US" sz="3500" b="1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486400"/>
          </a:xfrm>
          <a:noFill/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B. Runtime errors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Runtime errors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occur while the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program is running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environment detects an operation that is impossible to carry out. </a:t>
            </a:r>
          </a:p>
          <a:p>
            <a:pPr marL="0" indent="0">
              <a:buFont typeface="Monotype Sorts" pitchFamily="2" charset="2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(Divide by 0,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passing different datatype parameters,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converting invalid string to number.)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ECF1-E6CD-4054-A5A8-385C521A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to divide 2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09A8B-F04A-4F91-A161-A7206013F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private void button1_Click(object sender,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EventArgs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e)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double result;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double   no1 =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double.Parse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(textBox1.Text);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  no2 =  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double.Parse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(textBox2.Text);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result = no1 / no2;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textBox3.Text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result.ToString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849BF-5AFB-42E5-BBBF-28A1D977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4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1717</TotalTime>
  <Words>1581</Words>
  <Application>Microsoft Office PowerPoint</Application>
  <PresentationFormat>On-screen Show (4:3)</PresentationFormat>
  <Paragraphs>503</Paragraphs>
  <Slides>39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Arabic Typesetting</vt:lpstr>
      <vt:lpstr>Arial</vt:lpstr>
      <vt:lpstr>Calibri</vt:lpstr>
      <vt:lpstr>Comic Sans MS</vt:lpstr>
      <vt:lpstr>Courier New</vt:lpstr>
      <vt:lpstr>Forte</vt:lpstr>
      <vt:lpstr>Lucida Console</vt:lpstr>
      <vt:lpstr>Monotype Sorts</vt:lpstr>
      <vt:lpstr>Tahoma</vt:lpstr>
      <vt:lpstr>Times New Roman</vt:lpstr>
      <vt:lpstr>Verdana</vt:lpstr>
      <vt:lpstr>Wingdings</vt:lpstr>
      <vt:lpstr>Wingdings 2</vt:lpstr>
      <vt:lpstr>Office Theme</vt:lpstr>
      <vt:lpstr>Exception Handling</vt:lpstr>
      <vt:lpstr>PowerPoint Presentation</vt:lpstr>
      <vt:lpstr>What You Will Learn</vt:lpstr>
      <vt:lpstr>Contents</vt:lpstr>
      <vt:lpstr>Error</vt:lpstr>
      <vt:lpstr>Types of Errors</vt:lpstr>
      <vt:lpstr>Types of Errors</vt:lpstr>
      <vt:lpstr>Types of Errors</vt:lpstr>
      <vt:lpstr>Function to divide 2 numbers</vt:lpstr>
      <vt:lpstr>Runtime Errors Entering wrong format</vt:lpstr>
      <vt:lpstr>Runtime Error</vt:lpstr>
      <vt:lpstr>PowerPoint Presentation</vt:lpstr>
      <vt:lpstr>Exception</vt:lpstr>
      <vt:lpstr>Checkout your own Error</vt:lpstr>
      <vt:lpstr>Exception Handling</vt:lpstr>
      <vt:lpstr>Motivation</vt:lpstr>
      <vt:lpstr>PowerPoint Presentation</vt:lpstr>
      <vt:lpstr>System.Exception</vt:lpstr>
      <vt:lpstr>System.Exception Properties</vt:lpstr>
      <vt:lpstr>Types of Exceptions</vt:lpstr>
      <vt:lpstr>Determining Which Exceptions a FCL Method Throws</vt:lpstr>
      <vt:lpstr>Exception Handling Mechanism</vt:lpstr>
      <vt:lpstr>Exception Handling Mechanism</vt:lpstr>
      <vt:lpstr>Exception Handling Mechanism</vt:lpstr>
      <vt:lpstr>Exception Handler</vt:lpstr>
      <vt:lpstr>Catching Exceptions</vt:lpstr>
      <vt:lpstr>try Block</vt:lpstr>
      <vt:lpstr>Exception Handling</vt:lpstr>
      <vt:lpstr>The finally Clause</vt:lpstr>
      <vt:lpstr>Trace a Program Execution  No exception</vt:lpstr>
      <vt:lpstr>Trace a Program Execution No exception</vt:lpstr>
      <vt:lpstr>Trace a Program Execution No exception</vt:lpstr>
      <vt:lpstr>Trace a Program Execution Exception Occurred</vt:lpstr>
      <vt:lpstr>Trace a Program Execution  Exception Occurred</vt:lpstr>
      <vt:lpstr>Trace a Program Execution  Exception Occurred</vt:lpstr>
      <vt:lpstr>Trace a Program Execution  Exception Occurred</vt:lpstr>
      <vt:lpstr>Catch Runtime Errors</vt:lpstr>
      <vt:lpstr>PowerPoint Presentation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Ibtisam</dc:creator>
  <cp:lastModifiedBy>ibtimogul@gmail.com</cp:lastModifiedBy>
  <cp:revision>706</cp:revision>
  <dcterms:created xsi:type="dcterms:W3CDTF">2006-08-16T00:00:00Z</dcterms:created>
  <dcterms:modified xsi:type="dcterms:W3CDTF">2019-11-01T07:32:16Z</dcterms:modified>
</cp:coreProperties>
</file>