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  <p:sldMasterId id="2147483749" r:id="rId2"/>
  </p:sldMasterIdLst>
  <p:notesMasterIdLst>
    <p:notesMasterId r:id="rId28"/>
  </p:notesMasterIdLst>
  <p:handoutMasterIdLst>
    <p:handoutMasterId r:id="rId29"/>
  </p:handoutMasterIdLst>
  <p:sldIdLst>
    <p:sldId id="423" r:id="rId3"/>
    <p:sldId id="464" r:id="rId4"/>
    <p:sldId id="380" r:id="rId5"/>
    <p:sldId id="436" r:id="rId6"/>
    <p:sldId id="458" r:id="rId7"/>
    <p:sldId id="432" r:id="rId8"/>
    <p:sldId id="459" r:id="rId9"/>
    <p:sldId id="383" r:id="rId10"/>
    <p:sldId id="472" r:id="rId11"/>
    <p:sldId id="385" r:id="rId12"/>
    <p:sldId id="258" r:id="rId13"/>
    <p:sldId id="471" r:id="rId14"/>
    <p:sldId id="460" r:id="rId15"/>
    <p:sldId id="462" r:id="rId16"/>
    <p:sldId id="461" r:id="rId17"/>
    <p:sldId id="463" r:id="rId18"/>
    <p:sldId id="287" r:id="rId19"/>
    <p:sldId id="392" r:id="rId20"/>
    <p:sldId id="394" r:id="rId21"/>
    <p:sldId id="465" r:id="rId22"/>
    <p:sldId id="466" r:id="rId23"/>
    <p:sldId id="467" r:id="rId24"/>
    <p:sldId id="468" r:id="rId25"/>
    <p:sldId id="469" r:id="rId26"/>
    <p:sldId id="470" r:id="rId2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261">
          <p15:clr>
            <a:srgbClr val="A4A3A4"/>
          </p15:clr>
        </p15:guide>
        <p15:guide id="3" pos="4656">
          <p15:clr>
            <a:srgbClr val="A4A3A4"/>
          </p15:clr>
        </p15:guide>
        <p15:guide id="4" pos="3120">
          <p15:clr>
            <a:srgbClr val="A4A3A4"/>
          </p15:clr>
        </p15:guide>
        <p15:guide id="5" pos="768">
          <p15:clr>
            <a:srgbClr val="A4A3A4"/>
          </p15:clr>
        </p15:guide>
        <p15:guide id="6" pos="1008">
          <p15:clr>
            <a:srgbClr val="A4A3A4"/>
          </p15:clr>
        </p15:guide>
        <p15:guide id="7" pos="1824">
          <p15:clr>
            <a:srgbClr val="A4A3A4"/>
          </p15:clr>
        </p15:guide>
        <p15:guide id="8" pos="1680">
          <p15:clr>
            <a:srgbClr val="A4A3A4"/>
          </p15:clr>
        </p15:guide>
        <p15:guide id="9" pos="3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80FF"/>
    <a:srgbClr val="7458FF"/>
    <a:srgbClr val="02035A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5148" autoAdjust="0"/>
  </p:normalViewPr>
  <p:slideViewPr>
    <p:cSldViewPr>
      <p:cViewPr>
        <p:scale>
          <a:sx n="41" d="100"/>
          <a:sy n="41" d="100"/>
        </p:scale>
        <p:origin x="1437" y="-69"/>
      </p:cViewPr>
      <p:guideLst>
        <p:guide orient="horz" pos="720"/>
        <p:guide pos="261"/>
        <p:guide pos="4656"/>
        <p:guide pos="3120"/>
        <p:guide pos="768"/>
        <p:guide pos="1008"/>
        <p:guide pos="1824"/>
        <p:guide pos="1680"/>
        <p:guide pos="34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32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7E33133-5C03-4D15-BC0A-2CFFC186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68363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D28D5744-122E-4AEF-A19D-A62F2AB6114C}" type="slidenum">
              <a:rPr lang="en-US" altLang="en-US" sz="1200" b="0" smtClean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E08236E-FF7D-4B5E-84CC-8FD728BA0B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Body Text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032CA1-1068-4685-8CF2-53714B14C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868363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EA7C453E-0A5C-40A6-B511-62744D97D07E}" type="slidenum">
              <a:rPr lang="en-US" altLang="en-US" sz="1200" b="0" smtClean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781363C-BA24-4C2D-9105-A5056999EEE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ona.mmu.edu.my/~wruslan/SE2/LectureNotes/ppt/19-refppt.pp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st-institute.org/Software_Testing_Levels.ph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etzdotesting.com/bug-in-software-testin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tzdotesting.com/bug-in-software-testin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sona.mmu.edu.my/~wruslan/SE2/LectureNotes/ppt/19-refppt.pp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integro-company-inc/software-testing-levels-what-are-they-ff602cd1537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A70255-0B5B-4349-BFBC-DB510D84A58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algn="r">
              <a:defRPr/>
            </a:pPr>
            <a:fld id="{D4A9CEB9-AE54-4E41-A123-D6F19DB6D3A0}" type="slidenum">
              <a:rPr lang="en-US" altLang="en-US" sz="1200" b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pPr algn="r">
                <a:defRPr/>
              </a:pPr>
              <a:t>1</a:t>
            </a:fld>
            <a:endParaRPr lang="en-US" altLang="en-US" sz="1200" b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A7986B5-6B02-46B5-BF61-1A1A89183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C24C918-6E7E-48E3-B9E8-19ACC237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" panose="02020603050405020304" pitchFamily="18" charset="0"/>
                <a:ea typeface="ＭＳ Ｐゴシック" panose="020B0600070205080204" pitchFamily="34" charset="-128"/>
              </a:rPr>
              <a:t>19ref</a:t>
            </a:r>
          </a:p>
          <a:p>
            <a:r>
              <a:rPr lang="en-US" altLang="en-US" dirty="0">
                <a:latin typeface="Times" panose="02020603050405020304" pitchFamily="18" charset="0"/>
                <a:ea typeface="ＭＳ Ｐゴシック" panose="020B0600070205080204" pitchFamily="34" charset="-128"/>
                <a:hlinkClick r:id="rId3"/>
              </a:rPr>
              <a:t>http://pesona.mmu.edu.my/~wruslan/SE2/LectureNotes/ppt/19-refppt.ppt</a:t>
            </a:r>
            <a:endParaRPr lang="en-US" altLang="en-US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dirty="0">
                <a:hlinkClick r:id="rId4"/>
              </a:rPr>
              <a:t>https://www.test-institute.org/Software_Testing_Levels.php</a:t>
            </a:r>
            <a:endParaRPr lang="en-US" altLang="en-US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65B19-1106-478C-9B5B-3E6473C8596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algn="r">
              <a:defRPr/>
            </a:pPr>
            <a:fld id="{4297081B-DF63-4899-B746-CF168BD2CFDE}" type="slidenum">
              <a:rPr lang="en-US" altLang="en-US" sz="1200" b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pPr algn="r">
                <a:defRPr/>
              </a:pPr>
              <a:t>3</a:t>
            </a:fld>
            <a:endParaRPr lang="en-US" altLang="en-US" sz="1200" b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E42ECB8-25B6-448A-87F6-90AA9DFEF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4240A10-AD00-4647-A5AF-D765C8A06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618C8CF-2B65-4595-809D-CA7CAF7FA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A031771-C7F0-469D-9F30-4BC2C0A00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F7FB5FC-A309-4CB5-B161-E53DC8357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Beispiel Itunes</a:t>
            </a:r>
          </a:p>
          <a:p>
            <a:r>
              <a:rPr lang="de-DE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Jeder freier song</a:t>
            </a:r>
          </a:p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096BDB0-D552-43B0-B2ED-E5C461005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http://letzdotesting.com/bug-in-software-testing/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http://letzdotesting.com/bug-in-software-testing/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4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E7B2C2B-227E-4496-965C-2956FC2CF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C2A0185-42BF-48F4-979F-A39B4DCB9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dirty="0">
                <a:latin typeface="Times" panose="02020603050405020304" pitchFamily="18" charset="0"/>
                <a:ea typeface="ＭＳ Ｐゴシック" panose="020B0600070205080204" pitchFamily="34" charset="-128"/>
              </a:rPr>
              <a:t>Outline anpassen</a:t>
            </a:r>
          </a:p>
          <a:p>
            <a:r>
              <a:rPr lang="en-US" altLang="en-US" dirty="0">
                <a:latin typeface="Times" panose="02020603050405020304" pitchFamily="18" charset="0"/>
                <a:ea typeface="ＭＳ Ｐゴシック" panose="020B0600070205080204" pitchFamily="34" charset="-128"/>
              </a:rPr>
              <a:t>19ref</a:t>
            </a:r>
          </a:p>
          <a:p>
            <a:r>
              <a:rPr lang="en-US" altLang="en-US" dirty="0">
                <a:latin typeface="Times" panose="02020603050405020304" pitchFamily="18" charset="0"/>
                <a:ea typeface="ＭＳ Ｐゴシック" panose="020B0600070205080204" pitchFamily="34" charset="-128"/>
                <a:hlinkClick r:id="rId3"/>
              </a:rPr>
              <a:t>http://pesona.mmu.edu.my/~wruslan/SE2/LectureNotes/ppt/19-refppt.ppt</a:t>
            </a:r>
            <a:endParaRPr lang="en-US" altLang="en-US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  <a:p>
            <a:endParaRPr lang="de-DE" altLang="en-US" dirty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https://medium.com/fintegro-company-inc/software-testing-levels-what-are-they-ff602cd1537c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5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1E54693-0B5C-47EE-AE03-3A0246D69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Develop the test cases </a:t>
            </a:r>
          </a:p>
          <a:p>
            <a:pPr lvl="1"/>
            <a:r>
              <a:rPr lang="en-US" altLang="en-US" sz="1200">
                <a:latin typeface="Times" panose="02020603050405020304" pitchFamily="18" charset="0"/>
                <a:ea typeface="ＭＳ Ｐゴシック" panose="020B0600070205080204" pitchFamily="34" charset="-128"/>
              </a:rPr>
              <a:t>Goal: Find minimal num-</a:t>
            </a:r>
            <a:br>
              <a:rPr lang="en-US" altLang="en-US" sz="1200">
                <a:latin typeface="Times" panose="02020603050405020304" pitchFamily="18" charset="0"/>
                <a:ea typeface="ＭＳ Ｐゴシック" panose="020B0600070205080204" pitchFamily="34" charset="-128"/>
              </a:rPr>
            </a:br>
            <a:r>
              <a:rPr lang="en-US" altLang="en-US" sz="1200">
                <a:latin typeface="Times" panose="02020603050405020304" pitchFamily="18" charset="0"/>
                <a:ea typeface="ＭＳ Ｐゴシック" panose="020B0600070205080204" pitchFamily="34" charset="-128"/>
              </a:rPr>
              <a:t>ber of test cases to cover as many paths as possible</a:t>
            </a:r>
          </a:p>
          <a:p>
            <a:pPr lvl="1"/>
            <a:endParaRPr lang="en-US" altLang="en-US" sz="1200">
              <a:latin typeface="Times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200">
                <a:latin typeface="Times" panose="02020603050405020304" pitchFamily="18" charset="0"/>
                <a:ea typeface="ＭＳ Ｐゴシック" panose="020B0600070205080204" pitchFamily="34" charset="-128"/>
              </a:rPr>
              <a:t>Don’t forget regression testing</a:t>
            </a:r>
          </a:p>
          <a:p>
            <a:pPr lvl="1"/>
            <a:r>
              <a:rPr lang="en-US" altLang="en-US" sz="1200">
                <a:latin typeface="Times" panose="02020603050405020304" pitchFamily="18" charset="0"/>
                <a:ea typeface="ＭＳ Ｐゴシック" panose="020B0600070205080204" pitchFamily="34" charset="-128"/>
              </a:rPr>
              <a:t>Re-execute test cases every time a change is made.</a:t>
            </a:r>
          </a:p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3CF792-394B-4DF8-B99A-98AFC065BE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938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2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34150" y="222250"/>
            <a:ext cx="2038350" cy="5873750"/>
          </a:xfrm>
        </p:spPr>
        <p:txBody>
          <a:bodyPr vert="eaVert"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9100" y="222250"/>
            <a:ext cx="5962650" cy="5873750"/>
          </a:xfrm>
        </p:spPr>
        <p:txBody>
          <a:bodyPr vert="eaVert"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526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>
            <a:extLst>
              <a:ext uri="{FF2B5EF4-FFF2-40B4-BE49-F238E27FC236}">
                <a16:creationId xmlns:a16="http://schemas.microsoft.com/office/drawing/2014/main" id="{4494ACCD-0AED-40B7-A13A-D7E07C8C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6B1C6F52-6940-466D-A1E6-946B23948C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E7F46D-7DD1-4D1D-A64E-47E8BF2AE9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A93F-97D1-4A39-A9D6-72CF27A1FC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E5E2-BA1D-4B0F-B66C-B250ECAAC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01CF2-E0A7-4F90-BC17-633EAA024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0B56E8E-B735-4962-B3F5-7686F1407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5233"/>
      </p:ext>
    </p:extLst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B372-12A7-4E54-A9F1-04805C81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3A87-D478-4E5C-B316-9B06A6B4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201E2C-BC69-441B-AC58-B28A409EBA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5A9511-11FE-4DBB-87DD-6FBB27F99C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4B58F-0BE4-44CA-8C07-00C28C5D7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7131"/>
      </p:ext>
    </p:extLst>
  </p:cSld>
  <p:clrMapOvr>
    <a:masterClrMapping/>
  </p:clrMapOvr>
  <p:transition>
    <p:pull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C5AF-B522-41FE-9301-96A0E4BE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D43B3-9A5A-4369-A00F-DE64E2D9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DB7C09-DE67-49C7-B2F3-F35F852246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164043-F961-4557-B328-45A55ED4A2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E3B0A-6039-4896-BD06-AFEE99F25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446730"/>
      </p:ext>
    </p:extLst>
  </p:cSld>
  <p:clrMapOvr>
    <a:masterClrMapping/>
  </p:clrMapOvr>
  <p:transition>
    <p:pull dir="l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1B2-7C00-4517-9A1B-078CB421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9BEB-18B3-4516-81A1-AD30B453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02739-F64D-4200-9B72-34771CED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3F12D7-3DC7-4A11-B447-2E6D5DCCB5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E31A2F-09D5-42E0-8E01-AA65CE43DE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DC87-B82D-4F7D-A49D-6E93CC0BA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322912"/>
      </p:ext>
    </p:extLst>
  </p:cSld>
  <p:clrMapOvr>
    <a:masterClrMapping/>
  </p:clrMapOvr>
  <p:transition>
    <p:pull dir="l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B49D-5B7B-438F-9E53-DFD684F9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5BE1-0C02-4DFD-86D2-48165E0B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7466A-2719-489A-A206-93655EB6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7600E-C849-4993-9C56-41500BF3C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3625F-6D97-4F5B-AE0A-639B5AC2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D8CAB86-A1C2-4660-9F4C-B1A3DF9FA4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1F372E1-8004-433A-B788-4968DA2ACF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93829-027F-46BB-956E-CC8C0E792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706791"/>
      </p:ext>
    </p:extLst>
  </p:cSld>
  <p:clrMapOvr>
    <a:masterClrMapping/>
  </p:clrMapOvr>
  <p:transition>
    <p:pull dir="l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5BD1-EF86-4521-9E39-A936E818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A31B6A2-8E57-4066-8C3F-FA468F0EDE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A60932-38A5-4FA4-AF83-0D562B783B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A704-00F7-48F1-A2CD-43521AA8A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322373"/>
      </p:ext>
    </p:extLst>
  </p:cSld>
  <p:clrMapOvr>
    <a:masterClrMapping/>
  </p:clrMapOvr>
  <p:transition>
    <p:pull dir="l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D2065FF-FA23-4D3B-9C8B-BE92413F84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97ABBF4-9543-49A4-BE54-4441F62DC6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E5619-CFC2-41C6-BD4E-E3CB2D343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953573"/>
      </p:ext>
    </p:extLst>
  </p:cSld>
  <p:clrMapOvr>
    <a:masterClrMapping/>
  </p:clrMapOvr>
  <p:transition>
    <p:pull dir="l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A2-5386-49E5-9F59-D3D6787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7210-BBE6-4B6E-A05A-F10DF2F7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CE6EC-F21C-4531-A61F-27B4801C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25D071-6F0E-4167-B940-A7EF349462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F13664-AB6F-4385-A237-51AD3896FB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CB9BE-9B7F-450C-995C-1C25068CB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389279"/>
      </p:ext>
    </p:extLst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88925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3931-3EDD-4109-9EA7-2808A9D5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A77F9-2BDB-418F-848F-B210A67FF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3091-0541-4ECA-83DA-CEF086D6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9996CF-E96B-4EE2-ACC7-00B67FD61D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1E4DF2-346E-4749-B17D-F92B31C6EA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597AB-87E4-401A-B090-350E3131BB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288972"/>
      </p:ext>
    </p:extLst>
  </p:cSld>
  <p:clrMapOvr>
    <a:masterClrMapping/>
  </p:clrMapOvr>
  <p:transition>
    <p:pull dir="l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745-3F88-4247-952F-227768F9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57A24-53B8-46C3-AE38-249E1745E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FCD728-A2E4-49E2-A06E-553D1DB147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99B083-8450-4952-88AA-94273DDC7C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E2A54-F2A9-46D0-981B-CB18FD535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027846"/>
      </p:ext>
    </p:extLst>
  </p:cSld>
  <p:clrMapOvr>
    <a:masterClrMapping/>
  </p:clrMapOvr>
  <p:transition>
    <p:pull dir="l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0457D-BD15-41D0-9C6D-5B044E2EE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C1635-69ED-4466-9A96-1CC6BB5B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D5ECA0-BA99-417E-8009-48810EF334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3AC449-3110-47A7-B550-307250E579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D0336-224A-49BD-9239-86C1584E30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445729"/>
      </p:ext>
    </p:extLst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0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8988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5557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22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769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31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082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A40947-3021-493E-ABB2-A5DAB4B6A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1FF953-1234-4B11-ACF8-1D7ADF7EC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4371C5A-9541-46F0-9025-49DDA72C25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400800"/>
            <a:ext cx="8382000" cy="230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5143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5143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900"/>
              <a:t>Bernd Bruegge &amp; Allen H. Dutoit 	       	   Object-Oriented Software Engineering: Using UML, Patterns, and Java                                        </a:t>
            </a:r>
            <a:fld id="{FBD66F86-4C89-4818-B293-927D4447CDD5}" type="slidenum">
              <a:rPr lang="en-US" altLang="en-US" sz="900" smtClean="0"/>
              <a:pPr algn="ctr">
                <a:defRPr/>
              </a:pPr>
              <a:t>‹#›</a:t>
            </a:fld>
            <a:endParaRPr lang="en-US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10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9E13760-9DFF-447C-984E-237E73BC3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28600"/>
            <a:ext cx="701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D371EF2-91DA-4AB9-8AA5-BF25F23BA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91B25F9-AAB0-4C8D-8CB3-ACD9A9DB2F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246619-9367-4112-B772-A4D719230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" name="Picture 7" descr="paint">
            <a:extLst>
              <a:ext uri="{FF2B5EF4-FFF2-40B4-BE49-F238E27FC236}">
                <a16:creationId xmlns:a16="http://schemas.microsoft.com/office/drawing/2014/main" id="{CB46F076-AE93-4A80-B0C8-B77A929B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8" descr="unitele">
            <a:extLst>
              <a:ext uri="{FF2B5EF4-FFF2-40B4-BE49-F238E27FC236}">
                <a16:creationId xmlns:a16="http://schemas.microsoft.com/office/drawing/2014/main" id="{72B5314D-7C3D-4604-9FB5-0269A5F8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13716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ransition>
    <p:pull dir="l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ckingig.com/what-are-software-testing-leve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uru99.com/unit-testing-guid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uru99.com/integration-test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uru99.com/system-tes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user-acceptance-test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wan.ac.uk/~csmarkus/CS339/presentations/20061202_Oladimeji_Levels_of_Testing.pdf" TargetMode="External"/><Relationship Id="rId2" Type="http://schemas.openxmlformats.org/officeDocument/2006/relationships/hyperlink" Target="https://www.guru99.com/levels-of-testing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3softech.com/blog/levels-of-testin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E7D99-D59F-4D75-9AF7-37962B2D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C75332-EB0A-4FD5-85AC-3E401E8C10ED}" type="slidenum">
              <a:rPr lang="en-US" altLang="en-US" b="0">
                <a:solidFill>
                  <a:srgbClr val="5E574E"/>
                </a:solidFill>
                <a:ea typeface="+mn-ea"/>
              </a:rPr>
              <a:pPr>
                <a:defRPr/>
              </a:pPr>
              <a:t>1</a:t>
            </a:fld>
            <a:endParaRPr lang="en-US" altLang="en-US" b="0">
              <a:solidFill>
                <a:srgbClr val="5E574E"/>
              </a:solidFill>
              <a:ea typeface="+mn-ea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3D88A0F-9F3C-4486-A92F-85EE845A8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162800" cy="1143000"/>
          </a:xfrm>
        </p:spPr>
        <p:txBody>
          <a:bodyPr/>
          <a:lstStyle/>
          <a:p>
            <a:r>
              <a:rPr lang="en-US" altLang="en-US"/>
              <a:t>Software Testing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CE7104D-53DB-4AC7-9B8E-79F702B61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276600"/>
            <a:ext cx="8610600" cy="85725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endParaRPr lang="en-US" altLang="en-US"/>
          </a:p>
        </p:txBody>
      </p:sp>
      <p:pic>
        <p:nvPicPr>
          <p:cNvPr id="6150" name="Picture 6" descr="Image result for software testing&quot;">
            <a:extLst>
              <a:ext uri="{FF2B5EF4-FFF2-40B4-BE49-F238E27FC236}">
                <a16:creationId xmlns:a16="http://schemas.microsoft.com/office/drawing/2014/main" id="{B5438B86-CF08-4450-AB4D-EB0F02DF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4" y="1841748"/>
            <a:ext cx="8853486" cy="43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BAD56-1764-482C-AF22-23EB8A8FB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DC62F4-E19A-409E-B561-81A8981C54BF}" type="slidenum">
              <a:rPr lang="en-US" altLang="en-US" b="0">
                <a:solidFill>
                  <a:srgbClr val="5E574E"/>
                </a:solidFill>
                <a:ea typeface="+mn-ea"/>
              </a:rPr>
              <a:pPr>
                <a:defRPr/>
              </a:pPr>
              <a:t>10</a:t>
            </a:fld>
            <a:endParaRPr lang="en-US" altLang="en-US" b="0">
              <a:solidFill>
                <a:srgbClr val="5E574E"/>
              </a:solidFill>
              <a:ea typeface="+mn-ea"/>
            </a:endParaRPr>
          </a:p>
        </p:txBody>
      </p:sp>
      <p:sp>
        <p:nvSpPr>
          <p:cNvPr id="18435" name="Rectangle 1026">
            <a:extLst>
              <a:ext uri="{FF2B5EF4-FFF2-40B4-BE49-F238E27FC236}">
                <a16:creationId xmlns:a16="http://schemas.microsoft.com/office/drawing/2014/main" id="{EF08B798-0B47-449F-A4F0-45B8607CA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Testing?</a:t>
            </a:r>
          </a:p>
        </p:txBody>
      </p:sp>
      <p:sp>
        <p:nvSpPr>
          <p:cNvPr id="18436" name="Rectangle 1027">
            <a:extLst>
              <a:ext uri="{FF2B5EF4-FFF2-40B4-BE49-F238E27FC236}">
                <a16:creationId xmlns:a16="http://schemas.microsoft.com/office/drawing/2014/main" id="{F7B7D31E-3C87-4A9B-841A-8A959E910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Times" panose="02020603050405020304" pitchFamily="18" charset="0"/>
                <a:cs typeface="Times" panose="02020603050405020304" pitchFamily="18" charset="0"/>
              </a:rPr>
              <a:t>Reveal faults/failures/errors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Times" panose="02020603050405020304" pitchFamily="18" charset="0"/>
                <a:cs typeface="Times" panose="02020603050405020304" pitchFamily="18" charset="0"/>
              </a:rPr>
              <a:t>Locate faults/failures/errors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Times" panose="02020603050405020304" pitchFamily="18" charset="0"/>
                <a:cs typeface="Times" panose="02020603050405020304" pitchFamily="18" charset="0"/>
              </a:rPr>
              <a:t>Show system correctness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Times" panose="02020603050405020304" pitchFamily="18" charset="0"/>
                <a:cs typeface="Times" panose="02020603050405020304" pitchFamily="18" charset="0"/>
              </a:rPr>
              <a:t>Improved confidence that system performs as specified (verification)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Times" panose="02020603050405020304" pitchFamily="18" charset="0"/>
                <a:cs typeface="Times" panose="02020603050405020304" pitchFamily="18" charset="0"/>
              </a:rPr>
              <a:t>Improved confidence that system performs as desired (validation)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Times" panose="02020603050405020304" pitchFamily="18" charset="0"/>
                <a:cs typeface="Times" panose="02020603050405020304" pitchFamily="18" charset="0"/>
              </a:rPr>
              <a:t>Indicator of system reliability and system quality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96905940-C8EE-40DD-9773-8FBF4589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153400" cy="863600"/>
          </a:xfrm>
        </p:spPr>
        <p:txBody>
          <a:bodyPr/>
          <a:lstStyle/>
          <a:p>
            <a:r>
              <a:rPr lang="en-US" altLang="en-US" sz="32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Software</a:t>
            </a:r>
            <a:r>
              <a:rPr lang="en-US" altLang="en-US" sz="3200" dirty="0"/>
              <a:t> </a:t>
            </a:r>
            <a:r>
              <a:rPr lang="en-US" altLang="en-US" sz="32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Testing Strategies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0BC776A-3EA8-4B4A-8C3E-49CF6F4B0C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7345363" cy="4800600"/>
          </a:xfrm>
        </p:spPr>
        <p:txBody>
          <a:bodyPr/>
          <a:lstStyle/>
          <a:p>
            <a:pPr>
              <a:defRPr/>
            </a:pPr>
            <a:endParaRPr lang="en-US" altLang="en-US" sz="2400" dirty="0">
              <a:solidFill>
                <a:srgbClr val="0080FF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Unit testing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Integration testing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System testing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Acceptance testing.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0" indent="0">
              <a:buFont typeface="Times" panose="02020603050405020304" pitchFamily="18" charset="0"/>
              <a:buNone/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  <a:hlinkClick r:id="rId3"/>
            </a:endParaRP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hlinkClick r:id="rId3"/>
              </a:rPr>
              <a:t>http://hackingig.com/what-are-software-testing-levels/</a:t>
            </a: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>
              <a:defRPr/>
            </a:pP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lvl="1">
              <a:defRPr/>
            </a:pPr>
            <a:endParaRPr lang="en-US" altLang="en-US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</p:txBody>
      </p:sp>
      <p:pic>
        <p:nvPicPr>
          <p:cNvPr id="21508" name="Picture 6" descr="Image result for UNIT INTEGRATION SYSTEM ACCEPTANCE TESTING CODE">
            <a:extLst>
              <a:ext uri="{FF2B5EF4-FFF2-40B4-BE49-F238E27FC236}">
                <a16:creationId xmlns:a16="http://schemas.microsoft.com/office/drawing/2014/main" id="{57997040-7149-47C8-B89C-5EC1D962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12875"/>
            <a:ext cx="536416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BFC-D938-45B3-BE98-23FEDC42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7566-9DA2-41D6-AA07-70E7F6AD9C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2A8D7-4EA3-4E71-9BAF-88BA81E9D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 descr="Image result for software testing&quot;">
            <a:extLst>
              <a:ext uri="{FF2B5EF4-FFF2-40B4-BE49-F238E27FC236}">
                <a16:creationId xmlns:a16="http://schemas.microsoft.com/office/drawing/2014/main" id="{FFE56B02-4213-4C7F-B1F9-5DAE9CCD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85750"/>
            <a:ext cx="8001000" cy="59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3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>
            <a:extLst>
              <a:ext uri="{FF2B5EF4-FFF2-40B4-BE49-F238E27FC236}">
                <a16:creationId xmlns:a16="http://schemas.microsoft.com/office/drawing/2014/main" id="{29866CEF-4ED5-4C53-BFE4-3A939B852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0">
                <a:solidFill>
                  <a:srgbClr val="343434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1) </a:t>
            </a:r>
            <a:r>
              <a:rPr lang="en-US" altLang="en-US" sz="3200">
                <a:solidFill>
                  <a:srgbClr val="04B8E6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Unit testing:</a:t>
            </a:r>
            <a:br>
              <a:rPr lang="en-US" altLang="en-US" sz="3200">
                <a:solidFill>
                  <a:schemeClr val="tx1"/>
                </a:solidFill>
                <a:latin typeface="Euphemia" panose="020B0503040102020104" pitchFamily="34" charset="0"/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C32C48-BFBF-4E30-AB38-A5B90F37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4" y="938763"/>
            <a:ext cx="8153400" cy="6232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9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A Unit is a smallest testable portion of a system or application which can be compiled, linked, loaded, and executed.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900" b="0" dirty="0">
                <a:highlight>
                  <a:srgbClr val="FFFF00"/>
                </a:highlight>
                <a:latin typeface="Euphemia" panose="020B0503040102020104" pitchFamily="34" charset="0"/>
                <a:cs typeface="Times" panose="02020603050405020304" pitchFamily="18" charset="0"/>
              </a:rPr>
              <a:t>Individual</a:t>
            </a:r>
            <a:r>
              <a:rPr lang="en-US" altLang="en-US" sz="1900" b="0" dirty="0">
                <a:latin typeface="Euphemia" panose="020B0503040102020104" pitchFamily="34" charset="0"/>
                <a:cs typeface="Times" panose="02020603050405020304" pitchFamily="18" charset="0"/>
              </a:rPr>
              <a:t> component (class/form or subsystem) is tested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9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This kind of testing helps to test each module separately.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latin typeface="Euphemia" panose="020B05030401020201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9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The aim is to test each part of the software by separating it.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900" b="0" dirty="0">
                <a:latin typeface="Euphemia" panose="020B0503040102020104" pitchFamily="34" charset="0"/>
                <a:cs typeface="Times" panose="02020603050405020304" pitchFamily="18" charset="0"/>
              </a:rPr>
              <a:t>Confirm that the component or subsystem(form) is correctly coded and carries out the intended functionality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19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This kind of testing is performed by </a:t>
            </a:r>
            <a:r>
              <a:rPr lang="en-US" altLang="en-US" sz="1900" dirty="0">
                <a:solidFill>
                  <a:srgbClr val="0070C0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developers</a:t>
            </a:r>
            <a:r>
              <a:rPr lang="en-US" altLang="en-US" sz="19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1900" dirty="0">
              <a:latin typeface="Euphemia" panose="020B0503040102020104" pitchFamily="34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6FBB077-2964-46E7-A7B7-DF120F282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3557" name="AutoShape 7">
            <a:extLst>
              <a:ext uri="{FF2B5EF4-FFF2-40B4-BE49-F238E27FC236}">
                <a16:creationId xmlns:a16="http://schemas.microsoft.com/office/drawing/2014/main" id="{D4A52473-F3E7-462A-9FAE-86799019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E4A76ED9-9F25-4B1E-99DA-E1DF5120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3559" name="AutoShape 9">
            <a:extLst>
              <a:ext uri="{FF2B5EF4-FFF2-40B4-BE49-F238E27FC236}">
                <a16:creationId xmlns:a16="http://schemas.microsoft.com/office/drawing/2014/main" id="{58D75985-B284-4F69-B701-58FB29B0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23560" name="AutoShape 10">
            <a:extLst>
              <a:ext uri="{FF2B5EF4-FFF2-40B4-BE49-F238E27FC236}">
                <a16:creationId xmlns:a16="http://schemas.microsoft.com/office/drawing/2014/main" id="{B93D7068-0F25-4597-9014-D0356DCD87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11">
            <a:extLst>
              <a:ext uri="{FF2B5EF4-FFF2-40B4-BE49-F238E27FC236}">
                <a16:creationId xmlns:a16="http://schemas.microsoft.com/office/drawing/2014/main" id="{A89E3E8A-1022-4016-B986-E728771C5C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12">
            <a:extLst>
              <a:ext uri="{FF2B5EF4-FFF2-40B4-BE49-F238E27FC236}">
                <a16:creationId xmlns:a16="http://schemas.microsoft.com/office/drawing/2014/main" id="{D3FB7012-5F67-4EE9-818F-90DF173CB9AC}"/>
              </a:ext>
            </a:extLst>
          </p:cNvPr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6C31B299-F35A-4083-B91B-7C81AD076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11590" r="43147" b="46507"/>
          <a:stretch/>
        </p:blipFill>
        <p:spPr bwMode="auto">
          <a:xfrm>
            <a:off x="1763688" y="2170137"/>
            <a:ext cx="3938562" cy="203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E7F20FEC-213D-45F6-9953-3A8A80ED3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0">
                <a:solidFill>
                  <a:srgbClr val="343434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2) </a:t>
            </a:r>
            <a:r>
              <a:rPr lang="en-US" altLang="en-US" sz="3200">
                <a:solidFill>
                  <a:srgbClr val="04B8E6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Integration testing:</a:t>
            </a:r>
            <a:br>
              <a:rPr lang="en-US" altLang="en-US" sz="3200">
                <a:solidFill>
                  <a:schemeClr val="tx1"/>
                </a:solidFill>
                <a:latin typeface="Euphemia" panose="020B0503040102020104" pitchFamily="34" charset="0"/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A3AA5C66-AAD2-4FB9-8CD3-362ADCBF2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30275"/>
            <a:ext cx="8820150" cy="381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Integration means </a:t>
            </a:r>
            <a:r>
              <a:rPr lang="en-US" altLang="en-US" sz="2200" b="0" dirty="0">
                <a:solidFill>
                  <a:srgbClr val="343434"/>
                </a:solidFill>
                <a:highlight>
                  <a:srgbClr val="FFFF00"/>
                </a:highlight>
                <a:latin typeface="Euphemia" panose="020B0503040102020104" pitchFamily="34" charset="0"/>
                <a:cs typeface="Arial" panose="020B0604020202020204" pitchFamily="34" charset="0"/>
              </a:rPr>
              <a:t>combining</a:t>
            </a: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In this testing phase, different software modules are combined and tested as a group to make sure that integrated system is ready for system testing.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200" dirty="0">
              <a:latin typeface="Euphemia" panose="020B05030401020201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Integrating testing checks the data flow from one module to other modules.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This kind of testing is performed by </a:t>
            </a:r>
            <a:r>
              <a:rPr lang="en-US" altLang="en-US" sz="2200" dirty="0">
                <a:solidFill>
                  <a:srgbClr val="0070C0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testers</a:t>
            </a: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200" dirty="0">
              <a:latin typeface="Euphemia" panose="020B0503040102020104" pitchFamily="34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5674DC1-CD74-44F8-BC79-64782D77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4581" name="AutoShape 7">
            <a:extLst>
              <a:ext uri="{FF2B5EF4-FFF2-40B4-BE49-F238E27FC236}">
                <a16:creationId xmlns:a16="http://schemas.microsoft.com/office/drawing/2014/main" id="{9AD281C7-A0ED-4BF6-BFBD-282F34E3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F7F24C1C-9849-4541-A18F-F24BE6C2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4583" name="AutoShape 9">
            <a:extLst>
              <a:ext uri="{FF2B5EF4-FFF2-40B4-BE49-F238E27FC236}">
                <a16:creationId xmlns:a16="http://schemas.microsoft.com/office/drawing/2014/main" id="{EC1D60E4-FFCC-4955-9A2C-037A3D50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24584" name="AutoShape 10">
            <a:extLst>
              <a:ext uri="{FF2B5EF4-FFF2-40B4-BE49-F238E27FC236}">
                <a16:creationId xmlns:a16="http://schemas.microsoft.com/office/drawing/2014/main" id="{A0C0B220-465D-4B89-9623-224057CD89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11">
            <a:extLst>
              <a:ext uri="{FF2B5EF4-FFF2-40B4-BE49-F238E27FC236}">
                <a16:creationId xmlns:a16="http://schemas.microsoft.com/office/drawing/2014/main" id="{34CFAF37-BEB2-4F38-B0B9-E31C389348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12">
            <a:extLst>
              <a:ext uri="{FF2B5EF4-FFF2-40B4-BE49-F238E27FC236}">
                <a16:creationId xmlns:a16="http://schemas.microsoft.com/office/drawing/2014/main" id="{1398B435-BD13-4043-9058-6810BCE93D7A}"/>
              </a:ext>
            </a:extLst>
          </p:cNvPr>
          <p:cNvCxnSpPr>
            <a:cxnSpLocks noChangeShapeType="1"/>
            <a:stCxn id="4" idx="3"/>
            <a:endCxn id="8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33" descr="yulgvug">
            <a:extLst>
              <a:ext uri="{FF2B5EF4-FFF2-40B4-BE49-F238E27FC236}">
                <a16:creationId xmlns:a16="http://schemas.microsoft.com/office/drawing/2014/main" id="{2ACC209B-C170-4833-9AC3-9963DA3E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31717"/>
            <a:ext cx="686817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>
            <a:extLst>
              <a:ext uri="{FF2B5EF4-FFF2-40B4-BE49-F238E27FC236}">
                <a16:creationId xmlns:a16="http://schemas.microsoft.com/office/drawing/2014/main" id="{8C3E6FE5-CD15-4F5A-9E3B-107203D6B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333375"/>
            <a:ext cx="8153400" cy="863600"/>
          </a:xfrm>
        </p:spPr>
        <p:txBody>
          <a:bodyPr/>
          <a:lstStyle/>
          <a:p>
            <a:r>
              <a:rPr lang="en-US" altLang="en-US" sz="3200" b="0">
                <a:solidFill>
                  <a:srgbClr val="343434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3) </a:t>
            </a:r>
            <a:r>
              <a:rPr lang="en-US" altLang="en-US" sz="3200">
                <a:solidFill>
                  <a:srgbClr val="04B8E6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System testing:</a:t>
            </a:r>
            <a:br>
              <a:rPr lang="en-US" altLang="en-US" sz="3200">
                <a:solidFill>
                  <a:schemeClr val="tx1"/>
                </a:solidFill>
                <a:latin typeface="Euphemia" panose="020B0503040102020104" pitchFamily="34" charset="0"/>
                <a:ea typeface="ＭＳ Ｐゴシック" panose="020B0600070205080204" pitchFamily="34" charset="-128"/>
              </a:rPr>
            </a:br>
            <a:br>
              <a:rPr lang="en-US" altLang="en-US" sz="3200">
                <a:solidFill>
                  <a:schemeClr val="tx1"/>
                </a:solidFill>
                <a:latin typeface="Euphemia" panose="020B0503040102020104" pitchFamily="34" charset="0"/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C32C48-BFBF-4E30-AB38-A5B90F37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" y="937318"/>
            <a:ext cx="8496943" cy="44935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System testing is performed on a complete, integrated system.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It allows checking system's compliance as per the </a:t>
            </a:r>
            <a:r>
              <a:rPr lang="en-US" altLang="en-US" sz="2200" b="0" dirty="0">
                <a:solidFill>
                  <a:srgbClr val="343434"/>
                </a:solidFill>
                <a:highlight>
                  <a:srgbClr val="FFFF00"/>
                </a:highlight>
                <a:latin typeface="Euphemia" panose="020B0503040102020104" pitchFamily="34" charset="0"/>
                <a:cs typeface="Arial" panose="020B0604020202020204" pitchFamily="34" charset="0"/>
              </a:rPr>
              <a:t>requirements</a:t>
            </a: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It tests the overall interaction of components.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It involves load, performance, reliability and security testing.</a:t>
            </a:r>
            <a:endParaRPr lang="en-US" altLang="en-US" sz="2200" dirty="0">
              <a:latin typeface="Euphemia" panose="020B05030401020201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System testing is to verify that the system </a:t>
            </a:r>
          </a:p>
          <a:p>
            <a:pPr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  meets the specification.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en-US" sz="2200" dirty="0">
              <a:latin typeface="Euphemia" panose="020B0503040102020104" pitchFamily="34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16A8E5C-67C7-4984-8E8C-93C528C6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5605" name="AutoShape 7">
            <a:extLst>
              <a:ext uri="{FF2B5EF4-FFF2-40B4-BE49-F238E27FC236}">
                <a16:creationId xmlns:a16="http://schemas.microsoft.com/office/drawing/2014/main" id="{C5E504A6-57D3-403A-98CD-AA0E746E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8ED5BAA-B2C5-42DE-9F91-00BFF12B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5607" name="AutoShape 9">
            <a:extLst>
              <a:ext uri="{FF2B5EF4-FFF2-40B4-BE49-F238E27FC236}">
                <a16:creationId xmlns:a16="http://schemas.microsoft.com/office/drawing/2014/main" id="{197C7E27-10D5-4BCB-8D0D-08A8A5CA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25608" name="AutoShape 10">
            <a:extLst>
              <a:ext uri="{FF2B5EF4-FFF2-40B4-BE49-F238E27FC236}">
                <a16:creationId xmlns:a16="http://schemas.microsoft.com/office/drawing/2014/main" id="{530D6567-5366-4F2B-8E72-2B6BCBB3B6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11">
            <a:extLst>
              <a:ext uri="{FF2B5EF4-FFF2-40B4-BE49-F238E27FC236}">
                <a16:creationId xmlns:a16="http://schemas.microsoft.com/office/drawing/2014/main" id="{FC8147E2-75EC-4FA0-B9E1-8AEE5C39BC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12">
            <a:extLst>
              <a:ext uri="{FF2B5EF4-FFF2-40B4-BE49-F238E27FC236}">
                <a16:creationId xmlns:a16="http://schemas.microsoft.com/office/drawing/2014/main" id="{4E3388F1-F077-437A-BAAD-0C92DB938FC4}"/>
              </a:ext>
            </a:extLst>
          </p:cNvPr>
          <p:cNvCxnSpPr>
            <a:cxnSpLocks noChangeShapeType="1"/>
            <a:stCxn id="4" idx="3"/>
            <a:endCxn id="8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11" name="Picture 2" descr="Image result for SYSTEM TESTING">
            <a:extLst>
              <a:ext uri="{FF2B5EF4-FFF2-40B4-BE49-F238E27FC236}">
                <a16:creationId xmlns:a16="http://schemas.microsoft.com/office/drawing/2014/main" id="{CE58812B-A750-4FD4-979D-98404D45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059238"/>
            <a:ext cx="2408237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4" descr="Image result for password security images">
            <a:extLst>
              <a:ext uri="{FF2B5EF4-FFF2-40B4-BE49-F238E27FC236}">
                <a16:creationId xmlns:a16="http://schemas.microsoft.com/office/drawing/2014/main" id="{A1C8B2F1-0B14-44D5-A9BB-DC00A37C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5049838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65E72877-BC8D-4225-9547-66CB218AE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549275"/>
            <a:ext cx="8153400" cy="863600"/>
          </a:xfrm>
        </p:spPr>
        <p:txBody>
          <a:bodyPr/>
          <a:lstStyle/>
          <a:p>
            <a:r>
              <a:rPr lang="en-US" altLang="en-US" sz="3200" b="0">
                <a:solidFill>
                  <a:srgbClr val="343434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4) </a:t>
            </a:r>
            <a:r>
              <a:rPr lang="en-US" altLang="en-US" sz="3200">
                <a:solidFill>
                  <a:srgbClr val="04B8E6"/>
                </a:solidFill>
                <a:latin typeface="Euphemia" panose="020B05030401020201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Acceptance testing:</a:t>
            </a:r>
            <a:br>
              <a:rPr lang="en-US" altLang="en-US" sz="3200">
                <a:solidFill>
                  <a:schemeClr val="tx1"/>
                </a:solidFill>
                <a:latin typeface="Euphemia" panose="020B0503040102020104" pitchFamily="34" charset="0"/>
                <a:ea typeface="ＭＳ Ｐゴシック" panose="020B0600070205080204" pitchFamily="34" charset="-128"/>
              </a:rPr>
            </a:br>
            <a:br>
              <a:rPr lang="en-US" altLang="en-US" sz="3200">
                <a:solidFill>
                  <a:schemeClr val="tx1"/>
                </a:solidFill>
                <a:latin typeface="Euphemia" panose="020B0503040102020104" pitchFamily="34" charset="0"/>
                <a:ea typeface="ＭＳ Ｐゴシック" panose="020B0600070205080204" pitchFamily="34" charset="-128"/>
              </a:rPr>
            </a:br>
            <a:br>
              <a:rPr lang="en-US" altLang="en-US" sz="3200">
                <a:solidFill>
                  <a:schemeClr val="tx1"/>
                </a:solidFill>
                <a:latin typeface="Euphemia" panose="020B0503040102020104" pitchFamily="34" charset="0"/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C32C48-BFBF-4E30-AB38-A5B90F37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5" y="1124744"/>
            <a:ext cx="856313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Acceptance testing is a test conducted to find if the requirements of a specification or contract are met as per its delivery.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Acceptance testing is basically done by the </a:t>
            </a:r>
            <a:r>
              <a:rPr lang="en-US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Euphemia" panose="020B0503040102020104" pitchFamily="34" charset="0"/>
                <a:cs typeface="Arial" panose="020B0604020202020204" pitchFamily="34" charset="0"/>
              </a:rPr>
              <a:t>user or customer</a:t>
            </a: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en-US" sz="2200" b="0" dirty="0">
              <a:solidFill>
                <a:srgbClr val="343434"/>
              </a:solidFill>
              <a:latin typeface="Euphemia" panose="020B05030401020201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en-US" sz="2200" b="0" dirty="0">
                <a:solidFill>
                  <a:srgbClr val="343434"/>
                </a:solidFill>
                <a:latin typeface="Euphemia" panose="020B0503040102020104" pitchFamily="34" charset="0"/>
                <a:cs typeface="Arial" panose="020B0604020202020204" pitchFamily="34" charset="0"/>
              </a:rPr>
              <a:t>However, other stockholders can be involved in this process.</a:t>
            </a:r>
            <a:endParaRPr lang="en-US" altLang="en-US" sz="2200" dirty="0">
              <a:latin typeface="Euphemia" panose="020B0503040102020104" pitchFamily="34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9411084-3BD8-41FB-97F2-B67BCFAB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6629" name="AutoShape 7">
            <a:extLst>
              <a:ext uri="{FF2B5EF4-FFF2-40B4-BE49-F238E27FC236}">
                <a16:creationId xmlns:a16="http://schemas.microsoft.com/office/drawing/2014/main" id="{DE06E490-13FE-44F5-A1C0-DF8D9A25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313F3F49-7964-4C9C-BD87-AEDD6CF48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6631" name="AutoShape 9">
            <a:extLst>
              <a:ext uri="{FF2B5EF4-FFF2-40B4-BE49-F238E27FC236}">
                <a16:creationId xmlns:a16="http://schemas.microsoft.com/office/drawing/2014/main" id="{FEA4DC18-9D72-4805-9898-3232CEBE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26632" name="AutoShape 10">
            <a:extLst>
              <a:ext uri="{FF2B5EF4-FFF2-40B4-BE49-F238E27FC236}">
                <a16:creationId xmlns:a16="http://schemas.microsoft.com/office/drawing/2014/main" id="{007E45D7-82C1-4768-8AD3-F31F32BFC5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1">
            <a:extLst>
              <a:ext uri="{FF2B5EF4-FFF2-40B4-BE49-F238E27FC236}">
                <a16:creationId xmlns:a16="http://schemas.microsoft.com/office/drawing/2014/main" id="{4D380627-AD1E-481D-B5F8-6C587BBB30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12">
            <a:extLst>
              <a:ext uri="{FF2B5EF4-FFF2-40B4-BE49-F238E27FC236}">
                <a16:creationId xmlns:a16="http://schemas.microsoft.com/office/drawing/2014/main" id="{5B00384F-258A-495E-A01F-656C4CF583B8}"/>
              </a:ext>
            </a:extLst>
          </p:cNvPr>
          <p:cNvCxnSpPr>
            <a:cxnSpLocks noChangeShapeType="1"/>
            <a:stCxn id="4" idx="3"/>
            <a:endCxn id="8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BD765FA-DE6F-44AB-96D9-0C6524995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Steps to testing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6160A44-7E7B-48F7-BD14-30C102B166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01750"/>
            <a:ext cx="8736013" cy="51498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panose="02020603050405020304" pitchFamily="18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1. Develop the test cases </a:t>
            </a:r>
          </a:p>
          <a:p>
            <a:pPr marL="457200" lvl="1" indent="0">
              <a:buFont typeface="Times" panose="02020603050405020304" pitchFamily="18" charset="0"/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2. Execute the test cases</a:t>
            </a:r>
          </a:p>
          <a:p>
            <a:pPr marL="457200" lvl="1" indent="0"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3. Compare the Actual results with the Expected results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4. If Same then Test Case Passes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5. If Different then Test Case Fails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6. For failed test case, resolve the bug and repeat that test case.</a:t>
            </a:r>
          </a:p>
          <a:p>
            <a:pPr>
              <a:buFont typeface="Times" panose="02020603050405020304" pitchFamily="18" charset="0"/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2A3E5-E544-482F-A0A4-C5CFB35CDB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0BCEFDF8-9FC7-4272-983D-C0153D44EBCD}" type="slidenum">
              <a:rPr lang="en-US" altLang="en-US" b="0">
                <a:solidFill>
                  <a:srgbClr val="5E574E"/>
                </a:solidFill>
                <a:ea typeface="+mn-ea"/>
              </a:rPr>
              <a:pPr>
                <a:defRPr/>
              </a:pPr>
              <a:t>18</a:t>
            </a:fld>
            <a:endParaRPr lang="en-US" altLang="en-US" b="0">
              <a:solidFill>
                <a:srgbClr val="5E574E"/>
              </a:solidFill>
              <a:ea typeface="+mn-ea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6B855B9-3735-4A76-9F45-6612ECC2A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Test Cases</a:t>
            </a:r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11130942-F582-4AD6-B676-B6EF3595B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343025"/>
            <a:ext cx="8178800" cy="41719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Test case : unit of testing activity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Test cases have 3 parts :-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Goal 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Aspect(What part) of the system being tested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-457200">
              <a:buFont typeface="Monotype Sorts" pitchFamily="2" charset="2"/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Input</a:t>
            </a: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and system state</a:t>
            </a:r>
          </a:p>
          <a:p>
            <a:pPr marL="457200" lvl="1" indent="-457200">
              <a:buFont typeface="Monotype Sorts" pitchFamily="2" charset="2"/>
              <a:buNone/>
              <a:defRPr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  		Data provided to the system under specific condition</a:t>
            </a:r>
          </a:p>
          <a:p>
            <a:pPr marL="457200" lvl="1" indent="-457200">
              <a:buFont typeface="Monotype Sorts" pitchFamily="2" charset="2"/>
              <a:buNone/>
              <a:defRPr/>
            </a:pPr>
            <a:endParaRPr lang="en-US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-457200">
              <a:buFont typeface="Monotype Sorts" pitchFamily="2" charset="2"/>
              <a:buNone/>
              <a:defRPr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Expected behavior</a:t>
            </a:r>
          </a:p>
          <a:p>
            <a:pPr marL="914400" lvl="2" indent="0">
              <a:buFont typeface="Monotype Sorts" pitchFamily="2" charset="2"/>
              <a:buNone/>
              <a:defRPr/>
            </a:pP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altLang="en-US" sz="2200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output</a:t>
            </a:r>
            <a:r>
              <a:rPr lang="en-US" alt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or action the system should take according to its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0D1A7-EB03-46E4-A26C-C62A525EDF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C95A04E3-3D02-4A00-895D-6457465F6672}" type="slidenum">
              <a:rPr lang="en-US" altLang="en-US" b="0">
                <a:solidFill>
                  <a:srgbClr val="5E574E"/>
                </a:solidFill>
                <a:ea typeface="+mn-ea"/>
              </a:rPr>
              <a:pPr>
                <a:defRPr/>
              </a:pPr>
              <a:t>19</a:t>
            </a:fld>
            <a:endParaRPr lang="en-US" altLang="en-US" b="0">
              <a:solidFill>
                <a:srgbClr val="5E574E"/>
              </a:solidFill>
              <a:ea typeface="+mn-ea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9F69175-E6F0-4971-A24E-005DF6AB9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Type Of Test Cases</a:t>
            </a:r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0A90E46D-063F-4C71-AB49-921BA78F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200">
                <a:ea typeface="ＭＳ Ｐゴシック" panose="020B0600070205080204" pitchFamily="34" charset="-128"/>
              </a:rPr>
              <a:t>Test cases are derived for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Valid and expected input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Invalid and unexpected input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Test if the system does less than specified requirement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D6E04ED-4384-4DE9-A22F-F9107B900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9F10C57-5E1B-4C27-B2F0-B86322536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https://www.guru99.com/levels-of-testing.html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1800" dirty="0">
              <a:solidFill>
                <a:srgbClr val="0070C0"/>
              </a:solidFill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http://www.cs.swan.ac.uk/~csmarkus/CS339/presentations/20061202_Oladimeji_Levels_of_Testing.pdf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https://w3softech.com/blog/levels-of-testing/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1800" dirty="0">
              <a:solidFill>
                <a:srgbClr val="0070C0"/>
              </a:solidFill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1800" dirty="0">
              <a:solidFill>
                <a:srgbClr val="0070C0"/>
              </a:solidFill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451A73BB-464D-4C75-9CC3-0B7A9CC69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31FA53-CF5F-4672-ADE1-00C8AEE81EC0}" type="slidenum">
              <a:rPr lang="en-US" altLang="en-US" smtClean="0">
                <a:solidFill>
                  <a:schemeClr val="bg2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l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>
            <a:extLst>
              <a:ext uri="{FF2B5EF4-FFF2-40B4-BE49-F238E27FC236}">
                <a16:creationId xmlns:a16="http://schemas.microsoft.com/office/drawing/2014/main" id="{9BE9E7EB-DDF4-46EF-94FF-F3BD2C0C2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Test Case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CDE260-102A-4FE0-8429-A9BCD697A2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085850"/>
          <a:ext cx="7921626" cy="5384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787">
                  <a:extLst>
                    <a:ext uri="{9D8B030D-6E8A-4147-A177-3AD203B41FA5}">
                      <a16:colId xmlns:a16="http://schemas.microsoft.com/office/drawing/2014/main" val="325925846"/>
                    </a:ext>
                  </a:extLst>
                </a:gridCol>
                <a:gridCol w="305004">
                  <a:extLst>
                    <a:ext uri="{9D8B030D-6E8A-4147-A177-3AD203B41FA5}">
                      <a16:colId xmlns:a16="http://schemas.microsoft.com/office/drawing/2014/main" val="1084113186"/>
                    </a:ext>
                  </a:extLst>
                </a:gridCol>
                <a:gridCol w="5790835">
                  <a:extLst>
                    <a:ext uri="{9D8B030D-6E8A-4147-A177-3AD203B41FA5}">
                      <a16:colId xmlns:a16="http://schemas.microsoft.com/office/drawing/2014/main" val="2534429432"/>
                    </a:ext>
                  </a:extLst>
                </a:gridCol>
              </a:tblGrid>
              <a:tr h="386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TestId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T2001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48500"/>
                  </a:ext>
                </a:extLst>
              </a:tr>
              <a:tr h="386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ModuleNo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T2-EvenOdd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28495"/>
                  </a:ext>
                </a:extLst>
              </a:tr>
              <a:tr h="386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EvenOdd- Valid_Odd_Input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487505"/>
                  </a:ext>
                </a:extLst>
              </a:tr>
              <a:tr h="8194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Scenario/ Steps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Open Form #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Enter number in the textbox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txtno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Click button “Check Even/Odd”.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693507"/>
                  </a:ext>
                </a:extLst>
              </a:tr>
              <a:tr h="386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Input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053124"/>
                  </a:ext>
                </a:extLst>
              </a:tr>
              <a:tr h="33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Expected Result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Message should display “7 is Odd”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62672"/>
                  </a:ext>
                </a:extLst>
              </a:tr>
              <a:tr h="3570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Actual Result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Message “7 is Odd”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535450"/>
                  </a:ext>
                </a:extLst>
              </a:tr>
              <a:tr h="2807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Pass / Fail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44037"/>
                  </a:ext>
                </a:extLst>
              </a:tr>
              <a:tr h="20412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Screenshot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366705"/>
                  </a:ext>
                </a:extLst>
              </a:tr>
            </a:tbl>
          </a:graphicData>
        </a:graphic>
      </p:graphicFrame>
      <p:pic>
        <p:nvPicPr>
          <p:cNvPr id="31789" name="Picture 33" descr="yulgvug">
            <a:extLst>
              <a:ext uri="{FF2B5EF4-FFF2-40B4-BE49-F238E27FC236}">
                <a16:creationId xmlns:a16="http://schemas.microsoft.com/office/drawing/2014/main" id="{D1FF726F-E16F-449F-80D3-03DA85F16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292600"/>
            <a:ext cx="370205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33D4AAA-42E8-4DBF-9543-9F0AAF0D6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25E3F-A814-4497-A564-F3C0036EFB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100" y="1085850"/>
          <a:ext cx="8153400" cy="5202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9206">
                  <a:extLst>
                    <a:ext uri="{9D8B030D-6E8A-4147-A177-3AD203B41FA5}">
                      <a16:colId xmlns:a16="http://schemas.microsoft.com/office/drawing/2014/main" val="3402293477"/>
                    </a:ext>
                  </a:extLst>
                </a:gridCol>
                <a:gridCol w="313928">
                  <a:extLst>
                    <a:ext uri="{9D8B030D-6E8A-4147-A177-3AD203B41FA5}">
                      <a16:colId xmlns:a16="http://schemas.microsoft.com/office/drawing/2014/main" val="1731768591"/>
                    </a:ext>
                  </a:extLst>
                </a:gridCol>
                <a:gridCol w="5960266">
                  <a:extLst>
                    <a:ext uri="{9D8B030D-6E8A-4147-A177-3AD203B41FA5}">
                      <a16:colId xmlns:a16="http://schemas.microsoft.com/office/drawing/2014/main" val="192951829"/>
                    </a:ext>
                  </a:extLst>
                </a:gridCol>
              </a:tblGrid>
              <a:tr h="3729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TestId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T4003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417544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ModuleNo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T4-GCD-LCM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32181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GCD- InValid_ Input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12207"/>
                  </a:ext>
                </a:extLst>
              </a:tr>
              <a:tr h="7924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Scenario/ Steps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Open Form #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Enter A in one of the textbox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txtno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Click button “GCD/LCM”.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11282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Input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  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36075"/>
                  </a:ext>
                </a:extLst>
              </a:tr>
              <a:tr h="347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Expected Result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Error Message should display “Enter correct format”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73022"/>
                  </a:ext>
                </a:extLst>
              </a:tr>
              <a:tr h="4939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Actual Result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System exited with errors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05757"/>
                  </a:ext>
                </a:extLst>
              </a:tr>
              <a:tr h="4939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Pass / Fail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FAIL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3009"/>
                  </a:ext>
                </a:extLst>
              </a:tr>
              <a:tr h="15828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Screenshot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58929"/>
                  </a:ext>
                </a:extLst>
              </a:tr>
            </a:tbl>
          </a:graphicData>
        </a:graphic>
      </p:graphicFrame>
      <p:pic>
        <p:nvPicPr>
          <p:cNvPr id="32813" name="Picture 8">
            <a:extLst>
              <a:ext uri="{FF2B5EF4-FFF2-40B4-BE49-F238E27FC236}">
                <a16:creationId xmlns:a16="http://schemas.microsoft.com/office/drawing/2014/main" id="{003FD2BB-014F-42ED-A0B9-649F9A83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4" t="34357" r="2657" b="28854"/>
          <a:stretch>
            <a:fillRect/>
          </a:stretch>
        </p:blipFill>
        <p:spPr bwMode="auto">
          <a:xfrm>
            <a:off x="2771800" y="4724398"/>
            <a:ext cx="5545138" cy="15636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E71C53-4B07-4A71-ABEC-5477B21A95A0}"/>
              </a:ext>
            </a:extLst>
          </p:cNvPr>
          <p:cNvSpPr/>
          <p:nvPr/>
        </p:nvSpPr>
        <p:spPr bwMode="auto">
          <a:xfrm>
            <a:off x="2555776" y="2996952"/>
            <a:ext cx="5256584" cy="14401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E1A2897-BA55-43F8-A606-B529C0636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05FBC4-D9E2-4741-B10B-190D664D25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" y="1412875"/>
          <a:ext cx="8567737" cy="4884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6655">
                  <a:extLst>
                    <a:ext uri="{9D8B030D-6E8A-4147-A177-3AD203B41FA5}">
                      <a16:colId xmlns:a16="http://schemas.microsoft.com/office/drawing/2014/main" val="3404401551"/>
                    </a:ext>
                  </a:extLst>
                </a:gridCol>
                <a:gridCol w="739482">
                  <a:extLst>
                    <a:ext uri="{9D8B030D-6E8A-4147-A177-3AD203B41FA5}">
                      <a16:colId xmlns:a16="http://schemas.microsoft.com/office/drawing/2014/main" val="485879"/>
                    </a:ext>
                  </a:extLst>
                </a:gridCol>
                <a:gridCol w="1358925">
                  <a:extLst>
                    <a:ext uri="{9D8B030D-6E8A-4147-A177-3AD203B41FA5}">
                      <a16:colId xmlns:a16="http://schemas.microsoft.com/office/drawing/2014/main" val="2432803132"/>
                    </a:ext>
                  </a:extLst>
                </a:gridCol>
                <a:gridCol w="1697055">
                  <a:extLst>
                    <a:ext uri="{9D8B030D-6E8A-4147-A177-3AD203B41FA5}">
                      <a16:colId xmlns:a16="http://schemas.microsoft.com/office/drawing/2014/main" val="1637966457"/>
                    </a:ext>
                  </a:extLst>
                </a:gridCol>
                <a:gridCol w="626774">
                  <a:extLst>
                    <a:ext uri="{9D8B030D-6E8A-4147-A177-3AD203B41FA5}">
                      <a16:colId xmlns:a16="http://schemas.microsoft.com/office/drawing/2014/main" val="2893668167"/>
                    </a:ext>
                  </a:extLst>
                </a:gridCol>
                <a:gridCol w="1358925">
                  <a:extLst>
                    <a:ext uri="{9D8B030D-6E8A-4147-A177-3AD203B41FA5}">
                      <a16:colId xmlns:a16="http://schemas.microsoft.com/office/drawing/2014/main" val="2021437373"/>
                    </a:ext>
                  </a:extLst>
                </a:gridCol>
                <a:gridCol w="1358925">
                  <a:extLst>
                    <a:ext uri="{9D8B030D-6E8A-4147-A177-3AD203B41FA5}">
                      <a16:colId xmlns:a16="http://schemas.microsoft.com/office/drawing/2014/main" val="2241675491"/>
                    </a:ext>
                  </a:extLst>
                </a:gridCol>
                <a:gridCol w="930996">
                  <a:extLst>
                    <a:ext uri="{9D8B030D-6E8A-4147-A177-3AD203B41FA5}">
                      <a16:colId xmlns:a16="http://schemas.microsoft.com/office/drawing/2014/main" val="3300853721"/>
                    </a:ext>
                  </a:extLst>
                </a:gridCol>
              </a:tblGrid>
              <a:tr h="1740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Module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Module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Expected Result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Actual Result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Pass/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Fail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79429"/>
                  </a:ext>
                </a:extLst>
              </a:tr>
              <a:tr h="859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T1001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T1-Multiplication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Multiplication Table-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Valid_Input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Multiplication table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Multiplication table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610499"/>
                  </a:ext>
                </a:extLst>
              </a:tr>
              <a:tr h="566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T4003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T4-GCD-LCM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GCD-LCM InValid_Input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Error Message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System Crash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FAIL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182966"/>
                  </a:ext>
                </a:extLst>
              </a:tr>
              <a:tr h="859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T2001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T2-EvenOdd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EvenOdd- Valid_Odd_Input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607273"/>
                  </a:ext>
                </a:extLst>
              </a:tr>
              <a:tr h="8595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T2002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T2-EvenOdd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EvenOdd- Valid_Even_Input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70" marR="685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57109"/>
                  </a:ext>
                </a:extLst>
              </a:tr>
            </a:tbl>
          </a:graphicData>
        </a:graphic>
      </p:graphicFrame>
      <p:sp>
        <p:nvSpPr>
          <p:cNvPr id="33851" name="Rectangle 1">
            <a:extLst>
              <a:ext uri="{FF2B5EF4-FFF2-40B4-BE49-F238E27FC236}">
                <a16:creationId xmlns:a16="http://schemas.microsoft.com/office/drawing/2014/main" id="{CEB9F26F-B769-463A-AB4C-4E2E83FF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6538"/>
            <a:ext cx="3462337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7132" tIns="0" rIns="0" bIns="6348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500">
                <a:solidFill>
                  <a:srgbClr val="000000"/>
                </a:solidFill>
              </a:rPr>
              <a:t>4.b) Analyze Test Results</a:t>
            </a:r>
          </a:p>
          <a:p>
            <a:endParaRPr lang="en-US" alt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33063-DB2F-4683-AF35-E0307968825C}"/>
              </a:ext>
            </a:extLst>
          </p:cNvPr>
          <p:cNvSpPr/>
          <p:nvPr/>
        </p:nvSpPr>
        <p:spPr bwMode="auto">
          <a:xfrm>
            <a:off x="611559" y="4005064"/>
            <a:ext cx="8064127" cy="6480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3DFFAFC-D69C-4D0B-B2D7-F31129BAB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9725A7B-26C2-4D49-B920-A3849EB89D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TestNo</a:t>
            </a:r>
            <a:r>
              <a:rPr lang="en-US" altLang="en-US" dirty="0">
                <a:ea typeface="ＭＳ Ｐゴシック" panose="020B0600070205080204" pitchFamily="34" charset="-128"/>
              </a:rPr>
              <a:t> [T4003] has failed because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input datatype</a:t>
            </a:r>
            <a:r>
              <a:rPr lang="en-US" altLang="en-US" dirty="0">
                <a:ea typeface="ＭＳ Ｐゴシック" panose="020B0600070205080204" pitchFamily="34" charset="-128"/>
              </a:rPr>
              <a:t> error handling is not performed.</a:t>
            </a:r>
          </a:p>
          <a:p>
            <a:pPr>
              <a:lnSpc>
                <a:spcPct val="15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error was handled by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try catch block to handle </a:t>
            </a:r>
            <a:r>
              <a:rPr lang="en-US" altLang="en-US" dirty="0" err="1">
                <a:ea typeface="ＭＳ Ｐゴシック" panose="020B0600070205080204" pitchFamily="34" charset="-128"/>
              </a:rPr>
              <a:t>FormatException</a:t>
            </a:r>
            <a:r>
              <a:rPr lang="en-US" altLang="en-US" dirty="0">
                <a:ea typeface="ＭＳ Ｐゴシック" panose="020B0600070205080204" pitchFamily="34" charset="-128"/>
              </a:rPr>
              <a:t> and test  was performed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EED54A2-26B5-4B8D-AEA9-4E5E0C78D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25E3F-A814-4497-A564-F3C0036EF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32969"/>
              </p:ext>
            </p:extLst>
          </p:nvPr>
        </p:nvGraphicFramePr>
        <p:xfrm>
          <a:off x="419100" y="222250"/>
          <a:ext cx="8153400" cy="6521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9206">
                  <a:extLst>
                    <a:ext uri="{9D8B030D-6E8A-4147-A177-3AD203B41FA5}">
                      <a16:colId xmlns:a16="http://schemas.microsoft.com/office/drawing/2014/main" val="3402293477"/>
                    </a:ext>
                  </a:extLst>
                </a:gridCol>
                <a:gridCol w="313928">
                  <a:extLst>
                    <a:ext uri="{9D8B030D-6E8A-4147-A177-3AD203B41FA5}">
                      <a16:colId xmlns:a16="http://schemas.microsoft.com/office/drawing/2014/main" val="1731768591"/>
                    </a:ext>
                  </a:extLst>
                </a:gridCol>
                <a:gridCol w="5960266">
                  <a:extLst>
                    <a:ext uri="{9D8B030D-6E8A-4147-A177-3AD203B41FA5}">
                      <a16:colId xmlns:a16="http://schemas.microsoft.com/office/drawing/2014/main" val="192951829"/>
                    </a:ext>
                  </a:extLst>
                </a:gridCol>
              </a:tblGrid>
              <a:tr h="434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TestId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T4003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417544"/>
                  </a:ext>
                </a:extLst>
              </a:tr>
              <a:tr h="434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ModuleNo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T4-GCD-LCM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32181"/>
                  </a:ext>
                </a:extLst>
              </a:tr>
              <a:tr h="434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GCD- InValid_ Input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12207"/>
                  </a:ext>
                </a:extLst>
              </a:tr>
              <a:tr h="9239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Scenario/ Steps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Open Form #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Enter A in one of the textbox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txtno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Click button “GCD/LCM”.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11282"/>
                  </a:ext>
                </a:extLst>
              </a:tr>
              <a:tr h="4348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Test Input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lain" startAt="4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36075"/>
                  </a:ext>
                </a:extLst>
              </a:tr>
              <a:tr h="404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Expected Result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Error Message should display “Enter correct format”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73022"/>
                  </a:ext>
                </a:extLst>
              </a:tr>
              <a:tr h="575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Actual Result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Error Message displayed “Enter correct format”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05757"/>
                  </a:ext>
                </a:extLst>
              </a:tr>
              <a:tr h="3549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Pass / Fail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3009"/>
                  </a:ext>
                </a:extLst>
              </a:tr>
              <a:tr h="25222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Screenshot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158929"/>
                  </a:ext>
                </a:extLst>
              </a:tr>
            </a:tbl>
          </a:graphicData>
        </a:graphic>
      </p:graphicFrame>
      <p:pic>
        <p:nvPicPr>
          <p:cNvPr id="35885" name="Picture 4">
            <a:extLst>
              <a:ext uri="{FF2B5EF4-FFF2-40B4-BE49-F238E27FC236}">
                <a16:creationId xmlns:a16="http://schemas.microsoft.com/office/drawing/2014/main" id="{D47FDBCF-02B8-43D1-850E-1C61A977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" t="8632" r="41753" b="40089"/>
          <a:stretch>
            <a:fillRect/>
          </a:stretch>
        </p:blipFill>
        <p:spPr bwMode="auto">
          <a:xfrm>
            <a:off x="2555776" y="4149725"/>
            <a:ext cx="5400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0992EA-9074-456A-9E94-82C41FE994A9}"/>
              </a:ext>
            </a:extLst>
          </p:cNvPr>
          <p:cNvSpPr/>
          <p:nvPr/>
        </p:nvSpPr>
        <p:spPr bwMode="auto">
          <a:xfrm>
            <a:off x="2555776" y="2420887"/>
            <a:ext cx="5256584" cy="172883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00FF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862D379-79E1-4F55-B6F3-C06AF0163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F7744D4-DADD-43A0-A387-49B47ECE2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Times" panose="02020603050405020304" pitchFamily="18" charset="0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Testing is complete. All tests have passed. The version 1.1 is ready for release to the client.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Times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6CECB-D5E0-4B85-9D12-76FDF42B2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8E681B-15F8-47C9-8555-FAF6D2B4C905}" type="slidenum">
              <a:rPr lang="en-US" altLang="en-US" b="0">
                <a:solidFill>
                  <a:srgbClr val="5E574E"/>
                </a:solidFill>
                <a:ea typeface="+mn-ea"/>
              </a:rPr>
              <a:pPr>
                <a:defRPr/>
              </a:pPr>
              <a:t>3</a:t>
            </a:fld>
            <a:endParaRPr lang="en-US" altLang="en-US" b="0">
              <a:solidFill>
                <a:srgbClr val="5E574E"/>
              </a:solidFill>
              <a:ea typeface="+mn-ea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4CD5462-AB05-4BF9-B913-41AAE7DCB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Objectives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2AD276B-127D-4626-86FD-FED4DEC3B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r>
              <a:rPr lang="en-US" altLang="en-US" sz="2500"/>
              <a:t>Verification</a:t>
            </a:r>
          </a:p>
          <a:p>
            <a:r>
              <a:rPr lang="en-US" altLang="en-US" sz="2500"/>
              <a:t>Validation</a:t>
            </a:r>
          </a:p>
          <a:p>
            <a:r>
              <a:rPr lang="en-US" altLang="en-US" sz="2500"/>
              <a:t>Fault</a:t>
            </a:r>
          </a:p>
          <a:p>
            <a:r>
              <a:rPr lang="en-US" altLang="en-US" sz="2500"/>
              <a:t>Error</a:t>
            </a:r>
          </a:p>
          <a:p>
            <a:r>
              <a:rPr lang="en-US" altLang="en-US" sz="2500"/>
              <a:t>Software Testing </a:t>
            </a:r>
          </a:p>
          <a:p>
            <a:r>
              <a:rPr lang="en-US" altLang="en-US" sz="2500"/>
              <a:t>Testing Strategies</a:t>
            </a:r>
          </a:p>
          <a:p>
            <a:r>
              <a:rPr lang="en-US" altLang="en-US" sz="2500"/>
              <a:t>TestCase</a:t>
            </a:r>
          </a:p>
        </p:txBody>
      </p:sp>
    </p:spTree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F6C0320-53A3-4FD4-A7DE-D04DF312A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Verification and Validation</a:t>
            </a:r>
            <a:br>
              <a:rPr lang="en-US" altLang="en-US" sz="2200"/>
            </a:br>
            <a:endParaRPr lang="en-US" altLang="en-US" sz="220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F5937E3-8266-4CFB-A387-E1B835776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560513"/>
            <a:ext cx="8312150" cy="41719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b="1" i="1">
                <a:cs typeface="Times" panose="02020603050405020304" pitchFamily="18" charset="0"/>
              </a:rPr>
              <a:t>Verification</a:t>
            </a:r>
            <a:r>
              <a:rPr lang="en-US" altLang="en-US" sz="2400" i="1">
                <a:cs typeface="Times" panose="02020603050405020304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cs typeface="Times" panose="02020603050405020304" pitchFamily="18" charset="0"/>
              </a:rPr>
              <a:t>refers to the set of activities that ensure that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cs typeface="Times" panose="02020603050405020304" pitchFamily="18" charset="0"/>
              </a:rPr>
              <a:t>software </a:t>
            </a:r>
            <a:r>
              <a:rPr lang="en-US" altLang="en-US" sz="2400">
                <a:solidFill>
                  <a:srgbClr val="FF0000"/>
                </a:solidFill>
                <a:cs typeface="Times" panose="02020603050405020304" pitchFamily="18" charset="0"/>
              </a:rPr>
              <a:t>correctly</a:t>
            </a:r>
            <a:r>
              <a:rPr lang="en-US" altLang="en-US" sz="2400">
                <a:cs typeface="Times" panose="02020603050405020304" pitchFamily="18" charset="0"/>
              </a:rPr>
              <a:t> implements a </a:t>
            </a:r>
            <a:r>
              <a:rPr lang="en-US" altLang="en-US" sz="2400">
                <a:solidFill>
                  <a:srgbClr val="FF0000"/>
                </a:solidFill>
                <a:cs typeface="Times" panose="02020603050405020304" pitchFamily="18" charset="0"/>
              </a:rPr>
              <a:t>specific function</a:t>
            </a:r>
            <a:r>
              <a:rPr lang="en-US" altLang="en-US" sz="2400">
                <a:cs typeface="Times" panose="02020603050405020304" pitchFamily="18" charset="0"/>
              </a:rPr>
              <a:t>.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 i="1">
              <a:cs typeface="Times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b="1" i="1">
                <a:cs typeface="Times" panose="02020603050405020304" pitchFamily="18" charset="0"/>
              </a:rPr>
              <a:t>Validation</a:t>
            </a:r>
            <a:r>
              <a:rPr lang="en-US" altLang="en-US" sz="2400" i="1">
                <a:cs typeface="Times" panose="02020603050405020304" pitchFamily="18" charset="0"/>
              </a:rPr>
              <a:t> </a:t>
            </a:r>
            <a:r>
              <a:rPr lang="en-US" altLang="en-US" sz="2400">
                <a:cs typeface="Times" panose="02020603050405020304" pitchFamily="18" charset="0"/>
              </a:rPr>
              <a:t>refers to set of activities that ensure that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cs typeface="Times" panose="02020603050405020304" pitchFamily="18" charset="0"/>
              </a:rPr>
              <a:t>the software that has been built is </a:t>
            </a:r>
            <a:r>
              <a:rPr lang="en-US" altLang="en-US" sz="2400" b="1">
                <a:solidFill>
                  <a:srgbClr val="FF0000"/>
                </a:solidFill>
                <a:cs typeface="Times" panose="02020603050405020304" pitchFamily="18" charset="0"/>
              </a:rPr>
              <a:t>traceable to customer requirements</a:t>
            </a:r>
            <a:r>
              <a:rPr lang="en-US" altLang="en-US" sz="2400">
                <a:cs typeface="Times" panose="02020603050405020304" pitchFamily="18" charset="0"/>
              </a:rPr>
              <a:t>.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>
              <a:cs typeface="Times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cs typeface="Times" panose="02020603050405020304" pitchFamily="18" charset="0"/>
              </a:rPr>
              <a:t>(Boehm, 1981) states this another way: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i="1">
                <a:cs typeface="Times" panose="02020603050405020304" pitchFamily="18" charset="0"/>
              </a:rPr>
              <a:t>Verification: </a:t>
            </a:r>
            <a:r>
              <a:rPr lang="en-US" altLang="en-US" sz="2400">
                <a:cs typeface="Times" panose="02020603050405020304" pitchFamily="18" charset="0"/>
              </a:rPr>
              <a:t>"Are we building the product right?"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i="1">
                <a:cs typeface="Times" panose="02020603050405020304" pitchFamily="18" charset="0"/>
              </a:rPr>
              <a:t>Validation: </a:t>
            </a:r>
            <a:r>
              <a:rPr lang="en-US" altLang="en-US" sz="2400">
                <a:cs typeface="Times" panose="02020603050405020304" pitchFamily="18" charset="0"/>
              </a:rPr>
              <a:t>"Are we building the right product?"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C4A2FA11-43AB-4457-BA31-3D575C42D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3801D8D-91A8-43D0-B4D3-631B2585CA07}" type="slidenum">
              <a:rPr kumimoji="0" lang="en-US" alt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8D8D-087E-4538-BDF9-426C3E3C21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95C68-DCC4-4A40-BE13-1482E9A71929}" type="slidenum">
              <a:rPr lang="en-US" altLang="en-US" b="0">
                <a:solidFill>
                  <a:srgbClr val="5E574E"/>
                </a:solidFill>
                <a:ea typeface="+mn-ea"/>
              </a:rPr>
              <a:pPr>
                <a:defRPr/>
              </a:pPr>
              <a:t>5</a:t>
            </a:fld>
            <a:endParaRPr lang="en-US" altLang="en-US" b="0">
              <a:solidFill>
                <a:srgbClr val="5E574E"/>
              </a:solidFill>
              <a:ea typeface="+mn-ea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F78AD5B-3769-45A9-A7FC-20F2582C7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&amp; Verification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E61303A-F2BB-44B7-90FE-25D6A2D24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3538"/>
            <a:ext cx="8178800" cy="41719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400" b="1" dirty="0"/>
              <a:t>Verification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“Are we building the product right ?”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Ensure software meet specification (error-free)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400" b="1" dirty="0"/>
              <a:t>Validation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“Are we building the right product ?”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Ensure software meets customer’s needs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2A312E1D-E61D-4250-AF01-4E24035F8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10FF20B-2D7F-48CF-BB95-8C98C06B1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628775"/>
            <a:ext cx="8001000" cy="4800600"/>
          </a:xfrm>
        </p:spPr>
        <p:txBody>
          <a:bodyPr/>
          <a:lstStyle/>
          <a:p>
            <a:r>
              <a:rPr lang="en-US" altLang="en-US" sz="2400" dirty="0">
                <a:solidFill>
                  <a:srgbClr val="FC0128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Failure</a:t>
            </a:r>
            <a:r>
              <a:rPr lang="en-US" altLang="en-US" sz="2400" dirty="0">
                <a:solidFill>
                  <a:srgbClr val="0006A3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:</a:t>
            </a: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  Any </a:t>
            </a:r>
            <a:r>
              <a:rPr lang="en-US" altLang="en-US" sz="2400" b="1" dirty="0">
                <a:highlight>
                  <a:srgbClr val="FFFF00"/>
                </a:highligh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deviation</a:t>
            </a: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 of the observed behavior from the specified behavior</a:t>
            </a:r>
          </a:p>
          <a:p>
            <a:endParaRPr lang="en-US" altLang="en-US" sz="2400" dirty="0">
              <a:solidFill>
                <a:srgbClr val="02035A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r>
              <a:rPr lang="en-US" altLang="en-US" sz="2400" dirty="0">
                <a:solidFill>
                  <a:srgbClr val="FC0128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Erroneous state</a:t>
            </a: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 (</a:t>
            </a:r>
            <a:r>
              <a:rPr lang="en-US" altLang="en-US" sz="2400" dirty="0">
                <a:solidFill>
                  <a:srgbClr val="FC0128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error</a:t>
            </a: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): The system is in a state such that further processing by the system can lead to a failure</a:t>
            </a:r>
          </a:p>
          <a:p>
            <a:endParaRPr lang="en-US" altLang="en-US" sz="2400" dirty="0">
              <a:solidFill>
                <a:srgbClr val="FC0128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r>
              <a:rPr lang="en-US" altLang="en-US" sz="2400" dirty="0">
                <a:solidFill>
                  <a:srgbClr val="FC0128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Fault</a:t>
            </a: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: The coding syntax or algorithmic </a:t>
            </a:r>
            <a:r>
              <a:rPr lang="en-US" altLang="en-US" sz="2400" b="1" dirty="0">
                <a:highlight>
                  <a:srgbClr val="FFFF00"/>
                </a:highligh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cause of an error </a:t>
            </a:r>
            <a:r>
              <a:rPr lang="en-US" altLang="en-US" sz="2400" dirty="0">
                <a:solidFill>
                  <a:srgbClr val="FC0128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(“bug”)</a:t>
            </a: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endParaRPr lang="en-US" altLang="en-US" sz="2400" dirty="0">
              <a:solidFill>
                <a:srgbClr val="FC0128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r>
              <a:rPr lang="en-US" altLang="en-US" sz="2400" dirty="0">
                <a:solidFill>
                  <a:srgbClr val="FC0128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Validation</a:t>
            </a:r>
            <a:r>
              <a:rPr lang="en-US" altLang="en-US" sz="2400" dirty="0">
                <a:solidFill>
                  <a:srgbClr val="02035A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: </a:t>
            </a: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Activity of checking for deviations between the</a:t>
            </a:r>
            <a:r>
              <a:rPr lang="en-US" altLang="en-US" sz="2400" dirty="0">
                <a:solidFill>
                  <a:srgbClr val="02035A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 observed behavior</a:t>
            </a:r>
            <a:r>
              <a:rPr lang="en-US" altLang="en-US" sz="2400" dirty="0"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 of a system and its </a:t>
            </a:r>
            <a:r>
              <a:rPr lang="en-US" altLang="en-US" sz="2400" dirty="0">
                <a:solidFill>
                  <a:srgbClr val="02035A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specification.</a:t>
            </a:r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endParaRPr lang="en-US" altLang="en-US" sz="2400" dirty="0"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94F1873F-7986-4C8F-A846-62A83F3D4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D3F6083-9752-4DE3-A9A3-EDCB1F964735}" type="slidenum">
              <a:rPr kumimoji="0" lang="en-US" alt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39D7318-4545-4238-B495-F75930F0D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Examples of Faults and Errors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D22B49F-2998-42F9-8BB2-D2A5CC0579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92138" y="1916113"/>
            <a:ext cx="3914775" cy="4352925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Faults in the Interface specification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Mismatch between what the client needs and what the application offers</a:t>
            </a:r>
          </a:p>
          <a:p>
            <a:pPr marL="457200" lvl="1" indent="0">
              <a:buFont typeface="Times" panose="02020603050405020304" pitchFamily="18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(requirements and implementation)</a:t>
            </a:r>
          </a:p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Algorithmic Faults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Missing initialization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Incorrect branching condition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Missing test for null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FBAE5B3-AD3B-4932-B50B-612DBFF543A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916113"/>
            <a:ext cx="3914775" cy="4352925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Errors	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Null reference errors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Concurrency errors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Exceptions.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406EF-FBB4-45EC-B3FA-3B2E42FA9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F91B43-278E-4E60-AF29-33304B51280E}" type="slidenum">
              <a:rPr lang="en-US" altLang="en-US" b="0">
                <a:solidFill>
                  <a:srgbClr val="5E574E"/>
                </a:solidFill>
                <a:ea typeface="+mn-ea"/>
              </a:rPr>
              <a:pPr>
                <a:defRPr/>
              </a:pPr>
              <a:t>8</a:t>
            </a:fld>
            <a:endParaRPr lang="en-US" altLang="en-US" b="0">
              <a:solidFill>
                <a:srgbClr val="5E574E"/>
              </a:solidFill>
              <a:ea typeface="+mn-ea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E55223B-49CB-46B2-A743-B6BE10ACB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2743200" cy="1143000"/>
          </a:xfrm>
        </p:spPr>
        <p:txBody>
          <a:bodyPr/>
          <a:lstStyle/>
          <a:p>
            <a:r>
              <a:rPr lang="en-US" altLang="en-US" dirty="0"/>
              <a:t>Software Testing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8A40B5A-CA08-4585-93BB-34B0DF2EF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Software Testing is a process of executing a program with the intent of </a:t>
            </a:r>
            <a:r>
              <a:rPr lang="en-US" altLang="en-US" sz="2600" b="1" dirty="0"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finding an </a:t>
            </a:r>
            <a:r>
              <a:rPr lang="en-US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error</a:t>
            </a:r>
            <a:r>
              <a:rPr lang="en-US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2600" b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Passed test: no error was found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en-US" sz="2600" b="1" dirty="0">
              <a:solidFill>
                <a:srgbClr val="00B050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2600" b="1" dirty="0">
                <a:solidFill>
                  <a:srgbClr val="FF000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Failed test: an error was demonstrated</a:t>
            </a:r>
            <a:r>
              <a:rPr lang="en-US" altLang="en-US" sz="2600" dirty="0">
                <a:solidFill>
                  <a:srgbClr val="40404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en-US" sz="2600" b="1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7415" name="Picture 7" descr="Image result for software testing&quot;">
            <a:extLst>
              <a:ext uri="{FF2B5EF4-FFF2-40B4-BE49-F238E27FC236}">
                <a16:creationId xmlns:a16="http://schemas.microsoft.com/office/drawing/2014/main" id="{C792ACB9-E013-4E64-8B52-35D1DB3F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24" y="-20935"/>
            <a:ext cx="4764782" cy="19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9919-30EA-4FCD-B7AA-47BD691F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DCE1-FC16-4981-BF38-1375FE5A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C37D-81ED-4613-B2C3-B8B306E1F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D4B58F-0BE4-44CA-8C07-00C28C5D7F7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1442" name="Picture 2" descr="Image result for software testing&quot;">
            <a:extLst>
              <a:ext uri="{FF2B5EF4-FFF2-40B4-BE49-F238E27FC236}">
                <a16:creationId xmlns:a16="http://schemas.microsoft.com/office/drawing/2014/main" id="{A9EF404C-7135-4585-88D7-27FDF81BE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35487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L11_ObjectDesign_Reus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L11_ObjectDesign_Reuse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L11_ObjectDesign_Re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1_ObjectDesign_Reu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1188</Words>
  <Application>Microsoft Office PowerPoint</Application>
  <PresentationFormat>On-screen Show (4:3)</PresentationFormat>
  <Paragraphs>352</Paragraphs>
  <Slides>25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Black</vt:lpstr>
      <vt:lpstr>Book Antiqua</vt:lpstr>
      <vt:lpstr>Century Gothic</vt:lpstr>
      <vt:lpstr>Euphemia</vt:lpstr>
      <vt:lpstr>Monotype Sorts</vt:lpstr>
      <vt:lpstr>Tahoma</vt:lpstr>
      <vt:lpstr>Times</vt:lpstr>
      <vt:lpstr>Times New Roman</vt:lpstr>
      <vt:lpstr>Verdana</vt:lpstr>
      <vt:lpstr>Wingdings</vt:lpstr>
      <vt:lpstr>L11_ObjectDesign_Reuse</vt:lpstr>
      <vt:lpstr>Contemporary Portrait</vt:lpstr>
      <vt:lpstr>Software Testing</vt:lpstr>
      <vt:lpstr>PowerPoint Presentation</vt:lpstr>
      <vt:lpstr>Lecture Objectives</vt:lpstr>
      <vt:lpstr>Verification and Validation </vt:lpstr>
      <vt:lpstr>Validation &amp; Verification</vt:lpstr>
      <vt:lpstr>Terminology</vt:lpstr>
      <vt:lpstr>Examples of Faults and Errors</vt:lpstr>
      <vt:lpstr>Software Testing </vt:lpstr>
      <vt:lpstr>PowerPoint Presentation</vt:lpstr>
      <vt:lpstr>Why Testing?</vt:lpstr>
      <vt:lpstr>Software Testing Strategies</vt:lpstr>
      <vt:lpstr>PowerPoint Presentation</vt:lpstr>
      <vt:lpstr>1) Unit testing: </vt:lpstr>
      <vt:lpstr>2) Integration testing: </vt:lpstr>
      <vt:lpstr>3) System testing:  </vt:lpstr>
      <vt:lpstr>4) Acceptance testing:   </vt:lpstr>
      <vt:lpstr>Steps to testing</vt:lpstr>
      <vt:lpstr>Test Cases</vt:lpstr>
      <vt:lpstr>Type Of Test Cases</vt:lpstr>
      <vt:lpstr>Test Case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Bernd Bruegge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AAA</dc:creator>
  <cp:lastModifiedBy>ibtimogul@gmail.com</cp:lastModifiedBy>
  <cp:revision>486</cp:revision>
  <cp:lastPrinted>2007-06-11T18:28:45Z</cp:lastPrinted>
  <dcterms:created xsi:type="dcterms:W3CDTF">2009-05-04T11:28:44Z</dcterms:created>
  <dcterms:modified xsi:type="dcterms:W3CDTF">2019-10-27T07:38:00Z</dcterms:modified>
</cp:coreProperties>
</file>