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48"/>
  </p:notesMasterIdLst>
  <p:sldIdLst>
    <p:sldId id="256" r:id="rId2"/>
    <p:sldId id="356" r:id="rId3"/>
    <p:sldId id="260" r:id="rId4"/>
    <p:sldId id="261" r:id="rId5"/>
    <p:sldId id="349" r:id="rId6"/>
    <p:sldId id="262" r:id="rId7"/>
    <p:sldId id="263" r:id="rId8"/>
    <p:sldId id="348" r:id="rId9"/>
    <p:sldId id="291" r:id="rId10"/>
    <p:sldId id="294" r:id="rId11"/>
    <p:sldId id="267" r:id="rId12"/>
    <p:sldId id="268" r:id="rId13"/>
    <p:sldId id="270" r:id="rId14"/>
    <p:sldId id="341" r:id="rId15"/>
    <p:sldId id="346" r:id="rId16"/>
    <p:sldId id="342" r:id="rId17"/>
    <p:sldId id="343" r:id="rId18"/>
    <p:sldId id="344" r:id="rId19"/>
    <p:sldId id="345" r:id="rId20"/>
    <p:sldId id="347" r:id="rId21"/>
    <p:sldId id="279" r:id="rId22"/>
    <p:sldId id="297" r:id="rId23"/>
    <p:sldId id="299" r:id="rId24"/>
    <p:sldId id="300" r:id="rId25"/>
    <p:sldId id="351" r:id="rId26"/>
    <p:sldId id="353" r:id="rId27"/>
    <p:sldId id="301" r:id="rId28"/>
    <p:sldId id="302" r:id="rId29"/>
    <p:sldId id="303" r:id="rId30"/>
    <p:sldId id="304" r:id="rId31"/>
    <p:sldId id="354" r:id="rId32"/>
    <p:sldId id="352" r:id="rId33"/>
    <p:sldId id="305" r:id="rId34"/>
    <p:sldId id="283" r:id="rId35"/>
    <p:sldId id="311" r:id="rId36"/>
    <p:sldId id="312" r:id="rId37"/>
    <p:sldId id="284" r:id="rId38"/>
    <p:sldId id="285" r:id="rId39"/>
    <p:sldId id="286" r:id="rId40"/>
    <p:sldId id="287" r:id="rId41"/>
    <p:sldId id="288" r:id="rId42"/>
    <p:sldId id="289" r:id="rId43"/>
    <p:sldId id="355" r:id="rId44"/>
    <p:sldId id="338" r:id="rId45"/>
    <p:sldId id="335" r:id="rId46"/>
    <p:sldId id="290" r:id="rId4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330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68006A-9A0A-46A6-8566-E7ACB5FA3B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9B2CD-7C9E-47D2-9CDB-19E797FEE14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AF0888-473C-4032-9A4E-248260603B4A}" type="datetimeFigureOut">
              <a:rPr lang="en-US"/>
              <a:pPr>
                <a:defRPr/>
              </a:pPr>
              <a:t>9/18/2019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FED2A2A-EB7F-4231-BF87-82EE27B904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DBDAF63-928A-42F9-8EEC-5F16D2B14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FB8DF-5942-4D2B-A970-93727AC882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3EB55-140C-42F2-B456-4F5D98C51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7EE294-B0AB-44E1-93D7-5736D7CF5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18375486/Session07-upload-2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dbms/database-key.php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video-create-many-to-many-relationships-e65bcc53-8e1c-444a-b4fb-1c0b8c1f5653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s_access/ms_access_create_tables.htm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dnuggets.com/2016/07/database-key-terms-explained.htm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tekstenuitleg.net/articles/software/create-a-one-to-many-relationship-in-acces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E786A2B5-DCF2-44C9-82C4-7B06F1EAE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49DB9A5C-A9D4-4CAB-95DF-46AE759F7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hlinkClick r:id="rId3"/>
              </a:rPr>
              <a:t>https://www.coursehero.com/file/18375486/Session07-upload-2/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924A4-6E80-49C1-B278-A620F99F3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2DE18-69A4-4202-8C80-E7FF6B554C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5A912C5E-0E13-41F1-8F3E-8A2549620F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01610B5-A1EF-43DE-AB8F-32D5988667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BBE5B468-3E44-4632-87A4-FDCC11550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EA191C-6D64-4795-B752-D7C457A61928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01BF2AA7-25BA-43AA-9156-0B5DC1C74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01684665-74B7-44B2-95B3-AC1A75CF27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B92C9E09-A28B-4AC3-B771-9A8CEAA22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F08E84-CC4B-40AF-B3E3-2E2F20962E0E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DD706F60-14CA-45BD-A6AE-131611CD1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7222D296-5A82-4ACB-A447-2D842776CC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hlinkClick r:id="rId3"/>
              </a:rPr>
              <a:t>https://www.studytonight.com/dbms/database-key.php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E586A904-FC4C-46EF-BDED-A3048B132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434B05-E4A0-47C3-A4E3-00727564FDEF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https://support.office.com/en-us/article/video-create-many-to-many-relationships-e65bcc53-8e1c-444a-b4fb-1c0b8c1f5653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7EE294-B0AB-44E1-93D7-5736D7CF5F3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F20511DA-BD2D-4A26-9FE4-E130EAB284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A0A7E556-AAE3-4C31-96F1-A83749FDF9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E2ADE477-DEA6-45A8-9E49-BA2B4336C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485788-BF09-45EE-95F1-36D1B421E4C9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D2C645-D02D-4F65-812F-D876CC85C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5E11D2-31B5-4513-90B4-7A55EFF520B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0485E37-53A1-44B1-8A2D-C8948B116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2A272B1-F692-49BE-8942-2491BE3EC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E44C08B-4E1C-4C98-ADAC-1D613746B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06CB36-BC8D-4A2B-9944-3C8C4DAF95A7}" type="slidenum">
              <a:rPr lang="en-US" altLang="en-US" smtClean="0">
                <a:latin typeface="Helvetica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9B89057-48F3-4744-8390-B8CB32C61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7A4A56F-9E05-4D69-A1DF-42764058F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6315F9F-1696-4D0E-BF6E-EC52D67A9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08A154-B66C-4DBF-9E49-A6B63AD8792E}" type="slidenum">
              <a:rPr lang="en-US" altLang="en-US" smtClean="0">
                <a:latin typeface="Helvetica" panose="020B060402020202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E974B1D-38E0-4F50-8DC4-DEC36C271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569ED59-A400-4C82-94FC-29316A0DE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6425"/>
            <a:ext cx="5143500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4ACE6B2-4A7C-42C7-BFD0-07C80B238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F9F403-0E8B-40A7-8BBD-C9C98E07E87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209520D-43C6-4037-AEB8-70343B219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068BF03-9DF6-4495-8209-FBE60CCA5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51C2306-5E61-493C-AE0D-9D1879B3B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4ABF84-C945-4EB3-A7E2-724AFDB7FD3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0EDED53-475B-4D18-8368-8A689D60D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995C76D-52D2-4341-B4C9-12845F50A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69978B5A-578A-45CB-A30A-71B666A02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27404C06-69B3-4D6C-A1B8-D3320AEDA6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6759715F-5470-48D6-9882-DA30D4050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9E793-7C7F-4125-ACFE-992F66A43A4E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B748120-43F4-4333-90FC-9A9BACD4D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6340A5-4E21-4441-BE0A-782024E8FAD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6DE8E79-006E-4297-8E63-B2B7CC5E6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B5163CF-227A-41B9-AF37-8540284B9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15D4048F-48CC-4BBD-84AC-64DCA4125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10EEC4DF-36B7-4B55-B576-51D777232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https://supportcontent.ca.com/cadocs/0/CA%20ERwin%20%20Data%20Modeler%20r7%203%2010-ENU/Bookshelf_Files/HTML/ERwin%20Methods%20Guide/4229.html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dirty="0">
                <a:hlinkClick r:id="rId3"/>
              </a:rPr>
              <a:t>https://www.tutorialspoint.com/ms_access/ms_access_create_tables.htm</a:t>
            </a:r>
            <a:endParaRPr 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dirty="0">
                <a:hlinkClick r:id="rId4"/>
              </a:rPr>
              <a:t>https://www.kdnuggets.com/2016/07/database-key-terms-explained.html</a:t>
            </a:r>
            <a:endParaRPr lang="en-US" altLang="en-US" dirty="0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15DCEB5F-F87F-45B1-A724-0701E47A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43080F-E76E-44DA-8AA0-1C016C82C3ED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E1D61356-319A-4494-BC04-37AB4DB6B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3B3457B6-E1F1-4BD9-A451-2A26D4042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hlinkClick r:id="rId3"/>
              </a:rPr>
              <a:t>http://en.tekstenuitleg.net/articles/software/create-a-one-to-many-relationship-in-access</a:t>
            </a:r>
            <a:endParaRPr lang="en-US" altLang="en-US" dirty="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9174528-E8A6-4812-9EF7-C554E8411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BA30E6-D558-4257-B1E3-DC29768FE398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3FEC28E4-CDED-446D-A700-2BF5B1879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788914B8-F715-4E24-9294-771A3D109A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36F6B46-0DD7-4DB8-A3F3-F2791D37C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74810C-0C7B-4C5F-90C3-1C6EA7107915}" type="slidenum">
              <a:rPr lang="en-US" altLang="en-US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CE706767-B390-4797-A3B4-5602A454049A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744538"/>
            <a:ext cx="8005763" cy="5349875"/>
            <a:chOff x="564643" y="744469"/>
            <a:chExt cx="8005589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BC14D07-E290-4997-A424-30BA5AB4C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>
                <a:gd name="T0" fmla="*/ 2147483646 w 10000"/>
                <a:gd name="T1" fmla="*/ 0 h 10000"/>
                <a:gd name="T2" fmla="*/ 2147483646 w 10000"/>
                <a:gd name="T3" fmla="*/ 0 h 10000"/>
                <a:gd name="T4" fmla="*/ 2147483646 w 10000"/>
                <a:gd name="T5" fmla="*/ 2147483646 h 10000"/>
                <a:gd name="T6" fmla="*/ 0 w 10000"/>
                <a:gd name="T7" fmla="*/ 2147483646 h 10000"/>
                <a:gd name="T8" fmla="*/ 0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2F98E9D-D8D0-41C0-ACBE-BDF0CA4CA59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>
                <a:gd name="T0" fmla="*/ 2147483646 w 10001"/>
                <a:gd name="T1" fmla="*/ 0 h 10000"/>
                <a:gd name="T2" fmla="*/ 2147483646 w 10001"/>
                <a:gd name="T3" fmla="*/ 0 h 10000"/>
                <a:gd name="T4" fmla="*/ 2147483646 w 10001"/>
                <a:gd name="T5" fmla="*/ 2147483646 h 10000"/>
                <a:gd name="T6" fmla="*/ 2147483646 w 10001"/>
                <a:gd name="T7" fmla="*/ 2147483646 h 10000"/>
                <a:gd name="T8" fmla="*/ 2147483646 w 10001"/>
                <a:gd name="T9" fmla="*/ 2147483646 h 10000"/>
                <a:gd name="T10" fmla="*/ 2147483646 w 10001"/>
                <a:gd name="T11" fmla="*/ 2147483646 h 10000"/>
                <a:gd name="T12" fmla="*/ 2147483646 w 10001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04288E-B51C-4C5E-8CBE-C5AC3AC9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50" y="6453188"/>
            <a:ext cx="1204913" cy="4048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AE5165-C591-4ABC-A364-626D5468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954E35-8329-44DE-9383-F776243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F528662-B157-4A4E-A3F0-A6EC9CD9E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62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9EA1-1280-4EB2-AEA8-081DB27D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BFD0-978B-4807-99B5-A5B9B52F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A48A-F4EA-48BF-B01A-F4AEDA6A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8C224-1863-4720-BA88-004F41E41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999A-862D-4313-A8B0-89D1362C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6A2C-946F-4F13-9D80-CE33FB24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F62B-3B19-4C18-B6CC-D5DA62A0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003A-1FCE-4E8D-939F-51658216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41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611906-4D63-4F31-A2A5-03CD141D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99845-6D00-49BF-9E4E-C4CDF800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5279A6-1F3F-42C8-824B-900706F6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1D5A-1A31-4754-97B3-F443C7ACB3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38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F7E0-8DFE-44EC-9D2D-455E9A96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2442-1549-4127-BD38-13AB038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7ABC-8D37-43C2-8A63-7E9FE7ED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7EAFB-4739-4F4A-ACAF-B0D7414C3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4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44DAC30B-A3E4-4F24-95A8-5AA4A14806BE}"/>
              </a:ext>
            </a:extLst>
          </p:cNvPr>
          <p:cNvSpPr>
            <a:spLocks/>
          </p:cNvSpPr>
          <p:nvPr/>
        </p:nvSpPr>
        <p:spPr bwMode="auto">
          <a:xfrm>
            <a:off x="6113463" y="1685925"/>
            <a:ext cx="2457450" cy="4408488"/>
          </a:xfrm>
          <a:custGeom>
            <a:avLst/>
            <a:gdLst>
              <a:gd name="T0" fmla="*/ 2147483646 w 4125"/>
              <a:gd name="T1" fmla="*/ 0 h 5554"/>
              <a:gd name="T2" fmla="*/ 2147483646 w 4125"/>
              <a:gd name="T3" fmla="*/ 0 h 5554"/>
              <a:gd name="T4" fmla="*/ 2147483646 w 4125"/>
              <a:gd name="T5" fmla="*/ 2147483646 h 5554"/>
              <a:gd name="T6" fmla="*/ 0 w 4125"/>
              <a:gd name="T7" fmla="*/ 2147483646 h 5554"/>
              <a:gd name="T8" fmla="*/ 0 w 4125"/>
              <a:gd name="T9" fmla="*/ 2147483646 h 5554"/>
              <a:gd name="T10" fmla="*/ 2147483646 w 4125"/>
              <a:gd name="T11" fmla="*/ 2147483646 h 5554"/>
              <a:gd name="T12" fmla="*/ 2147483646 w 4125"/>
              <a:gd name="T13" fmla="*/ 0 h 55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 title="Crop Mark">
            <a:extLst>
              <a:ext uri="{FF2B5EF4-FFF2-40B4-BE49-F238E27FC236}">
                <a16:creationId xmlns:a16="http://schemas.microsoft.com/office/drawing/2014/main" id="{8C89B1EB-F3EC-4CFA-8068-F659742B99CD}"/>
              </a:ext>
            </a:extLst>
          </p:cNvPr>
          <p:cNvSpPr/>
          <p:nvPr/>
        </p:nvSpPr>
        <p:spPr bwMode="auto">
          <a:xfrm>
            <a:off x="6113463" y="1685925"/>
            <a:ext cx="245745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F30526-4616-499B-B329-7DCCD05B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038" y="6453188"/>
            <a:ext cx="1217612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FBCADD-9C15-4D07-ACCB-D596B7A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D6051A6-C06D-4301-8C44-61A96417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A5708C-D21D-4844-B99F-8268B7D1D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10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F89B2A-E50B-47B2-9A61-00F83365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45AA2B-602B-4DB5-B16B-02DF06C1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5CEC1D-75D1-48E7-9B29-C2409054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84277-FCA2-4E26-A715-2D64CEB21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80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D7F3E53-D2D7-4884-A9A1-37790ED7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37C439-4E82-40D7-ABF9-90E3B74B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DF8AF7-CA42-49ED-BA87-C0940A03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FA600-A00C-417A-B4AA-48F10FF302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89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C6D5215-D9B6-45DE-A93B-DA1FDC44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393287-8D5F-42D5-BFE4-A863D8A3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9F961B-B693-40F3-B557-0D88C0B3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E1FA5-519C-4F7F-9CE3-C44FA745C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35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F745B9-B9D0-47E6-A25A-6B26564E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D3C99E-D3AD-4F0C-B540-38D28900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AB3FD7-BC44-41C9-8C2A-833DA404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B1172-F99D-486D-8A95-3E4040A19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12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FFB1BA58-6FF2-4268-A24E-67A0623CABB4}"/>
              </a:ext>
            </a:extLst>
          </p:cNvPr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B39D7-FD99-4E15-8C98-22B8E02A0CFA}"/>
              </a:ext>
            </a:extLst>
          </p:cNvPr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>
            <a:extLst>
              <a:ext uri="{FF2B5EF4-FFF2-40B4-BE49-F238E27FC236}">
                <a16:creationId xmlns:a16="http://schemas.microsoft.com/office/drawing/2014/main" id="{A2915320-012C-4538-A741-40552AFA3A32}"/>
              </a:ext>
            </a:extLst>
          </p:cNvPr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7D02AF8-6EE5-4385-9F23-CEE24C0D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C66FE8B-31D3-411C-833D-337F5C6D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13B26CB-82AF-4462-849E-346E9E3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512634-877B-405C-92B2-2612785F1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23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31C5258E-A363-4DB1-828D-0EFA985CABBB}"/>
              </a:ext>
            </a:extLst>
          </p:cNvPr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49A80-9796-458F-BEED-58CC461984FB}"/>
              </a:ext>
            </a:extLst>
          </p:cNvPr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>
            <a:extLst>
              <a:ext uri="{FF2B5EF4-FFF2-40B4-BE49-F238E27FC236}">
                <a16:creationId xmlns:a16="http://schemas.microsoft.com/office/drawing/2014/main" id="{A4AC1F84-2FDE-479A-A56D-DC6D19CE549A}"/>
              </a:ext>
            </a:extLst>
          </p:cNvPr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rtlCol="0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3217B31-D339-449F-8767-829EC41F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48483BC-9113-4F62-8060-FA4DDC8A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C7CCBAA-1358-480B-AE06-4A66BED2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67248E-F05C-487C-A150-E02ECC54C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FD4A784-E5C2-4CBA-AA97-EE737F286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0030FBB-CAE6-4776-B94F-E83293D8D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6ABF5-A145-4046-AC74-26969FC9C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988" y="6453188"/>
            <a:ext cx="903287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B471-6932-4939-96E4-1254B9409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0113" y="6453188"/>
            <a:ext cx="4710112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2D9B-2C7B-40B3-91B9-746B77ADB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453188"/>
            <a:ext cx="119697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FA39A6-3570-4D4D-9973-393AF1F07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80065-4601-467A-B28E-8777CE40951D}"/>
              </a:ext>
            </a:extLst>
          </p:cNvPr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EE902F34-6AC9-4912-8AE1-59B7B15980BF}"/>
              </a:ext>
            </a:extLst>
          </p:cNvPr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9" r:id="rId2"/>
    <p:sldLayoutId id="2147484178" r:id="rId3"/>
    <p:sldLayoutId id="2147484170" r:id="rId4"/>
    <p:sldLayoutId id="2147484171" r:id="rId5"/>
    <p:sldLayoutId id="2147484172" r:id="rId6"/>
    <p:sldLayoutId id="2147484173" r:id="rId7"/>
    <p:sldLayoutId id="2147484179" r:id="rId8"/>
    <p:sldLayoutId id="2147484180" r:id="rId9"/>
    <p:sldLayoutId id="2147484174" r:id="rId10"/>
    <p:sldLayoutId id="2147484175" r:id="rId11"/>
    <p:sldLayoutId id="2147484176" r:id="rId12"/>
  </p:sldLayoutIdLst>
  <p:hf hdr="0" ftr="0" dt="0"/>
  <p:txStyles>
    <p:titleStyle>
      <a:lvl1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2pPr>
      <a:lvl3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3pPr>
      <a:lvl4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4pPr>
      <a:lvl5pPr algn="l" defTabSz="68580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382588" indent="-382588" algn="l" defTabSz="685800" rtl="0" eaLnBrk="0" fontAlgn="base" hangingPunct="0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2588" algn="l" defTabSz="685800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2588" algn="l" defTabSz="685800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2588" algn="l" defTabSz="685800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2588" algn="l" defTabSz="685800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lideplayer.com/slide/8061296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teach-ict.com/as_a2_ict_new/ocr/AS_G061/315_database_concepts/terminology/miniweb/pg11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6193615-AC0B-4C47-9078-8262FBFD1A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36688" y="304800"/>
            <a:ext cx="6270625" cy="20970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ER MODEL </a:t>
            </a:r>
          </a:p>
        </p:txBody>
      </p:sp>
      <p:sp>
        <p:nvSpPr>
          <p:cNvPr id="7171" name="Subtitle 1">
            <a:extLst>
              <a:ext uri="{FF2B5EF4-FFF2-40B4-BE49-F238E27FC236}">
                <a16:creationId xmlns:a16="http://schemas.microsoft.com/office/drawing/2014/main" id="{2609DA3C-D644-4AB8-A1C1-3B3B811371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09775" y="2286000"/>
            <a:ext cx="5124450" cy="108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/>
              <a:t>Module Tutor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/>
              <a:t>Ibtisam Mogul</a:t>
            </a:r>
          </a:p>
        </p:txBody>
      </p:sp>
      <p:sp>
        <p:nvSpPr>
          <p:cNvPr id="7172" name="Slide Number Placeholder 2">
            <a:extLst>
              <a:ext uri="{FF2B5EF4-FFF2-40B4-BE49-F238E27FC236}">
                <a16:creationId xmlns:a16="http://schemas.microsoft.com/office/drawing/2014/main" id="{A73391C5-9FD4-4620-8A0C-3E0A5C32A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CE3098-17CD-4CC5-8C91-D4458A238B80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7173" name="Picture 6" descr="Image result for er diagram examples">
            <a:extLst>
              <a:ext uri="{FF2B5EF4-FFF2-40B4-BE49-F238E27FC236}">
                <a16:creationId xmlns:a16="http://schemas.microsoft.com/office/drawing/2014/main" id="{C6D9F193-A9A2-4F73-8E4F-0CB1E284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3175"/>
            <a:ext cx="91440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2C09FCDF-DA88-4A35-A4D2-F2EC9E819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-76200"/>
            <a:ext cx="6799262" cy="5318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B8A6C53-70E1-4CF1-8CF3-C498E4ABB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609600"/>
            <a:ext cx="8305800" cy="4030663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</a:p>
          <a:p>
            <a:pPr marL="384048" indent="-38404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Represents a group of real-world objects that have properties.</a:t>
            </a:r>
          </a:p>
          <a:p>
            <a:pPr marL="384048" indent="-38404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always have to be a physical real-world object such as a person or department, </a:t>
            </a:r>
          </a:p>
          <a:p>
            <a:pPr marL="384048" indent="-38404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be an abstract concept such as a project or job.</a:t>
            </a:r>
          </a:p>
          <a:p>
            <a:pPr marL="384048" indent="-38404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as a relation or a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</a:t>
            </a:r>
          </a:p>
          <a:p>
            <a:pPr marL="384048" indent="-38404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Person (Employee, Student), Department(Sales, Accounts D), Place(Hospital, University), object or event, Project </a:t>
            </a: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tabLst>
                <a:tab pos="288925" algn="l"/>
              </a:tabLs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ntity instance</a:t>
            </a:r>
          </a:p>
          <a:p>
            <a:pPr lvl="1" indent="-38404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particular example or occurrence of an entity type.</a:t>
            </a:r>
          </a:p>
          <a:p>
            <a:pPr lvl="1" indent="-38404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Ex: entity : 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Employee(Eid, </a:t>
            </a:r>
            <a:r>
              <a:rPr lang="en-US" b="1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Ename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i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Esal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lvl="1" indent="-38404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entity instance 	 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   ‘Hulk’,   5000).</a:t>
            </a:r>
          </a:p>
          <a:p>
            <a:pPr marL="365760" indent="-365760" algn="just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532" name="Slide Number Placeholder 2">
            <a:extLst>
              <a:ext uri="{FF2B5EF4-FFF2-40B4-BE49-F238E27FC236}">
                <a16:creationId xmlns:a16="http://schemas.microsoft.com/office/drawing/2014/main" id="{245CED18-1294-43D9-8812-2F1A58F6B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104063" y="6224588"/>
            <a:ext cx="119697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52C88D-B1AD-4174-B36A-0FBA156E7F48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849CD87C-5F13-40A1-91D9-29532DEB8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1. Representing Entity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75DF3C9-742E-42A8-AE20-F3B0D1F75D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63637"/>
            <a:ext cx="8001000" cy="4530725"/>
          </a:xfrm>
        </p:spPr>
        <p:txBody>
          <a:bodyPr rtlCol="0">
            <a:normAutofit lnSpcReduction="10000"/>
          </a:bodyPr>
          <a:lstStyle/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ntity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represented by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name of the entity in the rectangle.</a:t>
            </a:r>
          </a:p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entity name is normally a </a:t>
            </a:r>
            <a:r>
              <a:rPr lang="en-US" altLang="en-US" sz="2200" b="1" i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singular </a:t>
            </a:r>
            <a:r>
              <a:rPr lang="en-US" altLang="en-US" sz="2200" b="1" i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  <a:r>
              <a:rPr lang="en-US" altLang="en-US" sz="2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2" indent="0" eaLnBrk="1" fontAlgn="auto" hangingPunct="1">
              <a:buFont typeface="Franklin Gothic Book" panose="020B0503020102020204" pitchFamily="34" charset="0"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342900" lvl="2" indent="-342900"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2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letter of each word in the entity name is capital</a:t>
            </a:r>
          </a:p>
          <a:p>
            <a:pPr marL="384048" indent="-384048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49624276-7F8D-4F3E-A470-5198F7F6E4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2590800"/>
            <a:ext cx="5253038" cy="679450"/>
          </a:xfrm>
          <a:noFill/>
        </p:spPr>
      </p:pic>
      <p:sp>
        <p:nvSpPr>
          <p:cNvPr id="23557" name="Slide Number Placeholder 2">
            <a:extLst>
              <a:ext uri="{FF2B5EF4-FFF2-40B4-BE49-F238E27FC236}">
                <a16:creationId xmlns:a16="http://schemas.microsoft.com/office/drawing/2014/main" id="{E633C8A6-AF7E-4E79-A54C-F07AFF41DE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FAC277-58F6-464F-A5FA-835910CDC0C9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4489378-F6C7-44AD-A437-D2F865EB8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558" y="44116"/>
            <a:ext cx="2606842" cy="1303338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2. Relationship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7B2DF46-CA6A-41B8-B075-595465E1B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534400" cy="41068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set of meaningful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s/ connections among entities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relationship is given a name that describes its function.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</a:t>
            </a:r>
            <a:r>
              <a:rPr lang="en-US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on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Project, Teacher </a:t>
            </a:r>
            <a:r>
              <a:rPr lang="en-US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teaches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Subject,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</a:t>
            </a:r>
            <a:r>
              <a:rPr lang="en-US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Account, Customer </a:t>
            </a:r>
            <a:r>
              <a:rPr lang="en-US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buys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Cake, Doctor </a:t>
            </a:r>
            <a:r>
              <a:rPr lang="en-US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treats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instance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particular occurrence of a relationship that relates entity instances.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Ex, </a:t>
            </a:r>
            <a:r>
              <a:rPr lang="en-US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relationship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instance : ‘Tony Stark' works on project ' End Game ‘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(Tony Stark, End Game).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Franklin Gothic Book" panose="020B0503020102020204" pitchFamily="34" charset="0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80" name="Slide Number Placeholder 2">
            <a:extLst>
              <a:ext uri="{FF2B5EF4-FFF2-40B4-BE49-F238E27FC236}">
                <a16:creationId xmlns:a16="http://schemas.microsoft.com/office/drawing/2014/main" id="{FEE4788E-4B1C-40DC-B719-293E3EF22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907B25-5861-4303-9137-38078817F255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5" name="Picture 6" descr="Image result for er diagram examples">
            <a:extLst>
              <a:ext uri="{FF2B5EF4-FFF2-40B4-BE49-F238E27FC236}">
                <a16:creationId xmlns:a16="http://schemas.microsoft.com/office/drawing/2014/main" id="{89846DD9-6FF4-4BC8-A609-B4AE6CC38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56"/>
          <a:stretch/>
        </p:blipFill>
        <p:spPr bwMode="auto">
          <a:xfrm>
            <a:off x="3200400" y="76200"/>
            <a:ext cx="5943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3C7487B-0215-45A2-9053-80001AEB4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975" y="569913"/>
            <a:ext cx="7756525" cy="4206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Representing Relationship Types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28B52AE-1043-4AB3-96B0-1351C1E72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271452"/>
            <a:ext cx="8229600" cy="114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two entities is represented as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US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diamond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connects the two entity types.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Slide Number Placeholder 2">
            <a:extLst>
              <a:ext uri="{FF2B5EF4-FFF2-40B4-BE49-F238E27FC236}">
                <a16:creationId xmlns:a16="http://schemas.microsoft.com/office/drawing/2014/main" id="{8DD82817-364A-4B35-9930-0AC7BFF8E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ECBE7D-1014-4CCA-9B2D-B63BF5BDE606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chemeClr val="tx2"/>
              </a:solidFill>
            </a:endParaRPr>
          </a:p>
        </p:txBody>
      </p:sp>
      <p:grpSp>
        <p:nvGrpSpPr>
          <p:cNvPr id="25605" name="Group 7">
            <a:extLst>
              <a:ext uri="{FF2B5EF4-FFF2-40B4-BE49-F238E27FC236}">
                <a16:creationId xmlns:a16="http://schemas.microsoft.com/office/drawing/2014/main" id="{F78601D8-1A46-4F3A-B769-2D45EC213323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3810000"/>
            <a:ext cx="7315200" cy="2209800"/>
            <a:chOff x="1440" y="1824"/>
            <a:chExt cx="2976" cy="642"/>
          </a:xfrm>
        </p:grpSpPr>
        <p:pic>
          <p:nvPicPr>
            <p:cNvPr id="25607" name="Picture 5">
              <a:extLst>
                <a:ext uri="{FF2B5EF4-FFF2-40B4-BE49-F238E27FC236}">
                  <a16:creationId xmlns:a16="http://schemas.microsoft.com/office/drawing/2014/main" id="{B5F1FEE2-734E-496A-80F9-37E80CE56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" y="1909"/>
              <a:ext cx="282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Text Box 6">
              <a:extLst>
                <a:ext uri="{FF2B5EF4-FFF2-40B4-BE49-F238E27FC236}">
                  <a16:creationId xmlns:a16="http://schemas.microsoft.com/office/drawing/2014/main" id="{B3F573B8-FA95-462B-9515-1ADF68608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24"/>
              <a:ext cx="67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2" name="Diamond 1">
            <a:extLst>
              <a:ext uri="{FF2B5EF4-FFF2-40B4-BE49-F238E27FC236}">
                <a16:creationId xmlns:a16="http://schemas.microsoft.com/office/drawing/2014/main" id="{795E27F0-CE0C-4F0D-9AC6-7BC0E1173623}"/>
              </a:ext>
            </a:extLst>
          </p:cNvPr>
          <p:cNvSpPr/>
          <p:nvPr/>
        </p:nvSpPr>
        <p:spPr>
          <a:xfrm>
            <a:off x="3352800" y="2292350"/>
            <a:ext cx="2971800" cy="966788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tx1"/>
                </a:solidFill>
              </a:rPr>
              <a:t>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0B7B296-20C3-4062-9F1D-34E006F3C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76200"/>
            <a:ext cx="6799262" cy="1303338"/>
          </a:xfrm>
        </p:spPr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41CD01D-E1CC-43E6-9F81-2BC439624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001000" cy="3444875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entity or a relationship.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Ex, entity Employee has attributes: name, salary, title, etc.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as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named ellipse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Rules:</a:t>
            </a:r>
          </a:p>
          <a:p>
            <a:pPr marL="86868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2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names begin with a lower case letter.</a:t>
            </a:r>
          </a:p>
          <a:p>
            <a:pPr marL="86868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200" i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868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2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 has a </a:t>
            </a:r>
            <a:r>
              <a:rPr lang="en-US" sz="2200" b="1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2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is </a:t>
            </a:r>
          </a:p>
          <a:p>
            <a:pPr marL="41148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the </a:t>
            </a:r>
            <a:r>
              <a:rPr lang="en-US" sz="22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allowable values</a:t>
            </a:r>
            <a:r>
              <a:rPr lang="en-US" sz="22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attribute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5760" indent="-36576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Slide Number Placeholder 2">
            <a:extLst>
              <a:ext uri="{FF2B5EF4-FFF2-40B4-BE49-F238E27FC236}">
                <a16:creationId xmlns:a16="http://schemas.microsoft.com/office/drawing/2014/main" id="{208F2768-2204-462D-8A1E-D01AF59C2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5C511A-ECB0-4EFF-86F4-44A06AC35F3E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35845" name="Picture 6" descr="One blue rectangle with the word EMPLOYEE. This is connected with a line to four separate yellow ovals. Each has a different word inside it: Name, Address, Birthdate, Salary.">
            <a:extLst>
              <a:ext uri="{FF2B5EF4-FFF2-40B4-BE49-F238E27FC236}">
                <a16:creationId xmlns:a16="http://schemas.microsoft.com/office/drawing/2014/main" id="{4881E584-2920-488E-BA91-C7CC33AA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89"/>
          <a:stretch>
            <a:fillRect/>
          </a:stretch>
        </p:blipFill>
        <p:spPr bwMode="auto">
          <a:xfrm>
            <a:off x="609600" y="2819400"/>
            <a:ext cx="8305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8E0BA7D-517C-4C7D-85A7-5D7DF3A2A07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71550" y="176212"/>
            <a:ext cx="7200900" cy="1135063"/>
          </a:xfrm>
        </p:spPr>
        <p:txBody>
          <a:bodyPr/>
          <a:lstStyle/>
          <a:p>
            <a:pPr algn="ctr" eaLnBrk="1" hangingPunct="1"/>
            <a:r>
              <a:rPr lang="en-US" altLang="en-US" sz="3500" dirty="0">
                <a:solidFill>
                  <a:schemeClr val="tx1"/>
                </a:solidFill>
              </a:rPr>
              <a:t>Attributes Types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FD4CFFC-58D7-4CD6-8B0A-325BB3181A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5313" y="1524000"/>
            <a:ext cx="7200900" cy="3581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may be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3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Simple/ Single valued attribute (ellipse)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3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Composite attribute (hierarchy of ellipses)</a:t>
            </a:r>
            <a:endParaRPr lang="en-US" altLang="zh-CN" sz="2300" b="1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3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Multi-valued attribute (double ellipse)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3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Derived attribute (dashed ellipse)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868" name="Date Placeholder 3">
            <a:extLst>
              <a:ext uri="{FF2B5EF4-FFF2-40B4-BE49-F238E27FC236}">
                <a16:creationId xmlns:a16="http://schemas.microsoft.com/office/drawing/2014/main" id="{DA59BDBC-14E1-4D8C-94E6-652F49D2DC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D3C486-DD36-4120-B824-7D0752BC6F2C}" type="datetime1">
              <a:rPr lang="en-US" altLang="en-US" sz="12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9/18/2019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51F65981-A91C-4BE2-9ED1-95CB199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CE14066-436B-490F-A6AE-8D5D66383A86}" type="slidenum">
              <a:rPr lang="en-US" altLang="en-US" sz="1200" smtClean="0"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BB43420A-ECA4-48BF-AA52-6269875FB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8610600" cy="39544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ct val="0"/>
              </a:spcAft>
              <a:buFont typeface="Franklin Gothic Book" panose="020B0503020102020204" pitchFamily="34" charset="0"/>
              <a:buNone/>
              <a:defRPr/>
            </a:pPr>
            <a:r>
              <a:rPr lang="en-US" alt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Simple attribute </a:t>
            </a:r>
          </a:p>
          <a:p>
            <a:pPr eaLnBrk="1" fontAlgn="auto" hangingPunct="1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</a:t>
            </a:r>
            <a:r>
              <a:rPr lang="en-US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part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atomic attributes.</a:t>
            </a:r>
          </a:p>
          <a:p>
            <a:pPr marL="776288" lvl="1" indent="-365125" eaLnBrk="1" fontAlgn="auto" hangingPunct="1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salary.</a:t>
            </a:r>
          </a:p>
          <a:p>
            <a:pPr marL="222251" indent="-342900" eaLnBrk="1" fontAlgn="auto" hangingPunct="1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 an </a:t>
            </a:r>
            <a:r>
              <a:rPr lang="en-US" alt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ellipse</a:t>
            </a:r>
          </a:p>
          <a:p>
            <a:pPr marL="776288" lvl="1" indent="-365125" eaLnBrk="1" fontAlgn="auto" hangingPunct="1">
              <a:lnSpc>
                <a:spcPct val="90000"/>
              </a:lnSpc>
              <a:spcAft>
                <a:spcPct val="0"/>
              </a:spcAft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ct val="0"/>
              </a:spcAft>
              <a:buFont typeface="Franklin Gothic Book" panose="020B0503020102020204" pitchFamily="34" charset="0"/>
              <a:buNone/>
              <a:defRPr/>
            </a:pPr>
            <a:r>
              <a:rPr lang="en-US" alt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Composite attribute </a:t>
            </a:r>
          </a:p>
          <a:p>
            <a:pPr eaLnBrk="1" fontAlgn="auto" hangingPunct="1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components </a:t>
            </a:r>
            <a:r>
              <a:rPr lang="en-US" altLang="en-US" sz="22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subattributes</a:t>
            </a:r>
            <a:r>
              <a:rPr lang="en-US" altLang="en-US" sz="22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each.</a:t>
            </a:r>
          </a:p>
          <a:p>
            <a:pPr marL="776288" lvl="1" indent="-365125" eaLnBrk="1" fontAlgn="auto" hangingPunct="1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address consists of (street, city and state)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6288" lvl="1" indent="-365125" eaLnBrk="1" fontAlgn="auto" hangingPunct="1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consists of (?,?,?)</a:t>
            </a:r>
          </a:p>
          <a:p>
            <a:pPr marL="244476" indent="-365125" eaLnBrk="1" fontAlgn="auto" hangingPunct="1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as </a:t>
            </a:r>
          </a:p>
          <a:p>
            <a:pPr marL="244476" indent="-365125" eaLnBrk="1" fontAlgn="auto" hangingPunct="1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ellipses</a:t>
            </a:r>
            <a:endParaRPr lang="en-US" altLang="en-US" sz="22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6288" lvl="1" indent="-365125" eaLnBrk="1" fontAlgn="auto" hangingPunct="1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of the ellipse</a:t>
            </a:r>
          </a:p>
          <a:p>
            <a:pPr marL="411163" lvl="1" indent="0" eaLnBrk="1" fontAlgn="auto" hangingPunct="1">
              <a:lnSpc>
                <a:spcPct val="90000"/>
              </a:lnSpc>
              <a:spcAft>
                <a:spcPct val="0"/>
              </a:spcAft>
              <a:buFont typeface="Franklin Gothic Book" panose="020B0503020102020204" pitchFamily="34" charset="0"/>
              <a:buNone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into component ellipses</a:t>
            </a:r>
          </a:p>
          <a:p>
            <a:pPr marL="365125" indent="-365125" eaLnBrk="1" fontAlgn="auto" hangingPunct="1">
              <a:lnSpc>
                <a:spcPct val="90000"/>
              </a:lnSpc>
              <a:spcAft>
                <a:spcPct val="0"/>
              </a:spcAft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Slide Number Placeholder 2">
            <a:extLst>
              <a:ext uri="{FF2B5EF4-FFF2-40B4-BE49-F238E27FC236}">
                <a16:creationId xmlns:a16="http://schemas.microsoft.com/office/drawing/2014/main" id="{8B04A346-58EB-49A1-BFE1-7D8B3B179E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104063" y="5995988"/>
            <a:ext cx="119697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C9AA3B-4050-4373-A0B3-7909108BD317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38917" name="Picture 6" descr="One blue rectangle with the word EMPLOYEE. This is connected with a line to four separate yellow ovals. Each has a different word inside it: Name, Address, Birthdate, Salary.">
            <a:extLst>
              <a:ext uri="{FF2B5EF4-FFF2-40B4-BE49-F238E27FC236}">
                <a16:creationId xmlns:a16="http://schemas.microsoft.com/office/drawing/2014/main" id="{63CE7656-36FB-4E61-B7CA-EA81181D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89"/>
          <a:stretch>
            <a:fillRect/>
          </a:stretch>
        </p:blipFill>
        <p:spPr bwMode="auto">
          <a:xfrm>
            <a:off x="4343400" y="1371600"/>
            <a:ext cx="46482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 descr="Image result for composite attribute of an entity employee">
            <a:extLst>
              <a:ext uri="{FF2B5EF4-FFF2-40B4-BE49-F238E27FC236}">
                <a16:creationId xmlns:a16="http://schemas.microsoft.com/office/drawing/2014/main" id="{37D4229D-9B5A-4F9A-B2A5-7E1DD1309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72"/>
          <a:stretch>
            <a:fillRect/>
          </a:stretch>
        </p:blipFill>
        <p:spPr bwMode="auto">
          <a:xfrm>
            <a:off x="4343400" y="4114800"/>
            <a:ext cx="493395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100E377-CC56-48FA-831E-881FD82296C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71550" y="0"/>
            <a:ext cx="7200900" cy="1135063"/>
          </a:xfrm>
        </p:spPr>
        <p:txBody>
          <a:bodyPr/>
          <a:lstStyle/>
          <a:p>
            <a:pPr algn="ctr" eaLnBrk="1" hangingPunct="1"/>
            <a:r>
              <a:rPr lang="en-US" altLang="en-US" sz="3500" dirty="0">
                <a:solidFill>
                  <a:schemeClr val="tx1"/>
                </a:solidFill>
              </a:rPr>
              <a:t>Attributes Types (</a:t>
            </a:r>
            <a:r>
              <a:rPr lang="en-US" altLang="en-US" sz="3500" dirty="0" err="1">
                <a:solidFill>
                  <a:schemeClr val="tx1"/>
                </a:solidFill>
              </a:rPr>
              <a:t>contd</a:t>
            </a:r>
            <a:r>
              <a:rPr lang="en-US" altLang="en-US" sz="3500" dirty="0">
                <a:solidFill>
                  <a:schemeClr val="tx1"/>
                </a:solidFill>
              </a:rPr>
              <a:t>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A05B2E0-CC05-4B9E-824B-A3FC05A8E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400"/>
              <a:t>Composite Attributes</a:t>
            </a:r>
          </a:p>
        </p:txBody>
      </p:sp>
      <p:sp>
        <p:nvSpPr>
          <p:cNvPr id="39939" name="Slide Number Placeholder 2">
            <a:extLst>
              <a:ext uri="{FF2B5EF4-FFF2-40B4-BE49-F238E27FC236}">
                <a16:creationId xmlns:a16="http://schemas.microsoft.com/office/drawing/2014/main" id="{7457244C-03AE-4B62-81F9-1A7A00F7EA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B726AC-B39B-4367-9165-72ECED01D4BF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EF79CE0F-5A70-49FD-8663-4670B9AC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29082" r="1913" b="28827"/>
          <a:stretch>
            <a:fillRect/>
          </a:stretch>
        </p:blipFill>
        <p:spPr bwMode="auto">
          <a:xfrm>
            <a:off x="615950" y="1049338"/>
            <a:ext cx="7735888" cy="25193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6" descr="Image result for composite attribute of an entity employee">
            <a:extLst>
              <a:ext uri="{FF2B5EF4-FFF2-40B4-BE49-F238E27FC236}">
                <a16:creationId xmlns:a16="http://schemas.microsoft.com/office/drawing/2014/main" id="{3A76DD57-56B3-48E4-9900-96EFDBFB1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48088"/>
            <a:ext cx="773588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051AEC7-D473-483D-B7C5-FC5EB1E4E86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409700" y="0"/>
            <a:ext cx="72009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altLang="en-US" sz="3500">
                <a:solidFill>
                  <a:schemeClr val="tx1"/>
                </a:solidFill>
              </a:rPr>
              <a:t>Attributes Types (contd…)</a:t>
            </a:r>
            <a:endParaRPr lang="en-US" altLang="en-US" sz="3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FAB297-718C-4189-A276-2B6D13CE2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152400"/>
            <a:ext cx="6799262" cy="130333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Single-Valued and Multi-Valued Attributes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A3C1FD7-493D-4F5C-9B60-2FAE54806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610600" cy="3444875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Single-valued attribute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value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entity instance.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Multi-valued attribute</a:t>
            </a:r>
            <a:endParaRPr lang="en-US" sz="2200" u="sng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may have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values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single entity instance.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number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=(home phone number, cell phone number, etc.)                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=(ATHE, BSc Computing, MSc-IT)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as a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double ellipse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36576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Slide Number Placeholder 2">
            <a:extLst>
              <a:ext uri="{FF2B5EF4-FFF2-40B4-BE49-F238E27FC236}">
                <a16:creationId xmlns:a16="http://schemas.microsoft.com/office/drawing/2014/main" id="{0580F5A6-49C3-4F23-88D5-8D9A1FF0CF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28786E-F1BF-4E35-A949-9105B6368F20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0F9F98DB-8D9F-4621-A282-EFF21419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49660" r="40274" b="16919"/>
          <a:stretch>
            <a:fillRect/>
          </a:stretch>
        </p:blipFill>
        <p:spPr bwMode="auto">
          <a:xfrm>
            <a:off x="4724400" y="5087938"/>
            <a:ext cx="4876800" cy="1600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B431251-D854-46DC-A6D5-B42935F1ACFE}"/>
              </a:ext>
            </a:extLst>
          </p:cNvPr>
          <p:cNvSpPr/>
          <p:nvPr/>
        </p:nvSpPr>
        <p:spPr>
          <a:xfrm>
            <a:off x="990600" y="5715000"/>
            <a:ext cx="2667000" cy="738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5B8439-36E5-4AB6-948E-06B1CAD973D1}"/>
              </a:ext>
            </a:extLst>
          </p:cNvPr>
          <p:cNvSpPr/>
          <p:nvPr/>
        </p:nvSpPr>
        <p:spPr>
          <a:xfrm>
            <a:off x="1176338" y="5856288"/>
            <a:ext cx="2328862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tx1"/>
                </a:solidFill>
              </a:rPr>
              <a:t>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74AA1D6-F443-4142-ADFF-C39BE805A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799263" cy="1303338"/>
          </a:xfrm>
        </p:spPr>
        <p:txBody>
          <a:bodyPr/>
          <a:lstStyle/>
          <a:p>
            <a:pPr eaLnBrk="1" hangingPunct="1"/>
            <a:r>
              <a:rPr lang="en-US" altLang="en-US"/>
              <a:t>Derived Attributes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A3C1FD7-493D-4F5C-9B60-2FAE54806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229600" cy="3444875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attribute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value is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other attributes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value is not physically stored.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 </a:t>
            </a:r>
            <a: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dashed ellipse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calculated from DOB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obtained can be calculated from all Subject Marks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of a product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found using 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Franklin Gothic Book" panose="020B0503020102020204" pitchFamily="34" charset="0"/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QuantityOrdered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36576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Slide Number Placeholder 2">
            <a:extLst>
              <a:ext uri="{FF2B5EF4-FFF2-40B4-BE49-F238E27FC236}">
                <a16:creationId xmlns:a16="http://schemas.microsoft.com/office/drawing/2014/main" id="{3F017B60-A03F-46F0-B132-2B2AA229E0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DE9C06-BF04-464D-8E17-46A067A9A816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0944E719-F9B1-472E-97DE-2873E4F4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6" t="55859" r="26500" b="16919"/>
          <a:stretch>
            <a:fillRect/>
          </a:stretch>
        </p:blipFill>
        <p:spPr bwMode="auto">
          <a:xfrm>
            <a:off x="5105400" y="3155950"/>
            <a:ext cx="3956050" cy="13033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8B3AF1-88D7-41E2-AF8F-FF06993B8C0A}"/>
              </a:ext>
            </a:extLst>
          </p:cNvPr>
          <p:cNvSpPr/>
          <p:nvPr/>
        </p:nvSpPr>
        <p:spPr>
          <a:xfrm>
            <a:off x="5438136" y="1919287"/>
            <a:ext cx="3048000" cy="793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solidFill>
                  <a:srgbClr val="FF0000"/>
                </a:solidFill>
              </a:rPr>
              <a:t>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5D63-BC1A-471D-BFF8-D4CEB3FB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798D-84FC-4D5D-A55E-7EB6A211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3581400"/>
          </a:xfrm>
        </p:spPr>
        <p:txBody>
          <a:bodyPr/>
          <a:lstStyle/>
          <a:p>
            <a:r>
              <a:rPr lang="en-US" dirty="0"/>
              <a:t>ER MODEL DEFINITION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RELATIONSHIP</a:t>
            </a:r>
          </a:p>
          <a:p>
            <a:r>
              <a:rPr lang="en-US" dirty="0"/>
              <a:t>SYMBOLS </a:t>
            </a:r>
          </a:p>
          <a:p>
            <a:r>
              <a:rPr lang="en-US" dirty="0"/>
              <a:t>CARDINALITIES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C1AE1-3E87-42E9-8773-BC7AA652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7EAFB-4739-4F4A-ACAF-B0D7414C305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67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9953A29-65C1-4AD6-8CDB-3519230897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76263" y="0"/>
            <a:ext cx="7200900" cy="14859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96FD8BBB-F5DE-4B2A-8AD5-561EE6D1B3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>
          <a:xfrm>
            <a:off x="1" y="762000"/>
            <a:ext cx="9144000" cy="4986338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3012" name="Date Placeholder 3">
            <a:extLst>
              <a:ext uri="{FF2B5EF4-FFF2-40B4-BE49-F238E27FC236}">
                <a16:creationId xmlns:a16="http://schemas.microsoft.com/office/drawing/2014/main" id="{65AC51E9-B3E7-4D1E-B3E3-248B30811C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598D02-1A10-49BE-A4D5-69A2BB84C64F}" type="datetime1">
              <a:rPr lang="en-US" altLang="en-US" sz="12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9/18/2019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3" name="Footer Placeholder 5">
            <a:extLst>
              <a:ext uri="{FF2B5EF4-FFF2-40B4-BE49-F238E27FC236}">
                <a16:creationId xmlns:a16="http://schemas.microsoft.com/office/drawing/2014/main" id="{036ACD13-72D3-4A89-912C-9E568F9E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7580313" y="5961063"/>
            <a:ext cx="395287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Arial" panose="020B0604020202020204" pitchFamily="34" charset="0"/>
              </a:rPr>
              <a:t>Yan Huang - ER</a:t>
            </a:r>
          </a:p>
        </p:txBody>
      </p:sp>
      <p:sp>
        <p:nvSpPr>
          <p:cNvPr id="43014" name="Slide Number Placeholder 4">
            <a:extLst>
              <a:ext uri="{FF2B5EF4-FFF2-40B4-BE49-F238E27FC236}">
                <a16:creationId xmlns:a16="http://schemas.microsoft.com/office/drawing/2014/main" id="{B881B6D2-19E0-4465-A1C5-4FB34293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D37026A-05C5-421B-86D3-786C2894210A}" type="slidenum">
              <a:rPr lang="en-US" altLang="en-US" sz="1200" smtClean="0"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FD7BED6-F96A-47DC-9DDA-193BA8AB9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275" y="381000"/>
            <a:ext cx="7756525" cy="10541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Attributes in the ER Model Example</a:t>
            </a:r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81F67967-46AA-40ED-9C51-4EB20A563A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1E5A5A-A1F4-40B6-B98F-75EB72CC501A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70F92767-9503-4336-AFFB-8A80B3733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2575"/>
            <a:ext cx="8229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7F4CBA1-5391-479E-997D-DB1F3EDC4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6EF2A3A-351B-4A7F-B8DF-F68189168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52563"/>
            <a:ext cx="8458200" cy="3581400"/>
          </a:xfrm>
        </p:spPr>
        <p:txBody>
          <a:bodyPr/>
          <a:lstStyle/>
          <a:p>
            <a:pPr marL="0" indent="0" eaLnBrk="1" hangingPunct="1">
              <a:buFont typeface="Franklin Gothic Book" panose="020B05030201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table, is an attribute or group of attributes that 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identity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relationship with another table and/or </a:t>
            </a:r>
          </a:p>
          <a:p>
            <a:pPr marL="0" indent="0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table more efficient.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66BD258F-0E73-42F1-A9F4-79DA6DD8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2C55876-820E-4CD6-A853-54E67AF8A1F6}" type="slidenum">
              <a:rPr lang="en-US" altLang="en-US" sz="2000" smtClean="0">
                <a:solidFill>
                  <a:srgbClr val="222222"/>
                </a:solidFill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D02A169-D50F-446E-8CB5-74507EF9CB7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Candidate </a:t>
            </a:r>
            <a:r>
              <a:rPr lang="en-US" sz="3600" dirty="0"/>
              <a:t>Key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493677A-FFAB-44F3-8F6E-8E3ADE866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773723"/>
            <a:ext cx="8458200" cy="55943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candidate key is a </a:t>
            </a:r>
            <a:r>
              <a:rPr 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 set of attributes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</a:p>
          <a:p>
            <a:pPr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1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uniquely identifies 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instance of an entity type.</a:t>
            </a:r>
          </a:p>
          <a:p>
            <a:pPr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attribute or a combination of attribute that identifies</a:t>
            </a:r>
          </a:p>
          <a:p>
            <a:pPr eaLnBrk="1" hangingPunct="1">
              <a:buFont typeface="Times New Roman" panose="02020603050405020304" pitchFamily="18" charset="0"/>
              <a:buChar char="–"/>
              <a:defRPr/>
            </a:pP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record uniquely but </a:t>
            </a:r>
          </a:p>
          <a:p>
            <a:pPr eaLnBrk="1" hangingPunct="1">
              <a:buFont typeface="Times New Roman" panose="02020603050405020304" pitchFamily="18" charset="0"/>
              <a:buChar char="–"/>
              <a:defRPr/>
            </a:pP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 of its proper subsets can identify the records uniquely.</a:t>
            </a:r>
          </a:p>
          <a:p>
            <a:pPr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 of Candidate Key</a:t>
            </a:r>
          </a:p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100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altLang="en-US" sz="2100" dirty="0" err="1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EmpId</a:t>
            </a:r>
            <a:endParaRPr lang="en-US" altLang="en-US" sz="2100" dirty="0">
              <a:highlight>
                <a:srgbClr val="00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100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altLang="en-US" sz="2100" dirty="0" err="1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EName</a:t>
            </a:r>
            <a:r>
              <a:rPr lang="en-US" altLang="en-US" sz="2100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DOB</a:t>
            </a:r>
          </a:p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100" b="1" i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EmpId</a:t>
            </a:r>
            <a:r>
              <a:rPr lang="en-US" altLang="en-US" sz="2100" b="1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100" b="1" i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EName</a:t>
            </a:r>
            <a:r>
              <a:rPr lang="en-US" altLang="en-US" sz="2100" b="1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Is it a candidate key????</a:t>
            </a:r>
          </a:p>
          <a:p>
            <a:pPr marL="384048" indent="-384048"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33BD5613-ACCE-47C2-B345-C0FA9B9C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D50F026-50AC-4A37-A412-5F57929C881B}" type="slidenum">
              <a:rPr lang="en-US" altLang="en-US" sz="1200" smtClean="0"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51080E6-AE44-403C-9B12-8CDDFEBD7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152400"/>
            <a:ext cx="7200900" cy="1485900"/>
          </a:xfrm>
        </p:spPr>
        <p:txBody>
          <a:bodyPr/>
          <a:lstStyle/>
          <a:p>
            <a:pPr eaLnBrk="1" hangingPunct="1"/>
            <a:r>
              <a:rPr lang="en-US" altLang="en-US" dirty="0"/>
              <a:t>b. Primary Key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9ADAE40-8211-4E84-BA44-E37B0AAE81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10600" cy="35814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1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primary key is chosen from a set of candidate keys.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Uniquely identify an instance.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1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uniquely identifies a row</a:t>
            </a: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each table.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Denoted by, </a:t>
            </a:r>
            <a:r>
              <a:rPr lang="en-US" alt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</a:t>
            </a: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 has a NULL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change over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short as possible.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  <a:r>
              <a:rPr lang="en-US" altLang="en-US" sz="21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1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PK= </a:t>
            </a:r>
            <a:r>
              <a:rPr lang="en-US" altLang="en-US" sz="21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EmpId</a:t>
            </a:r>
            <a:r>
              <a:rPr lang="en-US" altLang="en-US" sz="21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altLang="en-US" sz="21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EmiratesID</a:t>
            </a:r>
            <a:endParaRPr lang="en-US" altLang="en-US" sz="21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EName</a:t>
            </a:r>
            <a:r>
              <a:rPr lang="en-US" alt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DOB ????</a:t>
            </a:r>
            <a:endParaRPr lang="en-US" altLang="en-US" sz="2100" i="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n-US" alt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/>
            <a:endParaRPr lang="en-US" alt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BDD93B69-2281-4C3A-BB33-6D860BD5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686304" y="6172200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F41CC910-FB75-483D-95B2-F505E876C5F9}" type="slidenum">
              <a:rPr lang="en-US" altLang="en-US" sz="2000" smtClean="0">
                <a:solidFill>
                  <a:srgbClr val="222222"/>
                </a:solidFill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A42BA-590C-446A-AD5E-5D929BF73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1" t="39631" r="80000" b="35881"/>
          <a:stretch/>
        </p:blipFill>
        <p:spPr>
          <a:xfrm>
            <a:off x="6210300" y="1726504"/>
            <a:ext cx="2857500" cy="3200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184" name="Picture 8" descr="Image result for primary key">
            <a:extLst>
              <a:ext uri="{FF2B5EF4-FFF2-40B4-BE49-F238E27FC236}">
                <a16:creationId xmlns:a16="http://schemas.microsoft.com/office/drawing/2014/main" id="{6234082D-011B-44F3-AD90-8725963EF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6" t="20818" r="58752" b="51682"/>
          <a:stretch/>
        </p:blipFill>
        <p:spPr bwMode="auto">
          <a:xfrm>
            <a:off x="5867400" y="4957577"/>
            <a:ext cx="3200400" cy="18805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6" name="Picture 10" descr="Image result for primary key ms access icon">
            <a:extLst>
              <a:ext uri="{FF2B5EF4-FFF2-40B4-BE49-F238E27FC236}">
                <a16:creationId xmlns:a16="http://schemas.microsoft.com/office/drawing/2014/main" id="{768B7FC4-04A2-4F9C-AAEA-956088512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76"/>
          <a:stretch/>
        </p:blipFill>
        <p:spPr bwMode="auto">
          <a:xfrm>
            <a:off x="7466165" y="4577"/>
            <a:ext cx="2287435" cy="159562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58E8D35-969C-48CE-A5D4-209C87F3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5660" y="47996"/>
            <a:ext cx="7200900" cy="14859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c. Foreign Key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98FD294-FC1D-4244-987B-000067C08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610600" cy="3581400"/>
          </a:xfrm>
        </p:spPr>
        <p:txBody>
          <a:bodyPr/>
          <a:lstStyle/>
          <a:p>
            <a:pPr marL="0" indent="0" algn="just" eaLnBrk="1" hangingPunct="1">
              <a:buFont typeface="Franklin Gothic Book" panose="020B0503020102020204" pitchFamily="34" charset="0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a:</a:t>
            </a:r>
          </a:p>
          <a:p>
            <a:pPr marL="0" indent="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borrowed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another related table </a:t>
            </a:r>
          </a:p>
          <a:p>
            <a:pPr marL="0" indent="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(that’s why its foreign) </a:t>
            </a:r>
          </a:p>
          <a:p>
            <a:pPr marL="0" indent="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relationship(connection) between two tables. </a:t>
            </a:r>
          </a:p>
          <a:p>
            <a:pPr marL="0" indent="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2C38793F-49ED-4EC6-AA70-194E12AA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EB4A510-9F2F-49A6-85E6-0DEDD0105956}" type="slidenum">
              <a:rPr lang="en-US" altLang="en-US" sz="2000" smtClean="0">
                <a:solidFill>
                  <a:srgbClr val="222222"/>
                </a:solidFill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2230" name="Picture 6" descr="Image result for foreign key ms access">
            <a:extLst>
              <a:ext uri="{FF2B5EF4-FFF2-40B4-BE49-F238E27FC236}">
                <a16:creationId xmlns:a16="http://schemas.microsoft.com/office/drawing/2014/main" id="{6637E922-5315-4A1E-8854-5D57FD92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9601200" cy="331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3B008204-6710-474F-90EC-B5ACD3FB8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24A9808E-3700-4D08-B332-E97C03E99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700" y="5029200"/>
            <a:ext cx="7200900" cy="838200"/>
          </a:xfrm>
        </p:spPr>
        <p:txBody>
          <a:bodyPr/>
          <a:lstStyle/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en-US">
                <a:hlinkClick r:id="rId2"/>
              </a:rPr>
              <a:t>https://slideplayer.com/slide/8061296/</a:t>
            </a:r>
            <a:endParaRPr lang="en-US" altLang="en-US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D63E-4DA5-4033-B499-A5FAB154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4A1B5-01BB-46D2-93DB-AED53E9054F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54277" name="Picture 4">
            <a:extLst>
              <a:ext uri="{FF2B5EF4-FFF2-40B4-BE49-F238E27FC236}">
                <a16:creationId xmlns:a16="http://schemas.microsoft.com/office/drawing/2014/main" id="{E9CE8A8B-6D6A-4F53-A768-B065ABE6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7779" r="28333" b="20370"/>
          <a:stretch>
            <a:fillRect/>
          </a:stretch>
        </p:blipFill>
        <p:spPr bwMode="auto">
          <a:xfrm>
            <a:off x="152400" y="0"/>
            <a:ext cx="8915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1526377-CB6F-483C-BCBB-C0875BF17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381000"/>
            <a:ext cx="7696200" cy="1303338"/>
          </a:xfrm>
        </p:spPr>
        <p:txBody>
          <a:bodyPr/>
          <a:lstStyle/>
          <a:p>
            <a:pPr eaLnBrk="1" hangingPunct="1"/>
            <a:r>
              <a:rPr lang="en-US" altLang="en-US" sz="3500"/>
              <a:t>Examples from Premier Database – Primary Key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6B5B90C-1269-4F7E-845E-0B1FA49AD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30D99687-3478-46B6-920E-2EB5BFA2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4AA342C-C21E-4B2E-BEBD-DFE201E6DB2F}" type="slidenum">
              <a:rPr lang="en-US" altLang="en-US" sz="2000" smtClean="0">
                <a:solidFill>
                  <a:srgbClr val="222222"/>
                </a:solidFill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5301" name="Picture 2">
            <a:extLst>
              <a:ext uri="{FF2B5EF4-FFF2-40B4-BE49-F238E27FC236}">
                <a16:creationId xmlns:a16="http://schemas.microsoft.com/office/drawing/2014/main" id="{74646561-C80C-4093-A5CD-EEDC30DD9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9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302" name="Straight Arrow Connector 6">
            <a:extLst>
              <a:ext uri="{FF2B5EF4-FFF2-40B4-BE49-F238E27FC236}">
                <a16:creationId xmlns:a16="http://schemas.microsoft.com/office/drawing/2014/main" id="{E786DB33-A797-4393-B8AA-F03A8BA205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4400" y="4038600"/>
            <a:ext cx="0" cy="990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3" name="TextBox 8">
            <a:extLst>
              <a:ext uri="{FF2B5EF4-FFF2-40B4-BE49-F238E27FC236}">
                <a16:creationId xmlns:a16="http://schemas.microsoft.com/office/drawing/2014/main" id="{CC457324-BC5D-4B30-B647-323B0F9DF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7543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222222"/>
                </a:solidFill>
                <a:latin typeface="Times New Roman" panose="02020603050405020304" pitchFamily="18" charset="0"/>
              </a:rPr>
              <a:t>Repnum</a:t>
            </a:r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 uniquely identifies the </a:t>
            </a:r>
            <a:r>
              <a:rPr lang="en-US" altLang="en-US" sz="2400" i="1">
                <a:solidFill>
                  <a:srgbClr val="222222"/>
                </a:solidFill>
                <a:latin typeface="Times New Roman" panose="02020603050405020304" pitchFamily="18" charset="0"/>
              </a:rPr>
              <a:t>Rep </a:t>
            </a:r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table </a:t>
            </a:r>
          </a:p>
          <a:p>
            <a:pPr eaLnBrk="1" hangingPunct="1"/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and is the primary key of this table.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E5C2F7-0F54-44D9-B943-D9FE81AE6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20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500"/>
              <a:t>Ex: from Premier Database – Primary Key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B574ED2-3078-4B3D-A941-CFA064F184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7348" name="Slide Number Placeholder 4">
            <a:extLst>
              <a:ext uri="{FF2B5EF4-FFF2-40B4-BE49-F238E27FC236}">
                <a16:creationId xmlns:a16="http://schemas.microsoft.com/office/drawing/2014/main" id="{AB74EB92-B9F7-46A0-95AA-D0D8800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FCDBBDA0-C2EB-419E-9E0F-DBDBAA07F1C9}" type="slidenum">
              <a:rPr lang="en-US" altLang="en-US" sz="2000" smtClean="0">
                <a:solidFill>
                  <a:srgbClr val="222222"/>
                </a:solidFill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cxnSp>
        <p:nvCxnSpPr>
          <p:cNvPr id="57349" name="Straight Arrow Connector 6">
            <a:extLst>
              <a:ext uri="{FF2B5EF4-FFF2-40B4-BE49-F238E27FC236}">
                <a16:creationId xmlns:a16="http://schemas.microsoft.com/office/drawing/2014/main" id="{C02EEF43-445A-4A13-94E9-8231CBFFB7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8200" y="5181600"/>
            <a:ext cx="0" cy="762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0" name="TextBox 8">
            <a:extLst>
              <a:ext uri="{FF2B5EF4-FFF2-40B4-BE49-F238E27FC236}">
                <a16:creationId xmlns:a16="http://schemas.microsoft.com/office/drawing/2014/main" id="{4D179440-9C69-480D-834C-3A7292A87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845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222222"/>
                </a:solidFill>
                <a:latin typeface="Times New Roman" panose="02020603050405020304" pitchFamily="18" charset="0"/>
              </a:rPr>
              <a:t>Customernum</a:t>
            </a:r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 uniquely identifies the </a:t>
            </a:r>
            <a:r>
              <a:rPr lang="en-US" altLang="en-US" sz="2400" i="1">
                <a:solidFill>
                  <a:srgbClr val="222222"/>
                </a:solidFill>
                <a:latin typeface="Times New Roman" panose="02020603050405020304" pitchFamily="18" charset="0"/>
              </a:rPr>
              <a:t>Customer </a:t>
            </a:r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table </a:t>
            </a:r>
          </a:p>
          <a:p>
            <a:pPr eaLnBrk="1" hangingPunct="1"/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and is the primary key of this table.</a:t>
            </a:r>
          </a:p>
        </p:txBody>
      </p:sp>
      <p:pic>
        <p:nvPicPr>
          <p:cNvPr id="57351" name="Picture 2">
            <a:extLst>
              <a:ext uri="{FF2B5EF4-FFF2-40B4-BE49-F238E27FC236}">
                <a16:creationId xmlns:a16="http://schemas.microsoft.com/office/drawing/2014/main" id="{B29326E4-F0EF-4197-8FA0-E43A80F2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3058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5F95052-2BEE-4563-9974-9796A1E56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8488" y="85725"/>
            <a:ext cx="8915400" cy="1524000"/>
          </a:xfrm>
        </p:spPr>
        <p:txBody>
          <a:bodyPr/>
          <a:lstStyle/>
          <a:p>
            <a:pPr eaLnBrk="1" hangingPunct="1"/>
            <a:r>
              <a:rPr lang="en-US" altLang="en-US" sz="3500"/>
              <a:t>Examples from Premier Database – </a:t>
            </a:r>
            <a:br>
              <a:rPr lang="en-US" altLang="en-US" sz="3500"/>
            </a:br>
            <a:r>
              <a:rPr lang="en-US" altLang="en-US" sz="3500"/>
              <a:t>Foreign Key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DA6621E-0918-47C1-B958-51BF2459B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D82F6162-5E9D-4117-A8E1-9C741496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A763CF3-302C-4CF7-9B40-CEA62BCED529}" type="slidenum">
              <a:rPr lang="en-US" altLang="en-US" sz="2000" smtClean="0">
                <a:solidFill>
                  <a:srgbClr val="222222"/>
                </a:solidFill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9397" name="Picture 2">
            <a:extLst>
              <a:ext uri="{FF2B5EF4-FFF2-40B4-BE49-F238E27FC236}">
                <a16:creationId xmlns:a16="http://schemas.microsoft.com/office/drawing/2014/main" id="{E24FD7F4-0A75-4411-A3DD-7FD33F23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2">
            <a:extLst>
              <a:ext uri="{FF2B5EF4-FFF2-40B4-BE49-F238E27FC236}">
                <a16:creationId xmlns:a16="http://schemas.microsoft.com/office/drawing/2014/main" id="{484903A4-7B8F-4792-AAAA-2E17D37AE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65"/>
          <a:stretch/>
        </p:blipFill>
        <p:spPr bwMode="auto">
          <a:xfrm>
            <a:off x="609600" y="3617913"/>
            <a:ext cx="80533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399" name="Straight Arrow Connector 10">
            <a:extLst>
              <a:ext uri="{FF2B5EF4-FFF2-40B4-BE49-F238E27FC236}">
                <a16:creationId xmlns:a16="http://schemas.microsoft.com/office/drawing/2014/main" id="{8FAF5C4D-3A2D-415D-892D-003C26501A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77200" y="3209925"/>
            <a:ext cx="0" cy="457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0" name="TextBox 11">
            <a:extLst>
              <a:ext uri="{FF2B5EF4-FFF2-40B4-BE49-F238E27FC236}">
                <a16:creationId xmlns:a16="http://schemas.microsoft.com/office/drawing/2014/main" id="{3C5AFDCD-7F40-4032-AB0D-4973A890B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95600"/>
            <a:ext cx="6529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222222"/>
                </a:solidFill>
                <a:latin typeface="Times New Roman" panose="02020603050405020304" pitchFamily="18" charset="0"/>
              </a:rPr>
              <a:t>Repnum</a:t>
            </a:r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 is a </a:t>
            </a:r>
            <a:r>
              <a:rPr lang="en-US" altLang="en-US" sz="2400" i="1">
                <a:solidFill>
                  <a:srgbClr val="222222"/>
                </a:solidFill>
                <a:latin typeface="Times New Roman" panose="02020603050405020304" pitchFamily="18" charset="0"/>
              </a:rPr>
              <a:t>Foreign key</a:t>
            </a:r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 borrowed from Rep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5E9E30B-73BF-40E5-89F6-EB0797614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096" y="152400"/>
            <a:ext cx="7200900" cy="1485900"/>
          </a:xfrm>
        </p:spPr>
        <p:txBody>
          <a:bodyPr/>
          <a:lstStyle/>
          <a:p>
            <a:pPr eaLnBrk="1" hangingPunct="1"/>
            <a:r>
              <a:rPr lang="en-US" altLang="en-US" dirty="0"/>
              <a:t>Database Design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7FCBE75-099F-4220-BF52-57717B118A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1531938"/>
            <a:ext cx="7747000" cy="3878262"/>
          </a:xfrm>
        </p:spPr>
        <p:txBody>
          <a:bodyPr/>
          <a:lstStyle/>
          <a:p>
            <a:pPr algn="just" eaLnBrk="1" hangingPunct="1">
              <a:lnSpc>
                <a:spcPct val="7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Requirements gathering and specifications </a:t>
            </a:r>
          </a:p>
          <a:p>
            <a:pPr lvl="1" algn="just" eaLnBrk="1" hangingPunct="1">
              <a:lnSpc>
                <a:spcPct val="7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en-US" i="0">
                <a:latin typeface="Tahoma" panose="020B0604030504040204" pitchFamily="34" charset="0"/>
                <a:cs typeface="Tahoma" panose="020B0604030504040204" pitchFamily="34" charset="0"/>
              </a:rPr>
              <a:t>provide you with a high-level understanding of </a:t>
            </a:r>
          </a:p>
          <a:p>
            <a:pPr lvl="2" algn="just" eaLnBrk="1" hangingPunct="1">
              <a:lnSpc>
                <a:spcPct val="7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the organization, </a:t>
            </a:r>
          </a:p>
          <a:p>
            <a:pPr lvl="2" algn="just" eaLnBrk="1" hangingPunct="1">
              <a:lnSpc>
                <a:spcPct val="7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its data, and </a:t>
            </a:r>
          </a:p>
          <a:p>
            <a:pPr lvl="2" algn="just" eaLnBrk="1" hangingPunct="1">
              <a:lnSpc>
                <a:spcPct val="7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the processes </a:t>
            </a:r>
          </a:p>
          <a:p>
            <a:pPr lvl="1" algn="just" eaLnBrk="1" hangingPunct="1">
              <a:lnSpc>
                <a:spcPct val="70000"/>
              </a:lnSpc>
              <a:spcAft>
                <a:spcPct val="0"/>
              </a:spcAft>
              <a:buFont typeface="Franklin Gothic Book" panose="020B0503020102020204" pitchFamily="34" charset="0"/>
              <a:buNone/>
            </a:pPr>
            <a:r>
              <a:rPr lang="en-US" altLang="en-US" i="0">
                <a:latin typeface="Tahoma" panose="020B0604030504040204" pitchFamily="34" charset="0"/>
                <a:cs typeface="Tahoma" panose="020B0604030504040204" pitchFamily="34" charset="0"/>
              </a:rPr>
              <a:t>      that you must model in the database.</a:t>
            </a:r>
          </a:p>
          <a:p>
            <a:pPr algn="just" eaLnBrk="1" hangingPunct="1">
              <a:lnSpc>
                <a:spcPct val="70000"/>
              </a:lnSpc>
              <a:spcAft>
                <a:spcPct val="0"/>
              </a:spcAft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7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Database design </a:t>
            </a:r>
          </a:p>
          <a:p>
            <a:pPr lvl="1" algn="just" eaLnBrk="1" hangingPunct="1">
              <a:lnSpc>
                <a:spcPct val="70000"/>
              </a:lnSpc>
              <a:spcAft>
                <a:spcPct val="0"/>
              </a:spcAft>
              <a:buFont typeface="Times New Roman" panose="02020603050405020304" pitchFamily="18" charset="0"/>
              <a:buChar char="−"/>
            </a:pPr>
            <a:r>
              <a:rPr lang="en-US" altLang="en-US" i="0">
                <a:latin typeface="Tahoma" panose="020B0604030504040204" pitchFamily="34" charset="0"/>
                <a:cs typeface="Tahoma" panose="020B0604030504040204" pitchFamily="34" charset="0"/>
              </a:rPr>
              <a:t>involves constructing a suitable model of this information.</a:t>
            </a:r>
          </a:p>
          <a:p>
            <a:pPr algn="just" eaLnBrk="1" hangingPunct="1">
              <a:lnSpc>
                <a:spcPct val="70000"/>
              </a:lnSpc>
              <a:spcAft>
                <a:spcPct val="0"/>
              </a:spcAft>
            </a:pPr>
            <a:endParaRPr lang="en-US" alt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7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Types of DB Design</a:t>
            </a:r>
          </a:p>
          <a:p>
            <a:pPr algn="just" eaLnBrk="1" hangingPunct="1">
              <a:lnSpc>
                <a:spcPct val="70000"/>
              </a:lnSpc>
              <a:spcAft>
                <a:spcPct val="0"/>
              </a:spcAft>
              <a:buFont typeface="Franklin Gothic Book" panose="020B0503020102020204" pitchFamily="34" charset="0"/>
              <a:buAutoNum type="arabicPeriod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Conceptual Design/Logical Design- ER model</a:t>
            </a:r>
          </a:p>
          <a:p>
            <a:pPr algn="just" eaLnBrk="1" hangingPunct="1">
              <a:lnSpc>
                <a:spcPct val="70000"/>
              </a:lnSpc>
              <a:spcAft>
                <a:spcPct val="0"/>
              </a:spcAft>
              <a:buFont typeface="Franklin Gothic Book" panose="020B0503020102020204" pitchFamily="34" charset="0"/>
              <a:buAutoNum type="arabicPeriod"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Physical design- Relational model</a:t>
            </a:r>
          </a:p>
          <a:p>
            <a:pPr algn="just" eaLnBrk="1" hangingPunct="1">
              <a:lnSpc>
                <a:spcPct val="7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70000"/>
              </a:lnSpc>
              <a:spcAft>
                <a:spcPct val="0"/>
              </a:spcAft>
            </a:pP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6" name="Slide Number Placeholder 2">
            <a:extLst>
              <a:ext uri="{FF2B5EF4-FFF2-40B4-BE49-F238E27FC236}">
                <a16:creationId xmlns:a16="http://schemas.microsoft.com/office/drawing/2014/main" id="{770F19FA-FA54-4517-B505-1E719DCB3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23A2E6-A0A6-46A1-8985-FDB716B98DEC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4C810D8-9E50-468B-AD30-5C83CD1F4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d. Composite Key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55B6146-B58D-4594-A6B8-D43415728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61444" name="Slide Number Placeholder 4">
            <a:extLst>
              <a:ext uri="{FF2B5EF4-FFF2-40B4-BE49-F238E27FC236}">
                <a16:creationId xmlns:a16="http://schemas.microsoft.com/office/drawing/2014/main" id="{096DA86D-8DA6-46C4-ADF2-3B91DBA6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2B8F111-B8AD-478C-9F79-117AC71156FB}" type="slidenum">
              <a:rPr lang="en-US" altLang="en-US" sz="2000" smtClean="0">
                <a:solidFill>
                  <a:srgbClr val="222222"/>
                </a:solidFill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45" name="TextBox 8">
            <a:extLst>
              <a:ext uri="{FF2B5EF4-FFF2-40B4-BE49-F238E27FC236}">
                <a16:creationId xmlns:a16="http://schemas.microsoft.com/office/drawing/2014/main" id="{8E2F0259-591E-4E42-906C-2DBD892B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25573"/>
            <a:ext cx="8191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onotype Sorts" charset="2"/>
              <a:buNone/>
            </a:pP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use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attributes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Monotype Sorts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(more than one)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attttribute</a:t>
            </a:r>
            <a:endParaRPr lang="en-US" alt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Monotype Sorts" charset="2"/>
              <a:buNone/>
            </a:pP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eaLnBrk="1" hangingPunct="1">
              <a:spcBef>
                <a:spcPct val="20000"/>
              </a:spcBef>
              <a:buFont typeface="Monotype Sorts" charset="2"/>
              <a:buNone/>
            </a:pP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Primary Key is called Composite Key </a:t>
            </a:r>
          </a:p>
          <a:p>
            <a:pPr eaLnBrk="1" hangingPunct="1">
              <a:spcBef>
                <a:spcPct val="20000"/>
              </a:spcBef>
              <a:buFont typeface="Monotype Sorts" charset="2"/>
              <a:buNone/>
            </a:pPr>
            <a:endParaRPr lang="en-US" alt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Monotype Sorts" charset="2"/>
              <a:buNone/>
            </a:pPr>
            <a:r>
              <a:rPr lang="en-US" alt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have used </a:t>
            </a:r>
            <a:r>
              <a:rPr lang="en-US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“Name,  Address”</a:t>
            </a:r>
            <a:r>
              <a:rPr lang="en-US" alt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Primary Key.</a:t>
            </a:r>
          </a:p>
        </p:txBody>
      </p:sp>
      <p:pic>
        <p:nvPicPr>
          <p:cNvPr id="6" name="Picture 2" descr="composite key for a table">
            <a:extLst>
              <a:ext uri="{FF2B5EF4-FFF2-40B4-BE49-F238E27FC236}">
                <a16:creationId xmlns:a16="http://schemas.microsoft.com/office/drawing/2014/main" id="{009D9F17-F8B5-41C3-AA11-525851B67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5" r="13309"/>
          <a:stretch/>
        </p:blipFill>
        <p:spPr bwMode="auto">
          <a:xfrm>
            <a:off x="1600200" y="3454773"/>
            <a:ext cx="6367462" cy="325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62E2E592-EDD3-4AAB-A131-F1328EFE4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7A00E22A-5975-49FF-97CB-F64FFF0D5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1088" y="5410200"/>
            <a:ext cx="7200900" cy="35814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FE67F-06E1-430A-A285-E92488B7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DE50A-0217-4ECE-801A-E515510C649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D2059E5-4C45-43DB-830E-71D512A42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7" t="58280" r="30598" b="20370"/>
          <a:stretch/>
        </p:blipFill>
        <p:spPr bwMode="auto">
          <a:xfrm>
            <a:off x="2057400" y="457200"/>
            <a:ext cx="6553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7" descr="Image result for composite key ms access product id, order id">
            <a:extLst>
              <a:ext uri="{FF2B5EF4-FFF2-40B4-BE49-F238E27FC236}">
                <a16:creationId xmlns:a16="http://schemas.microsoft.com/office/drawing/2014/main" id="{76DA350E-89B4-480D-80FE-2E7294D61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" t="3111" r="420" b="46548"/>
          <a:stretch/>
        </p:blipFill>
        <p:spPr bwMode="auto">
          <a:xfrm>
            <a:off x="0" y="3048000"/>
            <a:ext cx="9067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298A141-501E-4EAC-AF07-346849569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5545-98EA-4F77-87E3-EF9BA82F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0" y="4476750"/>
            <a:ext cx="8693150" cy="3581400"/>
          </a:xfrm>
        </p:spPr>
        <p:txBody>
          <a:bodyPr/>
          <a:lstStyle/>
          <a:p>
            <a:pPr marL="0" indent="0">
              <a:buFont typeface="Franklin Gothic Book" panose="020B0503020102020204" pitchFamily="34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Intext Citation:  (Tech-ICT, n.d.)</a:t>
            </a:r>
          </a:p>
          <a:p>
            <a:pPr marL="0" indent="0">
              <a:buFont typeface="Franklin Gothic Book" panose="020B0503020102020204" pitchFamily="34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Bibliography:</a:t>
            </a:r>
          </a:p>
          <a:p>
            <a:pPr marL="0" indent="0">
              <a:buFont typeface="Franklin Gothic Book" panose="020B0503020102020204" pitchFamily="34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Tech-ICT. (n.d.) </a:t>
            </a:r>
            <a:r>
              <a:rPr lang="en-US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primary keys: Compound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[Online] Available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from: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http://www.teach-ict.com/as_a2_ict_new/ocr/AS_G061/315_database_concepts/terminology/miniweb/pg11.htm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[Accessed 9 October 2018].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CF9D-BA7C-4C8B-AE8E-0536D0FE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9387B-1EAC-48BD-AB03-CEABAE8CE9C6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64517" name="Picture 2" descr="Image result for composite key">
            <a:extLst>
              <a:ext uri="{FF2B5EF4-FFF2-40B4-BE49-F238E27FC236}">
                <a16:creationId xmlns:a16="http://schemas.microsoft.com/office/drawing/2014/main" id="{85D4C8A3-3051-47E3-B545-4ABA3E05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-19050"/>
            <a:ext cx="8686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B0D57BF-73C5-410D-B640-D3EBCBA9D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500"/>
              <a:t>Ex: from Premier Database – Composite Key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62DE6E5-1F63-445C-BD00-6EE1B591B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6338" y="2516188"/>
            <a:ext cx="6799262" cy="34448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65540" name="Slide Number Placeholder 4">
            <a:extLst>
              <a:ext uri="{FF2B5EF4-FFF2-40B4-BE49-F238E27FC236}">
                <a16:creationId xmlns:a16="http://schemas.microsoft.com/office/drawing/2014/main" id="{07035E90-A480-4E82-B19C-B5AD27B5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27B7075-DAD5-4E2B-B751-9ED7720E3A54}" type="slidenum">
              <a:rPr lang="en-US" altLang="en-US" sz="2000" smtClean="0">
                <a:solidFill>
                  <a:srgbClr val="222222"/>
                </a:solidFill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2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5541" name="TextBox 8">
            <a:extLst>
              <a:ext uri="{FF2B5EF4-FFF2-40B4-BE49-F238E27FC236}">
                <a16:creationId xmlns:a16="http://schemas.microsoft.com/office/drawing/2014/main" id="{68BDDEEE-A9A9-42B1-B568-0F4EBFC73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59363"/>
            <a:ext cx="76866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222222"/>
                </a:solidFill>
                <a:latin typeface="Times New Roman" panose="02020603050405020304" pitchFamily="18" charset="0"/>
              </a:rPr>
              <a:t>Ordernum</a:t>
            </a:r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  and </a:t>
            </a:r>
            <a:r>
              <a:rPr lang="en-US" altLang="en-US" sz="2400" b="1">
                <a:solidFill>
                  <a:srgbClr val="222222"/>
                </a:solidFill>
                <a:latin typeface="Times New Roman" panose="02020603050405020304" pitchFamily="18" charset="0"/>
              </a:rPr>
              <a:t>Partnum </a:t>
            </a:r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makes up the primary key</a:t>
            </a:r>
          </a:p>
          <a:p>
            <a:pPr eaLnBrk="1" hangingPunct="1"/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Of the OrderLine table. </a:t>
            </a:r>
          </a:p>
          <a:p>
            <a:pPr eaLnBrk="1" hangingPunct="1"/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This is what is known as a </a:t>
            </a:r>
            <a:r>
              <a:rPr lang="en-US" altLang="en-US" sz="2400" b="1">
                <a:solidFill>
                  <a:srgbClr val="222222"/>
                </a:solidFill>
                <a:latin typeface="Times New Roman" panose="02020603050405020304" pitchFamily="18" charset="0"/>
              </a:rPr>
              <a:t>Composite Primary key</a:t>
            </a:r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, that is, </a:t>
            </a:r>
          </a:p>
          <a:p>
            <a:pPr eaLnBrk="1" hangingPunct="1"/>
            <a:r>
              <a:rPr lang="en-US" altLang="en-US" sz="2400">
                <a:solidFill>
                  <a:srgbClr val="222222"/>
                </a:solidFill>
                <a:latin typeface="Times New Roman" panose="02020603050405020304" pitchFamily="18" charset="0"/>
              </a:rPr>
              <a:t>primary key that is made up of more than one field.</a:t>
            </a:r>
          </a:p>
        </p:txBody>
      </p:sp>
      <p:pic>
        <p:nvPicPr>
          <p:cNvPr id="65542" name="Picture 2">
            <a:extLst>
              <a:ext uri="{FF2B5EF4-FFF2-40B4-BE49-F238E27FC236}">
                <a16:creationId xmlns:a16="http://schemas.microsoft.com/office/drawing/2014/main" id="{0B606647-4CEE-4CF2-B724-399E2416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543" name="Straight Arrow Connector 10">
            <a:extLst>
              <a:ext uri="{FF2B5EF4-FFF2-40B4-BE49-F238E27FC236}">
                <a16:creationId xmlns:a16="http://schemas.microsoft.com/office/drawing/2014/main" id="{50A9C194-0006-4BC9-A521-0BA1005EE6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14600" y="4114800"/>
            <a:ext cx="0" cy="685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544" name="Group 1">
            <a:extLst>
              <a:ext uri="{FF2B5EF4-FFF2-40B4-BE49-F238E27FC236}">
                <a16:creationId xmlns:a16="http://schemas.microsoft.com/office/drawing/2014/main" id="{B7F5E414-FC9B-438E-BDA0-3FACB8296BF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24325"/>
            <a:ext cx="1143000" cy="685800"/>
            <a:chOff x="2362200" y="4572000"/>
            <a:chExt cx="1143000" cy="685800"/>
          </a:xfrm>
        </p:grpSpPr>
        <p:cxnSp>
          <p:nvCxnSpPr>
            <p:cNvPr id="65545" name="Straight Arrow Connector 6">
              <a:extLst>
                <a:ext uri="{FF2B5EF4-FFF2-40B4-BE49-F238E27FC236}">
                  <a16:creationId xmlns:a16="http://schemas.microsoft.com/office/drawing/2014/main" id="{D33667A5-4C01-438C-AA7B-18C9AED617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2200" y="4572000"/>
              <a:ext cx="0" cy="6858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46" name="Straight Connector 12">
              <a:extLst>
                <a:ext uri="{FF2B5EF4-FFF2-40B4-BE49-F238E27FC236}">
                  <a16:creationId xmlns:a16="http://schemas.microsoft.com/office/drawing/2014/main" id="{1CC4922C-DA9A-4584-99A9-E3F3851B17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2200" y="52578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6587A30-1362-4EB9-9A7F-ABEC189F6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76200"/>
            <a:ext cx="7200900" cy="1485900"/>
          </a:xfrm>
        </p:spPr>
        <p:txBody>
          <a:bodyPr/>
          <a:lstStyle/>
          <a:p>
            <a:pPr eaLnBrk="1" hangingPunct="1"/>
            <a:r>
              <a:rPr lang="en-US" altLang="en-US"/>
              <a:t>Relationship Cardinalities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D051356-BEA6-4E6A-8478-2FAD844B7B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225" y="1066800"/>
            <a:ext cx="8229600" cy="3511550"/>
          </a:xfrm>
        </p:spPr>
        <p:txBody>
          <a:bodyPr/>
          <a:lstStyle/>
          <a:p>
            <a:pPr marL="365125" indent="-365125" eaLnBrk="1" hangingPunct="1">
              <a:lnSpc>
                <a:spcPct val="90000"/>
              </a:lnSpc>
              <a:spcAft>
                <a:spcPct val="0"/>
              </a:spcAft>
            </a:pPr>
            <a:r>
              <a:rPr lang="en-US" altLang="en-US" sz="22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Relationship cardinalities </a:t>
            </a:r>
            <a:r>
              <a:rPr lang="en-US" alt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US" altLang="en-US" sz="22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multiplicities </a:t>
            </a:r>
          </a:p>
          <a:p>
            <a:pPr marL="365125" indent="-365125" eaLnBrk="1" hangingPunct="1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5125" indent="-365125" eaLnBrk="1" hangingPunct="1">
              <a:lnSpc>
                <a:spcPct val="90000"/>
              </a:lnSpc>
              <a:spcAft>
                <a:spcPct val="0"/>
              </a:spcAft>
            </a:pPr>
            <a:r>
              <a:rPr lang="en-US" altLang="en-US" sz="22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multiplicity </a:t>
            </a:r>
            <a:r>
              <a:rPr lang="en-US" alt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</a:p>
          <a:p>
            <a:pPr marL="365125" indent="-365125" eaLnBrk="1" hangingPunct="1">
              <a:lnSpc>
                <a:spcPct val="90000"/>
              </a:lnSpc>
              <a:spcAft>
                <a:spcPct val="0"/>
              </a:spcAft>
              <a:buFont typeface="Franklin Gothic Book" panose="020B0503020102020204" pitchFamily="34" charset="0"/>
              <a:buNone/>
            </a:pPr>
            <a:r>
              <a:rPr lang="en-US" alt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2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alt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possible occurrences of an entity that  </a:t>
            </a:r>
          </a:p>
          <a:p>
            <a:pPr marL="365125" indent="-365125" eaLnBrk="1" hangingPunct="1">
              <a:lnSpc>
                <a:spcPct val="90000"/>
              </a:lnSpc>
              <a:spcAft>
                <a:spcPct val="0"/>
              </a:spcAft>
              <a:buFont typeface="Franklin Gothic Book" panose="020B0503020102020204" pitchFamily="34" charset="0"/>
              <a:buNone/>
            </a:pPr>
            <a:r>
              <a:rPr lang="en-US" alt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may relate to a </a:t>
            </a:r>
            <a:r>
              <a:rPr lang="en-US" altLang="en-US" sz="2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</a:t>
            </a:r>
            <a:r>
              <a:rPr lang="en-US" alt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occurrence of an associated </a:t>
            </a:r>
          </a:p>
          <a:p>
            <a:pPr marL="365125" indent="-365125" eaLnBrk="1" hangingPunct="1">
              <a:lnSpc>
                <a:spcPct val="90000"/>
              </a:lnSpc>
              <a:spcAft>
                <a:spcPct val="0"/>
              </a:spcAft>
              <a:buFont typeface="Franklin Gothic Book" panose="020B0503020102020204" pitchFamily="34" charset="0"/>
              <a:buNone/>
            </a:pPr>
            <a:r>
              <a:rPr lang="en-US" alt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entity.</a:t>
            </a:r>
          </a:p>
          <a:p>
            <a:pPr marL="365125" indent="-365125" eaLnBrk="1" hangingPunct="1">
              <a:lnSpc>
                <a:spcPct val="9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5125" indent="-365125" eaLnBrk="1" hangingPunct="1">
              <a:lnSpc>
                <a:spcPct val="90000"/>
              </a:lnSpc>
              <a:spcAft>
                <a:spcPct val="0"/>
              </a:spcAft>
            </a:pPr>
            <a:r>
              <a:rPr lang="en-US" alt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three common types:</a:t>
            </a:r>
          </a:p>
          <a:p>
            <a:pPr marL="776288" lvl="1" indent="-365125" eaLnBrk="1" hangingPunct="1">
              <a:lnSpc>
                <a:spcPct val="90000"/>
              </a:lnSpc>
              <a:spcAft>
                <a:spcPct val="0"/>
              </a:spcAft>
            </a:pPr>
            <a:r>
              <a:rPr lang="en-US" altLang="en-US" sz="220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ONE-TO-ONE (1:1)</a:t>
            </a:r>
          </a:p>
          <a:p>
            <a:pPr marL="776288" lvl="1" indent="-365125" eaLnBrk="1" hangingPunct="1">
              <a:lnSpc>
                <a:spcPct val="90000"/>
              </a:lnSpc>
              <a:spcAft>
                <a:spcPct val="0"/>
              </a:spcAft>
            </a:pPr>
            <a:r>
              <a:rPr lang="en-US" altLang="en-US" sz="220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ONE-TO-MANY (1:* OR 1:N)</a:t>
            </a:r>
          </a:p>
          <a:p>
            <a:pPr marL="776288" lvl="1" indent="-365125" eaLnBrk="1" hangingPunct="1">
              <a:lnSpc>
                <a:spcPct val="90000"/>
              </a:lnSpc>
              <a:spcAft>
                <a:spcPct val="0"/>
              </a:spcAft>
            </a:pPr>
            <a:r>
              <a:rPr lang="en-US" altLang="en-US" sz="220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MANY-TO-MANY (*:* OR N:M)</a:t>
            </a:r>
          </a:p>
          <a:p>
            <a:pPr marL="365125" indent="-365125" eaLnBrk="1" hangingPunct="1">
              <a:lnSpc>
                <a:spcPct val="90000"/>
              </a:lnSpc>
              <a:spcAft>
                <a:spcPct val="0"/>
              </a:spcAft>
            </a:pPr>
            <a:endParaRPr lang="en-US" altLang="en-US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588" name="Slide Number Placeholder 2">
            <a:extLst>
              <a:ext uri="{FF2B5EF4-FFF2-40B4-BE49-F238E27FC236}">
                <a16:creationId xmlns:a16="http://schemas.microsoft.com/office/drawing/2014/main" id="{46A7DA50-EDC7-485C-B72D-0F15AB453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FC418E-D8C3-4A3D-B1FD-08744DCFA46A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B059AB2-9304-4D70-9A55-EF6AB81B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0796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Mapping Cardinalities</a:t>
            </a:r>
          </a:p>
        </p:txBody>
      </p:sp>
      <p:sp>
        <p:nvSpPr>
          <p:cNvPr id="68611" name="Slide Number Placeholder 2">
            <a:extLst>
              <a:ext uri="{FF2B5EF4-FFF2-40B4-BE49-F238E27FC236}">
                <a16:creationId xmlns:a16="http://schemas.microsoft.com/office/drawing/2014/main" id="{99E0385B-0611-48A6-B4DD-4D33613E7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384DF1-A298-45C9-99DB-E67FEA2B1458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68612" name="Picture 3">
            <a:extLst>
              <a:ext uri="{FF2B5EF4-FFF2-40B4-BE49-F238E27FC236}">
                <a16:creationId xmlns:a16="http://schemas.microsoft.com/office/drawing/2014/main" id="{4EB0D23D-A940-4F78-B390-5F776772F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10025" r="1834" b="10269"/>
          <a:stretch>
            <a:fillRect/>
          </a:stretch>
        </p:blipFill>
        <p:spPr bwMode="auto">
          <a:xfrm>
            <a:off x="1155700" y="1016000"/>
            <a:ext cx="6756400" cy="4160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Text Box 4">
            <a:extLst>
              <a:ext uri="{FF2B5EF4-FFF2-40B4-BE49-F238E27FC236}">
                <a16:creationId xmlns:a16="http://schemas.microsoft.com/office/drawing/2014/main" id="{40BE1B3E-2F7A-4ACF-8F7D-7AD553283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52832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</a:rPr>
              <a:t>One to one</a:t>
            </a:r>
          </a:p>
        </p:txBody>
      </p:sp>
      <p:sp>
        <p:nvSpPr>
          <p:cNvPr id="68614" name="Text Box 5">
            <a:extLst>
              <a:ext uri="{FF2B5EF4-FFF2-40B4-BE49-F238E27FC236}">
                <a16:creationId xmlns:a16="http://schemas.microsoft.com/office/drawing/2014/main" id="{AF5742CA-2B3E-4374-9E7A-980444961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5283200"/>
            <a:ext cx="1487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</a:rPr>
              <a:t>One to many</a:t>
            </a:r>
          </a:p>
        </p:txBody>
      </p:sp>
      <p:sp>
        <p:nvSpPr>
          <p:cNvPr id="68615" name="Text Box 6">
            <a:extLst>
              <a:ext uri="{FF2B5EF4-FFF2-40B4-BE49-F238E27FC236}">
                <a16:creationId xmlns:a16="http://schemas.microsoft.com/office/drawing/2014/main" id="{C5009431-7AAC-48F1-BE63-3F1BED5C6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5651500"/>
            <a:ext cx="62404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Garamond" panose="02020404030301010803" pitchFamily="18" charset="0"/>
              </a:rPr>
              <a:t>Note: Some elements in A and B may not be mapped to any </a:t>
            </a:r>
          </a:p>
          <a:p>
            <a:pPr eaLnBrk="1" hangingPunct="1"/>
            <a:r>
              <a:rPr lang="en-US" altLang="en-US" sz="2000">
                <a:latin typeface="Garamond" panose="02020404030301010803" pitchFamily="18" charset="0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3D744F3-BB52-4238-BBE5-246CE319A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3336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Mapping Cardinalities </a:t>
            </a:r>
          </a:p>
        </p:txBody>
      </p:sp>
      <p:sp>
        <p:nvSpPr>
          <p:cNvPr id="69635" name="Slide Number Placeholder 2">
            <a:extLst>
              <a:ext uri="{FF2B5EF4-FFF2-40B4-BE49-F238E27FC236}">
                <a16:creationId xmlns:a16="http://schemas.microsoft.com/office/drawing/2014/main" id="{52F2ED63-A63E-4D5D-8968-41D4ECC79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6F81FA-6956-431F-9A19-2C35D8787AD8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69636" name="Picture 3">
            <a:extLst>
              <a:ext uri="{FF2B5EF4-FFF2-40B4-BE49-F238E27FC236}">
                <a16:creationId xmlns:a16="http://schemas.microsoft.com/office/drawing/2014/main" id="{2FD28D89-2FAC-4899-A396-579083D19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165" r="1236" b="8791"/>
          <a:stretch>
            <a:fillRect/>
          </a:stretch>
        </p:blipFill>
        <p:spPr bwMode="auto">
          <a:xfrm>
            <a:off x="1257300" y="1079500"/>
            <a:ext cx="64944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7" name="Text Box 4">
            <a:extLst>
              <a:ext uri="{FF2B5EF4-FFF2-40B4-BE49-F238E27FC236}">
                <a16:creationId xmlns:a16="http://schemas.microsoft.com/office/drawing/2014/main" id="{FBC9198B-D3D5-4ED6-ACFD-F623C4470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</a:rPr>
              <a:t>Many to one</a:t>
            </a: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0B1A8C00-D465-406C-A64B-4936C002C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5321300"/>
            <a:ext cx="160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</a:rPr>
              <a:t>Many to many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C3853DBF-3FAC-46BD-8459-6FF55878F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5727700"/>
            <a:ext cx="6321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Garamond" panose="02020404030301010803" pitchFamily="18" charset="0"/>
              </a:rPr>
              <a:t>Note: Some elements in A and B may not be mapped to any </a:t>
            </a:r>
          </a:p>
          <a:p>
            <a:pPr eaLnBrk="1" hangingPunct="1"/>
            <a:r>
              <a:rPr lang="en-US" altLang="en-US">
                <a:latin typeface="Garamond" panose="02020404030301010803" pitchFamily="18" charset="0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E16C5AA-9526-4A51-9F5D-FF7A99ED9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-76200"/>
            <a:ext cx="7200900" cy="1485900"/>
          </a:xfrm>
        </p:spPr>
        <p:txBody>
          <a:bodyPr/>
          <a:lstStyle/>
          <a:p>
            <a:pPr eaLnBrk="1" hangingPunct="1"/>
            <a:r>
              <a:rPr lang="en-US" altLang="en-US" dirty="0"/>
              <a:t>a. One-to-One Relationships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2A1E009-62E5-4C0E-A67E-07AFF9DE9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8229600" cy="2609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one-to-one relationship,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instance of an entity class E1                                              can be associated with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most one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 of another entity class E2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vice versa.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  <a:r>
              <a:rPr lang="en-US" alt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department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have only </a:t>
            </a:r>
            <a:r>
              <a:rPr lang="en-US" altLang="en-US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manager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</a:t>
            </a:r>
            <a:r>
              <a:rPr lang="en-US" altLang="en-US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manager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manage only </a:t>
            </a:r>
            <a:r>
              <a:rPr lang="en-US" altLang="en-US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department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660" name="Slide Number Placeholder 2">
            <a:extLst>
              <a:ext uri="{FF2B5EF4-FFF2-40B4-BE49-F238E27FC236}">
                <a16:creationId xmlns:a16="http://schemas.microsoft.com/office/drawing/2014/main" id="{65431564-8754-4F5B-8C09-8CC9A6EF0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104063" y="5691188"/>
            <a:ext cx="119697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09D256-613B-4288-876B-F6BF39442E3A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70661" name="Picture 6" descr="Image result for one to one relationship erd">
            <a:extLst>
              <a:ext uri="{FF2B5EF4-FFF2-40B4-BE49-F238E27FC236}">
                <a16:creationId xmlns:a16="http://schemas.microsoft.com/office/drawing/2014/main" id="{E08C9D1C-45D6-4E28-999F-7A06073BF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81563"/>
            <a:ext cx="470535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8" descr="Image result for one to one relationship erd+chen model+department manager">
            <a:extLst>
              <a:ext uri="{FF2B5EF4-FFF2-40B4-BE49-F238E27FC236}">
                <a16:creationId xmlns:a16="http://schemas.microsoft.com/office/drawing/2014/main" id="{5A69B04B-0A26-4DA7-BDAD-73A28C9A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505200"/>
            <a:ext cx="600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04B0FAA-24D6-4D61-8CEF-CB5F3646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6799263" cy="13033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a. One-to-One Relationship Example</a:t>
            </a:r>
          </a:p>
        </p:txBody>
      </p:sp>
      <p:sp>
        <p:nvSpPr>
          <p:cNvPr id="71683" name="Slide Number Placeholder 2">
            <a:extLst>
              <a:ext uri="{FF2B5EF4-FFF2-40B4-BE49-F238E27FC236}">
                <a16:creationId xmlns:a16="http://schemas.microsoft.com/office/drawing/2014/main" id="{BBE5084E-7F11-4E6C-AECD-79B2F815C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EFE1D0-B1FF-4A48-87AC-77E669BB0578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C5712A4F-55AA-4790-BFBF-37AA783B5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4676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>
            <a:extLst>
              <a:ext uri="{FF2B5EF4-FFF2-40B4-BE49-F238E27FC236}">
                <a16:creationId xmlns:a16="http://schemas.microsoft.com/office/drawing/2014/main" id="{A37E0192-973A-47B6-92D4-C5D73B554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78438"/>
            <a:ext cx="792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A department may have only one manager. 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A manager (employee) may manage only one department.</a:t>
            </a:r>
          </a:p>
          <a:p>
            <a:pPr eaLnBrk="1" hangingPunct="1"/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02C21CE-6ECF-4D42-ABAF-C10416149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/>
          <a:lstStyle/>
          <a:p>
            <a:pPr eaLnBrk="1" hangingPunct="1"/>
            <a:r>
              <a:rPr lang="en-US" altLang="en-US" dirty="0"/>
              <a:t>b. One-to-Many Relationships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D55658A-66FA-4769-B6B7-17357A60C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742950"/>
            <a:ext cx="8229600" cy="35052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instance of an entity E1 can be associated with </a:t>
            </a: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one </a:t>
            </a:r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 of another entity E2. </a:t>
            </a:r>
          </a:p>
          <a:p>
            <a:pPr eaLnBrk="1" hangingPunct="1"/>
            <a:endParaRPr lang="en-US" alt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E2 can only be  associated with</a:t>
            </a:r>
          </a:p>
          <a:p>
            <a:pPr lvl="3" eaLnBrk="1" hangingPunct="1"/>
            <a:r>
              <a:rPr lang="en-US" altLang="en-US" sz="2200" b="1" i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most one </a:t>
            </a:r>
            <a:r>
              <a:rPr lang="en-US" altLang="en-US" sz="22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 of entity E1.</a:t>
            </a:r>
          </a:p>
          <a:p>
            <a:pPr eaLnBrk="1" hangingPunct="1"/>
            <a:endParaRPr lang="en-US" alt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  <a:r>
              <a:rPr lang="en-US" altLang="en-US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department </a:t>
            </a:r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offers </a:t>
            </a:r>
            <a:r>
              <a:rPr lang="en-US" altLang="en-US" sz="2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courses</a:t>
            </a:r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but </a:t>
            </a:r>
          </a:p>
          <a:p>
            <a:pPr marL="1903412" lvl="4" indent="0" eaLnBrk="1" hangingPunct="1">
              <a:buNone/>
            </a:pPr>
            <a:r>
              <a:rPr lang="en-US" altLang="en-US" sz="2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course </a:t>
            </a:r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offered by only </a:t>
            </a:r>
            <a:r>
              <a:rPr lang="en-US" altLang="en-US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department</a:t>
            </a:r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/>
            <a:endParaRPr lang="en-US" alt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708" name="Slide Number Placeholder 2">
            <a:extLst>
              <a:ext uri="{FF2B5EF4-FFF2-40B4-BE49-F238E27FC236}">
                <a16:creationId xmlns:a16="http://schemas.microsoft.com/office/drawing/2014/main" id="{BAA1C49A-E54F-4E04-A469-070FFC107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104063" y="5767388"/>
            <a:ext cx="1196975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38F543-753F-4E33-81E7-52CBAAD26E28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72709" name="Picture 6" descr="Image result for one to many relationship erd+chen model+department project">
            <a:extLst>
              <a:ext uri="{FF2B5EF4-FFF2-40B4-BE49-F238E27FC236}">
                <a16:creationId xmlns:a16="http://schemas.microsoft.com/office/drawing/2014/main" id="{9EFEF518-0F60-4D7E-B51F-89F98DC2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57"/>
          <a:stretch>
            <a:fillRect/>
          </a:stretch>
        </p:blipFill>
        <p:spPr bwMode="auto">
          <a:xfrm>
            <a:off x="514350" y="4572000"/>
            <a:ext cx="74866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DF9CF50F-2DD7-4B01-ABAE-AC214521D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Conceptual Database Design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9836927-4334-496B-AC5F-9A17AF13B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 rtlCol="0">
            <a:normAutofit/>
          </a:bodyPr>
          <a:lstStyle/>
          <a:p>
            <a:pPr marL="384048" indent="-384048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the collected information at a </a:t>
            </a:r>
            <a:r>
              <a:rPr lang="en-US" altLang="en-US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high-level </a:t>
            </a:r>
          </a:p>
          <a:p>
            <a:pPr marL="384048" indent="-384048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 using a particular DBMS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84048" indent="-384048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4048" indent="-384048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popular database design language is the </a:t>
            </a:r>
          </a:p>
          <a:p>
            <a:pPr marL="384048" indent="-384048" algn="just" eaLnBrk="1" fontAlgn="auto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Entity-relationship model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by Peter Chen in 1976. </a:t>
            </a:r>
          </a:p>
          <a:p>
            <a:pPr marL="384048" indent="-384048" algn="just" eaLnBrk="1" fontAlgn="auto" hangingPunct="1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4" name="Slide Number Placeholder 2">
            <a:extLst>
              <a:ext uri="{FF2B5EF4-FFF2-40B4-BE49-F238E27FC236}">
                <a16:creationId xmlns:a16="http://schemas.microsoft.com/office/drawing/2014/main" id="{5185436A-2AB1-4C68-8BBE-8CF009EB9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A65822-115E-4406-8412-A382C750125E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10245" name="Picture 6" descr="Image result for er diagram examples">
            <a:extLst>
              <a:ext uri="{FF2B5EF4-FFF2-40B4-BE49-F238E27FC236}">
                <a16:creationId xmlns:a16="http://schemas.microsoft.com/office/drawing/2014/main" id="{581BB99D-39D2-49CC-9348-F6398BCA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9144000" cy="327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D47EC1B-46AD-4DDD-A845-07BA3C693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76200"/>
            <a:ext cx="6799262" cy="13033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 One-to-Many Relationship Example</a:t>
            </a:r>
          </a:p>
        </p:txBody>
      </p:sp>
      <p:sp>
        <p:nvSpPr>
          <p:cNvPr id="73731" name="Slide Number Placeholder 2">
            <a:extLst>
              <a:ext uri="{FF2B5EF4-FFF2-40B4-BE49-F238E27FC236}">
                <a16:creationId xmlns:a16="http://schemas.microsoft.com/office/drawing/2014/main" id="{50FA9181-8A32-493B-B837-A0A1A1A74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35C8D4-E060-48DD-90F6-BA7656E6BE25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2BF3BE64-DE85-48B8-90E7-F319F5FEA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72400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5">
            <a:extLst>
              <a:ext uri="{FF2B5EF4-FFF2-40B4-BE49-F238E27FC236}">
                <a16:creationId xmlns:a16="http://schemas.microsoft.com/office/drawing/2014/main" id="{929FB145-33CC-4E5E-ABD4-173E827E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02250"/>
            <a:ext cx="678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 project may be associated with at most one department.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 department may have multiple projects.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EBA089F-2F09-4D4D-B896-3C29E5193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152400"/>
            <a:ext cx="7200900" cy="1485900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c. Many-to-Many Relationships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FC03063-BB5E-409E-BB14-AB7E5B0F3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1428750"/>
            <a:ext cx="8477250" cy="30480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instance of an entity E1 can be associated with </a:t>
            </a: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one </a:t>
            </a:r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 of another entity E2 </a:t>
            </a:r>
          </a:p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vice versa.</a:t>
            </a:r>
          </a:p>
          <a:p>
            <a:pPr eaLnBrk="1" hangingPunct="1"/>
            <a:endParaRPr lang="en-US" alt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  <a:r>
              <a:rPr lang="en-US" altLang="en-US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employee</a:t>
            </a:r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work on </a:t>
            </a:r>
            <a:r>
              <a:rPr lang="en-US" altLang="en-US" sz="2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projects</a:t>
            </a:r>
            <a:r>
              <a:rPr lang="en-US" alt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</a:p>
          <a:p>
            <a:pPr marL="1446212" lvl="3" indent="0" eaLnBrk="1" hangingPunct="1">
              <a:buNone/>
            </a:pPr>
            <a:r>
              <a:rPr lang="en-US" altLang="en-US" sz="2200" i="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project</a:t>
            </a:r>
            <a:r>
              <a:rPr lang="en-US" altLang="en-US" sz="22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have </a:t>
            </a:r>
            <a:r>
              <a:rPr lang="en-US" altLang="en-US" sz="2200" i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employees</a:t>
            </a:r>
            <a:r>
              <a:rPr lang="en-US" altLang="en-US" sz="22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working on it.</a:t>
            </a:r>
          </a:p>
          <a:p>
            <a:pPr eaLnBrk="1" hangingPunct="1"/>
            <a:endParaRPr lang="en-US" alt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756" name="Slide Number Placeholder 2">
            <a:extLst>
              <a:ext uri="{FF2B5EF4-FFF2-40B4-BE49-F238E27FC236}">
                <a16:creationId xmlns:a16="http://schemas.microsoft.com/office/drawing/2014/main" id="{CCE2FF67-D7E8-48CB-ABA8-CBA9DBFE31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970277-71E4-4FC8-8576-FF4CEE8594A5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74757" name="Picture 2" descr="Image result for many to many relationship erd+chen model+employee project">
            <a:extLst>
              <a:ext uri="{FF2B5EF4-FFF2-40B4-BE49-F238E27FC236}">
                <a16:creationId xmlns:a16="http://schemas.microsoft.com/office/drawing/2014/main" id="{E81542EC-A589-4315-995C-9425F9C0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7" t="71429" b="7509"/>
          <a:stretch>
            <a:fillRect/>
          </a:stretch>
        </p:blipFill>
        <p:spPr bwMode="auto">
          <a:xfrm>
            <a:off x="685800" y="4267200"/>
            <a:ext cx="82296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08FDC21-30DE-4135-B110-25FA7E3B5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381000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c. Many-to-Many Relationship Example</a:t>
            </a:r>
          </a:p>
        </p:txBody>
      </p:sp>
      <p:sp>
        <p:nvSpPr>
          <p:cNvPr id="75779" name="Slide Number Placeholder 2">
            <a:extLst>
              <a:ext uri="{FF2B5EF4-FFF2-40B4-BE49-F238E27FC236}">
                <a16:creationId xmlns:a16="http://schemas.microsoft.com/office/drawing/2014/main" id="{F2334B5F-9158-4329-8808-2CC3CA6B2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5B04F1-FAF9-4B04-A069-F43CC222EC50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6BBA4D89-1A66-4981-9860-4E99E027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008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F87EC39A-BD6E-43B9-A96B-866CB5E77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B4B727DA-33B8-4FE4-BEE6-093886893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3533-E6BA-4887-B3FA-58BF95DB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A4160-A2E4-4185-9AAD-4764C79AC2C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76805" name="Picture 2" descr="Image result for many to many relationship erd+chen model+employee project">
            <a:extLst>
              <a:ext uri="{FF2B5EF4-FFF2-40B4-BE49-F238E27FC236}">
                <a16:creationId xmlns:a16="http://schemas.microsoft.com/office/drawing/2014/main" id="{8AA3962F-3E51-4D7E-9796-5F40FABE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915400" cy="584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B62750C-C5F4-4CD9-BA65-94173BAA31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pic>
        <p:nvPicPr>
          <p:cNvPr id="77827" name="Picture 4">
            <a:extLst>
              <a:ext uri="{FF2B5EF4-FFF2-40B4-BE49-F238E27FC236}">
                <a16:creationId xmlns:a16="http://schemas.microsoft.com/office/drawing/2014/main" id="{47949E4B-C75E-41FD-AF0F-45CFDBAC8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>
          <a:xfrm>
            <a:off x="685800" y="1524000"/>
            <a:ext cx="8229600" cy="4572000"/>
          </a:xfr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77828" name="Date Placeholder 3">
            <a:extLst>
              <a:ext uri="{FF2B5EF4-FFF2-40B4-BE49-F238E27FC236}">
                <a16:creationId xmlns:a16="http://schemas.microsoft.com/office/drawing/2014/main" id="{3163A117-3426-4A48-AF80-9437C12C22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36F919-9377-4B55-836B-24C2500D2D67}" type="datetime1">
              <a:rPr lang="en-US" altLang="en-US" sz="12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9/18/2019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7829" name="Footer Placeholder 5">
            <a:extLst>
              <a:ext uri="{FF2B5EF4-FFF2-40B4-BE49-F238E27FC236}">
                <a16:creationId xmlns:a16="http://schemas.microsoft.com/office/drawing/2014/main" id="{231CFD5C-F221-4A78-B4A5-BD17DBA5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7580313" y="5961063"/>
            <a:ext cx="395287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Arial" panose="020B0604020202020204" pitchFamily="34" charset="0"/>
              </a:rPr>
              <a:t>Yan Huang - ER</a:t>
            </a:r>
          </a:p>
        </p:txBody>
      </p:sp>
      <p:sp>
        <p:nvSpPr>
          <p:cNvPr id="77830" name="Slide Number Placeholder 4">
            <a:extLst>
              <a:ext uri="{FF2B5EF4-FFF2-40B4-BE49-F238E27FC236}">
                <a16:creationId xmlns:a16="http://schemas.microsoft.com/office/drawing/2014/main" id="{7B2FA3EA-5C7F-4DAF-AEFE-C4C1B079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76338" y="5961063"/>
            <a:ext cx="5105400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98EC261-3E50-41CE-8ACC-007FE26ADC8C}" type="slidenum">
              <a:rPr lang="en-US" altLang="en-US" sz="1200" smtClean="0">
                <a:latin typeface="Arial" panose="020B0604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84208FF6-94FD-43D7-A7AD-B0C2B1A31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500" dirty="0"/>
              <a:t>E-R Diagram for a University Enterprise</a:t>
            </a:r>
          </a:p>
        </p:txBody>
      </p:sp>
      <p:sp>
        <p:nvSpPr>
          <p:cNvPr id="79875" name="Slide Number Placeholder 2">
            <a:extLst>
              <a:ext uri="{FF2B5EF4-FFF2-40B4-BE49-F238E27FC236}">
                <a16:creationId xmlns:a16="http://schemas.microsoft.com/office/drawing/2014/main" id="{6F243F68-C6F5-45C6-869A-214F46512B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E6EA5C-F6EA-42A1-A625-099550639C8F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E0412211-AFAE-4C8D-BEB2-2EDB5E7A0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927100"/>
            <a:ext cx="8664575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48C2592-E04D-43B3-82E1-D3F82A995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0"/>
            <a:ext cx="6799262" cy="1303338"/>
          </a:xfrm>
        </p:spPr>
        <p:txBody>
          <a:bodyPr/>
          <a:lstStyle/>
          <a:p>
            <a:pPr eaLnBrk="1" hangingPunct="1"/>
            <a:r>
              <a:rPr lang="en-US" altLang="en-US"/>
              <a:t>ER Design Question 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6710812-A13F-40AF-8260-E6FF4793A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365125" indent="-365125" eaLnBrk="1" hangingPunct="1">
              <a:spcAft>
                <a:spcPct val="0"/>
              </a:spcAft>
            </a:pPr>
            <a:r>
              <a:rPr lang="en-US" altLang="en-US" sz="2600"/>
              <a:t>Construct a university database where:</a:t>
            </a:r>
          </a:p>
          <a:p>
            <a:pPr marL="776288" lvl="1" indent="-365125" eaLnBrk="1" hangingPunct="1">
              <a:spcAft>
                <a:spcPct val="0"/>
              </a:spcAft>
            </a:pPr>
            <a:r>
              <a:rPr lang="en-US" altLang="en-US"/>
              <a:t>Each student has an id, name, birth date, and Grade /mark.</a:t>
            </a:r>
          </a:p>
          <a:p>
            <a:pPr marL="776288" lvl="1" indent="-365125" eaLnBrk="1" hangingPunct="1">
              <a:spcAft>
                <a:spcPct val="0"/>
              </a:spcAft>
            </a:pPr>
            <a:endParaRPr lang="en-US" altLang="en-US"/>
          </a:p>
          <a:p>
            <a:pPr marL="776288" lvl="1" indent="-365125" eaLnBrk="1" hangingPunct="1">
              <a:spcAft>
                <a:spcPct val="0"/>
              </a:spcAft>
            </a:pPr>
            <a:r>
              <a:rPr lang="en-US" altLang="en-US"/>
              <a:t>Each professor has a name and is in a department.</a:t>
            </a:r>
          </a:p>
          <a:p>
            <a:pPr marL="776288" lvl="1" indent="-365125" eaLnBrk="1" hangingPunct="1">
              <a:spcAft>
                <a:spcPct val="0"/>
              </a:spcAft>
            </a:pPr>
            <a:r>
              <a:rPr lang="en-US" altLang="en-US"/>
              <a:t>Each department offers courses and has professors. A department has a name and a building location.</a:t>
            </a:r>
          </a:p>
          <a:p>
            <a:pPr marL="776288" lvl="1" indent="-365125" eaLnBrk="1" hangingPunct="1">
              <a:spcAft>
                <a:spcPct val="0"/>
              </a:spcAft>
            </a:pPr>
            <a:r>
              <a:rPr lang="en-US" altLang="en-US"/>
              <a:t>Each course has a name and number and may have multiple sections.</a:t>
            </a:r>
          </a:p>
          <a:p>
            <a:pPr marL="776288" lvl="1" indent="-365125" eaLnBrk="1" hangingPunct="1">
              <a:spcAft>
                <a:spcPct val="0"/>
              </a:spcAft>
            </a:pPr>
            <a:r>
              <a:rPr lang="en-US" altLang="en-US"/>
              <a:t>Each section is taught by a professor and has a section number.</a:t>
            </a:r>
          </a:p>
          <a:p>
            <a:pPr marL="776288" lvl="1" indent="-365125" eaLnBrk="1" hangingPunct="1">
              <a:spcAft>
                <a:spcPct val="0"/>
              </a:spcAft>
            </a:pPr>
            <a:r>
              <a:rPr lang="en-US" altLang="en-US"/>
              <a:t>Students enroll in sections of courses. They may only enroll in a course once (and in a single section). Once a student completes a course, they receive a grade.</a:t>
            </a:r>
          </a:p>
          <a:p>
            <a:pPr marL="365125" indent="-365125" eaLnBrk="1" hangingPunct="1">
              <a:spcAft>
                <a:spcPct val="0"/>
              </a:spcAft>
            </a:pPr>
            <a:endParaRPr lang="en-US" altLang="en-US" sz="2600"/>
          </a:p>
        </p:txBody>
      </p:sp>
      <p:sp>
        <p:nvSpPr>
          <p:cNvPr id="81924" name="Slide Number Placeholder 2">
            <a:extLst>
              <a:ext uri="{FF2B5EF4-FFF2-40B4-BE49-F238E27FC236}">
                <a16:creationId xmlns:a16="http://schemas.microsoft.com/office/drawing/2014/main" id="{15113072-F07C-4D0D-A5C6-1DF41E866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32C469-1F39-408C-AF9F-F963A603F500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AD5965BC-ACB5-42ED-B50F-16BE014F7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388"/>
            <a:ext cx="7756525" cy="3444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Relation Instances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C6A5552A-5476-40B3-9EC6-2636B8991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14400"/>
            <a:ext cx="9210675" cy="5257800"/>
          </a:xfrm>
        </p:spPr>
      </p:pic>
      <p:sp>
        <p:nvSpPr>
          <p:cNvPr id="11268" name="Slide Number Placeholder 2">
            <a:extLst>
              <a:ext uri="{FF2B5EF4-FFF2-40B4-BE49-F238E27FC236}">
                <a16:creationId xmlns:a16="http://schemas.microsoft.com/office/drawing/2014/main" id="{831F3B5E-DADE-4F76-9980-CC2BB3565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104063" y="5972175"/>
            <a:ext cx="1196975" cy="404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A56312-3D33-4A9D-B26F-E99D139F619B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BE33462A-C891-4FE4-AA18-C0C10CB51F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09600"/>
            <a:ext cx="9144000" cy="3024188"/>
          </a:xfrm>
        </p:spPr>
      </p:pic>
      <p:sp>
        <p:nvSpPr>
          <p:cNvPr id="12291" name="Slide Number Placeholder 2">
            <a:extLst>
              <a:ext uri="{FF2B5EF4-FFF2-40B4-BE49-F238E27FC236}">
                <a16:creationId xmlns:a16="http://schemas.microsoft.com/office/drawing/2014/main" id="{7AFF8ED1-6924-4294-A623-7CDA3D0E7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104063" y="5972175"/>
            <a:ext cx="1196975" cy="404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0272DD-7AD1-444E-9C8F-83A83C7173C1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BDF43-5099-4122-88B8-47AAFF94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1263"/>
            <a:ext cx="8991600" cy="3178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AD5965BC-ACB5-42ED-B50F-16BE014F7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8475" y="2133600"/>
            <a:ext cx="7756525" cy="344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Relation Instances</a:t>
            </a:r>
          </a:p>
        </p:txBody>
      </p:sp>
      <p:pic>
        <p:nvPicPr>
          <p:cNvPr id="12294" name="Picture 3">
            <a:extLst>
              <a:ext uri="{FF2B5EF4-FFF2-40B4-BE49-F238E27FC236}">
                <a16:creationId xmlns:a16="http://schemas.microsoft.com/office/drawing/2014/main" id="{D8E08B08-C059-43A1-B75B-43FEC568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12556D8-9798-45E2-9E42-2BC9111A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1968500"/>
            <a:ext cx="2482850" cy="3444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52500" lnSpcReduction="20000"/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Relation Instances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3E0CD9-D305-410F-891B-9E03F0D8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388100"/>
            <a:ext cx="2209800" cy="4048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914400" indent="-382588" defTabSz="6858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371600" indent="-382588" defTabSz="6858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828800" indent="-382588" defTabSz="6858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286000" indent="-382588" defTabSz="6858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743200" indent="-382588" defTabSz="6858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3200400" indent="-382588" defTabSz="6858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657600" indent="-382588" defTabSz="6858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4114800" indent="-382588" defTabSz="6858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000"/>
              <a:t>ER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7A20ABD-0627-4D74-AC06-7BE8D8DA9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ER Model Example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FE05357E-5863-41A5-B55A-2473C360C5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8458200" cy="5029200"/>
          </a:xfrm>
          <a:noFill/>
        </p:spPr>
      </p:pic>
      <p:sp>
        <p:nvSpPr>
          <p:cNvPr id="13316" name="Slide Number Placeholder 2">
            <a:extLst>
              <a:ext uri="{FF2B5EF4-FFF2-40B4-BE49-F238E27FC236}">
                <a16:creationId xmlns:a16="http://schemas.microsoft.com/office/drawing/2014/main" id="{DB0134DE-13DC-41B0-AEA8-457D9E48D8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128254-E2AF-4E4B-B0EF-0DFD12590350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E5C399C-891B-4169-BFC0-B83683203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/>
          <a:lstStyle/>
          <a:p>
            <a:pPr eaLnBrk="1" hangingPunct="1"/>
            <a:r>
              <a:rPr lang="en-US" altLang="en-US"/>
              <a:t>ERD 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1DCD-1A41-4B6D-98D6-017A1C5B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12" y="838200"/>
            <a:ext cx="8636488" cy="35814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Entities</a:t>
            </a: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the problem statement</a:t>
            </a:r>
          </a:p>
          <a:p>
            <a:pPr marL="0" indent="0" eaLnBrk="1" hangingPunct="1">
              <a:buFont typeface="Franklin Gothic Book" panose="020B0503020102020204" pitchFamily="34" charset="0"/>
              <a:buNone/>
              <a:defRPr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(Look for 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Nouns</a:t>
            </a: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F0576-88F6-4991-AE4D-BF7B004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4063" y="5767388"/>
            <a:ext cx="1196975" cy="404812"/>
          </a:xfrm>
        </p:spPr>
        <p:txBody>
          <a:bodyPr/>
          <a:lstStyle/>
          <a:p>
            <a:pPr>
              <a:defRPr/>
            </a:pPr>
            <a:fld id="{916029FA-1528-46A9-9E49-D03F5111DD0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E28C6B8D-0881-4727-96B8-930E3022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253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One blue rectangle with the word EMPLOYEE. This is connected with a line to four separate yellow ovals. Each has a different word inside it: Name, Address, Birthdate, Salary.">
            <a:extLst>
              <a:ext uri="{FF2B5EF4-FFF2-40B4-BE49-F238E27FC236}">
                <a16:creationId xmlns:a16="http://schemas.microsoft.com/office/drawing/2014/main" id="{186DE646-BB37-4478-81C7-ACE8A3983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25744"/>
            <a:ext cx="4419600" cy="227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 descr="Image result for relationship of an entity employee">
            <a:extLst>
              <a:ext uri="{FF2B5EF4-FFF2-40B4-BE49-F238E27FC236}">
                <a16:creationId xmlns:a16="http://schemas.microsoft.com/office/drawing/2014/main" id="{BCBB4F6B-970B-440C-AA17-C958C6F7E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2327" r="9634" b="73233"/>
          <a:stretch>
            <a:fillRect/>
          </a:stretch>
        </p:blipFill>
        <p:spPr bwMode="auto">
          <a:xfrm>
            <a:off x="3733800" y="5257800"/>
            <a:ext cx="52768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0BEF1F-CE5C-4958-B782-CED077373405}"/>
              </a:ext>
            </a:extLst>
          </p:cNvPr>
          <p:cNvSpPr txBox="1">
            <a:spLocks/>
          </p:cNvSpPr>
          <p:nvPr/>
        </p:nvSpPr>
        <p:spPr bwMode="auto">
          <a:xfrm>
            <a:off x="507512" y="2125744"/>
            <a:ext cx="863648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each Entity</a:t>
            </a:r>
          </a:p>
          <a:p>
            <a:pPr marL="0" indent="0" eaLnBrk="1" hangingPunct="1">
              <a:buFont typeface="Franklin Gothic Book" panose="020B0503020102020204" pitchFamily="34" charset="0"/>
              <a:buNone/>
              <a:defRPr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(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adjectives</a:t>
            </a: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</a:p>
          <a:p>
            <a:pPr marL="0" indent="0" eaLnBrk="1" hangingPunct="1">
              <a:buFont typeface="Franklin Gothic Book" panose="020B0503020102020204" pitchFamily="34" charset="0"/>
              <a:buNone/>
              <a:defRPr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describing features of entity)</a:t>
            </a:r>
          </a:p>
          <a:p>
            <a:pPr marL="0" indent="0" eaLnBrk="1" hangingPunct="1">
              <a:buFont typeface="Franklin Gothic Book" panose="020B0503020102020204" pitchFamily="34" charset="0"/>
              <a:buNone/>
              <a:defRPr/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833CBC-42C9-410D-8455-F9104903B459}"/>
              </a:ext>
            </a:extLst>
          </p:cNvPr>
          <p:cNvSpPr txBox="1">
            <a:spLocks/>
          </p:cNvSpPr>
          <p:nvPr/>
        </p:nvSpPr>
        <p:spPr bwMode="auto">
          <a:xfrm>
            <a:off x="581331" y="4105276"/>
            <a:ext cx="8717048" cy="138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buFont typeface="+mj-lt"/>
              <a:buAutoNum type="arabicPeriod" startAt="3"/>
              <a:defRPr/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Relationships</a:t>
            </a: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the entities.</a:t>
            </a:r>
          </a:p>
          <a:p>
            <a:pPr marL="0" indent="0" eaLnBrk="1" hangingPunct="1">
              <a:buFont typeface="Franklin Gothic Book" panose="020B0503020102020204" pitchFamily="34" charset="0"/>
              <a:buNone/>
              <a:defRPr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(Check for 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Verbs</a:t>
            </a: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47DD8EE-4B19-4069-91AD-7F14E66FB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0"/>
            <a:ext cx="6799262" cy="1303338"/>
          </a:xfrm>
        </p:spPr>
        <p:txBody>
          <a:bodyPr/>
          <a:lstStyle/>
          <a:p>
            <a:pPr eaLnBrk="1" hangingPunct="1"/>
            <a:r>
              <a:rPr lang="en-US" altLang="en-US"/>
              <a:t>Entity Sets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525A10D-5476-4D4A-A7BA-EF5365D7D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838200"/>
            <a:ext cx="8307387" cy="4876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An </a:t>
            </a:r>
            <a:r>
              <a:rPr lang="en-US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entity</a:t>
            </a:r>
            <a:r>
              <a:rPr lang="en-US" altLang="en-US" sz="24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an object that exists and is distinguishable from other objects.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stored as a </a:t>
            </a:r>
            <a:r>
              <a:rPr lang="en-US" altLang="en-US" sz="2400" b="1" i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record</a:t>
            </a:r>
            <a:r>
              <a:rPr lang="en-US" altLang="en-US" sz="2400" b="1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or a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table row</a:t>
            </a:r>
            <a:endParaRPr lang="en-US" altLang="en-US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buFont typeface="Monotype Sorts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Example</a:t>
            </a: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</a:rPr>
              <a:t>: specific person, company, event, plant</a:t>
            </a:r>
          </a:p>
          <a:p>
            <a:pPr marL="457200" lvl="1" indent="0" algn="just" eaLnBrk="1" hangingPunct="1"/>
            <a:endParaRPr lang="en-US" altLang="en-US" sz="24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</a:rPr>
              <a:t>An </a:t>
            </a:r>
            <a:r>
              <a:rPr lang="en-US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entity set</a:t>
            </a: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</a:rPr>
              <a:t> is a </a:t>
            </a:r>
            <a:r>
              <a:rPr lang="en-US" altLang="en-US" sz="2400" b="1" dirty="0">
                <a:latin typeface="Times New Roman" panose="02020603050405020304" pitchFamily="18" charset="0"/>
                <a:ea typeface="MS PGothic" panose="020B0600070205080204" pitchFamily="34" charset="-128"/>
              </a:rPr>
              <a:t>set of entities</a:t>
            </a: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</a:rPr>
              <a:t> of the same type that share the same properties.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as a </a:t>
            </a:r>
            <a:r>
              <a:rPr lang="en-US" altLang="en-US" sz="2400" b="1" i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US" altLang="en-US" sz="24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marL="457200" lvl="1" indent="0" algn="just" eaLnBrk="1" hangingPunct="1">
              <a:buFont typeface="Monotype Sorts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</a:rPr>
              <a:t>Example: set of all persons, companies, trees, holidays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algn="just" eaLnBrk="1" hangingPunct="1">
              <a:buFont typeface="Monotype Sorts" charset="2"/>
              <a:buNone/>
            </a:pPr>
            <a:endParaRPr lang="en-US" altLang="en-US" sz="24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6388" name="Slide Number Placeholder 2">
            <a:extLst>
              <a:ext uri="{FF2B5EF4-FFF2-40B4-BE49-F238E27FC236}">
                <a16:creationId xmlns:a16="http://schemas.microsoft.com/office/drawing/2014/main" id="{0BC14420-5DD4-4912-B17A-051A4E04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6E9AEC-2E18-4BB3-9863-4159B6473523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5" name="Picture 2" descr="Image result for product table database example">
            <a:extLst>
              <a:ext uri="{FF2B5EF4-FFF2-40B4-BE49-F238E27FC236}">
                <a16:creationId xmlns:a16="http://schemas.microsoft.com/office/drawing/2014/main" id="{3F7D33A3-43E8-4D65-9FC5-27D6251EC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8"/>
          <a:stretch/>
        </p:blipFill>
        <p:spPr bwMode="auto">
          <a:xfrm>
            <a:off x="609600" y="2514600"/>
            <a:ext cx="8077200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roduct table database example">
            <a:extLst>
              <a:ext uri="{FF2B5EF4-FFF2-40B4-BE49-F238E27FC236}">
                <a16:creationId xmlns:a16="http://schemas.microsoft.com/office/drawing/2014/main" id="{EB5485D0-8445-414E-8A08-68FC5D15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39"/>
          <a:stretch/>
        </p:blipFill>
        <p:spPr bwMode="auto">
          <a:xfrm>
            <a:off x="533400" y="5181600"/>
            <a:ext cx="8458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theme/theme1.xml><?xml version="1.0" encoding="utf-8"?>
<a:theme xmlns:a="http://schemas.openxmlformats.org/drawingml/2006/main" name="Cro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1945</TotalTime>
  <Words>1847</Words>
  <Application>Microsoft Office PowerPoint</Application>
  <PresentationFormat>On-screen Show (4:3)</PresentationFormat>
  <Paragraphs>355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Franklin Gothic Book</vt:lpstr>
      <vt:lpstr>Garamond</vt:lpstr>
      <vt:lpstr>Helvetica</vt:lpstr>
      <vt:lpstr>Monotype Sorts</vt:lpstr>
      <vt:lpstr>Tahoma</vt:lpstr>
      <vt:lpstr>Times New Roman</vt:lpstr>
      <vt:lpstr>Verdana</vt:lpstr>
      <vt:lpstr>Wingdings</vt:lpstr>
      <vt:lpstr>Wingdings</vt:lpstr>
      <vt:lpstr>Crop</vt:lpstr>
      <vt:lpstr>ER MODEL </vt:lpstr>
      <vt:lpstr>CONTENT</vt:lpstr>
      <vt:lpstr>Database Design</vt:lpstr>
      <vt:lpstr>Conceptual Database Design</vt:lpstr>
      <vt:lpstr>Relation Instances</vt:lpstr>
      <vt:lpstr>Relation Instances</vt:lpstr>
      <vt:lpstr>ER Model Example</vt:lpstr>
      <vt:lpstr>ERD Design Steps</vt:lpstr>
      <vt:lpstr>Entity Sets</vt:lpstr>
      <vt:lpstr>Entity</vt:lpstr>
      <vt:lpstr>1. Representing Entity</vt:lpstr>
      <vt:lpstr>2. Relationship</vt:lpstr>
      <vt:lpstr>Representing Relationship Types</vt:lpstr>
      <vt:lpstr>Attributes</vt:lpstr>
      <vt:lpstr>Attributes Types</vt:lpstr>
      <vt:lpstr>Attributes Types (contd…)</vt:lpstr>
      <vt:lpstr>Composite Attributes</vt:lpstr>
      <vt:lpstr>Single-Valued and Multi-Valued Attributes</vt:lpstr>
      <vt:lpstr>Derived Attributes</vt:lpstr>
      <vt:lpstr>Example</vt:lpstr>
      <vt:lpstr>Attributes in the ER Model Example</vt:lpstr>
      <vt:lpstr>Key</vt:lpstr>
      <vt:lpstr> a. Candidate Key</vt:lpstr>
      <vt:lpstr>b. Primary Key</vt:lpstr>
      <vt:lpstr>c. Foreign Key</vt:lpstr>
      <vt:lpstr>PowerPoint Presentation</vt:lpstr>
      <vt:lpstr>Examples from Premier Database – Primary Key</vt:lpstr>
      <vt:lpstr>Ex: from Premier Database – Primary Key</vt:lpstr>
      <vt:lpstr>Examples from Premier Database –  Foreign Key</vt:lpstr>
      <vt:lpstr>d. Composite Key</vt:lpstr>
      <vt:lpstr>PowerPoint Presentation</vt:lpstr>
      <vt:lpstr>PowerPoint Presentation</vt:lpstr>
      <vt:lpstr>Ex: from Premier Database – Composite Key</vt:lpstr>
      <vt:lpstr>Relationship Cardinalities</vt:lpstr>
      <vt:lpstr>Mapping Cardinalities</vt:lpstr>
      <vt:lpstr>Mapping Cardinalities </vt:lpstr>
      <vt:lpstr>a. One-to-One Relationships</vt:lpstr>
      <vt:lpstr>a. One-to-One Relationship Example</vt:lpstr>
      <vt:lpstr>b. One-to-Many Relationships</vt:lpstr>
      <vt:lpstr>b. One-to-Many Relationship Example</vt:lpstr>
      <vt:lpstr>c. Many-to-Many Relationships</vt:lpstr>
      <vt:lpstr>c. Many-to-Many Relationship Example</vt:lpstr>
      <vt:lpstr>PowerPoint Presentation</vt:lpstr>
      <vt:lpstr>An Example</vt:lpstr>
      <vt:lpstr>E-R Diagram for a University Enterprise</vt:lpstr>
      <vt:lpstr>ER Design Question </vt:lpstr>
    </vt:vector>
  </TitlesOfParts>
  <Company>UNC Asheville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– ER Diagrams</dc:title>
  <dc:creator>RBH217</dc:creator>
  <cp:lastModifiedBy>AAA</cp:lastModifiedBy>
  <cp:revision>1079</cp:revision>
  <dcterms:created xsi:type="dcterms:W3CDTF">2006-09-19T17:49:42Z</dcterms:created>
  <dcterms:modified xsi:type="dcterms:W3CDTF">2019-09-18T07:36:07Z</dcterms:modified>
</cp:coreProperties>
</file>