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790" r:id="rId2"/>
  </p:sldMasterIdLst>
  <p:notesMasterIdLst>
    <p:notesMasterId r:id="rId66"/>
  </p:notesMasterIdLst>
  <p:handoutMasterIdLst>
    <p:handoutMasterId r:id="rId67"/>
  </p:handoutMasterIdLst>
  <p:sldIdLst>
    <p:sldId id="333" r:id="rId3"/>
    <p:sldId id="374" r:id="rId4"/>
    <p:sldId id="334" r:id="rId5"/>
    <p:sldId id="332" r:id="rId6"/>
    <p:sldId id="260" r:id="rId7"/>
    <p:sldId id="314" r:id="rId8"/>
    <p:sldId id="261" r:id="rId9"/>
    <p:sldId id="262" r:id="rId10"/>
    <p:sldId id="263" r:id="rId11"/>
    <p:sldId id="338" r:id="rId12"/>
    <p:sldId id="391" r:id="rId13"/>
    <p:sldId id="264" r:id="rId14"/>
    <p:sldId id="265" r:id="rId15"/>
    <p:sldId id="266" r:id="rId16"/>
    <p:sldId id="393" r:id="rId17"/>
    <p:sldId id="361" r:id="rId18"/>
    <p:sldId id="360" r:id="rId19"/>
    <p:sldId id="337" r:id="rId20"/>
    <p:sldId id="340" r:id="rId21"/>
    <p:sldId id="341" r:id="rId22"/>
    <p:sldId id="342" r:id="rId23"/>
    <p:sldId id="345" r:id="rId24"/>
    <p:sldId id="269" r:id="rId25"/>
    <p:sldId id="270" r:id="rId26"/>
    <p:sldId id="394" r:id="rId27"/>
    <p:sldId id="271" r:id="rId28"/>
    <p:sldId id="397" r:id="rId29"/>
    <p:sldId id="288" r:id="rId30"/>
    <p:sldId id="292" r:id="rId31"/>
    <p:sldId id="272" r:id="rId32"/>
    <p:sldId id="274" r:id="rId33"/>
    <p:sldId id="278" r:id="rId34"/>
    <p:sldId id="395" r:id="rId35"/>
    <p:sldId id="367" r:id="rId36"/>
    <p:sldId id="359" r:id="rId37"/>
    <p:sldId id="276" r:id="rId38"/>
    <p:sldId id="402" r:id="rId39"/>
    <p:sldId id="363" r:id="rId40"/>
    <p:sldId id="364" r:id="rId41"/>
    <p:sldId id="286" r:id="rId42"/>
    <p:sldId id="285" r:id="rId43"/>
    <p:sldId id="398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01" r:id="rId52"/>
    <p:sldId id="346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54" r:id="rId64"/>
    <p:sldId id="399" r:id="rId6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9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>
      <p:cViewPr varScale="1">
        <p:scale>
          <a:sx n="46" d="100"/>
          <a:sy n="46" d="100"/>
        </p:scale>
        <p:origin x="610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446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7.xml"/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CC5F527-1B04-4B1D-A3F7-D5C444E5C2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8000F78-D742-4728-B36E-F5FB22703F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2EACBEE-B602-45C8-BEC6-E83B026532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F139C54-918A-4AAB-9C99-D79D16E00D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pPr>
              <a:defRPr/>
            </a:pPr>
            <a:fld id="{BEC45004-4FA6-4391-994B-C22B5C88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803EF3-08D3-470B-8FB3-0D80D00E53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AB0E5E-6488-4262-AF52-9CB122DD51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CFB4D9D-9C70-47C0-9899-4567870FDF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B73CA7C-A0D6-421D-97A3-621D2E1D85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192C1397-D301-4E15-B099-84115DA63E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C18A945-BDFF-45F6-AA93-09B365AA3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pPr>
              <a:defRPr/>
            </a:pPr>
            <a:fld id="{C80D3D8C-B980-470B-A472-5576C1BAF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tlounge.com/html/types_of_databases.ht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34CAD37-E4DE-4202-952D-A748E79B1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97B6F3C-BEF1-4B65-9197-8BAAE5FD6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F2AE5F9E-495F-49CE-8B06-7CC3B84FA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04B66173-DC57-4F33-8B1D-36BC68032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 cz Order_Line table, Bill_amount can be calculated by a column (Unit_Price) from other table Product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9FFA8C5B-D07C-49F2-BF22-3E3E4910D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1A9A36-6C24-43F6-B794-A7A125EDDB31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4E2B6345-96FD-4E26-9629-380DE37FC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55699A32-8130-4021-95B2-6CEB6F9B4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 cz Order_Line table, Bill_amount can be calculated by a column (Unit_Price) from other table Product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5AD4260F-03D7-4E3A-A15E-04831CC0F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C1D0D3-B6EA-4AA3-9DB0-14005B482E96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06D37C2-5BB1-466D-A01E-5CF73F5D8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0FAAE5-EDA6-4A00-BF21-598B661D2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https://www.ictlounge.com/html/types_of_databases.htm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C007501-DF73-4E1A-A3E8-102224BD2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B2E1402-C400-4FD8-A116-85F58B43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7EA433D-01F4-4D47-B225-2991F8E47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F1A566C-5A67-4B69-81D5-47E552AEF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CD8CF9E-6570-4AB4-8D7A-73D7B1803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2CA8E2-3839-493C-8A0D-31F3F6CAF211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09E7BAF-20A8-40B9-9759-E1F86AAEF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1C85B9C-3C1C-422D-9AB9-6F2345FA5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E0924BD-04C5-40C5-A3E2-E5B788DC7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46ED24-C6A7-4168-A352-CB8BADF1165B}" type="slidenum">
              <a:rPr lang="en-US" altLang="en-US" smtClean="0">
                <a:solidFill>
                  <a:srgbClr val="000000"/>
                </a:solidFill>
              </a:rPr>
              <a:pPr defTabSz="914400" eaLnBrk="1" hangingPunct="1">
                <a:spcBef>
                  <a:spcPct val="0"/>
                </a:spcBef>
              </a:pPr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C2C60AA-6D0F-4121-B664-0D8502A93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D546F99-CC0D-4A1E-93CA-DDE0EEC10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 eaLnBrk="1" hangingPunct="1"/>
            <a:r>
              <a:rPr lang="en-US" altLang="en-US">
                <a:latin typeface="Arial Unicode MS"/>
                <a:ea typeface="Arial Unicode MS"/>
                <a:cs typeface="Arial Unicode MS"/>
              </a:rPr>
              <a:t>If there is a table with columns A,B,C,D with Primary Key (A,B) &amp; D is dependant on A (alone) then to be 2NF, you should reduce (split) tables as:</a:t>
            </a:r>
            <a:endParaRPr lang="en-US" altLang="en-US">
              <a:solidFill>
                <a:srgbClr val="0000FF"/>
              </a:solidFill>
              <a:latin typeface="Arial Unicode MS"/>
              <a:ea typeface="Arial Unicode MS"/>
              <a:cs typeface="Arial Unicode MS"/>
            </a:endParaRPr>
          </a:p>
          <a:p>
            <a:pPr lvl="1" algn="just" eaLnBrk="1" hangingPunct="1">
              <a:buFontTx/>
              <a:buChar char="•"/>
            </a:pPr>
            <a:r>
              <a:rPr lang="en-US" altLang="en-US">
                <a:latin typeface="Arial Unicode MS"/>
                <a:ea typeface="Arial Unicode MS"/>
                <a:cs typeface="Arial Unicode MS"/>
              </a:rPr>
              <a:t>Table with columns A,D with  Primary Key (A)</a:t>
            </a:r>
          </a:p>
          <a:p>
            <a:pPr lvl="1" eaLnBrk="1" hangingPunct="1"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 with columns A,B,C with  Primary Key (A,B)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5865B65D-ED3B-40DD-ABDD-12286FEED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92758E16-420A-4D6E-99BC-AA5E58562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No. We get 2 rows for one order no. Also the data Orderno, Orderdate, customer no is repeating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400BE8CF-DCE0-4CD7-B8F9-253E75543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18632E-9039-4EF4-A918-E351DDA7BD54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19F2CFA6-7D47-4867-AF5C-08E1081AA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0D93D99E-F113-40A0-BF08-CF4A26A51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No. We get 2 rows for one order no. Also the data Orderno, Orderdate, customer no is repeating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9963FB8-7144-45E2-8E9F-5D0878D0E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40B027-391B-4B23-BD8F-FEF1B1453C1C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B0EEF4E3-65B9-41E6-A60C-AD111882B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6F8A6734-1287-404B-ADE7-164102B34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No, coz we can get Prod_name from part of the candidate key(prod_id). Same for Unit_Price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3CAD8DDB-9AB2-449B-8E6B-93D263A4A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E82CA3-7737-42B2-BB89-3E33B8A8C7EA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ED05A-203E-4042-85AF-4392C869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C50B-02CE-4095-A085-5D444C6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5234-F2DB-4233-B6E7-23555FE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61A7-3224-477D-B15D-CAAA6469D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3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3280-00DA-4F03-AC07-0BB9F653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DBF5-18A2-4511-B695-86A9BE4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C137-B083-4A18-AAA1-921197B6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A30A4-65CC-4445-B9C4-B27D5DCA8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0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FB8B-F6F1-42C3-82F8-5179F20D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58E7-0636-4F24-B7E4-15D38B93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8AEA-5098-4C75-850D-C09F11B5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DC03-973B-45EA-BC86-2BC9BCF8EE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8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A39C82-AB32-4374-8109-E655E63E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Bordoloi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4358F6-AF5A-4315-8C8A-2F1317D8C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564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6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EE6B68-18AD-432A-81B0-4297DCE7E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F4F263-6E48-4C3D-A218-BC690912A4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9D5489-15A1-48AD-98F7-29B47BD98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D7AD-C91B-4FE4-8C04-FAA0314A2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214660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7D4D63-150F-428E-B031-E55B4242F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1AE9E9-E128-40C3-A129-EEA8E4CE2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CEACAC-E0E6-44E5-9598-F0D5B8AD2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FE274-70DE-4331-A540-B2DCA00B9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861387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552FC9-3322-421F-B55F-9EDC26D22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E836FA-8677-41FA-8176-F9134A59B7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C91B1F-B0F2-459B-A7C5-AE3720FCD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77988-8E31-4E9A-B747-EF8388135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66955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292A6-2F0D-4ED6-9472-67E9DD71A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01599-DB50-4C06-B018-755DF3C55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8F652-3AE5-47EB-9DFE-68065E26B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872C-AD78-41CB-86F5-32AEB24AD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696779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7BF38E-380C-4561-99FC-88C77F4E6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69BF75-D66A-4F66-A877-69F4FF0B5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5357DF-224D-4BB0-9EC2-6EE09BC1BE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9A948-835A-4282-A4C4-A3E203B9AF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470196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5A3A5CE-8E13-4BF4-B7D6-AAFEFF975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9DE483-F764-4482-8C90-33F2CDE5D4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C1A6C4-9BB1-496F-AD52-198CA2BBB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FB5A-CB07-471D-B637-8CAD82D3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077857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D223BC-CBC6-41EF-BCC1-0F586CF35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B7EFF2-00EB-4532-8F59-7628DAAB1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D9789D-5F3C-43E0-A91B-77CF43D1A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6067-6CE6-4E77-AB5E-98075D891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1036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7BE3-0079-4E0D-A3AA-813EF325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6522-4254-4EC4-ACA1-6C65352D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6506-AFAC-4481-8360-10556A10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EA11B-D0B5-4A1F-9AD5-932B3130B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918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AF184-AD92-4354-8D5B-684C48C26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F5D70-A841-4D9F-8C57-906A40583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80704-2874-43D8-9042-144037F4C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D95E3-C8AB-4273-B356-12F5284AB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929111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1AE0F-DAE7-4CB9-908D-C49A5DB86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EEAC0-A051-42DE-A064-13C80A956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69EF0-EFE2-41F8-B995-81C63F316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01ED0-20FD-4944-85F2-50FA4B682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17276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251B79-895B-43AF-83ED-038D0543E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AB29E2-B20C-429D-894A-D02AD2970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2688F9-9B66-4002-9AA7-6EACCFD4C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2E83C-273D-487C-B562-92AEDCA60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647642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DF06EA-3CB5-4AA9-AAC2-440D92103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A17C31-2598-4F5F-A603-CEF837F5AA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C0F79D-C24A-4F70-A70C-92F42C310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A04A0-C2CA-4067-BD37-907BA68BA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28090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20C5-6622-4916-83B0-55490329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09D0-9021-4925-8CCD-D182998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B53-C37A-4B71-A668-96DC474D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C5D50-950B-4C0A-9B8C-756C6DEE6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9CBD5C-A824-4D98-8153-BECB8FC1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2C6554-EBE5-4182-BA25-91112EA7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DC821C-A0C1-4123-9E21-9E339A41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67510-E2A3-431D-83CA-75FD769D0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75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D4D6E1B-FCE7-4762-8409-A47F386A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26A015-E59B-47ED-A92D-A3BF9DBB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2F12C2-E48A-4F9F-8425-AFB1AA73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1DA24-B9CE-4064-B59B-A082AF799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6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A23F26-694C-40AE-9693-1042A13D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45B292-FCD8-4C35-9155-784C4E78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FCCBE6-E5C3-40FE-86A2-5AF18341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6D3A9-A5C4-4814-9DC8-1CF5CF853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8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7C5174-55CE-4DCD-94B7-4DEBBAC3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73DADC-F16D-4B46-A22D-91772381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56B030-A0C4-43A0-8AA0-6C1C6AF2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27A0E-B276-4634-99D2-1B0D73F4D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E473B3-FADF-48CA-9CF0-15518614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06C1B0-CC15-4E39-B4D5-9C2B5759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858F6B-7AAA-4C89-9F88-5F2E1B82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EDCFD-B2A8-413E-BF3B-D2E4D07D5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A54D2-871A-4DD7-9758-FCAAD9C0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AA3B68-2CCD-47B8-9AF0-E6601777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E892E4-759B-4591-8544-F152A311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73764-F89E-49D7-86D9-E522F2040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52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5414F8-E6FB-4987-8F2A-7E900FB6D5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6524643-A1F7-4254-9512-5C2EE5C445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98D7-B086-4C33-8D00-DB87E0502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May 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49AB-8618-4621-B2F3-651B5F5CE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658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32BC-56D4-4AD0-9474-2D7454F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4C9D8E2-7EDC-4899-BF48-5B459AD3E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4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60C221-6345-4E9D-BEC7-5AC801258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24CF30-7F03-4BD8-B66F-27E9F4983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7A5705-35EC-4D1B-81B2-3A7A7C7E83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AD3091-F798-4043-8523-419B4DA11E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3E0EA1-F72C-4911-901B-89E602A0DD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BD97B1-537C-434B-9C3C-68E254E8C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database-dependencies-10197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on.uwinnipeg.ca/~ychen2/access/8%20Normalization.ppt" TargetMode="External"/><Relationship Id="rId2" Type="http://schemas.openxmlformats.org/officeDocument/2006/relationships/hyperlink" Target="https://www.albany.edu/~goel/classes/fall2009/itm692/notes/normalization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cs.uh.edu/~paris/6340/PowerPoint/Normalization.pp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thoughtco.com/database-dependencies-1019727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283878/description-of-the-database-normalization-basics" TargetMode="External"/><Relationship Id="rId2" Type="http://schemas.openxmlformats.org/officeDocument/2006/relationships/hyperlink" Target="https://www.thoughtco.com/database-normalization-basics-1019735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wbilounge.wordpress.com/2015/01/06/looking-back-normalization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CCBC901-3D51-450E-9876-CC1DF6DCB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6000" y="-304800"/>
            <a:ext cx="7772400" cy="1470025"/>
          </a:xfrm>
        </p:spPr>
        <p:txBody>
          <a:bodyPr/>
          <a:lstStyle/>
          <a:p>
            <a:r>
              <a:rPr lang="en-US" altLang="en-US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0F22-A452-4C1A-A9E6-82C0956CA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01813" y="1028700"/>
            <a:ext cx="6400801" cy="1752600"/>
          </a:xfrm>
        </p:spPr>
        <p:txBody>
          <a:bodyPr/>
          <a:lstStyle/>
          <a:p>
            <a:pPr>
              <a:defRPr/>
            </a:pPr>
            <a:r>
              <a:rPr lang="en-US" dirty="0"/>
              <a:t>Ibtisam Mogul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C22E988-97ED-4FB3-94E7-75E9FE903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4F5D1B-7AF6-4FC7-9D37-F8885DFD9B5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9" name="Picture 2">
            <a:extLst>
              <a:ext uri="{FF2B5EF4-FFF2-40B4-BE49-F238E27FC236}">
                <a16:creationId xmlns:a16="http://schemas.microsoft.com/office/drawing/2014/main" id="{8C8A302C-0F20-45B9-A4C6-912D01F4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510213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3">
            <a:extLst>
              <a:ext uri="{FF2B5EF4-FFF2-40B4-BE49-F238E27FC236}">
                <a16:creationId xmlns:a16="http://schemas.microsoft.com/office/drawing/2014/main" id="{5376A8FF-AA3E-472D-BFD9-7606BD98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25738"/>
            <a:ext cx="6172200" cy="4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>
            <a:extLst>
              <a:ext uri="{FF2B5EF4-FFF2-40B4-BE49-F238E27FC236}">
                <a16:creationId xmlns:a16="http://schemas.microsoft.com/office/drawing/2014/main" id="{D8CB4A40-0245-4884-AC59-1EB187589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D1AAEC-9482-4014-8B78-8F27B5F1CA7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TextBox 1">
            <a:extLst>
              <a:ext uri="{FF2B5EF4-FFF2-40B4-BE49-F238E27FC236}">
                <a16:creationId xmlns:a16="http://schemas.microsoft.com/office/drawing/2014/main" id="{3D9E090E-A03F-4C32-8A28-3635905E2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153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If,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	one set of attributes(</a:t>
            </a:r>
            <a:r>
              <a:rPr lang="en-US" altLang="en-US" sz="2400" dirty="0">
                <a:highlight>
                  <a:srgbClr val="FFFF00"/>
                </a:highlight>
                <a:latin typeface="Arial Unicode MS"/>
                <a:ea typeface="Arial Unicode MS"/>
                <a:cs typeface="Arial Unicode MS"/>
              </a:rPr>
              <a:t>A</a:t>
            </a: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) in a table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	determines (</a:t>
            </a:r>
            <a:r>
              <a:rPr lang="en-US" altLang="en-US" sz="2400" dirty="0">
                <a:solidFill>
                  <a:srgbClr val="FF0000"/>
                </a:solidFill>
                <a:ea typeface="Arial Unicode MS"/>
                <a:cs typeface="Calibri" panose="020F0502020204030204" pitchFamily="34" charset="0"/>
              </a:rPr>
              <a:t>→</a:t>
            </a: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	another set of attributes (</a:t>
            </a:r>
            <a:r>
              <a:rPr lang="en-US" altLang="en-US" sz="2400" dirty="0">
                <a:highlight>
                  <a:srgbClr val="00FFFF"/>
                </a:highlight>
                <a:latin typeface="Arial Unicode MS"/>
                <a:ea typeface="Arial Unicode MS"/>
                <a:cs typeface="Arial Unicode MS"/>
              </a:rPr>
              <a:t>B</a:t>
            </a: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) in the table,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Arial Unicode MS"/>
              <a:ea typeface="Arial Unicode MS"/>
              <a:cs typeface="Arial Unicode MS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then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	the second set of attributes(</a:t>
            </a:r>
            <a:r>
              <a:rPr lang="en-US" altLang="en-US" sz="2400" dirty="0">
                <a:highlight>
                  <a:srgbClr val="00FFFF"/>
                </a:highlight>
                <a:latin typeface="Arial Unicode MS"/>
                <a:ea typeface="Arial Unicode MS"/>
                <a:cs typeface="Arial Unicode MS"/>
              </a:rPr>
              <a:t>B</a:t>
            </a: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) is said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	to be </a:t>
            </a:r>
            <a:r>
              <a:rPr lang="en-US" alt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functionally dependent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	on the first set of attributes (</a:t>
            </a:r>
            <a:r>
              <a:rPr lang="en-US" altLang="en-US" sz="2400" dirty="0">
                <a:highlight>
                  <a:srgbClr val="FFFF00"/>
                </a:highlight>
                <a:latin typeface="Arial Unicode MS"/>
                <a:ea typeface="Arial Unicode MS"/>
                <a:cs typeface="Arial Unicode MS"/>
              </a:rPr>
              <a:t>A</a:t>
            </a: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Arial Unicode MS"/>
              <a:ea typeface="Arial Unicode MS"/>
              <a:cs typeface="Arial Unicode MS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highlight>
                  <a:srgbClr val="00FFFF"/>
                </a:highlight>
                <a:latin typeface="Arial Unicode MS"/>
                <a:ea typeface="Arial Unicode MS"/>
                <a:cs typeface="Arial Unicode MS"/>
              </a:rPr>
              <a:t>B</a:t>
            </a:r>
            <a:r>
              <a:rPr lang="en-US" altLang="en-US" sz="2400" i="1" dirty="0">
                <a:latin typeface="Arial Unicode MS"/>
                <a:ea typeface="Arial Unicode MS"/>
                <a:cs typeface="Arial Unicode MS"/>
              </a:rPr>
              <a:t> is said to be </a:t>
            </a:r>
            <a:r>
              <a:rPr lang="en-US" altLang="en-US" sz="2400" i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functionally dependent</a:t>
            </a:r>
            <a:r>
              <a:rPr lang="en-US" altLang="en-US" sz="2400" i="1" dirty="0">
                <a:latin typeface="Arial Unicode MS"/>
                <a:ea typeface="Arial Unicode MS"/>
                <a:cs typeface="Arial Unicode MS"/>
              </a:rPr>
              <a:t> on </a:t>
            </a:r>
            <a:r>
              <a:rPr lang="en-US" altLang="en-US" sz="2400" i="1" dirty="0">
                <a:highlight>
                  <a:srgbClr val="FFFF00"/>
                </a:highlight>
                <a:latin typeface="Arial Unicode MS"/>
                <a:ea typeface="Arial Unicode MS"/>
                <a:cs typeface="Arial Unicode MS"/>
              </a:rPr>
              <a:t>A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388" name="Title 2">
            <a:extLst>
              <a:ext uri="{FF2B5EF4-FFF2-40B4-BE49-F238E27FC236}">
                <a16:creationId xmlns:a16="http://schemas.microsoft.com/office/drawing/2014/main" id="{CAF634BC-1948-4E4C-8A8E-FF121833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033F858-5254-45A2-90E9-EAA5CF80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/>
              <a:t>Functional Dependency A</a:t>
            </a:r>
            <a:r>
              <a:rPr lang="en-US">
                <a:cs typeface="Calibri" panose="020F0502020204030204" pitchFamily="34" charset="0"/>
              </a:rPr>
              <a:t>→B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4049F53-6C62-4B59-9807-3290DCB5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Exercise:</a:t>
            </a:r>
          </a:p>
        </p:txBody>
      </p:sp>
      <p:sp>
        <p:nvSpPr>
          <p:cNvPr id="17411" name="Content Placeholder 3">
            <a:extLst>
              <a:ext uri="{FF2B5EF4-FFF2-40B4-BE49-F238E27FC236}">
                <a16:creationId xmlns:a16="http://schemas.microsoft.com/office/drawing/2014/main" id="{4EEAB06F-6E2E-4FC6-8522-3138E62A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Orders table</a:t>
            </a:r>
          </a:p>
          <a:p>
            <a:r>
              <a:rPr lang="en-US" altLang="en-US"/>
              <a:t>Find its Functional Dependencies</a:t>
            </a:r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5783E351-4BD3-4E86-BEDC-45CD27C48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370A4-9E25-403E-9324-07D86D9824B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589CEB-BFFE-4FA3-A0A4-5688E52D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CA" altLang="en-US" b="1"/>
              <a:t>Transitive Dependency </a:t>
            </a:r>
            <a:r>
              <a:rPr lang="en-US" altLang="en-US"/>
              <a:t>A</a:t>
            </a:r>
            <a:r>
              <a:rPr lang="en-US" altLang="en-US">
                <a:cs typeface="Calibri" panose="020F0502020204030204" pitchFamily="34" charset="0"/>
              </a:rPr>
              <a:t>→B →C</a:t>
            </a:r>
            <a:endParaRPr lang="en-US" altLang="en-US" b="1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F935C288-9FD7-47F2-9BCD-04410017D3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D2AE9-F7A4-422A-9AE0-6F3C3707337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60">
            <a:extLst>
              <a:ext uri="{FF2B5EF4-FFF2-40B4-BE49-F238E27FC236}">
                <a16:creationId xmlns:a16="http://schemas.microsoft.com/office/drawing/2014/main" id="{48DF7127-1B9C-4878-81FD-9330AE39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229600" cy="552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Consider attributes A, B and C where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	A </a:t>
            </a:r>
            <a:r>
              <a:rPr lang="en-CA" altLang="en-US" sz="24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2400" dirty="0">
                <a:latin typeface="Arial" panose="020B0604020202020204" pitchFamily="34" charset="0"/>
              </a:rPr>
              <a:t> B  and  B </a:t>
            </a:r>
            <a:r>
              <a:rPr lang="en-CA" altLang="en-US" sz="24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2400" dirty="0">
                <a:latin typeface="Arial" panose="020B0604020202020204" pitchFamily="34" charset="0"/>
              </a:rPr>
              <a:t> C.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Functional dependencies are transitive,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Means we hence derive the functional dependency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i="1" dirty="0">
                <a:latin typeface="Arial" panose="020B0604020202020204" pitchFamily="34" charset="0"/>
              </a:rPr>
              <a:t>(we can get)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	</a:t>
            </a:r>
            <a:r>
              <a:rPr lang="en-CA" alt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A </a:t>
            </a:r>
            <a:r>
              <a:rPr lang="en-CA" altLang="en-US" sz="2400" noProof="1">
                <a:highlight>
                  <a:srgbClr val="FFFF00"/>
                </a:highlight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 C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C is transitively dependent on A </a:t>
            </a:r>
            <a:r>
              <a:rPr lang="en-CA" altLang="en-US" sz="2400" dirty="0">
                <a:highlight>
                  <a:srgbClr val="00FFFF"/>
                </a:highlight>
                <a:latin typeface="Arial" panose="020B0604020202020204" pitchFamily="34" charset="0"/>
              </a:rPr>
              <a:t>through B</a:t>
            </a:r>
            <a:r>
              <a:rPr lang="en-CA" altLang="en-US" sz="2400" dirty="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Arial" panose="020B0604020202020204" pitchFamily="34" charset="0"/>
              </a:rPr>
              <a:t>					</a:t>
            </a:r>
            <a:r>
              <a:rPr lang="en-CA" altLang="en-US" sz="2400" i="1" dirty="0">
                <a:latin typeface="Arial" panose="020B0604020202020204" pitchFamily="34" charset="0"/>
              </a:rPr>
              <a:t>via</a:t>
            </a:r>
            <a:endParaRPr lang="en-US" altLang="en-US" sz="2400" i="1" dirty="0">
              <a:latin typeface="Arial" panose="020B0604020202020204" pitchFamily="34" charset="0"/>
            </a:endParaRPr>
          </a:p>
        </p:txBody>
      </p:sp>
      <p:pic>
        <p:nvPicPr>
          <p:cNvPr id="18438" name="Picture 6" descr="Image result for ringa ringa roses gif">
            <a:extLst>
              <a:ext uri="{FF2B5EF4-FFF2-40B4-BE49-F238E27FC236}">
                <a16:creationId xmlns:a16="http://schemas.microsoft.com/office/drawing/2014/main" id="{A09A08B6-132D-41BC-9CF5-CBF56F14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971550"/>
            <a:ext cx="37084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DE1B5371-8AEE-4084-8F09-E27442C01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0E1049-1C33-4BE0-AA5D-687D5A9747F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Freeform 66">
            <a:extLst>
              <a:ext uri="{FF2B5EF4-FFF2-40B4-BE49-F238E27FC236}">
                <a16:creationId xmlns:a16="http://schemas.microsoft.com/office/drawing/2014/main" id="{1980AEB3-0DE5-4F2E-BE6B-AE2DD61B262C}"/>
              </a:ext>
            </a:extLst>
          </p:cNvPr>
          <p:cNvSpPr>
            <a:spLocks/>
          </p:cNvSpPr>
          <p:nvPr/>
        </p:nvSpPr>
        <p:spPr bwMode="auto">
          <a:xfrm>
            <a:off x="1508125" y="2203450"/>
            <a:ext cx="182245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Freeform 67">
            <a:extLst>
              <a:ext uri="{FF2B5EF4-FFF2-40B4-BE49-F238E27FC236}">
                <a16:creationId xmlns:a16="http://schemas.microsoft.com/office/drawing/2014/main" id="{1B771943-6E7E-4E47-A3DA-341F6CCE55B0}"/>
              </a:ext>
            </a:extLst>
          </p:cNvPr>
          <p:cNvSpPr>
            <a:spLocks/>
          </p:cNvSpPr>
          <p:nvPr/>
        </p:nvSpPr>
        <p:spPr bwMode="auto">
          <a:xfrm flipV="1">
            <a:off x="4702175" y="1295400"/>
            <a:ext cx="229870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69">
            <a:extLst>
              <a:ext uri="{FF2B5EF4-FFF2-40B4-BE49-F238E27FC236}">
                <a16:creationId xmlns:a16="http://schemas.microsoft.com/office/drawing/2014/main" id="{BFFC1AD8-5A55-416F-9329-D39A225B4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752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400" u="sng" dirty="0" err="1">
                <a:highlight>
                  <a:srgbClr val="FF00FF"/>
                </a:highlight>
                <a:latin typeface="Times New Roman" panose="02020603050405020304" pitchFamily="18" charset="0"/>
              </a:rPr>
              <a:t>EmpNum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 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EmpEmail</a:t>
            </a:r>
            <a:r>
              <a:rPr lang="en-CA" altLang="en-US" sz="2400" dirty="0">
                <a:latin typeface="Times New Roman" panose="02020603050405020304" pitchFamily="18" charset="0"/>
              </a:rPr>
              <a:t>     </a:t>
            </a:r>
            <a:r>
              <a:rPr lang="en-CA" altLang="en-US" sz="2400" noProof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r>
              <a:rPr lang="en-CA" altLang="en-US" sz="2400" noProof="1">
                <a:latin typeface="Times New Roman" panose="02020603050405020304" pitchFamily="18" charset="0"/>
              </a:rPr>
              <a:t>       </a:t>
            </a:r>
            <a:r>
              <a:rPr lang="en-CA" altLang="en-US" sz="24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DeptNname</a:t>
            </a:r>
            <a:endParaRPr lang="en-US" altLang="en-US" sz="2400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46087" name="Rectangle 70">
            <a:extLst>
              <a:ext uri="{FF2B5EF4-FFF2-40B4-BE49-F238E27FC236}">
                <a16:creationId xmlns:a16="http://schemas.microsoft.com/office/drawing/2014/main" id="{22DA6CF9-D99D-40E1-A638-B22001A8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676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8" name="Rectangle 71">
            <a:extLst>
              <a:ext uri="{FF2B5EF4-FFF2-40B4-BE49-F238E27FC236}">
                <a16:creationId xmlns:a16="http://schemas.microsoft.com/office/drawing/2014/main" id="{0C0B2380-E46A-4EF1-8BAE-25CFA4E5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16764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9" name="Rectangle 72">
            <a:extLst>
              <a:ext uri="{FF2B5EF4-FFF2-40B4-BE49-F238E27FC236}">
                <a16:creationId xmlns:a16="http://schemas.microsoft.com/office/drawing/2014/main" id="{0D72F9CD-66EB-4484-BA8E-B04B9A2D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1676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0" name="Rectangle 73">
            <a:extLst>
              <a:ext uri="{FF2B5EF4-FFF2-40B4-BE49-F238E27FC236}">
                <a16:creationId xmlns:a16="http://schemas.microsoft.com/office/drawing/2014/main" id="{710B91E4-9634-437A-9471-BA0FF683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16764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1" name="Freeform 76">
            <a:extLst>
              <a:ext uri="{FF2B5EF4-FFF2-40B4-BE49-F238E27FC236}">
                <a16:creationId xmlns:a16="http://schemas.microsoft.com/office/drawing/2014/main" id="{F53C9CA2-2FB3-4FBE-A472-4D683146B33E}"/>
              </a:ext>
            </a:extLst>
          </p:cNvPr>
          <p:cNvSpPr>
            <a:spLocks/>
          </p:cNvSpPr>
          <p:nvPr/>
        </p:nvSpPr>
        <p:spPr bwMode="auto">
          <a:xfrm>
            <a:off x="3330575" y="2209800"/>
            <a:ext cx="1143000" cy="381000"/>
          </a:xfrm>
          <a:custGeom>
            <a:avLst/>
            <a:gdLst>
              <a:gd name="T0" fmla="*/ 0 w 720"/>
              <a:gd name="T1" fmla="*/ 2147483646 h 240"/>
              <a:gd name="T2" fmla="*/ 2147483646 w 720"/>
              <a:gd name="T3" fmla="*/ 2147483646 h 240"/>
              <a:gd name="T4" fmla="*/ 2147483646 w 72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77">
            <a:extLst>
              <a:ext uri="{FF2B5EF4-FFF2-40B4-BE49-F238E27FC236}">
                <a16:creationId xmlns:a16="http://schemas.microsoft.com/office/drawing/2014/main" id="{D0DBEC7F-A18A-4508-B5C3-9819AACE9809}"/>
              </a:ext>
            </a:extLst>
          </p:cNvPr>
          <p:cNvSpPr>
            <a:spLocks noChangeArrowheads="1"/>
          </p:cNvSpPr>
          <p:nvPr/>
        </p:nvSpPr>
        <p:spPr bwMode="auto">
          <a:xfrm rot="-821456">
            <a:off x="2286000" y="2971800"/>
            <a:ext cx="11430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3" name="Freeform 78">
            <a:extLst>
              <a:ext uri="{FF2B5EF4-FFF2-40B4-BE49-F238E27FC236}">
                <a16:creationId xmlns:a16="http://schemas.microsoft.com/office/drawing/2014/main" id="{9EB944DE-725C-4416-88A4-7C53B933D61B}"/>
              </a:ext>
            </a:extLst>
          </p:cNvPr>
          <p:cNvSpPr>
            <a:spLocks/>
          </p:cNvSpPr>
          <p:nvPr/>
        </p:nvSpPr>
        <p:spPr bwMode="auto">
          <a:xfrm>
            <a:off x="1835150" y="4489450"/>
            <a:ext cx="182245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79">
            <a:extLst>
              <a:ext uri="{FF2B5EF4-FFF2-40B4-BE49-F238E27FC236}">
                <a16:creationId xmlns:a16="http://schemas.microsoft.com/office/drawing/2014/main" id="{C8DF7B51-5C75-4D6C-9573-75A0CE26EE0E}"/>
              </a:ext>
            </a:extLst>
          </p:cNvPr>
          <p:cNvSpPr>
            <a:spLocks/>
          </p:cNvSpPr>
          <p:nvPr/>
        </p:nvSpPr>
        <p:spPr bwMode="auto">
          <a:xfrm flipV="1">
            <a:off x="5029200" y="3581400"/>
            <a:ext cx="229870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80">
            <a:extLst>
              <a:ext uri="{FF2B5EF4-FFF2-40B4-BE49-F238E27FC236}">
                <a16:creationId xmlns:a16="http://schemas.microsoft.com/office/drawing/2014/main" id="{050CD040-CE7A-44D1-BDAF-2E50F8CD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400" u="sng" dirty="0" err="1">
                <a:highlight>
                  <a:srgbClr val="FF00FF"/>
                </a:highlight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  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EmpEmail</a:t>
            </a:r>
            <a:r>
              <a:rPr lang="en-CA" altLang="en-US" sz="2400" dirty="0">
                <a:latin typeface="Times New Roman" panose="02020603050405020304" pitchFamily="18" charset="0"/>
              </a:rPr>
              <a:t>     </a:t>
            </a:r>
            <a:r>
              <a:rPr lang="en-CA" altLang="en-US" sz="2400" noProof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r>
              <a:rPr lang="en-CA" altLang="en-US" sz="2400" noProof="1">
                <a:latin typeface="Times New Roman" panose="02020603050405020304" pitchFamily="18" charset="0"/>
              </a:rPr>
              <a:t>       </a:t>
            </a:r>
            <a:r>
              <a:rPr lang="en-CA" altLang="en-US" sz="24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DeptNname</a:t>
            </a:r>
            <a:endParaRPr lang="en-US" altLang="en-US" sz="2400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46096" name="Rectangle 81">
            <a:extLst>
              <a:ext uri="{FF2B5EF4-FFF2-40B4-BE49-F238E27FC236}">
                <a16:creationId xmlns:a16="http://schemas.microsoft.com/office/drawing/2014/main" id="{F1A36099-9869-464F-8037-8D2DFA61F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7" name="Rectangle 82">
            <a:extLst>
              <a:ext uri="{FF2B5EF4-FFF2-40B4-BE49-F238E27FC236}">
                <a16:creationId xmlns:a16="http://schemas.microsoft.com/office/drawing/2014/main" id="{21619D8C-6BC3-4FEB-87CE-621D1DB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8" name="Rectangle 83">
            <a:extLst>
              <a:ext uri="{FF2B5EF4-FFF2-40B4-BE49-F238E27FC236}">
                <a16:creationId xmlns:a16="http://schemas.microsoft.com/office/drawing/2014/main" id="{CCF3BF00-4927-47F9-9F05-8C8B3A25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9" name="Rectangle 84">
            <a:extLst>
              <a:ext uri="{FF2B5EF4-FFF2-40B4-BE49-F238E27FC236}">
                <a16:creationId xmlns:a16="http://schemas.microsoft.com/office/drawing/2014/main" id="{C8785BE2-5A7C-4B00-9D9F-9768514D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100" name="Freeform 85">
            <a:extLst>
              <a:ext uri="{FF2B5EF4-FFF2-40B4-BE49-F238E27FC236}">
                <a16:creationId xmlns:a16="http://schemas.microsoft.com/office/drawing/2014/main" id="{8F1B8FA7-9EDA-4DFD-8D3D-19A32F7A08E7}"/>
              </a:ext>
            </a:extLst>
          </p:cNvPr>
          <p:cNvSpPr>
            <a:spLocks/>
          </p:cNvSpPr>
          <p:nvPr/>
        </p:nvSpPr>
        <p:spPr bwMode="auto">
          <a:xfrm>
            <a:off x="3657600" y="4495800"/>
            <a:ext cx="1143000" cy="381000"/>
          </a:xfrm>
          <a:custGeom>
            <a:avLst/>
            <a:gdLst>
              <a:gd name="T0" fmla="*/ 0 w 720"/>
              <a:gd name="T1" fmla="*/ 2147483646 h 240"/>
              <a:gd name="T2" fmla="*/ 2147483646 w 720"/>
              <a:gd name="T3" fmla="*/ 2147483646 h 240"/>
              <a:gd name="T4" fmla="*/ 2147483646 w 72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Freeform 86">
            <a:extLst>
              <a:ext uri="{FF2B5EF4-FFF2-40B4-BE49-F238E27FC236}">
                <a16:creationId xmlns:a16="http://schemas.microsoft.com/office/drawing/2014/main" id="{887FC346-38DD-479E-BC20-A387A8666ABE}"/>
              </a:ext>
            </a:extLst>
          </p:cNvPr>
          <p:cNvSpPr>
            <a:spLocks/>
          </p:cNvSpPr>
          <p:nvPr/>
        </p:nvSpPr>
        <p:spPr bwMode="auto">
          <a:xfrm>
            <a:off x="4800600" y="4495800"/>
            <a:ext cx="2057400" cy="381000"/>
          </a:xfrm>
          <a:custGeom>
            <a:avLst/>
            <a:gdLst>
              <a:gd name="T0" fmla="*/ 0 w 720"/>
              <a:gd name="T1" fmla="*/ 2147483646 h 240"/>
              <a:gd name="T2" fmla="*/ 2147483646 w 720"/>
              <a:gd name="T3" fmla="*/ 2147483646 h 240"/>
              <a:gd name="T4" fmla="*/ 2147483646 w 72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87">
            <a:extLst>
              <a:ext uri="{FF2B5EF4-FFF2-40B4-BE49-F238E27FC236}">
                <a16:creationId xmlns:a16="http://schemas.microsoft.com/office/drawing/2014/main" id="{C5CE9E30-8ED0-45AC-A9EC-A76C44F99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11750"/>
            <a:ext cx="815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4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DeptName</a:t>
            </a:r>
            <a:r>
              <a:rPr lang="en-CA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is </a:t>
            </a:r>
            <a:r>
              <a:rPr lang="en-CA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transitively dependent</a:t>
            </a:r>
            <a:r>
              <a:rPr lang="en-CA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on </a:t>
            </a:r>
            <a:r>
              <a:rPr lang="en-CA" altLang="en-US" sz="2400" dirty="0" err="1">
                <a:highlight>
                  <a:srgbClr val="FF00FF"/>
                </a:highlight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400" dirty="0">
                <a:latin typeface="Times New Roman" panose="02020603050405020304" pitchFamily="18" charset="0"/>
              </a:rPr>
              <a:t>via </a:t>
            </a:r>
            <a:r>
              <a:rPr lang="en-CA" altLang="en-US" sz="24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endParaRPr lang="en-US" altLang="en-US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5384" name="Rectangle 88">
            <a:extLst>
              <a:ext uri="{FF2B5EF4-FFF2-40B4-BE49-F238E27FC236}">
                <a16:creationId xmlns:a16="http://schemas.microsoft.com/office/drawing/2014/main" id="{040E3184-10CB-4573-BCAC-3175B2D9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066800"/>
            <a:ext cx="30210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400" dirty="0" err="1">
                <a:highlight>
                  <a:srgbClr val="FF00FF"/>
                </a:highlight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highlight>
                  <a:srgbClr val="FFFF00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highlight>
                  <a:srgbClr val="FFFF00"/>
                </a:highlight>
                <a:latin typeface="Times New Roman" panose="02020603050405020304" pitchFamily="18" charset="0"/>
              </a:rPr>
              <a:t> DeptNum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5385" name="Rectangle 89">
            <a:extLst>
              <a:ext uri="{FF2B5EF4-FFF2-40B4-BE49-F238E27FC236}">
                <a16:creationId xmlns:a16="http://schemas.microsoft.com/office/drawing/2014/main" id="{DA361904-1C65-4DAE-970A-7DE0C151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438400"/>
            <a:ext cx="31559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4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r>
              <a:rPr lang="en-CA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highlight>
                  <a:srgbClr val="FFFF00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highlight>
                  <a:srgbClr val="00FF00"/>
                </a:highlight>
                <a:latin typeface="Times New Roman" panose="02020603050405020304" pitchFamily="18" charset="0"/>
              </a:rPr>
              <a:t>DeptN</a:t>
            </a:r>
            <a:r>
              <a:rPr lang="en-CA" altLang="en-US" sz="24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ame</a:t>
            </a:r>
            <a:endParaRPr lang="en-US" altLang="en-US" sz="2400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5" name="Rectangle 88">
            <a:extLst>
              <a:ext uri="{FF2B5EF4-FFF2-40B4-BE49-F238E27FC236}">
                <a16:creationId xmlns:a16="http://schemas.microsoft.com/office/drawing/2014/main" id="{A3E5464E-114C-4B1E-9098-6D57834A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370" y="5797550"/>
            <a:ext cx="25731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000" dirty="0" err="1">
                <a:highlight>
                  <a:srgbClr val="FF00FF"/>
                </a:highlight>
                <a:latin typeface="Times New Roman" panose="02020603050405020304" pitchFamily="18" charset="0"/>
              </a:rPr>
              <a:t>EmpNum</a:t>
            </a:r>
            <a:r>
              <a:rPr lang="en-CA" altLang="en-US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</a:rPr>
              <a:t> DeptNum</a:t>
            </a:r>
            <a:endParaRPr lang="en-US" altLang="en-US" sz="2000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6" name="Rectangle 89">
            <a:extLst>
              <a:ext uri="{FF2B5EF4-FFF2-40B4-BE49-F238E27FC236}">
                <a16:creationId xmlns:a16="http://schemas.microsoft.com/office/drawing/2014/main" id="{DFE10FD0-D21F-4D42-B08A-FB93279D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552" y="5787006"/>
            <a:ext cx="26869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0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r>
              <a:rPr lang="en-CA" altLang="en-US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000" noProof="1">
                <a:highlight>
                  <a:srgbClr val="00FF00"/>
                </a:highlight>
                <a:latin typeface="Times New Roman" panose="02020603050405020304" pitchFamily="18" charset="0"/>
              </a:rPr>
              <a:t>DeptN</a:t>
            </a:r>
            <a:r>
              <a:rPr lang="en-CA" altLang="en-US" sz="2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ame</a:t>
            </a:r>
            <a:endParaRPr lang="en-US" altLang="en-US" sz="2000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7" name="Rectangle 87">
            <a:extLst>
              <a:ext uri="{FF2B5EF4-FFF2-40B4-BE49-F238E27FC236}">
                <a16:creationId xmlns:a16="http://schemas.microsoft.com/office/drawing/2014/main" id="{03B44E14-D777-4412-8947-9EB2FE6B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6335399"/>
            <a:ext cx="41529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CA" altLang="en-US" dirty="0" err="1">
                <a:highlight>
                  <a:srgbClr val="FF00FF"/>
                </a:highlight>
                <a:latin typeface="Times New Roman" panose="02020603050405020304" pitchFamily="18" charset="0"/>
              </a:rPr>
              <a:t>EmpNum</a:t>
            </a:r>
            <a:r>
              <a:rPr lang="en-CA" altLang="en-US" dirty="0">
                <a:latin typeface="Times New Roman" panose="02020603050405020304" pitchFamily="18" charset="0"/>
              </a:rPr>
              <a:t> </a:t>
            </a:r>
            <a:r>
              <a:rPr lang="en-CA" altLang="en-US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noProof="1">
                <a:latin typeface="Times New Roman" panose="02020603050405020304" pitchFamily="18" charset="0"/>
              </a:rPr>
              <a:t> </a:t>
            </a:r>
            <a:r>
              <a:rPr lang="en-CA" altLang="en-US" noProof="1">
                <a:highlight>
                  <a:srgbClr val="00FF00"/>
                </a:highlight>
                <a:latin typeface="Times New Roman" panose="02020603050405020304" pitchFamily="18" charset="0"/>
              </a:rPr>
              <a:t>DeptN</a:t>
            </a:r>
            <a:r>
              <a:rPr lang="en-CA" altLang="en-US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ame</a:t>
            </a:r>
            <a:endParaRPr lang="en-US" altLang="en-US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8" name="Rectangle 89">
            <a:extLst>
              <a:ext uri="{FF2B5EF4-FFF2-40B4-BE49-F238E27FC236}">
                <a16:creationId xmlns:a16="http://schemas.microsoft.com/office/drawing/2014/main" id="{2B57F6AF-BD14-4F5C-9668-805131EAB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423" y="5774070"/>
            <a:ext cx="40639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000" dirty="0" err="1">
                <a:highlight>
                  <a:srgbClr val="FF00FF"/>
                </a:highlight>
                <a:latin typeface="Times New Roman" panose="02020603050405020304" pitchFamily="18" charset="0"/>
              </a:rPr>
              <a:t>EmpNum</a:t>
            </a:r>
            <a:r>
              <a:rPr lang="en-CA" altLang="en-US" sz="2000" dirty="0">
                <a:highlight>
                  <a:srgbClr val="FF00FF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0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r>
              <a:rPr lang="en-CA" altLang="en-US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000" noProof="1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000" noProof="1">
                <a:highlight>
                  <a:srgbClr val="00FF00"/>
                </a:highlight>
                <a:latin typeface="Times New Roman" panose="02020603050405020304" pitchFamily="18" charset="0"/>
              </a:rPr>
              <a:t>DeptN</a:t>
            </a:r>
            <a:r>
              <a:rPr lang="en-CA" altLang="en-US" sz="2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ame</a:t>
            </a:r>
            <a:endParaRPr lang="en-US" altLang="en-US" sz="2000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9484" name="Title 2">
            <a:extLst>
              <a:ext uri="{FF2B5EF4-FFF2-40B4-BE49-F238E27FC236}">
                <a16:creationId xmlns:a16="http://schemas.microsoft.com/office/drawing/2014/main" id="{731FF42E-53A3-429F-B27A-8A160BD3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9485" name="Rectangle 2">
            <a:extLst>
              <a:ext uri="{FF2B5EF4-FFF2-40B4-BE49-F238E27FC236}">
                <a16:creationId xmlns:a16="http://schemas.microsoft.com/office/drawing/2014/main" id="{7E664C2E-3318-44F2-9DB0-4341C3CE4764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/>
              <a:t>Transitive Dependency </a:t>
            </a:r>
            <a:r>
              <a:rPr lang="en-US" altLang="en-US" sz="4400"/>
              <a:t>A</a:t>
            </a:r>
            <a:r>
              <a:rPr lang="en-US" altLang="en-US" sz="4400">
                <a:cs typeface="Calibri" panose="020F0502020204030204" pitchFamily="34" charset="0"/>
              </a:rPr>
              <a:t>→B →C</a:t>
            </a:r>
            <a:endParaRPr lang="en-US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89" grpId="0" animBg="1"/>
      <p:bldP spid="46090" grpId="0" animBg="1"/>
      <p:bldP spid="46096" grpId="0" animBg="1"/>
      <p:bldP spid="46097" grpId="0" animBg="1"/>
      <p:bldP spid="46098" grpId="0" animBg="1"/>
      <p:bldP spid="460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3103D0F-FE34-46B1-8907-6442F94E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610600" cy="1143000"/>
          </a:xfrm>
        </p:spPr>
        <p:txBody>
          <a:bodyPr/>
          <a:lstStyle/>
          <a:p>
            <a:pPr eaLnBrk="1" hangingPunct="1"/>
            <a:r>
              <a:rPr lang="en-CA" altLang="en-US" sz="3500" b="1"/>
              <a:t>Partial dependency (</a:t>
            </a:r>
            <a:r>
              <a:rPr lang="en-CA" altLang="en-US" sz="3500" b="1" u="sng"/>
              <a:t>A1,A2</a:t>
            </a:r>
            <a:r>
              <a:rPr lang="en-CA" altLang="en-US" sz="3500" b="1"/>
              <a:t>), A2</a:t>
            </a:r>
            <a:r>
              <a:rPr lang="en-US" altLang="en-US" sz="3500" b="1">
                <a:cs typeface="Calibri" panose="020F0502020204030204" pitchFamily="34" charset="0"/>
              </a:rPr>
              <a:t> →B</a:t>
            </a:r>
            <a:endParaRPr lang="en-US" altLang="en-US" sz="3500" b="1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8F5AE43-1482-4D5E-84EE-8C8EC5AB4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56C30-37A6-4ADB-B117-57B4D190A0F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Text Box 88">
            <a:extLst>
              <a:ext uri="{FF2B5EF4-FFF2-40B4-BE49-F238E27FC236}">
                <a16:creationId xmlns:a16="http://schemas.microsoft.com/office/drawing/2014/main" id="{744F6D58-DBD1-45C2-B47E-8F224E90E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04850"/>
            <a:ext cx="7543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Times New Roman" panose="02020603050405020304" pitchFamily="18" charset="0"/>
              </a:rPr>
              <a:t>A </a:t>
            </a:r>
            <a:r>
              <a:rPr lang="en-CA" altLang="en-US" sz="2400" b="1" dirty="0">
                <a:latin typeface="Times New Roman" panose="02020603050405020304" pitchFamily="18" charset="0"/>
              </a:rPr>
              <a:t>partial dependency</a:t>
            </a:r>
            <a:r>
              <a:rPr lang="en-CA" altLang="en-US" sz="2400" dirty="0">
                <a:latin typeface="Times New Roman" panose="02020603050405020304" pitchFamily="18" charset="0"/>
              </a:rPr>
              <a:t> exists when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400" dirty="0">
                <a:latin typeface="Times New Roman" panose="02020603050405020304" pitchFamily="18" charset="0"/>
              </a:rPr>
              <a:t>an attribute B is functionally dependent on an attribute A, and A is a part of </a:t>
            </a:r>
            <a:r>
              <a:rPr lang="en-CA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candidate key</a:t>
            </a:r>
            <a:r>
              <a:rPr lang="en-CA" altLang="en-US" sz="2400" dirty="0">
                <a:latin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390" name="Text Box 89">
            <a:extLst>
              <a:ext uri="{FF2B5EF4-FFF2-40B4-BE49-F238E27FC236}">
                <a16:creationId xmlns:a16="http://schemas.microsoft.com/office/drawing/2014/main" id="{EEE69F3F-38DC-4C8C-95CF-F4BA0064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81275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ProdId</a:t>
            </a:r>
            <a:endParaRPr lang="en-US" altLang="en-US" sz="2400" u="sng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0486" name="Text Box 90">
            <a:extLst>
              <a:ext uri="{FF2B5EF4-FFF2-40B4-BE49-F238E27FC236}">
                <a16:creationId xmlns:a16="http://schemas.microsoft.com/office/drawing/2014/main" id="{3A720254-1207-4ADA-9172-B4A340D66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86038"/>
            <a:ext cx="19812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ProdName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7" name="Text Box 91">
            <a:extLst>
              <a:ext uri="{FF2B5EF4-FFF2-40B4-BE49-F238E27FC236}">
                <a16:creationId xmlns:a16="http://schemas.microsoft.com/office/drawing/2014/main" id="{422A72BA-B021-475C-A866-3CF26376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259080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Qty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8" name="Text Box 92">
            <a:extLst>
              <a:ext uri="{FF2B5EF4-FFF2-40B4-BE49-F238E27FC236}">
                <a16:creationId xmlns:a16="http://schemas.microsoft.com/office/drawing/2014/main" id="{A3EB7AEC-1657-4F6B-9201-E32A22DF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81275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UnitPrice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9" name="Freeform 95">
            <a:extLst>
              <a:ext uri="{FF2B5EF4-FFF2-40B4-BE49-F238E27FC236}">
                <a16:creationId xmlns:a16="http://schemas.microsoft.com/office/drawing/2014/main" id="{6646D296-DEF2-4233-A538-AB770063E378}"/>
              </a:ext>
            </a:extLst>
          </p:cNvPr>
          <p:cNvSpPr>
            <a:spLocks/>
          </p:cNvSpPr>
          <p:nvPr/>
        </p:nvSpPr>
        <p:spPr bwMode="auto">
          <a:xfrm>
            <a:off x="882650" y="3048000"/>
            <a:ext cx="6073775" cy="461963"/>
          </a:xfrm>
          <a:custGeom>
            <a:avLst/>
            <a:gdLst>
              <a:gd name="T0" fmla="*/ 0 w 1056"/>
              <a:gd name="T1" fmla="*/ 0 h 336"/>
              <a:gd name="T2" fmla="*/ 0 w 1056"/>
              <a:gd name="T3" fmla="*/ 2147483646 h 336"/>
              <a:gd name="T4" fmla="*/ 2147483646 w 1056"/>
              <a:gd name="T5" fmla="*/ 2147483646 h 336"/>
              <a:gd name="T6" fmla="*/ 2147483646 w 105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336">
                <a:moveTo>
                  <a:pt x="0" y="0"/>
                </a:moveTo>
                <a:lnTo>
                  <a:pt x="0" y="336"/>
                </a:lnTo>
                <a:lnTo>
                  <a:pt x="1056" y="336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97">
            <a:extLst>
              <a:ext uri="{FF2B5EF4-FFF2-40B4-BE49-F238E27FC236}">
                <a16:creationId xmlns:a16="http://schemas.microsoft.com/office/drawing/2014/main" id="{F1622341-16E1-4F56-92AE-5AC6426DE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86200"/>
            <a:ext cx="8686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200">
                <a:latin typeface="Times New Roman" panose="02020603050405020304" pitchFamily="18" charset="0"/>
              </a:rPr>
              <a:t>Table: OrderDetails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>
                <a:latin typeface="Times New Roman" panose="02020603050405020304" pitchFamily="18" charset="0"/>
              </a:rPr>
              <a:t>Candidate key(A): {OrderID, ProdId}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200">
              <a:latin typeface="Times New Roman" panose="02020603050405020304" pitchFamily="18" charset="0"/>
            </a:endParaRPr>
          </a:p>
        </p:txBody>
      </p:sp>
      <p:sp>
        <p:nvSpPr>
          <p:cNvPr id="14" name="Text Box 89">
            <a:extLst>
              <a:ext uri="{FF2B5EF4-FFF2-40B4-BE49-F238E27FC236}">
                <a16:creationId xmlns:a16="http://schemas.microsoft.com/office/drawing/2014/main" id="{AEFE8096-6E7D-4695-A7B8-AB0A22E2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82" y="2590800"/>
            <a:ext cx="119841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CA" altLang="en-US" sz="2400" u="sng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OrderId</a:t>
            </a:r>
            <a:endParaRPr lang="en-US" altLang="en-US" sz="2400" u="sng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2DC335-E089-430E-8A59-8BADCD6FD678}"/>
              </a:ext>
            </a:extLst>
          </p:cNvPr>
          <p:cNvCxnSpPr>
            <a:endCxn id="20488" idx="0"/>
          </p:cNvCxnSpPr>
          <p:nvPr/>
        </p:nvCxnSpPr>
        <p:spPr>
          <a:xfrm>
            <a:off x="5715000" y="2205038"/>
            <a:ext cx="0" cy="376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655253-6BA7-419C-9DBF-C620AABFACF4}"/>
              </a:ext>
            </a:extLst>
          </p:cNvPr>
          <p:cNvCxnSpPr>
            <a:cxnSpLocks/>
          </p:cNvCxnSpPr>
          <p:nvPr/>
        </p:nvCxnSpPr>
        <p:spPr>
          <a:xfrm flipV="1">
            <a:off x="2411413" y="2205038"/>
            <a:ext cx="49212" cy="37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97DE0C-685A-4192-A3E4-F0F68C88163C}"/>
              </a:ext>
            </a:extLst>
          </p:cNvPr>
          <p:cNvCxnSpPr/>
          <p:nvPr/>
        </p:nvCxnSpPr>
        <p:spPr>
          <a:xfrm>
            <a:off x="2460625" y="2209800"/>
            <a:ext cx="325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B413B-7808-4C71-A082-357D33081BE4}"/>
              </a:ext>
            </a:extLst>
          </p:cNvPr>
          <p:cNvCxnSpPr/>
          <p:nvPr/>
        </p:nvCxnSpPr>
        <p:spPr>
          <a:xfrm>
            <a:off x="4038600" y="2209800"/>
            <a:ext cx="0" cy="376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61B7D7-5920-4389-8513-A25E04B6440B}"/>
              </a:ext>
            </a:extLst>
          </p:cNvPr>
          <p:cNvCxnSpPr>
            <a:stCxn id="16390" idx="2"/>
          </p:cNvCxnSpPr>
          <p:nvPr/>
        </p:nvCxnSpPr>
        <p:spPr>
          <a:xfrm>
            <a:off x="2247900" y="3048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D4ACD2-24DD-4573-B88D-7959AD1A53D8}"/>
              </a:ext>
            </a:extLst>
          </p:cNvPr>
          <p:cNvCxnSpPr/>
          <p:nvPr/>
        </p:nvCxnSpPr>
        <p:spPr>
          <a:xfrm flipV="1">
            <a:off x="4038600" y="3057525"/>
            <a:ext cx="0" cy="4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BBDE4B-157F-4F39-9579-11BB5CFD4B98}"/>
              </a:ext>
            </a:extLst>
          </p:cNvPr>
          <p:cNvCxnSpPr/>
          <p:nvPr/>
        </p:nvCxnSpPr>
        <p:spPr>
          <a:xfrm flipV="1">
            <a:off x="5791200" y="3048000"/>
            <a:ext cx="0" cy="4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63D8B91-E3F0-4A65-BD6F-6C8A59A7B70C}"/>
              </a:ext>
            </a:extLst>
          </p:cNvPr>
          <p:cNvSpPr/>
          <p:nvPr/>
        </p:nvSpPr>
        <p:spPr>
          <a:xfrm>
            <a:off x="-76200" y="2205038"/>
            <a:ext cx="3003550" cy="1604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2E90B912-125F-49B0-B477-B7154D9F9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54563"/>
            <a:ext cx="86868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200" i="1" dirty="0">
                <a:latin typeface="Times New Roman" panose="02020603050405020304" pitchFamily="18" charset="0"/>
              </a:rPr>
              <a:t>Student activity: Write using </a:t>
            </a:r>
            <a:r>
              <a:rPr lang="en-CA" alt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A-&gt; B </a:t>
            </a:r>
            <a:r>
              <a:rPr lang="en-CA" altLang="en-US" sz="2200" i="1" dirty="0">
                <a:latin typeface="Times New Roman" panose="02020603050405020304" pitchFamily="18" charset="0"/>
              </a:rPr>
              <a:t>notation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i="1" dirty="0">
                <a:latin typeface="Times New Roman" panose="02020603050405020304" pitchFamily="18" charset="0"/>
              </a:rPr>
              <a:t>	A= </a:t>
            </a:r>
            <a:r>
              <a:rPr lang="en-CA" altLang="en-US" sz="2200" dirty="0">
                <a:latin typeface="Times New Roman" panose="02020603050405020304" pitchFamily="18" charset="0"/>
              </a:rPr>
              <a:t>{</a:t>
            </a:r>
            <a:r>
              <a:rPr lang="en-CA" altLang="en-US" sz="2200" dirty="0" err="1">
                <a:latin typeface="Times New Roman" panose="02020603050405020304" pitchFamily="18" charset="0"/>
              </a:rPr>
              <a:t>OrderID</a:t>
            </a:r>
            <a:r>
              <a:rPr lang="en-CA" altLang="en-US" sz="2200" dirty="0">
                <a:latin typeface="Times New Roman" panose="02020603050405020304" pitchFamily="18" charset="0"/>
              </a:rPr>
              <a:t>, </a:t>
            </a:r>
            <a:r>
              <a:rPr lang="en-CA" altLang="en-US" sz="2200" dirty="0" err="1">
                <a:latin typeface="Times New Roman" panose="02020603050405020304" pitchFamily="18" charset="0"/>
              </a:rPr>
              <a:t>ProdId</a:t>
            </a:r>
            <a:r>
              <a:rPr lang="en-CA" altLang="en-US" sz="22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latin typeface="Times New Roman" panose="02020603050405020304" pitchFamily="18" charset="0"/>
              </a:rPr>
              <a:t>	a) F</a:t>
            </a:r>
            <a:r>
              <a:rPr lang="en-CA" altLang="en-US" sz="2200" i="1" dirty="0">
                <a:latin typeface="Times New Roman" panose="02020603050405020304" pitchFamily="18" charset="0"/>
              </a:rPr>
              <a:t>ind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i="1" dirty="0">
                <a:latin typeface="Times New Roman" panose="02020603050405020304" pitchFamily="18" charset="0"/>
              </a:rPr>
              <a:t>	b) Are there any other A than </a:t>
            </a:r>
            <a:r>
              <a:rPr lang="en-CA" altLang="en-US" sz="2200" dirty="0">
                <a:latin typeface="Times New Roman" panose="02020603050405020304" pitchFamily="18" charset="0"/>
              </a:rPr>
              <a:t>{</a:t>
            </a:r>
            <a:r>
              <a:rPr lang="en-CA" altLang="en-US" sz="2200" dirty="0" err="1">
                <a:latin typeface="Times New Roman" panose="02020603050405020304" pitchFamily="18" charset="0"/>
              </a:rPr>
              <a:t>OrderID</a:t>
            </a:r>
            <a:r>
              <a:rPr lang="en-CA" altLang="en-US" sz="2200" dirty="0">
                <a:latin typeface="Times New Roman" panose="02020603050405020304" pitchFamily="18" charset="0"/>
              </a:rPr>
              <a:t>, </a:t>
            </a:r>
            <a:r>
              <a:rPr lang="en-CA" altLang="en-US" sz="2200" dirty="0" err="1">
                <a:latin typeface="Times New Roman" panose="02020603050405020304" pitchFamily="18" charset="0"/>
              </a:rPr>
              <a:t>ProdId</a:t>
            </a:r>
            <a:r>
              <a:rPr lang="en-CA" altLang="en-US" sz="22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2200" i="1" dirty="0">
                <a:latin typeface="Times New Roman" panose="02020603050405020304" pitchFamily="18" charset="0"/>
              </a:rPr>
              <a:t> </a:t>
            </a:r>
            <a:endParaRPr lang="en-CA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74A6879A-A4E7-4B5D-9B5C-E8AFF7E66F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892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48A23-AE88-4408-B0B6-9A7C5BDE9E6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Text Box 89">
            <a:extLst>
              <a:ext uri="{FF2B5EF4-FFF2-40B4-BE49-F238E27FC236}">
                <a16:creationId xmlns:a16="http://schemas.microsoft.com/office/drawing/2014/main" id="{EEE69F3F-38DC-4C8C-95CF-F4BA0064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176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ProdId</a:t>
            </a:r>
            <a:endParaRPr lang="en-US" altLang="en-US" sz="2400" u="sng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1508" name="Text Box 90">
            <a:extLst>
              <a:ext uri="{FF2B5EF4-FFF2-40B4-BE49-F238E27FC236}">
                <a16:creationId xmlns:a16="http://schemas.microsoft.com/office/drawing/2014/main" id="{147EDE20-856E-4F52-A2B3-19684C7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22363"/>
            <a:ext cx="19812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ProdName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9" name="Text Box 91">
            <a:extLst>
              <a:ext uri="{FF2B5EF4-FFF2-40B4-BE49-F238E27FC236}">
                <a16:creationId xmlns:a16="http://schemas.microsoft.com/office/drawing/2014/main" id="{678E98C6-AE77-465E-BCA7-5B339B01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11271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Qty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0" name="Text Box 92">
            <a:extLst>
              <a:ext uri="{FF2B5EF4-FFF2-40B4-BE49-F238E27FC236}">
                <a16:creationId xmlns:a16="http://schemas.microsoft.com/office/drawing/2014/main" id="{6527DA60-8AB1-43EC-9BA8-ED85A7A64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117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UnitPrice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Freeform 95">
            <a:extLst>
              <a:ext uri="{FF2B5EF4-FFF2-40B4-BE49-F238E27FC236}">
                <a16:creationId xmlns:a16="http://schemas.microsoft.com/office/drawing/2014/main" id="{D71AA31A-62F3-4AE7-AEF3-0579E0B0C014}"/>
              </a:ext>
            </a:extLst>
          </p:cNvPr>
          <p:cNvSpPr>
            <a:spLocks/>
          </p:cNvSpPr>
          <p:nvPr/>
        </p:nvSpPr>
        <p:spPr bwMode="auto">
          <a:xfrm>
            <a:off x="882650" y="1584325"/>
            <a:ext cx="6073775" cy="461963"/>
          </a:xfrm>
          <a:custGeom>
            <a:avLst/>
            <a:gdLst>
              <a:gd name="T0" fmla="*/ 0 w 1056"/>
              <a:gd name="T1" fmla="*/ 0 h 336"/>
              <a:gd name="T2" fmla="*/ 0 w 1056"/>
              <a:gd name="T3" fmla="*/ 2147483646 h 336"/>
              <a:gd name="T4" fmla="*/ 2147483646 w 1056"/>
              <a:gd name="T5" fmla="*/ 2147483646 h 336"/>
              <a:gd name="T6" fmla="*/ 2147483646 w 105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336">
                <a:moveTo>
                  <a:pt x="0" y="0"/>
                </a:moveTo>
                <a:lnTo>
                  <a:pt x="0" y="336"/>
                </a:lnTo>
                <a:lnTo>
                  <a:pt x="1056" y="336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rgbClr val="0066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97">
            <a:extLst>
              <a:ext uri="{FF2B5EF4-FFF2-40B4-BE49-F238E27FC236}">
                <a16:creationId xmlns:a16="http://schemas.microsoft.com/office/drawing/2014/main" id="{C1F45450-D76E-4080-9821-6D4950003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86868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Candidate key: {</a:t>
            </a:r>
            <a:r>
              <a:rPr lang="en-CA" altLang="en-US" sz="2200" dirty="0" err="1">
                <a:latin typeface="Times New Roman" panose="02020603050405020304" pitchFamily="18" charset="0"/>
              </a:rPr>
              <a:t>OrderID</a:t>
            </a:r>
            <a:r>
              <a:rPr lang="en-CA" altLang="en-US" sz="2200" dirty="0">
                <a:latin typeface="Times New Roman" panose="02020603050405020304" pitchFamily="18" charset="0"/>
              </a:rPr>
              <a:t>, </a:t>
            </a:r>
            <a:r>
              <a:rPr lang="en-CA" altLang="en-US" sz="2200" dirty="0" err="1">
                <a:latin typeface="Times New Roman" panose="02020603050405020304" pitchFamily="18" charset="0"/>
              </a:rPr>
              <a:t>ProdId</a:t>
            </a:r>
            <a:r>
              <a:rPr lang="en-CA" altLang="en-US" sz="22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 err="1">
                <a:latin typeface="Times New Roman" panose="02020603050405020304" pitchFamily="18" charset="0"/>
              </a:rPr>
              <a:t>ProdID</a:t>
            </a:r>
            <a:r>
              <a:rPr lang="en-CA" altLang="en-US" sz="2200" dirty="0">
                <a:latin typeface="Times New Roman" panose="02020603050405020304" pitchFamily="18" charset="0"/>
              </a:rPr>
              <a:t> is a determinant of </a:t>
            </a:r>
            <a:r>
              <a:rPr lang="en-CA" altLang="en-US" sz="2200" dirty="0" err="1">
                <a:latin typeface="Times New Roman" panose="02020603050405020304" pitchFamily="18" charset="0"/>
              </a:rPr>
              <a:t>ProdName</a:t>
            </a:r>
            <a:r>
              <a:rPr lang="en-CA" altLang="en-US" sz="2200" dirty="0">
                <a:latin typeface="Times New Roman" panose="02020603050405020304" pitchFamily="18" charset="0"/>
              </a:rPr>
              <a:t> and </a:t>
            </a:r>
            <a:r>
              <a:rPr lang="en-CA" altLang="en-US" sz="2200" dirty="0" err="1">
                <a:latin typeface="Times New Roman" panose="02020603050405020304" pitchFamily="18" charset="0"/>
              </a:rPr>
              <a:t>Unitprice</a:t>
            </a:r>
            <a:r>
              <a:rPr lang="en-CA" altLang="en-US" sz="22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 </a:t>
            </a:r>
            <a:r>
              <a:rPr lang="en-CA" altLang="en-US" sz="22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ProdID</a:t>
            </a:r>
            <a:r>
              <a:rPr lang="en-CA" altLang="en-US" sz="2200" dirty="0">
                <a:highlight>
                  <a:srgbClr val="00FF00"/>
                </a:highlight>
                <a:latin typeface="Times New Roman" panose="02020603050405020304" pitchFamily="18" charset="0"/>
              </a:rPr>
              <a:t>-&gt; </a:t>
            </a:r>
            <a:r>
              <a:rPr lang="en-CA" altLang="en-US" sz="22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ProdName</a:t>
            </a:r>
            <a:r>
              <a:rPr lang="en-CA" altLang="en-US" sz="2200" dirty="0">
                <a:highlight>
                  <a:srgbClr val="FFFF00"/>
                </a:highlight>
                <a:latin typeface="Times New Roman" panose="02020603050405020304" pitchFamily="18" charset="0"/>
              </a:rPr>
              <a:t>, </a:t>
            </a:r>
            <a:r>
              <a:rPr lang="en-CA" altLang="en-US" sz="22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UnitPrice</a:t>
            </a:r>
            <a:r>
              <a:rPr lang="en-CA" altLang="en-US" sz="22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BUT</a:t>
            </a:r>
            <a:r>
              <a:rPr lang="en-CA" altLang="en-US" sz="2200" dirty="0">
                <a:latin typeface="Times New Roman" panose="02020603050405020304" pitchFamily="18" charset="0"/>
              </a:rPr>
              <a:t>  </a:t>
            </a:r>
            <a:r>
              <a:rPr lang="en-CA" altLang="en-US" sz="22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ProdId</a:t>
            </a:r>
            <a:r>
              <a:rPr lang="en-CA" altLang="en-US" sz="2200" dirty="0">
                <a:latin typeface="Times New Roman" panose="02020603050405020304" pitchFamily="18" charset="0"/>
              </a:rPr>
              <a:t> is </a:t>
            </a:r>
            <a:r>
              <a:rPr lang="en-CA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part of a candidate key </a:t>
            </a:r>
            <a:r>
              <a:rPr lang="en-CA" altLang="en-US" sz="2200" dirty="0">
                <a:latin typeface="Times New Roman" panose="02020603050405020304" pitchFamily="18" charset="0"/>
              </a:rPr>
              <a:t>{</a:t>
            </a:r>
            <a:r>
              <a:rPr lang="en-CA" altLang="en-US" sz="2200" dirty="0" err="1">
                <a:latin typeface="Times New Roman" panose="02020603050405020304" pitchFamily="18" charset="0"/>
              </a:rPr>
              <a:t>OrderID</a:t>
            </a:r>
            <a:r>
              <a:rPr lang="en-CA" altLang="en-US" sz="2200" dirty="0">
                <a:latin typeface="Times New Roman" panose="02020603050405020304" pitchFamily="18" charset="0"/>
              </a:rPr>
              <a:t>, </a:t>
            </a:r>
            <a:r>
              <a:rPr lang="en-CA" altLang="en-US" sz="2200" dirty="0" err="1">
                <a:latin typeface="Times New Roman" panose="02020603050405020304" pitchFamily="18" charset="0"/>
              </a:rPr>
              <a:t>ProdId</a:t>
            </a:r>
            <a:r>
              <a:rPr lang="en-CA" altLang="en-US" sz="22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2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ProdName</a:t>
            </a:r>
            <a:r>
              <a:rPr lang="en-CA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CA" altLang="en-US" sz="2200" dirty="0">
                <a:latin typeface="Times New Roman" panose="02020603050405020304" pitchFamily="18" charset="0"/>
              </a:rPr>
              <a:t>and</a:t>
            </a:r>
            <a:r>
              <a:rPr lang="en-CA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CA" altLang="en-US" sz="2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UnitPrice</a:t>
            </a:r>
            <a:r>
              <a:rPr lang="en-CA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CA" altLang="en-US" sz="2200" dirty="0">
                <a:latin typeface="Times New Roman" panose="02020603050405020304" pitchFamily="18" charset="0"/>
              </a:rPr>
              <a:t>is </a:t>
            </a:r>
            <a:r>
              <a:rPr lang="en-CA" altLang="en-US" sz="22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partially dependent</a:t>
            </a:r>
            <a:r>
              <a:rPr lang="en-CA" altLang="en-US" sz="22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200" dirty="0">
                <a:latin typeface="Times New Roman" panose="02020603050405020304" pitchFamily="18" charset="0"/>
              </a:rPr>
              <a:t>on </a:t>
            </a:r>
            <a:r>
              <a:rPr lang="en-CA" altLang="en-US" sz="22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ProdId</a:t>
            </a:r>
            <a:endParaRPr lang="en-CA" altLang="en-US" sz="2200" dirty="0">
              <a:highlight>
                <a:srgbClr val="00FF00"/>
              </a:highlight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CA" altLang="en-US" sz="2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2200" i="1" dirty="0">
                <a:latin typeface="Times New Roman" panose="02020603050405020304" pitchFamily="18" charset="0"/>
              </a:rPr>
              <a:t> </a:t>
            </a:r>
            <a:endParaRPr lang="en-CA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4" name="Text Box 89">
            <a:extLst>
              <a:ext uri="{FF2B5EF4-FFF2-40B4-BE49-F238E27FC236}">
                <a16:creationId xmlns:a16="http://schemas.microsoft.com/office/drawing/2014/main" id="{AEFE8096-6E7D-4695-A7B8-AB0A22E2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82" y="1127125"/>
            <a:ext cx="119841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CA" altLang="en-US" sz="2400" u="sng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OrderId</a:t>
            </a:r>
            <a:endParaRPr lang="en-US" altLang="en-US" sz="2400" u="sng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2DC335-E089-430E-8A59-8BADCD6FD678}"/>
              </a:ext>
            </a:extLst>
          </p:cNvPr>
          <p:cNvCxnSpPr>
            <a:endCxn id="21510" idx="0"/>
          </p:cNvCxnSpPr>
          <p:nvPr/>
        </p:nvCxnSpPr>
        <p:spPr>
          <a:xfrm>
            <a:off x="5715000" y="741363"/>
            <a:ext cx="0" cy="376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655253-6BA7-419C-9DBF-C620AABFACF4}"/>
              </a:ext>
            </a:extLst>
          </p:cNvPr>
          <p:cNvCxnSpPr>
            <a:cxnSpLocks/>
          </p:cNvCxnSpPr>
          <p:nvPr/>
        </p:nvCxnSpPr>
        <p:spPr>
          <a:xfrm flipV="1">
            <a:off x="2411413" y="741363"/>
            <a:ext cx="49212" cy="37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97DE0C-685A-4192-A3E4-F0F68C88163C}"/>
              </a:ext>
            </a:extLst>
          </p:cNvPr>
          <p:cNvCxnSpPr/>
          <p:nvPr/>
        </p:nvCxnSpPr>
        <p:spPr>
          <a:xfrm>
            <a:off x="2460625" y="746125"/>
            <a:ext cx="325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B413B-7808-4C71-A082-357D33081BE4}"/>
              </a:ext>
            </a:extLst>
          </p:cNvPr>
          <p:cNvCxnSpPr/>
          <p:nvPr/>
        </p:nvCxnSpPr>
        <p:spPr>
          <a:xfrm>
            <a:off x="4038600" y="746125"/>
            <a:ext cx="0" cy="376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61B7D7-5920-4389-8513-A25E04B6440B}"/>
              </a:ext>
            </a:extLst>
          </p:cNvPr>
          <p:cNvCxnSpPr>
            <a:stCxn id="16390" idx="2"/>
          </p:cNvCxnSpPr>
          <p:nvPr/>
        </p:nvCxnSpPr>
        <p:spPr>
          <a:xfrm>
            <a:off x="2247900" y="1584325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059D7D-14A0-4F41-AB68-EA941CAB223D}"/>
              </a:ext>
            </a:extLst>
          </p:cNvPr>
          <p:cNvCxnSpPr/>
          <p:nvPr/>
        </p:nvCxnSpPr>
        <p:spPr>
          <a:xfrm flipV="1">
            <a:off x="4038600" y="1593850"/>
            <a:ext cx="0" cy="4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C3303-8682-4644-A56F-F50AE366F296}"/>
              </a:ext>
            </a:extLst>
          </p:cNvPr>
          <p:cNvCxnSpPr/>
          <p:nvPr/>
        </p:nvCxnSpPr>
        <p:spPr>
          <a:xfrm flipV="1">
            <a:off x="5867400" y="1600200"/>
            <a:ext cx="0" cy="4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itle 4">
            <a:extLst>
              <a:ext uri="{FF2B5EF4-FFF2-40B4-BE49-F238E27FC236}">
                <a16:creationId xmlns:a16="http://schemas.microsoft.com/office/drawing/2014/main" id="{6A67C4D2-912E-41B6-910E-B4C39895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1522" name="Rectangle 2">
            <a:extLst>
              <a:ext uri="{FF2B5EF4-FFF2-40B4-BE49-F238E27FC236}">
                <a16:creationId xmlns:a16="http://schemas.microsoft.com/office/drawing/2014/main" id="{7C3A96E9-B976-417B-B940-7B0B3CF0BEF0}"/>
              </a:ext>
            </a:extLst>
          </p:cNvPr>
          <p:cNvSpPr txBox="1">
            <a:spLocks/>
          </p:cNvSpPr>
          <p:nvPr/>
        </p:nvSpPr>
        <p:spPr bwMode="auto">
          <a:xfrm>
            <a:off x="457200" y="-2286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500" b="1"/>
              <a:t>Partial dependency (</a:t>
            </a:r>
            <a:r>
              <a:rPr lang="en-CA" altLang="en-US" sz="3500" b="1" u="sng"/>
              <a:t>A1,A2</a:t>
            </a:r>
            <a:r>
              <a:rPr lang="en-CA" altLang="en-US" sz="3500" b="1"/>
              <a:t>), A2</a:t>
            </a:r>
            <a:r>
              <a:rPr lang="en-US" altLang="en-US" sz="3500" b="1">
                <a:cs typeface="Calibri" panose="020F0502020204030204" pitchFamily="34" charset="0"/>
              </a:rPr>
              <a:t> →B</a:t>
            </a:r>
            <a:endParaRPr lang="en-US" altLang="en-US" sz="3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716D36FB-4BF9-4B36-A762-921F876A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CA" altLang="en-US" b="1" i="1">
                <a:latin typeface="Arial" panose="020B0604020202020204" pitchFamily="34" charset="0"/>
              </a:rPr>
              <a:t>Normalization</a:t>
            </a:r>
            <a:endParaRPr lang="en-US" altLang="en-US" b="1" i="1">
              <a:latin typeface="Arial" panose="020B0604020202020204" pitchFamily="34" charset="0"/>
            </a:endParaRP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9FA2D7D1-F7E7-4358-96CE-1FCDED3EE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4DB8D-433B-45AA-9D54-31B58ACB45D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50A2CDB8-9470-4482-886F-91668499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87450"/>
            <a:ext cx="903732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905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219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676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133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590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Normalization is the process of </a:t>
            </a:r>
            <a:r>
              <a:rPr lang="en-US" sz="2000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efficiently organizing data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database. 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 of the normalization process: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Eliminating redundant data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(Ex,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 the same data in more than one table) and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Ensuring 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data dependencies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make sense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(only storing related data in a table).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goals reduce the amount of space a database uses and ensure that data is logically stored.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534" name="Picture 6" descr="Image result for organizing database efficiently">
            <a:extLst>
              <a:ext uri="{FF2B5EF4-FFF2-40B4-BE49-F238E27FC236}">
                <a16:creationId xmlns:a16="http://schemas.microsoft.com/office/drawing/2014/main" id="{2212633F-54AA-44CA-B317-3CCB6DF0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-57150"/>
            <a:ext cx="256032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Image result for redundant data">
            <a:extLst>
              <a:ext uri="{FF2B5EF4-FFF2-40B4-BE49-F238E27FC236}">
                <a16:creationId xmlns:a16="http://schemas.microsoft.com/office/drawing/2014/main" id="{A5DE415B-9124-424F-857B-5EFD84DE1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676400"/>
            <a:ext cx="4762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Related image">
            <a:extLst>
              <a:ext uri="{FF2B5EF4-FFF2-40B4-BE49-F238E27FC236}">
                <a16:creationId xmlns:a16="http://schemas.microsoft.com/office/drawing/2014/main" id="{DC871CC2-ECAA-4DA1-AF3F-4D79EA2D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962400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>
            <a:extLst>
              <a:ext uri="{FF2B5EF4-FFF2-40B4-BE49-F238E27FC236}">
                <a16:creationId xmlns:a16="http://schemas.microsoft.com/office/drawing/2014/main" id="{337EDEE7-2759-428A-BF2C-DC50299F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CA" altLang="en-US" b="1" i="1">
                <a:latin typeface="Arial" panose="020B0604020202020204" pitchFamily="34" charset="0"/>
              </a:rPr>
              <a:t>Normalization</a:t>
            </a:r>
            <a:endParaRPr lang="en-US" altLang="en-US" b="1" i="1">
              <a:latin typeface="Arial" panose="020B0604020202020204" pitchFamily="34" charset="0"/>
            </a:endParaRP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01294F60-95D3-4652-B1E7-FD050680C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5655A-A158-4727-A10C-38463272649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C303AE4E-4709-453B-86BA-6AA74728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762000"/>
            <a:ext cx="8077200" cy="598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905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62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219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676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133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590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200" dirty="0"/>
              <a:t> This includes: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b="1" dirty="0">
                <a:highlight>
                  <a:srgbClr val="FFFF00"/>
                </a:highlight>
              </a:rPr>
              <a:t>Creating new tables </a:t>
            </a:r>
            <a:r>
              <a:rPr lang="en-US" altLang="en-US" sz="2200" dirty="0"/>
              <a:t>and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/>
              <a:t>Establishing Relationships between those tables according to rules designed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/>
              <a:t>by eliminating redundancy and inconsistent dependency.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 sz="2200" dirty="0"/>
            </a:br>
            <a:br>
              <a:rPr lang="en-US" altLang="en-US" sz="2200" dirty="0"/>
            </a:br>
            <a:r>
              <a:rPr lang="en-US" altLang="en-US" sz="2200" dirty="0"/>
              <a:t>Redundant data wastes disk space and creates maintenance problems.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/>
              <a:t>If data that exists in more than one place must be changed, the data must be changed in exactly the same way in all places.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/>
              <a:t>A customer address change is much easier to implement if that data is stored only in the Customers table and nowhere else in the database. 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 sz="2200" dirty="0"/>
            </a:b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>
            <a:extLst>
              <a:ext uri="{FF2B5EF4-FFF2-40B4-BE49-F238E27FC236}">
                <a16:creationId xmlns:a16="http://schemas.microsoft.com/office/drawing/2014/main" id="{3C33C300-1D41-4857-81BB-93AB2ECA74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b="1" i="1">
                <a:latin typeface="Arial" panose="020B0604020202020204" pitchFamily="34" charset="0"/>
              </a:rPr>
              <a:t>Normalization</a:t>
            </a:r>
            <a:endParaRPr lang="en-US" altLang="en-US" b="1" i="1">
              <a:latin typeface="Arial" panose="020B0604020202020204" pitchFamily="34" charset="0"/>
            </a:endParaRP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694007CC-3FF8-4B2B-B68D-5AF4924C7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EE80B9-6B75-4299-9350-3F9DC1631B4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013C02DA-2744-4ABF-82F0-90653F4F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0772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905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219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676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133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590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4"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The </a:t>
            </a:r>
            <a:r>
              <a:rPr lang="en-CA" altLang="en-US" sz="2400" i="1" dirty="0">
                <a:latin typeface="Times New Roman" panose="02020603050405020304" pitchFamily="18" charset="0"/>
              </a:rPr>
              <a:t>objective</a:t>
            </a:r>
            <a:r>
              <a:rPr lang="en-CA" altLang="en-US" sz="2400" dirty="0">
                <a:latin typeface="Times New Roman" panose="02020603050405020304" pitchFamily="18" charset="0"/>
              </a:rPr>
              <a:t> of normalization: </a:t>
            </a:r>
          </a:p>
          <a:p>
            <a:pPr lvl="4"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“</a:t>
            </a:r>
            <a:r>
              <a:rPr lang="en-CA" altLang="en-US" sz="2400" i="1" dirty="0">
                <a:latin typeface="Times New Roman" panose="02020603050405020304" pitchFamily="18" charset="0"/>
              </a:rPr>
              <a:t>to create relations where every dependency is on </a:t>
            </a:r>
          </a:p>
          <a:p>
            <a:pPr lvl="4">
              <a:spcBef>
                <a:spcPct val="0"/>
              </a:spcBef>
              <a:buFontTx/>
              <a:buNone/>
            </a:pPr>
            <a:r>
              <a:rPr lang="en-CA" altLang="en-US" sz="2400" i="1" dirty="0">
                <a:latin typeface="Times New Roman" panose="02020603050405020304" pitchFamily="18" charset="0"/>
              </a:rPr>
              <a:t>the key, </a:t>
            </a:r>
          </a:p>
          <a:p>
            <a:pPr lvl="4">
              <a:spcBef>
                <a:spcPct val="0"/>
              </a:spcBef>
              <a:buFontTx/>
              <a:buNone/>
            </a:pPr>
            <a:r>
              <a:rPr lang="en-CA" altLang="en-US" sz="2400" i="1" dirty="0">
                <a:latin typeface="Times New Roman" panose="02020603050405020304" pitchFamily="18" charset="0"/>
              </a:rPr>
              <a:t>the whole key, and </a:t>
            </a:r>
          </a:p>
          <a:p>
            <a:pPr lvl="4">
              <a:spcBef>
                <a:spcPct val="0"/>
              </a:spcBef>
              <a:buFontTx/>
              <a:buNone/>
            </a:pPr>
            <a:r>
              <a:rPr lang="en-CA" altLang="en-US" sz="2400" i="1" dirty="0">
                <a:latin typeface="Times New Roman" panose="02020603050405020304" pitchFamily="18" charset="0"/>
              </a:rPr>
              <a:t>nothing but the key</a:t>
            </a:r>
            <a:r>
              <a:rPr lang="en-CA" altLang="en-US" sz="2400" dirty="0">
                <a:latin typeface="Times New Roman" panose="02020603050405020304" pitchFamily="18" charset="0"/>
              </a:rPr>
              <a:t>”.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BD7CFA1-AEE4-4B0B-B8E8-83BDD288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FORMS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65FD4A5-9749-4707-B7B1-A045EC44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1 NF-Key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2NF –Whole Key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3NF - </a:t>
            </a:r>
            <a:r>
              <a:rPr lang="en-CA" altLang="en-US" i="1">
                <a:latin typeface="Times New Roman" panose="02020603050405020304" pitchFamily="18" charset="0"/>
              </a:rPr>
              <a:t>nothing but the key</a:t>
            </a:r>
            <a:endParaRPr lang="en-US" altLang="en-US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305B123D-0674-4D77-9754-B043D82E7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815EA11-0E1A-4C69-804C-3DA10A5F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A8DA4DE-94E2-4081-903A-218A3FFF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u="sng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  <a:hlinkClick r:id="rId2"/>
              </a:rPr>
              <a:t>https://www.albany.edu/~goel/classes/fall2009/itm692/notes/normalization.ppt</a:t>
            </a:r>
          </a:p>
          <a:p>
            <a:r>
              <a:rPr lang="en-US" altLang="en-US" sz="2500" u="sng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  <a:hlinkClick r:id="rId3"/>
              </a:rPr>
              <a:t>ion.uwinnipeg.ca/~ychen2/access/8%20Normalization.ppt</a:t>
            </a:r>
          </a:p>
          <a:p>
            <a:r>
              <a:rPr lang="en-US" altLang="en-US" sz="25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  <a:hlinkClick r:id="rId4"/>
              </a:rPr>
              <a:t>www2.cs.uh.edu/~paris/6340/PowerPoint/Normalization.ppt</a:t>
            </a:r>
          </a:p>
          <a:p>
            <a:endParaRPr lang="en-US" altLang="en-US" sz="250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E07F6C4-7680-4D34-BB13-B69C8BA14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E3FAF2-72F1-4285-A84D-5BBA1566FAB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E29AF53-E0CA-452B-8935-472AF46A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>
                <a:latin typeface="Arial" panose="020B0604020202020204" pitchFamily="34" charset="0"/>
              </a:rPr>
              <a:t>Normal Forms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2ACBBA30-0FF4-4233-A310-35170623E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082ED1-67B6-42C1-AB63-5600845D4B1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8049C58F-25E2-412E-9232-4E3274BB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90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There is a sequence to normal forms: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1NF is considered the weakest,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2NF is stronger than 1NF,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3NF is stronger than 2NF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Normal Form: 1NF            2NF                  3NF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Strength	:Weakest       Stronger	           More Stronger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CA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E2672718-9B43-43B3-81BC-749D051EE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903C5-C676-44C7-A2D7-1D922920D6B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F2D36921-2AB6-4ED7-8EBA-01DBD852D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4271963"/>
            <a:ext cx="1606550" cy="963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BCNF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0278DEB8-3928-435D-BDAD-F93CE5679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3567113"/>
            <a:ext cx="2357438" cy="1714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3NF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CC8583EE-9E14-422D-8731-E7642EAA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94000"/>
            <a:ext cx="32146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2NF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70BB84A6-A6BF-4A62-8B97-8FCCB181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1981200"/>
            <a:ext cx="3856037" cy="353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1NF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E9B7D034-2B4D-4CC1-A768-51CA1803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81200"/>
            <a:ext cx="41910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Any relation in 3NF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is in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2NF;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5FEF7-1622-4EF7-8113-138DE01A4E54}"/>
              </a:ext>
            </a:extLst>
          </p:cNvPr>
          <p:cNvSpPr/>
          <p:nvPr/>
        </p:nvSpPr>
        <p:spPr>
          <a:xfrm>
            <a:off x="3048000" y="4079875"/>
            <a:ext cx="1871663" cy="1155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29" name="Title 3">
            <a:extLst>
              <a:ext uri="{FF2B5EF4-FFF2-40B4-BE49-F238E27FC236}">
                <a16:creationId xmlns:a16="http://schemas.microsoft.com/office/drawing/2014/main" id="{3E3A2FCA-4657-49AD-9E18-BC762E6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30" name="Rectangle 2">
            <a:extLst>
              <a:ext uri="{FF2B5EF4-FFF2-40B4-BE49-F238E27FC236}">
                <a16:creationId xmlns:a16="http://schemas.microsoft.com/office/drawing/2014/main" id="{A49CC3A1-82D8-4ED4-80C0-A2363388C9EF}"/>
              </a:ext>
            </a:extLst>
          </p:cNvPr>
          <p:cNvSpPr txBox="1">
            <a:spLocks/>
          </p:cNvSpPr>
          <p:nvPr/>
        </p:nvSpPr>
        <p:spPr bwMode="auto">
          <a:xfrm>
            <a:off x="609600" y="381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>
                <a:latin typeface="Arial" panose="020B0604020202020204" pitchFamily="34" charset="0"/>
              </a:rPr>
              <a:t>Normal Forms</a:t>
            </a:r>
            <a:endParaRPr lang="en-US" altLang="en-US" sz="4400" b="1">
              <a:latin typeface="Arial" panose="020B0604020202020204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FDC96C56-1B69-42C0-BE46-8C6DEEDA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48088"/>
            <a:ext cx="41910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and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Any relation in 2NF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is in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1NF.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CA" altLang="en-US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EA58FA83-2B85-4797-9EB5-B5770982D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428" y="2133600"/>
            <a:ext cx="8915400" cy="3581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 table is in 1NF if there are </a:t>
            </a:r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 repeating groups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in the table. 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 table is in 1NF 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if all non-key fields are </a:t>
            </a:r>
            <a:r>
              <a:rPr lang="en-US" sz="2400" u="sng" dirty="0">
                <a:latin typeface="Times" panose="02020603050405020304" pitchFamily="18" charset="0"/>
                <a:cs typeface="Times" panose="02020603050405020304" pitchFamily="18" charset="0"/>
              </a:rPr>
              <a:t>functionally dependent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on the PK.  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for each given value of PK, we always get only one value of the non-key field(s).    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CA" altLang="en-US" sz="2400" dirty="0">
                <a:latin typeface="Arial" panose="020B0604020202020204" pitchFamily="34" charset="0"/>
              </a:rPr>
              <a:t>We say a relation is in </a:t>
            </a:r>
            <a:r>
              <a:rPr lang="en-CA" altLang="en-US" sz="2400" b="1" dirty="0">
                <a:latin typeface="Arial" panose="020B0604020202020204" pitchFamily="34" charset="0"/>
              </a:rPr>
              <a:t>1NF</a:t>
            </a:r>
            <a:r>
              <a:rPr lang="en-CA" altLang="en-US" sz="2400" dirty="0">
                <a:latin typeface="Arial" panose="020B0604020202020204" pitchFamily="34" charset="0"/>
              </a:rPr>
              <a:t> if all values stored in the relation are </a:t>
            </a:r>
            <a:r>
              <a:rPr lang="en-CA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single-valued and atomic</a:t>
            </a:r>
            <a:r>
              <a:rPr lang="en-CA" altLang="en-US" sz="2400" dirty="0">
                <a:latin typeface="Arial" panose="020B0604020202020204" pitchFamily="34" charset="0"/>
              </a:rPr>
              <a:t>. </a:t>
            </a:r>
            <a:br>
              <a:rPr lang="en-CA" altLang="en-US" sz="2400" dirty="0">
                <a:latin typeface="Arial" panose="020B0604020202020204" pitchFamily="34" charset="0"/>
              </a:rPr>
            </a:br>
            <a:br>
              <a:rPr lang="en-US" altLang="en-US" sz="2400" dirty="0">
                <a:latin typeface="Arial" panose="020B0604020202020204" pitchFamily="34" charset="0"/>
              </a:rPr>
            </a:b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Values must be </a:t>
            </a:r>
            <a:r>
              <a:rPr lang="en-US" altLang="en-US" sz="2400" b="1" dirty="0">
                <a:latin typeface="Arial" panose="020B0604020202020204" pitchFamily="34" charset="0"/>
              </a:rPr>
              <a:t>simple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  <a:br>
              <a:rPr lang="en-US" altLang="en-US" sz="2400" dirty="0">
                <a:latin typeface="Arial" panose="020B0604020202020204" pitchFamily="34" charset="0"/>
              </a:rPr>
            </a:b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A4644EAC-C8F1-4AB8-9FC8-2F62290F86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403A426-32BC-4680-8E1A-70F9F4891E5D}"/>
              </a:ext>
            </a:extLst>
          </p:cNvPr>
          <p:cNvSpPr txBox="1">
            <a:spLocks/>
          </p:cNvSpPr>
          <p:nvPr/>
        </p:nvSpPr>
        <p:spPr bwMode="auto">
          <a:xfrm>
            <a:off x="-2209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>
                <a:latin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>
                <a:latin typeface="Arial" panose="020B0604020202020204" pitchFamily="34" charset="0"/>
              </a:rPr>
              <a:t>1 NF</a:t>
            </a:r>
            <a:endParaRPr lang="en-US" altLang="en-US" sz="4400" b="1">
              <a:latin typeface="Arial" panose="020B0604020202020204" pitchFamily="34" charset="0"/>
            </a:endParaRPr>
          </a:p>
        </p:txBody>
      </p:sp>
      <p:pic>
        <p:nvPicPr>
          <p:cNvPr id="31749" name="Picture 6" descr="Image result for normalization in database">
            <a:extLst>
              <a:ext uri="{FF2B5EF4-FFF2-40B4-BE49-F238E27FC236}">
                <a16:creationId xmlns:a16="http://schemas.microsoft.com/office/drawing/2014/main" id="{6971A9E1-4E25-4130-9206-B8516B200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5" b="40675"/>
          <a:stretch>
            <a:fillRect/>
          </a:stretch>
        </p:blipFill>
        <p:spPr bwMode="auto">
          <a:xfrm>
            <a:off x="4206875" y="28575"/>
            <a:ext cx="49720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F83C7040-CFC8-44EF-B200-8F81859A8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470FD-5813-488F-A541-DFFF926E666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DFD9BB58-AD1B-4E41-BDA5-24C73CE1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7391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above table is in </a:t>
            </a:r>
            <a:r>
              <a:rPr lang="en-US" altLang="en-US" sz="2400" b="1">
                <a:latin typeface="Arial" panose="020B0604020202020204" pitchFamily="34" charset="0"/>
              </a:rPr>
              <a:t>not</a:t>
            </a:r>
            <a:r>
              <a:rPr lang="en-US" altLang="en-US" sz="2400">
                <a:latin typeface="Arial" panose="020B0604020202020204" pitchFamily="34" charset="0"/>
              </a:rPr>
              <a:t> in 1NF</a:t>
            </a:r>
          </a:p>
        </p:txBody>
      </p:sp>
      <p:sp>
        <p:nvSpPr>
          <p:cNvPr id="32772" name="Rectangle 85">
            <a:extLst>
              <a:ext uri="{FF2B5EF4-FFF2-40B4-BE49-F238E27FC236}">
                <a16:creationId xmlns:a16="http://schemas.microsoft.com/office/drawing/2014/main" id="{A1EE0377-DAC4-4541-878F-1E92A37D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2947988"/>
            <a:ext cx="2398713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3" name="Rectangle 87">
            <a:extLst>
              <a:ext uri="{FF2B5EF4-FFF2-40B4-BE49-F238E27FC236}">
                <a16:creationId xmlns:a16="http://schemas.microsoft.com/office/drawing/2014/main" id="{9D8D0E0D-8AEB-44F9-8110-2B588548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2947988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4" name="Rectangle 90">
            <a:extLst>
              <a:ext uri="{FF2B5EF4-FFF2-40B4-BE49-F238E27FC236}">
                <a16:creationId xmlns:a16="http://schemas.microsoft.com/office/drawing/2014/main" id="{A181764A-DB72-41F5-8F2E-5E0C44F8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47988"/>
            <a:ext cx="315595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D95399D1-717E-4C0A-8428-7D686695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209800"/>
            <a:ext cx="2257425" cy="3587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6" name="Rectangle 5">
            <a:extLst>
              <a:ext uri="{FF2B5EF4-FFF2-40B4-BE49-F238E27FC236}">
                <a16:creationId xmlns:a16="http://schemas.microsoft.com/office/drawing/2014/main" id="{A257AB27-93B2-4F80-B262-3114DD87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2209800"/>
            <a:ext cx="13223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0000"/>
                </a:solidFill>
                <a:latin typeface="Times New Roman" panose="02020603050405020304" pitchFamily="18" charset="0"/>
              </a:rPr>
              <a:t>EmpNum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7" name="Rectangle 6">
            <a:extLst>
              <a:ext uri="{FF2B5EF4-FFF2-40B4-BE49-F238E27FC236}">
                <a16:creationId xmlns:a16="http://schemas.microsoft.com/office/drawing/2014/main" id="{2CB1AC82-442C-442C-86EF-D718790C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2532063"/>
            <a:ext cx="1211262" cy="30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FF4A3A40-129A-4C4A-9D96-4097D8D2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2209800"/>
            <a:ext cx="2235200" cy="3587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92412EEF-162A-4539-80B2-AA720713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209800"/>
            <a:ext cx="15128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10000"/>
                </a:solidFill>
                <a:latin typeface="Times New Roman" panose="02020603050405020304" pitchFamily="18" charset="0"/>
              </a:rPr>
              <a:t>Emp_DOB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0" name="Rectangle 11">
            <a:extLst>
              <a:ext uri="{FF2B5EF4-FFF2-40B4-BE49-F238E27FC236}">
                <a16:creationId xmlns:a16="http://schemas.microsoft.com/office/drawing/2014/main" id="{66C38B1E-F554-4B9C-9132-701EF9E61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209800"/>
            <a:ext cx="2940050" cy="3587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1" name="Rectangle 12">
            <a:extLst>
              <a:ext uri="{FF2B5EF4-FFF2-40B4-BE49-F238E27FC236}">
                <a16:creationId xmlns:a16="http://schemas.microsoft.com/office/drawing/2014/main" id="{EBD0549A-75A7-44E1-9438-50A8021F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2209800"/>
            <a:ext cx="1728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10000"/>
                </a:solidFill>
                <a:latin typeface="Times New Roman" panose="02020603050405020304" pitchFamily="18" charset="0"/>
              </a:rPr>
              <a:t>EmpDegrees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2" name="Line 15">
            <a:extLst>
              <a:ext uri="{FF2B5EF4-FFF2-40B4-BE49-F238E27FC236}">
                <a16:creationId xmlns:a16="http://schemas.microsoft.com/office/drawing/2014/main" id="{EFB68907-0EDE-46E4-89B7-C57CB4AC8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1971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6">
            <a:extLst>
              <a:ext uri="{FF2B5EF4-FFF2-40B4-BE49-F238E27FC236}">
                <a16:creationId xmlns:a16="http://schemas.microsoft.com/office/drawing/2014/main" id="{3DCAC3E8-B4CB-4124-8B48-3A0D476CA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197100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8">
            <a:extLst>
              <a:ext uri="{FF2B5EF4-FFF2-40B4-BE49-F238E27FC236}">
                <a16:creationId xmlns:a16="http://schemas.microsoft.com/office/drawing/2014/main" id="{B9C6E359-11B6-4C92-925C-796257928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1971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9">
            <a:extLst>
              <a:ext uri="{FF2B5EF4-FFF2-40B4-BE49-F238E27FC236}">
                <a16:creationId xmlns:a16="http://schemas.microsoft.com/office/drawing/2014/main" id="{ECD43B20-F9BB-4103-91FA-B3FBCFB05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197100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1">
            <a:extLst>
              <a:ext uri="{FF2B5EF4-FFF2-40B4-BE49-F238E27FC236}">
                <a16:creationId xmlns:a16="http://schemas.microsoft.com/office/drawing/2014/main" id="{B8B826D0-A857-452E-9130-07B4F7AA8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2197100"/>
            <a:ext cx="22574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26">
            <a:extLst>
              <a:ext uri="{FF2B5EF4-FFF2-40B4-BE49-F238E27FC236}">
                <a16:creationId xmlns:a16="http://schemas.microsoft.com/office/drawing/2014/main" id="{4E6986E5-9562-49E4-AD5F-39A7F550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2197100"/>
            <a:ext cx="22352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8">
            <a:extLst>
              <a:ext uri="{FF2B5EF4-FFF2-40B4-BE49-F238E27FC236}">
                <a16:creationId xmlns:a16="http://schemas.microsoft.com/office/drawing/2014/main" id="{8E0AF675-EF44-4653-BE65-E092E78E4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197100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9">
            <a:extLst>
              <a:ext uri="{FF2B5EF4-FFF2-40B4-BE49-F238E27FC236}">
                <a16:creationId xmlns:a16="http://schemas.microsoft.com/office/drawing/2014/main" id="{DA4F44B1-2514-4A9A-9B59-16E3D5513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197100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31">
            <a:extLst>
              <a:ext uri="{FF2B5EF4-FFF2-40B4-BE49-F238E27FC236}">
                <a16:creationId xmlns:a16="http://schemas.microsoft.com/office/drawing/2014/main" id="{4EDD6273-0394-4066-AABF-B6DF3F524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2197100"/>
            <a:ext cx="2940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33">
            <a:extLst>
              <a:ext uri="{FF2B5EF4-FFF2-40B4-BE49-F238E27FC236}">
                <a16:creationId xmlns:a16="http://schemas.microsoft.com/office/drawing/2014/main" id="{FAD6C19C-4460-4805-B4A6-9FE1C3639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1971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34">
            <a:extLst>
              <a:ext uri="{FF2B5EF4-FFF2-40B4-BE49-F238E27FC236}">
                <a16:creationId xmlns:a16="http://schemas.microsoft.com/office/drawing/2014/main" id="{C69CEC82-21BE-47F9-A2A7-E04E57062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19710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36">
            <a:extLst>
              <a:ext uri="{FF2B5EF4-FFF2-40B4-BE49-F238E27FC236}">
                <a16:creationId xmlns:a16="http://schemas.microsoft.com/office/drawing/2014/main" id="{12B2B0AC-65D3-4739-9842-09A3A1E42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1971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37">
            <a:extLst>
              <a:ext uri="{FF2B5EF4-FFF2-40B4-BE49-F238E27FC236}">
                <a16:creationId xmlns:a16="http://schemas.microsoft.com/office/drawing/2014/main" id="{292AF7BA-E89E-4727-9C93-D781B6340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19710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39">
            <a:extLst>
              <a:ext uri="{FF2B5EF4-FFF2-40B4-BE49-F238E27FC236}">
                <a16:creationId xmlns:a16="http://schemas.microsoft.com/office/drawing/2014/main" id="{28B7120B-94AE-47B0-A57C-BED8AE98A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09800"/>
            <a:ext cx="1588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Rectangle 42">
            <a:extLst>
              <a:ext uri="{FF2B5EF4-FFF2-40B4-BE49-F238E27FC236}">
                <a16:creationId xmlns:a16="http://schemas.microsoft.com/office/drawing/2014/main" id="{7AF0774F-5496-4ED2-A595-00036838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209800"/>
            <a:ext cx="12700" cy="36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7" name="Line 43">
            <a:extLst>
              <a:ext uri="{FF2B5EF4-FFF2-40B4-BE49-F238E27FC236}">
                <a16:creationId xmlns:a16="http://schemas.microsoft.com/office/drawing/2014/main" id="{15A262D0-662E-4209-83D6-C4DB0C114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209800"/>
            <a:ext cx="1588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45">
            <a:extLst>
              <a:ext uri="{FF2B5EF4-FFF2-40B4-BE49-F238E27FC236}">
                <a16:creationId xmlns:a16="http://schemas.microsoft.com/office/drawing/2014/main" id="{A98A8310-1730-4D2D-8626-D89748325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209800"/>
            <a:ext cx="0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Rectangle 46">
            <a:extLst>
              <a:ext uri="{FF2B5EF4-FFF2-40B4-BE49-F238E27FC236}">
                <a16:creationId xmlns:a16="http://schemas.microsoft.com/office/drawing/2014/main" id="{7CF39761-057B-4500-81EE-C195F5D3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2587625"/>
            <a:ext cx="476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10000"/>
                </a:solidFill>
                <a:latin typeface="Times New Roman" panose="02020603050405020304" pitchFamily="18" charset="0"/>
              </a:rPr>
              <a:t>123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0" name="Rectangle 47">
            <a:extLst>
              <a:ext uri="{FF2B5EF4-FFF2-40B4-BE49-F238E27FC236}">
                <a16:creationId xmlns:a16="http://schemas.microsoft.com/office/drawing/2014/main" id="{19013733-02FA-43D3-A99F-E4BB6910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2587625"/>
            <a:ext cx="12176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10000"/>
                </a:solidFill>
                <a:latin typeface="Times New Roman" panose="02020603050405020304" pitchFamily="18" charset="0"/>
              </a:rPr>
              <a:t>233-9876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1" name="Line 49">
            <a:extLst>
              <a:ext uri="{FF2B5EF4-FFF2-40B4-BE49-F238E27FC236}">
                <a16:creationId xmlns:a16="http://schemas.microsoft.com/office/drawing/2014/main" id="{480E3FF6-8E5D-4434-9137-1C31B58EF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749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50">
            <a:extLst>
              <a:ext uri="{FF2B5EF4-FFF2-40B4-BE49-F238E27FC236}">
                <a16:creationId xmlns:a16="http://schemas.microsoft.com/office/drawing/2014/main" id="{DA5E63B1-73BF-4830-8972-E7DFED58C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74925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52">
            <a:extLst>
              <a:ext uri="{FF2B5EF4-FFF2-40B4-BE49-F238E27FC236}">
                <a16:creationId xmlns:a16="http://schemas.microsoft.com/office/drawing/2014/main" id="{13FFC8F6-41CD-460C-9473-D41314FB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2574925"/>
            <a:ext cx="22574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57">
            <a:extLst>
              <a:ext uri="{FF2B5EF4-FFF2-40B4-BE49-F238E27FC236}">
                <a16:creationId xmlns:a16="http://schemas.microsoft.com/office/drawing/2014/main" id="{336BDA80-6101-45A6-8C50-A35E98E8D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2574925"/>
            <a:ext cx="22352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59">
            <a:extLst>
              <a:ext uri="{FF2B5EF4-FFF2-40B4-BE49-F238E27FC236}">
                <a16:creationId xmlns:a16="http://schemas.microsoft.com/office/drawing/2014/main" id="{762A9EA4-C405-4A57-977E-B52E04718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574925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60">
            <a:extLst>
              <a:ext uri="{FF2B5EF4-FFF2-40B4-BE49-F238E27FC236}">
                <a16:creationId xmlns:a16="http://schemas.microsoft.com/office/drawing/2014/main" id="{14CCF787-C163-49AC-B65E-13618C931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574925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62">
            <a:extLst>
              <a:ext uri="{FF2B5EF4-FFF2-40B4-BE49-F238E27FC236}">
                <a16:creationId xmlns:a16="http://schemas.microsoft.com/office/drawing/2014/main" id="{04BCC474-0F4A-4622-9139-60D9CBF77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2574925"/>
            <a:ext cx="2940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64">
            <a:extLst>
              <a:ext uri="{FF2B5EF4-FFF2-40B4-BE49-F238E27FC236}">
                <a16:creationId xmlns:a16="http://schemas.microsoft.com/office/drawing/2014/main" id="{2716468F-1A57-464C-B936-21E94C4E9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749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65">
            <a:extLst>
              <a:ext uri="{FF2B5EF4-FFF2-40B4-BE49-F238E27FC236}">
                <a16:creationId xmlns:a16="http://schemas.microsoft.com/office/drawing/2014/main" id="{F119E46F-3E62-44A0-95E1-3869813CF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7492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Line 67">
            <a:extLst>
              <a:ext uri="{FF2B5EF4-FFF2-40B4-BE49-F238E27FC236}">
                <a16:creationId xmlns:a16="http://schemas.microsoft.com/office/drawing/2014/main" id="{A7586408-2144-457D-ACE4-1573504CE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87625"/>
            <a:ext cx="1588" cy="3667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Rectangle 70">
            <a:extLst>
              <a:ext uri="{FF2B5EF4-FFF2-40B4-BE49-F238E27FC236}">
                <a16:creationId xmlns:a16="http://schemas.microsoft.com/office/drawing/2014/main" id="{0D4A6CAE-EAA7-4882-93BE-594F84F0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587625"/>
            <a:ext cx="12700" cy="3667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2" name="Line 71">
            <a:extLst>
              <a:ext uri="{FF2B5EF4-FFF2-40B4-BE49-F238E27FC236}">
                <a16:creationId xmlns:a16="http://schemas.microsoft.com/office/drawing/2014/main" id="{898EF407-1585-45FF-8B61-C1CFEE886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587625"/>
            <a:ext cx="1588" cy="3667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73">
            <a:extLst>
              <a:ext uri="{FF2B5EF4-FFF2-40B4-BE49-F238E27FC236}">
                <a16:creationId xmlns:a16="http://schemas.microsoft.com/office/drawing/2014/main" id="{E24A28C6-58D2-4D38-A2A4-BA10DC67D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87625"/>
            <a:ext cx="0" cy="3667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Rectangle 74">
            <a:extLst>
              <a:ext uri="{FF2B5EF4-FFF2-40B4-BE49-F238E27FC236}">
                <a16:creationId xmlns:a16="http://schemas.microsoft.com/office/drawing/2014/main" id="{27CCF6B7-150C-48BD-AF79-2F54DA59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2967038"/>
            <a:ext cx="476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10000"/>
                </a:solidFill>
                <a:latin typeface="Times New Roman" panose="02020603050405020304" pitchFamily="18" charset="0"/>
              </a:rPr>
              <a:t>333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5" name="Rectangle 75">
            <a:extLst>
              <a:ext uri="{FF2B5EF4-FFF2-40B4-BE49-F238E27FC236}">
                <a16:creationId xmlns:a16="http://schemas.microsoft.com/office/drawing/2014/main" id="{B4B9F18D-A847-4358-B3E2-48206C5C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2967038"/>
            <a:ext cx="12176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10000"/>
                </a:solidFill>
                <a:latin typeface="Times New Roman" panose="02020603050405020304" pitchFamily="18" charset="0"/>
              </a:rPr>
              <a:t>233-1231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3" name="Rectangle 76">
            <a:extLst>
              <a:ext uri="{FF2B5EF4-FFF2-40B4-BE49-F238E27FC236}">
                <a16:creationId xmlns:a16="http://schemas.microsoft.com/office/drawing/2014/main" id="{1207AB39-B4E0-4CC8-A7D5-37E25424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2967038"/>
            <a:ext cx="1849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500" dirty="0">
                <a:solidFill>
                  <a:srgbClr val="01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BA, BSc, PhD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32817" name="Line 78">
            <a:extLst>
              <a:ext uri="{FF2B5EF4-FFF2-40B4-BE49-F238E27FC236}">
                <a16:creationId xmlns:a16="http://schemas.microsoft.com/office/drawing/2014/main" id="{0A609DB0-BDC6-4715-A478-41DB435A8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47988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Line 79">
            <a:extLst>
              <a:ext uri="{FF2B5EF4-FFF2-40B4-BE49-F238E27FC236}">
                <a16:creationId xmlns:a16="http://schemas.microsoft.com/office/drawing/2014/main" id="{74579641-7F72-4CFE-879E-BF04BD38E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47988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Line 81">
            <a:extLst>
              <a:ext uri="{FF2B5EF4-FFF2-40B4-BE49-F238E27FC236}">
                <a16:creationId xmlns:a16="http://schemas.microsoft.com/office/drawing/2014/main" id="{5AA55154-8D68-4F30-A311-695D5AB5B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2947988"/>
            <a:ext cx="22574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Line 86">
            <a:extLst>
              <a:ext uri="{FF2B5EF4-FFF2-40B4-BE49-F238E27FC236}">
                <a16:creationId xmlns:a16="http://schemas.microsoft.com/office/drawing/2014/main" id="{726D755B-8332-49A1-B85F-F5745B9CB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2947988"/>
            <a:ext cx="22352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Line 88">
            <a:extLst>
              <a:ext uri="{FF2B5EF4-FFF2-40B4-BE49-F238E27FC236}">
                <a16:creationId xmlns:a16="http://schemas.microsoft.com/office/drawing/2014/main" id="{A52FA224-CB2E-4932-B5E5-C39C54151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947988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Line 89">
            <a:extLst>
              <a:ext uri="{FF2B5EF4-FFF2-40B4-BE49-F238E27FC236}">
                <a16:creationId xmlns:a16="http://schemas.microsoft.com/office/drawing/2014/main" id="{322B14A8-2808-4D2B-90F2-A8D276FC1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947988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Line 91">
            <a:extLst>
              <a:ext uri="{FF2B5EF4-FFF2-40B4-BE49-F238E27FC236}">
                <a16:creationId xmlns:a16="http://schemas.microsoft.com/office/drawing/2014/main" id="{34739316-AA5F-4B70-AB17-F66FC51DE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2947988"/>
            <a:ext cx="2940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Line 93">
            <a:extLst>
              <a:ext uri="{FF2B5EF4-FFF2-40B4-BE49-F238E27FC236}">
                <a16:creationId xmlns:a16="http://schemas.microsoft.com/office/drawing/2014/main" id="{713C654F-7AC6-4E2C-81EF-DA53DAAD0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47988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Line 94">
            <a:extLst>
              <a:ext uri="{FF2B5EF4-FFF2-40B4-BE49-F238E27FC236}">
                <a16:creationId xmlns:a16="http://schemas.microsoft.com/office/drawing/2014/main" id="{EECB7B5C-996B-482E-8DDA-5CE238662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47988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6" name="Line 96">
            <a:extLst>
              <a:ext uri="{FF2B5EF4-FFF2-40B4-BE49-F238E27FC236}">
                <a16:creationId xmlns:a16="http://schemas.microsoft.com/office/drawing/2014/main" id="{B701E806-C859-4B53-AB3D-173F5B016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60688"/>
            <a:ext cx="1588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7" name="Rectangle 99">
            <a:extLst>
              <a:ext uri="{FF2B5EF4-FFF2-40B4-BE49-F238E27FC236}">
                <a16:creationId xmlns:a16="http://schemas.microsoft.com/office/drawing/2014/main" id="{BEAE5F78-C813-44EE-A581-A64E0673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960688"/>
            <a:ext cx="12700" cy="36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28" name="Line 100">
            <a:extLst>
              <a:ext uri="{FF2B5EF4-FFF2-40B4-BE49-F238E27FC236}">
                <a16:creationId xmlns:a16="http://schemas.microsoft.com/office/drawing/2014/main" id="{94AD859D-90E8-429A-9CC9-F08FFED05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960688"/>
            <a:ext cx="1588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9" name="Line 102">
            <a:extLst>
              <a:ext uri="{FF2B5EF4-FFF2-40B4-BE49-F238E27FC236}">
                <a16:creationId xmlns:a16="http://schemas.microsoft.com/office/drawing/2014/main" id="{DA720198-7A8A-4ECB-96AF-24DA74E12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60688"/>
            <a:ext cx="0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Rectangle 103">
            <a:extLst>
              <a:ext uri="{FF2B5EF4-FFF2-40B4-BE49-F238E27FC236}">
                <a16:creationId xmlns:a16="http://schemas.microsoft.com/office/drawing/2014/main" id="{2961B3C3-20FE-495F-B5D9-675BD6F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338513"/>
            <a:ext cx="476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10000"/>
                </a:solidFill>
                <a:latin typeface="Times New Roman" panose="02020603050405020304" pitchFamily="18" charset="0"/>
              </a:rPr>
              <a:t>679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31" name="Rectangle 104">
            <a:extLst>
              <a:ext uri="{FF2B5EF4-FFF2-40B4-BE49-F238E27FC236}">
                <a16:creationId xmlns:a16="http://schemas.microsoft.com/office/drawing/2014/main" id="{47C83460-BE3C-4273-8792-2E13D4E9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338513"/>
            <a:ext cx="12176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10000"/>
                </a:solidFill>
                <a:latin typeface="Times New Roman" panose="02020603050405020304" pitchFamily="18" charset="0"/>
              </a:rPr>
              <a:t>233-1231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32" name="Rectangle 105">
            <a:extLst>
              <a:ext uri="{FF2B5EF4-FFF2-40B4-BE49-F238E27FC236}">
                <a16:creationId xmlns:a16="http://schemas.microsoft.com/office/drawing/2014/main" id="{3E1E613A-68C9-4BC1-AFAD-128768B9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3338513"/>
            <a:ext cx="1287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10000"/>
                </a:solidFill>
                <a:latin typeface="Times New Roman" panose="02020603050405020304" pitchFamily="18" charset="0"/>
              </a:rPr>
              <a:t>BSc, MSc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33" name="Line 107">
            <a:extLst>
              <a:ext uri="{FF2B5EF4-FFF2-40B4-BE49-F238E27FC236}">
                <a16:creationId xmlns:a16="http://schemas.microsoft.com/office/drawing/2014/main" id="{39B63294-CE41-4CCF-BC6A-51483A3ED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325813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Line 108">
            <a:extLst>
              <a:ext uri="{FF2B5EF4-FFF2-40B4-BE49-F238E27FC236}">
                <a16:creationId xmlns:a16="http://schemas.microsoft.com/office/drawing/2014/main" id="{5890D842-26CC-4C50-8D77-B84FA022C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325813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5" name="Line 110">
            <a:extLst>
              <a:ext uri="{FF2B5EF4-FFF2-40B4-BE49-F238E27FC236}">
                <a16:creationId xmlns:a16="http://schemas.microsoft.com/office/drawing/2014/main" id="{795679D7-1788-4E51-8D38-63E57C1F7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3325813"/>
            <a:ext cx="22574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Line 115">
            <a:extLst>
              <a:ext uri="{FF2B5EF4-FFF2-40B4-BE49-F238E27FC236}">
                <a16:creationId xmlns:a16="http://schemas.microsoft.com/office/drawing/2014/main" id="{61F8BD87-82BA-4D4B-B670-A3885A075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3325813"/>
            <a:ext cx="22352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Line 117">
            <a:extLst>
              <a:ext uri="{FF2B5EF4-FFF2-40B4-BE49-F238E27FC236}">
                <a16:creationId xmlns:a16="http://schemas.microsoft.com/office/drawing/2014/main" id="{C96012D3-C221-4D1F-8A9B-B04587BC5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332581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Line 118">
            <a:extLst>
              <a:ext uri="{FF2B5EF4-FFF2-40B4-BE49-F238E27FC236}">
                <a16:creationId xmlns:a16="http://schemas.microsoft.com/office/drawing/2014/main" id="{8CCFBB5C-7E68-4286-800B-E0AE4B1EE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3325813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9" name="Line 120">
            <a:extLst>
              <a:ext uri="{FF2B5EF4-FFF2-40B4-BE49-F238E27FC236}">
                <a16:creationId xmlns:a16="http://schemas.microsoft.com/office/drawing/2014/main" id="{5F56B0AC-95EF-4862-B4B7-238A8EE91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3325813"/>
            <a:ext cx="2940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Line 122">
            <a:extLst>
              <a:ext uri="{FF2B5EF4-FFF2-40B4-BE49-F238E27FC236}">
                <a16:creationId xmlns:a16="http://schemas.microsoft.com/office/drawing/2014/main" id="{08452B40-4899-4670-AA2F-F311C5986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325813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1" name="Line 123">
            <a:extLst>
              <a:ext uri="{FF2B5EF4-FFF2-40B4-BE49-F238E27FC236}">
                <a16:creationId xmlns:a16="http://schemas.microsoft.com/office/drawing/2014/main" id="{62BA4E64-9339-4B94-A559-C514FB6D7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325813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2" name="Line 125">
            <a:extLst>
              <a:ext uri="{FF2B5EF4-FFF2-40B4-BE49-F238E27FC236}">
                <a16:creationId xmlns:a16="http://schemas.microsoft.com/office/drawing/2014/main" id="{3A08827C-A8F7-4872-A9AC-5C4A995F3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338513"/>
            <a:ext cx="1588" cy="3667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3" name="Line 127">
            <a:extLst>
              <a:ext uri="{FF2B5EF4-FFF2-40B4-BE49-F238E27FC236}">
                <a16:creationId xmlns:a16="http://schemas.microsoft.com/office/drawing/2014/main" id="{70788BB7-FA01-43AC-860B-3A6F36AD9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052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Line 128">
            <a:extLst>
              <a:ext uri="{FF2B5EF4-FFF2-40B4-BE49-F238E27FC236}">
                <a16:creationId xmlns:a16="http://schemas.microsoft.com/office/drawing/2014/main" id="{41FBE400-3FC0-49A6-9AD0-FCBFE6891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05225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Line 130">
            <a:extLst>
              <a:ext uri="{FF2B5EF4-FFF2-40B4-BE49-F238E27FC236}">
                <a16:creationId xmlns:a16="http://schemas.microsoft.com/office/drawing/2014/main" id="{7268F6B9-49CB-4519-B741-83817C143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052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6" name="Line 131">
            <a:extLst>
              <a:ext uri="{FF2B5EF4-FFF2-40B4-BE49-F238E27FC236}">
                <a16:creationId xmlns:a16="http://schemas.microsoft.com/office/drawing/2014/main" id="{4EEB7CBE-42EF-424A-84EB-70CB9BC15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05225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Line 133">
            <a:extLst>
              <a:ext uri="{FF2B5EF4-FFF2-40B4-BE49-F238E27FC236}">
                <a16:creationId xmlns:a16="http://schemas.microsoft.com/office/drawing/2014/main" id="{86EE446A-0753-407F-8989-2A1547333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3705225"/>
            <a:ext cx="22574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8" name="Line 140">
            <a:extLst>
              <a:ext uri="{FF2B5EF4-FFF2-40B4-BE49-F238E27FC236}">
                <a16:creationId xmlns:a16="http://schemas.microsoft.com/office/drawing/2014/main" id="{5802722A-F648-4C2F-8851-412BA0C82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3705225"/>
            <a:ext cx="22352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9" name="Rectangle 141">
            <a:extLst>
              <a:ext uri="{FF2B5EF4-FFF2-40B4-BE49-F238E27FC236}">
                <a16:creationId xmlns:a16="http://schemas.microsoft.com/office/drawing/2014/main" id="{3DB7A47D-F8DB-4B77-B58F-F0D326C5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338513"/>
            <a:ext cx="12700" cy="3667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50" name="Line 142">
            <a:extLst>
              <a:ext uri="{FF2B5EF4-FFF2-40B4-BE49-F238E27FC236}">
                <a16:creationId xmlns:a16="http://schemas.microsoft.com/office/drawing/2014/main" id="{71083639-9E67-4401-94C3-501321D0D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3338513"/>
            <a:ext cx="1588" cy="3667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1" name="Line 144">
            <a:extLst>
              <a:ext uri="{FF2B5EF4-FFF2-40B4-BE49-F238E27FC236}">
                <a16:creationId xmlns:a16="http://schemas.microsoft.com/office/drawing/2014/main" id="{7D9B197B-6559-473E-95A1-D8E3B0309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3705225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2" name="Line 145">
            <a:extLst>
              <a:ext uri="{FF2B5EF4-FFF2-40B4-BE49-F238E27FC236}">
                <a16:creationId xmlns:a16="http://schemas.microsoft.com/office/drawing/2014/main" id="{25A5230E-E2C3-47CF-8F12-D7B21AB1A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3705225"/>
            <a:ext cx="15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3" name="Line 147">
            <a:extLst>
              <a:ext uri="{FF2B5EF4-FFF2-40B4-BE49-F238E27FC236}">
                <a16:creationId xmlns:a16="http://schemas.microsoft.com/office/drawing/2014/main" id="{F119796F-3E2F-4E94-B084-FDEB15970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3705225"/>
            <a:ext cx="2940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4" name="Line 149">
            <a:extLst>
              <a:ext uri="{FF2B5EF4-FFF2-40B4-BE49-F238E27FC236}">
                <a16:creationId xmlns:a16="http://schemas.microsoft.com/office/drawing/2014/main" id="{EE51DA12-12E2-445F-9401-E51291850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338513"/>
            <a:ext cx="0" cy="3667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5" name="Line 151">
            <a:extLst>
              <a:ext uri="{FF2B5EF4-FFF2-40B4-BE49-F238E27FC236}">
                <a16:creationId xmlns:a16="http://schemas.microsoft.com/office/drawing/2014/main" id="{680C5349-99C1-46DC-9AD6-CB22FC82D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7052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6" name="Line 152">
            <a:extLst>
              <a:ext uri="{FF2B5EF4-FFF2-40B4-BE49-F238E27FC236}">
                <a16:creationId xmlns:a16="http://schemas.microsoft.com/office/drawing/2014/main" id="{C1AA1369-AF0C-41D9-8328-BC220567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70522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7" name="Line 154">
            <a:extLst>
              <a:ext uri="{FF2B5EF4-FFF2-40B4-BE49-F238E27FC236}">
                <a16:creationId xmlns:a16="http://schemas.microsoft.com/office/drawing/2014/main" id="{35993479-E61A-423A-98F9-DD45EDF3A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7052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8" name="Line 155">
            <a:extLst>
              <a:ext uri="{FF2B5EF4-FFF2-40B4-BE49-F238E27FC236}">
                <a16:creationId xmlns:a16="http://schemas.microsoft.com/office/drawing/2014/main" id="{110A78A0-0A73-473A-8C62-66F80A828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70522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0" name="Text Box 156">
            <a:extLst>
              <a:ext uri="{FF2B5EF4-FFF2-40B4-BE49-F238E27FC236}">
                <a16:creationId xmlns:a16="http://schemas.microsoft.com/office/drawing/2014/main" id="{114EA86F-83DC-4654-8038-B96F4C337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343400"/>
            <a:ext cx="7924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err="1">
                <a:latin typeface="Times New Roman" panose="02020603050405020304" pitchFamily="18" charset="0"/>
              </a:rPr>
              <a:t>EmpDegrees</a:t>
            </a:r>
            <a:r>
              <a:rPr lang="en-US" altLang="en-US" sz="2400" dirty="0">
                <a:latin typeface="Times New Roman" panose="02020603050405020304" pitchFamily="18" charset="0"/>
              </a:rPr>
              <a:t> is a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multi-valued</a:t>
            </a:r>
            <a:r>
              <a:rPr lang="en-US" altLang="en-US" sz="2400" dirty="0">
                <a:latin typeface="Times New Roman" panose="02020603050405020304" pitchFamily="18" charset="0"/>
              </a:rPr>
              <a:t> field: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employee 679 has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two degrees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latin typeface="Times New Roman" panose="02020603050405020304" pitchFamily="18" charset="0"/>
              </a:rPr>
              <a:t>BSc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i="1" dirty="0">
                <a:latin typeface="Times New Roman" panose="02020603050405020304" pitchFamily="18" charset="0"/>
              </a:rPr>
              <a:t>MSc 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employee 333 has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three degrees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  <a:r>
              <a:rPr lang="en-US" altLang="en-US" sz="2400" i="1" dirty="0">
                <a:latin typeface="Times New Roman" panose="02020603050405020304" pitchFamily="18" charset="0"/>
              </a:rPr>
              <a:t> BA, BSc, PhD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860" name="Line 158">
            <a:extLst>
              <a:ext uri="{FF2B5EF4-FFF2-40B4-BE49-F238E27FC236}">
                <a16:creationId xmlns:a16="http://schemas.microsoft.com/office/drawing/2014/main" id="{117456D0-64F2-4FE9-AC6E-E883980C2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304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1" name="Title 2">
            <a:extLst>
              <a:ext uri="{FF2B5EF4-FFF2-40B4-BE49-F238E27FC236}">
                <a16:creationId xmlns:a16="http://schemas.microsoft.com/office/drawing/2014/main" id="{73332569-F551-4014-8F47-99C5F5DA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862" name="Rectangle 2">
            <a:extLst>
              <a:ext uri="{FF2B5EF4-FFF2-40B4-BE49-F238E27FC236}">
                <a16:creationId xmlns:a16="http://schemas.microsoft.com/office/drawing/2014/main" id="{CA541667-CE5E-4ED8-AFB0-752F301DAD7B}"/>
              </a:ext>
            </a:extLst>
          </p:cNvPr>
          <p:cNvSpPr txBox="1">
            <a:spLocks/>
          </p:cNvSpPr>
          <p:nvPr/>
        </p:nvSpPr>
        <p:spPr bwMode="auto">
          <a:xfrm>
            <a:off x="-2141538" y="96838"/>
            <a:ext cx="82296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>
                <a:latin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>
                <a:latin typeface="Arial" panose="020B0604020202020204" pitchFamily="34" charset="0"/>
              </a:rPr>
              <a:t>1 NF</a:t>
            </a:r>
            <a:endParaRPr lang="en-US" altLang="en-US" sz="4400" b="1">
              <a:latin typeface="Arial" panose="020B0604020202020204" pitchFamily="34" charset="0"/>
            </a:endParaRPr>
          </a:p>
        </p:txBody>
      </p:sp>
      <p:pic>
        <p:nvPicPr>
          <p:cNvPr id="32863" name="Picture 6" descr="Image result for normalization in database">
            <a:extLst>
              <a:ext uri="{FF2B5EF4-FFF2-40B4-BE49-F238E27FC236}">
                <a16:creationId xmlns:a16="http://schemas.microsoft.com/office/drawing/2014/main" id="{745FC464-3CF9-4022-956D-E82D43B2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5" b="40675"/>
          <a:stretch>
            <a:fillRect/>
          </a:stretch>
        </p:blipFill>
        <p:spPr bwMode="auto">
          <a:xfrm>
            <a:off x="4206875" y="28575"/>
            <a:ext cx="49720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02525865-49F6-4490-ADB5-298E8FD7EC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23AFA5-8B8E-4AB2-91C2-A3D349E8188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98A08C24-8188-4B74-824D-60A6EAF8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55950"/>
            <a:ext cx="73914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To obtain 1NF relations we must,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without loss of information,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replace the above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with </a:t>
            </a: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two relations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33796" name="Group 210">
            <a:extLst>
              <a:ext uri="{FF2B5EF4-FFF2-40B4-BE49-F238E27FC236}">
                <a16:creationId xmlns:a16="http://schemas.microsoft.com/office/drawing/2014/main" id="{51563FDC-8B34-4312-A668-8DC8D94E2FA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14450"/>
            <a:ext cx="7467600" cy="1522413"/>
            <a:chOff x="235" y="760"/>
            <a:chExt cx="5057" cy="959"/>
          </a:xfrm>
        </p:grpSpPr>
        <p:sp>
          <p:nvSpPr>
            <p:cNvPr id="33800" name="Rectangle 4">
              <a:extLst>
                <a:ext uri="{FF2B5EF4-FFF2-40B4-BE49-F238E27FC236}">
                  <a16:creationId xmlns:a16="http://schemas.microsoft.com/office/drawing/2014/main" id="{0172D393-F277-4521-9B01-137FC12E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768"/>
              <a:ext cx="1527" cy="2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1" name="Rectangle 5">
              <a:extLst>
                <a:ext uri="{FF2B5EF4-FFF2-40B4-BE49-F238E27FC236}">
                  <a16:creationId xmlns:a16="http://schemas.microsoft.com/office/drawing/2014/main" id="{760A6202-F95F-400D-92A2-79AF9DDB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768"/>
              <a:ext cx="8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EmpNum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2" name="Rectangle 6">
              <a:extLst>
                <a:ext uri="{FF2B5EF4-FFF2-40B4-BE49-F238E27FC236}">
                  <a16:creationId xmlns:a16="http://schemas.microsoft.com/office/drawing/2014/main" id="{2EF19E7D-44EE-462F-BF0A-F67D28E7F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971"/>
              <a:ext cx="819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3" name="Rectangle 7">
              <a:extLst>
                <a:ext uri="{FF2B5EF4-FFF2-40B4-BE49-F238E27FC236}">
                  <a16:creationId xmlns:a16="http://schemas.microsoft.com/office/drawing/2014/main" id="{E0163039-AD61-4C4D-805F-FE0CBC18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768"/>
              <a:ext cx="1511" cy="2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4" name="Rectangle 8">
              <a:extLst>
                <a:ext uri="{FF2B5EF4-FFF2-40B4-BE49-F238E27FC236}">
                  <a16:creationId xmlns:a16="http://schemas.microsoft.com/office/drawing/2014/main" id="{00CE27CA-881E-4D57-BA60-12864529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768"/>
              <a:ext cx="101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EmpPhone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5" name="Rectangle 9">
              <a:extLst>
                <a:ext uri="{FF2B5EF4-FFF2-40B4-BE49-F238E27FC236}">
                  <a16:creationId xmlns:a16="http://schemas.microsoft.com/office/drawing/2014/main" id="{73ED3396-22B0-4030-B3F7-AAF13C3E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768"/>
              <a:ext cx="1988" cy="2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6" name="Rectangle 10">
              <a:extLst>
                <a:ext uri="{FF2B5EF4-FFF2-40B4-BE49-F238E27FC236}">
                  <a16:creationId xmlns:a16="http://schemas.microsoft.com/office/drawing/2014/main" id="{C5C21538-22EB-4F37-922C-692D7FB7E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768"/>
              <a:ext cx="1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EmpDegrees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7" name="Line 11">
              <a:extLst>
                <a:ext uri="{FF2B5EF4-FFF2-40B4-BE49-F238E27FC236}">
                  <a16:creationId xmlns:a16="http://schemas.microsoft.com/office/drawing/2014/main" id="{210FE5DC-AABC-4FA5-8D73-6C255B49D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76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2">
              <a:extLst>
                <a:ext uri="{FF2B5EF4-FFF2-40B4-BE49-F238E27FC236}">
                  <a16:creationId xmlns:a16="http://schemas.microsoft.com/office/drawing/2014/main" id="{D58B6AB5-E33C-42EE-BB98-8A4866894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76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13">
              <a:extLst>
                <a:ext uri="{FF2B5EF4-FFF2-40B4-BE49-F238E27FC236}">
                  <a16:creationId xmlns:a16="http://schemas.microsoft.com/office/drawing/2014/main" id="{23387025-D5AC-4F8F-9ED4-EBA54FC14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76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14">
              <a:extLst>
                <a:ext uri="{FF2B5EF4-FFF2-40B4-BE49-F238E27FC236}">
                  <a16:creationId xmlns:a16="http://schemas.microsoft.com/office/drawing/2014/main" id="{22339F67-05E6-416C-850B-66CA713E8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76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5">
              <a:extLst>
                <a:ext uri="{FF2B5EF4-FFF2-40B4-BE49-F238E27FC236}">
                  <a16:creationId xmlns:a16="http://schemas.microsoft.com/office/drawing/2014/main" id="{C4E5C32E-3041-4E04-9531-A05901880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760"/>
              <a:ext cx="1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16">
              <a:extLst>
                <a:ext uri="{FF2B5EF4-FFF2-40B4-BE49-F238E27FC236}">
                  <a16:creationId xmlns:a16="http://schemas.microsoft.com/office/drawing/2014/main" id="{4BB7F651-6D7F-4E47-AD24-EF47FA40E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76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17">
              <a:extLst>
                <a:ext uri="{FF2B5EF4-FFF2-40B4-BE49-F238E27FC236}">
                  <a16:creationId xmlns:a16="http://schemas.microsoft.com/office/drawing/2014/main" id="{434A080E-A8FE-4139-960B-D435326C3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76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18">
              <a:extLst>
                <a:ext uri="{FF2B5EF4-FFF2-40B4-BE49-F238E27FC236}">
                  <a16:creationId xmlns:a16="http://schemas.microsoft.com/office/drawing/2014/main" id="{6DDBDDED-2D9A-4F38-A311-8B56F8A31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760"/>
              <a:ext cx="15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19">
              <a:extLst>
                <a:ext uri="{FF2B5EF4-FFF2-40B4-BE49-F238E27FC236}">
                  <a16:creationId xmlns:a16="http://schemas.microsoft.com/office/drawing/2014/main" id="{92CE983D-E853-4A97-9E0A-3724868FB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6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0">
              <a:extLst>
                <a:ext uri="{FF2B5EF4-FFF2-40B4-BE49-F238E27FC236}">
                  <a16:creationId xmlns:a16="http://schemas.microsoft.com/office/drawing/2014/main" id="{9E78951C-6D5A-4350-A652-3FDBEF83C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6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1">
              <a:extLst>
                <a:ext uri="{FF2B5EF4-FFF2-40B4-BE49-F238E27FC236}">
                  <a16:creationId xmlns:a16="http://schemas.microsoft.com/office/drawing/2014/main" id="{75BC9080-4DFB-4683-8582-29E3D2624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760"/>
              <a:ext cx="19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2">
              <a:extLst>
                <a:ext uri="{FF2B5EF4-FFF2-40B4-BE49-F238E27FC236}">
                  <a16:creationId xmlns:a16="http://schemas.microsoft.com/office/drawing/2014/main" id="{BB77EEF7-6192-424F-950A-B4415964F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76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3">
              <a:extLst>
                <a:ext uri="{FF2B5EF4-FFF2-40B4-BE49-F238E27FC236}">
                  <a16:creationId xmlns:a16="http://schemas.microsoft.com/office/drawing/2014/main" id="{BDF441CC-7997-49F4-A6E2-A4B77E1E1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76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4">
              <a:extLst>
                <a:ext uri="{FF2B5EF4-FFF2-40B4-BE49-F238E27FC236}">
                  <a16:creationId xmlns:a16="http://schemas.microsoft.com/office/drawing/2014/main" id="{79289BFE-4073-4D1F-B1AC-0382BF155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76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25">
              <a:extLst>
                <a:ext uri="{FF2B5EF4-FFF2-40B4-BE49-F238E27FC236}">
                  <a16:creationId xmlns:a16="http://schemas.microsoft.com/office/drawing/2014/main" id="{7CFC9BB2-48E6-4EE8-A803-0618B7E41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76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26">
              <a:extLst>
                <a:ext uri="{FF2B5EF4-FFF2-40B4-BE49-F238E27FC236}">
                  <a16:creationId xmlns:a16="http://schemas.microsoft.com/office/drawing/2014/main" id="{123D944C-305B-4FC4-99C4-587CC361F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768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27">
              <a:extLst>
                <a:ext uri="{FF2B5EF4-FFF2-40B4-BE49-F238E27FC236}">
                  <a16:creationId xmlns:a16="http://schemas.microsoft.com/office/drawing/2014/main" id="{8E878E83-AD8B-442C-B330-19E3C6AC3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768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Rectangle 28">
              <a:extLst>
                <a:ext uri="{FF2B5EF4-FFF2-40B4-BE49-F238E27FC236}">
                  <a16:creationId xmlns:a16="http://schemas.microsoft.com/office/drawing/2014/main" id="{B2B87386-FC0F-4A13-9C14-E39ABEB6A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768"/>
              <a:ext cx="8" cy="2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25" name="Line 29">
              <a:extLst>
                <a:ext uri="{FF2B5EF4-FFF2-40B4-BE49-F238E27FC236}">
                  <a16:creationId xmlns:a16="http://schemas.microsoft.com/office/drawing/2014/main" id="{40393E18-F144-43D8-8F56-2D7018DCC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68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0">
              <a:extLst>
                <a:ext uri="{FF2B5EF4-FFF2-40B4-BE49-F238E27FC236}">
                  <a16:creationId xmlns:a16="http://schemas.microsoft.com/office/drawing/2014/main" id="{F70D7789-7007-4153-A2F0-307CA02BE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768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Rectangle 31">
              <a:extLst>
                <a:ext uri="{FF2B5EF4-FFF2-40B4-BE49-F238E27FC236}">
                  <a16:creationId xmlns:a16="http://schemas.microsoft.com/office/drawing/2014/main" id="{6DB0B6D0-D2A4-40AB-B11E-1E3A81C3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1006"/>
              <a:ext cx="3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123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28" name="Rectangle 32">
              <a:extLst>
                <a:ext uri="{FF2B5EF4-FFF2-40B4-BE49-F238E27FC236}">
                  <a16:creationId xmlns:a16="http://schemas.microsoft.com/office/drawing/2014/main" id="{7EF26212-B8AE-40A1-A849-4162D3F3A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006"/>
              <a:ext cx="8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233-9876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29" name="Line 33">
              <a:extLst>
                <a:ext uri="{FF2B5EF4-FFF2-40B4-BE49-F238E27FC236}">
                  <a16:creationId xmlns:a16="http://schemas.microsoft.com/office/drawing/2014/main" id="{0F12C94E-AD19-4C50-8816-9F69118E4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99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4">
              <a:extLst>
                <a:ext uri="{FF2B5EF4-FFF2-40B4-BE49-F238E27FC236}">
                  <a16:creationId xmlns:a16="http://schemas.microsoft.com/office/drawing/2014/main" id="{1B67F611-4516-48DF-AF56-34299C203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99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5">
              <a:extLst>
                <a:ext uri="{FF2B5EF4-FFF2-40B4-BE49-F238E27FC236}">
                  <a16:creationId xmlns:a16="http://schemas.microsoft.com/office/drawing/2014/main" id="{B30F3B3F-D04C-41D4-BD7B-498794E85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998"/>
              <a:ext cx="1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36">
              <a:extLst>
                <a:ext uri="{FF2B5EF4-FFF2-40B4-BE49-F238E27FC236}">
                  <a16:creationId xmlns:a16="http://schemas.microsoft.com/office/drawing/2014/main" id="{43071891-FFF8-4866-B710-8E89D77B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99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37">
              <a:extLst>
                <a:ext uri="{FF2B5EF4-FFF2-40B4-BE49-F238E27FC236}">
                  <a16:creationId xmlns:a16="http://schemas.microsoft.com/office/drawing/2014/main" id="{13B03256-546D-4F2C-A1DA-5DB5D1914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99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38">
              <a:extLst>
                <a:ext uri="{FF2B5EF4-FFF2-40B4-BE49-F238E27FC236}">
                  <a16:creationId xmlns:a16="http://schemas.microsoft.com/office/drawing/2014/main" id="{93528B19-AB8D-4432-A2C9-3BB8FCFFC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998"/>
              <a:ext cx="15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39">
              <a:extLst>
                <a:ext uri="{FF2B5EF4-FFF2-40B4-BE49-F238E27FC236}">
                  <a16:creationId xmlns:a16="http://schemas.microsoft.com/office/drawing/2014/main" id="{057E35D3-FE73-46E4-ABF4-03D0FDD47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99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0">
              <a:extLst>
                <a:ext uri="{FF2B5EF4-FFF2-40B4-BE49-F238E27FC236}">
                  <a16:creationId xmlns:a16="http://schemas.microsoft.com/office/drawing/2014/main" id="{820C43CB-ADA9-4767-BDB7-D60341058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99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1">
              <a:extLst>
                <a:ext uri="{FF2B5EF4-FFF2-40B4-BE49-F238E27FC236}">
                  <a16:creationId xmlns:a16="http://schemas.microsoft.com/office/drawing/2014/main" id="{9436778C-26C6-45A1-8DBC-73FD48F41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998"/>
              <a:ext cx="19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42">
              <a:extLst>
                <a:ext uri="{FF2B5EF4-FFF2-40B4-BE49-F238E27FC236}">
                  <a16:creationId xmlns:a16="http://schemas.microsoft.com/office/drawing/2014/main" id="{9D7A9D33-6CA7-43BC-9D91-A0DEA6413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99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43">
              <a:extLst>
                <a:ext uri="{FF2B5EF4-FFF2-40B4-BE49-F238E27FC236}">
                  <a16:creationId xmlns:a16="http://schemas.microsoft.com/office/drawing/2014/main" id="{A0198570-EF96-4D97-9010-5EA59E52F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99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44">
              <a:extLst>
                <a:ext uri="{FF2B5EF4-FFF2-40B4-BE49-F238E27FC236}">
                  <a16:creationId xmlns:a16="http://schemas.microsoft.com/office/drawing/2014/main" id="{2682D94F-3586-4060-8089-78C0DD1ED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006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45">
              <a:extLst>
                <a:ext uri="{FF2B5EF4-FFF2-40B4-BE49-F238E27FC236}">
                  <a16:creationId xmlns:a16="http://schemas.microsoft.com/office/drawing/2014/main" id="{F9F3966B-4F18-4E5C-9582-CB32E216C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006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Rectangle 46">
              <a:extLst>
                <a:ext uri="{FF2B5EF4-FFF2-40B4-BE49-F238E27FC236}">
                  <a16:creationId xmlns:a16="http://schemas.microsoft.com/office/drawing/2014/main" id="{191BFB73-58D0-443C-89AA-45171514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006"/>
              <a:ext cx="8" cy="2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43" name="Line 47">
              <a:extLst>
                <a:ext uri="{FF2B5EF4-FFF2-40B4-BE49-F238E27FC236}">
                  <a16:creationId xmlns:a16="http://schemas.microsoft.com/office/drawing/2014/main" id="{8BF1CE4A-E597-4294-B4B3-9DC0832A2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006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48">
              <a:extLst>
                <a:ext uri="{FF2B5EF4-FFF2-40B4-BE49-F238E27FC236}">
                  <a16:creationId xmlns:a16="http://schemas.microsoft.com/office/drawing/2014/main" id="{2BFB3733-BE81-40A0-ABB1-50840BF27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006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Rectangle 49">
              <a:extLst>
                <a:ext uri="{FF2B5EF4-FFF2-40B4-BE49-F238E27FC236}">
                  <a16:creationId xmlns:a16="http://schemas.microsoft.com/office/drawing/2014/main" id="{858A6C88-CE9B-4712-A7F5-D56589766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1245"/>
              <a:ext cx="3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333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46" name="Rectangle 50">
              <a:extLst>
                <a:ext uri="{FF2B5EF4-FFF2-40B4-BE49-F238E27FC236}">
                  <a16:creationId xmlns:a16="http://schemas.microsoft.com/office/drawing/2014/main" id="{F532A30D-29EF-4170-93E6-29067CEFF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245"/>
              <a:ext cx="8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233-1231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47" name="Rectangle 51">
              <a:extLst>
                <a:ext uri="{FF2B5EF4-FFF2-40B4-BE49-F238E27FC236}">
                  <a16:creationId xmlns:a16="http://schemas.microsoft.com/office/drawing/2014/main" id="{323DCF94-C5FC-464B-A1B8-DCD956380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45"/>
              <a:ext cx="125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BA, BSc, PhD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48" name="Line 52">
              <a:extLst>
                <a:ext uri="{FF2B5EF4-FFF2-40B4-BE49-F238E27FC236}">
                  <a16:creationId xmlns:a16="http://schemas.microsoft.com/office/drawing/2014/main" id="{7E0DB8CB-115F-4621-81DA-1906C90F5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23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Line 53">
              <a:extLst>
                <a:ext uri="{FF2B5EF4-FFF2-40B4-BE49-F238E27FC236}">
                  <a16:creationId xmlns:a16="http://schemas.microsoft.com/office/drawing/2014/main" id="{419987DD-9F34-4548-8B60-F09048CBD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23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Rectangle 54">
              <a:extLst>
                <a:ext uri="{FF2B5EF4-FFF2-40B4-BE49-F238E27FC236}">
                  <a16:creationId xmlns:a16="http://schemas.microsoft.com/office/drawing/2014/main" id="{07AB5677-9B49-420E-A6F8-27263386E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233"/>
              <a:ext cx="15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51" name="Line 55">
              <a:extLst>
                <a:ext uri="{FF2B5EF4-FFF2-40B4-BE49-F238E27FC236}">
                  <a16:creationId xmlns:a16="http://schemas.microsoft.com/office/drawing/2014/main" id="{41AA0CAD-5C00-429D-9649-B8B5F6B5B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1233"/>
              <a:ext cx="1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56">
              <a:extLst>
                <a:ext uri="{FF2B5EF4-FFF2-40B4-BE49-F238E27FC236}">
                  <a16:creationId xmlns:a16="http://schemas.microsoft.com/office/drawing/2014/main" id="{3D0CA6EE-2DD5-4C05-96C7-45A7AC0E4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23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Line 57">
              <a:extLst>
                <a:ext uri="{FF2B5EF4-FFF2-40B4-BE49-F238E27FC236}">
                  <a16:creationId xmlns:a16="http://schemas.microsoft.com/office/drawing/2014/main" id="{B0EE2185-5B48-4271-962D-F0FC4CED1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23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Rectangle 58">
              <a:extLst>
                <a:ext uri="{FF2B5EF4-FFF2-40B4-BE49-F238E27FC236}">
                  <a16:creationId xmlns:a16="http://schemas.microsoft.com/office/drawing/2014/main" id="{81A2D8D7-8B1F-4226-9C01-862ED079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1233"/>
              <a:ext cx="151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55" name="Line 59">
              <a:extLst>
                <a:ext uri="{FF2B5EF4-FFF2-40B4-BE49-F238E27FC236}">
                  <a16:creationId xmlns:a16="http://schemas.microsoft.com/office/drawing/2014/main" id="{142B4C60-0FDD-4771-8EE7-F38E31FFE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1233"/>
              <a:ext cx="15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Rectangle 60">
              <a:extLst>
                <a:ext uri="{FF2B5EF4-FFF2-40B4-BE49-F238E27FC236}">
                  <a16:creationId xmlns:a16="http://schemas.microsoft.com/office/drawing/2014/main" id="{6F9514E1-D303-4AE8-BA7B-196EB3E3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3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57" name="Line 61">
              <a:extLst>
                <a:ext uri="{FF2B5EF4-FFF2-40B4-BE49-F238E27FC236}">
                  <a16:creationId xmlns:a16="http://schemas.microsoft.com/office/drawing/2014/main" id="{6687C00B-8413-4315-8FBD-A317A3400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23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Line 62">
              <a:extLst>
                <a:ext uri="{FF2B5EF4-FFF2-40B4-BE49-F238E27FC236}">
                  <a16:creationId xmlns:a16="http://schemas.microsoft.com/office/drawing/2014/main" id="{38F6070A-F363-464C-8ECA-E44984020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23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Rectangle 63">
              <a:extLst>
                <a:ext uri="{FF2B5EF4-FFF2-40B4-BE49-F238E27FC236}">
                  <a16:creationId xmlns:a16="http://schemas.microsoft.com/office/drawing/2014/main" id="{4C0C270B-BD23-42EA-A306-60FEE564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233"/>
              <a:ext cx="198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60" name="Line 64">
              <a:extLst>
                <a:ext uri="{FF2B5EF4-FFF2-40B4-BE49-F238E27FC236}">
                  <a16:creationId xmlns:a16="http://schemas.microsoft.com/office/drawing/2014/main" id="{1A56358B-DF38-440B-A627-4E1AC7625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1233"/>
              <a:ext cx="19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65">
              <a:extLst>
                <a:ext uri="{FF2B5EF4-FFF2-40B4-BE49-F238E27FC236}">
                  <a16:creationId xmlns:a16="http://schemas.microsoft.com/office/drawing/2014/main" id="{B9C47562-FC58-4972-9595-5143D8B4A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23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66">
              <a:extLst>
                <a:ext uri="{FF2B5EF4-FFF2-40B4-BE49-F238E27FC236}">
                  <a16:creationId xmlns:a16="http://schemas.microsoft.com/office/drawing/2014/main" id="{8603CEE2-E048-420D-9598-7DE994322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23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67">
              <a:extLst>
                <a:ext uri="{FF2B5EF4-FFF2-40B4-BE49-F238E27FC236}">
                  <a16:creationId xmlns:a16="http://schemas.microsoft.com/office/drawing/2014/main" id="{83C8BD52-C9AD-49A3-945F-505D9EC83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241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68">
              <a:extLst>
                <a:ext uri="{FF2B5EF4-FFF2-40B4-BE49-F238E27FC236}">
                  <a16:creationId xmlns:a16="http://schemas.microsoft.com/office/drawing/2014/main" id="{70AA44BC-AD70-48DA-93E6-753774D82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241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Rectangle 69">
              <a:extLst>
                <a:ext uri="{FF2B5EF4-FFF2-40B4-BE49-F238E27FC236}">
                  <a16:creationId xmlns:a16="http://schemas.microsoft.com/office/drawing/2014/main" id="{CAF1000C-A900-4826-ACD6-5EE8C28C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41"/>
              <a:ext cx="8" cy="2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66" name="Line 70">
              <a:extLst>
                <a:ext uri="{FF2B5EF4-FFF2-40B4-BE49-F238E27FC236}">
                  <a16:creationId xmlns:a16="http://schemas.microsoft.com/office/drawing/2014/main" id="{E6FD05AB-E668-4D2A-8342-FADEBFC15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241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71">
              <a:extLst>
                <a:ext uri="{FF2B5EF4-FFF2-40B4-BE49-F238E27FC236}">
                  <a16:creationId xmlns:a16="http://schemas.microsoft.com/office/drawing/2014/main" id="{231EDEA5-9D2D-4F0A-BF06-E7B002D9A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241"/>
              <a:ext cx="1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Rectangle 72">
              <a:extLst>
                <a:ext uri="{FF2B5EF4-FFF2-40B4-BE49-F238E27FC236}">
                  <a16:creationId xmlns:a16="http://schemas.microsoft.com/office/drawing/2014/main" id="{DD6E247A-5B26-41FE-8697-8DE4264E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1479"/>
              <a:ext cx="3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679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69" name="Rectangle 73">
              <a:extLst>
                <a:ext uri="{FF2B5EF4-FFF2-40B4-BE49-F238E27FC236}">
                  <a16:creationId xmlns:a16="http://schemas.microsoft.com/office/drawing/2014/main" id="{EBD5CE9A-DDE3-460C-816D-823C1639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479"/>
              <a:ext cx="8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233-1231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70" name="Rectangle 74">
              <a:extLst>
                <a:ext uri="{FF2B5EF4-FFF2-40B4-BE49-F238E27FC236}">
                  <a16:creationId xmlns:a16="http://schemas.microsoft.com/office/drawing/2014/main" id="{5758FCA2-757F-40A5-94B1-554B4A7E2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479"/>
              <a:ext cx="8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10000"/>
                  </a:solidFill>
                  <a:latin typeface="Times New Roman" panose="02020603050405020304" pitchFamily="18" charset="0"/>
                </a:rPr>
                <a:t>BSc, MSc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71" name="Line 75">
              <a:extLst>
                <a:ext uri="{FF2B5EF4-FFF2-40B4-BE49-F238E27FC236}">
                  <a16:creationId xmlns:a16="http://schemas.microsoft.com/office/drawing/2014/main" id="{B82068F0-0FA9-4E39-844A-210D6634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47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76">
              <a:extLst>
                <a:ext uri="{FF2B5EF4-FFF2-40B4-BE49-F238E27FC236}">
                  <a16:creationId xmlns:a16="http://schemas.microsoft.com/office/drawing/2014/main" id="{CE846D37-E829-4398-A406-C4F95FB9D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47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77">
              <a:extLst>
                <a:ext uri="{FF2B5EF4-FFF2-40B4-BE49-F238E27FC236}">
                  <a16:creationId xmlns:a16="http://schemas.microsoft.com/office/drawing/2014/main" id="{F423F024-9320-4C9D-BA60-CA0A0D1EB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1471"/>
              <a:ext cx="1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78">
              <a:extLst>
                <a:ext uri="{FF2B5EF4-FFF2-40B4-BE49-F238E27FC236}">
                  <a16:creationId xmlns:a16="http://schemas.microsoft.com/office/drawing/2014/main" id="{1F96923C-21A1-4B8D-99CB-597CD389F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471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79">
              <a:extLst>
                <a:ext uri="{FF2B5EF4-FFF2-40B4-BE49-F238E27FC236}">
                  <a16:creationId xmlns:a16="http://schemas.microsoft.com/office/drawing/2014/main" id="{E64180BB-204A-460C-B13B-F985C213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47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80">
              <a:extLst>
                <a:ext uri="{FF2B5EF4-FFF2-40B4-BE49-F238E27FC236}">
                  <a16:creationId xmlns:a16="http://schemas.microsoft.com/office/drawing/2014/main" id="{2173E987-7EA6-47D5-B9AD-6CAED5708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1471"/>
              <a:ext cx="15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81">
              <a:extLst>
                <a:ext uri="{FF2B5EF4-FFF2-40B4-BE49-F238E27FC236}">
                  <a16:creationId xmlns:a16="http://schemas.microsoft.com/office/drawing/2014/main" id="{BB199B78-E075-4D7B-809C-ED775C2B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471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82">
              <a:extLst>
                <a:ext uri="{FF2B5EF4-FFF2-40B4-BE49-F238E27FC236}">
                  <a16:creationId xmlns:a16="http://schemas.microsoft.com/office/drawing/2014/main" id="{60B1835A-C36E-48D4-B54C-6636C411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47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83">
              <a:extLst>
                <a:ext uri="{FF2B5EF4-FFF2-40B4-BE49-F238E27FC236}">
                  <a16:creationId xmlns:a16="http://schemas.microsoft.com/office/drawing/2014/main" id="{C460BE52-5BFD-4A18-B0DB-423660C4A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1471"/>
              <a:ext cx="19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Line 84">
              <a:extLst>
                <a:ext uri="{FF2B5EF4-FFF2-40B4-BE49-F238E27FC236}">
                  <a16:creationId xmlns:a16="http://schemas.microsoft.com/office/drawing/2014/main" id="{14FC00CD-53EC-4FAE-B9C7-94D75EE3F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471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5">
              <a:extLst>
                <a:ext uri="{FF2B5EF4-FFF2-40B4-BE49-F238E27FC236}">
                  <a16:creationId xmlns:a16="http://schemas.microsoft.com/office/drawing/2014/main" id="{AFAD71AE-487A-48FB-B826-66C7C4EA3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47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86">
              <a:extLst>
                <a:ext uri="{FF2B5EF4-FFF2-40B4-BE49-F238E27FC236}">
                  <a16:creationId xmlns:a16="http://schemas.microsoft.com/office/drawing/2014/main" id="{24CC0B9A-5A33-4107-8B06-9B8960FC1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479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87">
              <a:extLst>
                <a:ext uri="{FF2B5EF4-FFF2-40B4-BE49-F238E27FC236}">
                  <a16:creationId xmlns:a16="http://schemas.microsoft.com/office/drawing/2014/main" id="{BE5ED1DB-D2F2-495E-87E2-84C4F584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71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88">
              <a:extLst>
                <a:ext uri="{FF2B5EF4-FFF2-40B4-BE49-F238E27FC236}">
                  <a16:creationId xmlns:a16="http://schemas.microsoft.com/office/drawing/2014/main" id="{4F090BF8-E391-461B-AC91-120CA5854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71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89">
              <a:extLst>
                <a:ext uri="{FF2B5EF4-FFF2-40B4-BE49-F238E27FC236}">
                  <a16:creationId xmlns:a16="http://schemas.microsoft.com/office/drawing/2014/main" id="{5DA15A2C-491A-4AB2-8580-7EAE50052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71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0">
              <a:extLst>
                <a:ext uri="{FF2B5EF4-FFF2-40B4-BE49-F238E27FC236}">
                  <a16:creationId xmlns:a16="http://schemas.microsoft.com/office/drawing/2014/main" id="{FCABC635-A958-4956-B086-367FBD0C9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171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1">
              <a:extLst>
                <a:ext uri="{FF2B5EF4-FFF2-40B4-BE49-F238E27FC236}">
                  <a16:creationId xmlns:a16="http://schemas.microsoft.com/office/drawing/2014/main" id="{2CFD00F7-FE82-4BD0-B73C-874411F3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1710"/>
              <a:ext cx="1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2">
              <a:extLst>
                <a:ext uri="{FF2B5EF4-FFF2-40B4-BE49-F238E27FC236}">
                  <a16:creationId xmlns:a16="http://schemas.microsoft.com/office/drawing/2014/main" id="{1C001422-586E-4FE2-B56E-3B7B633E8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479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3">
              <a:extLst>
                <a:ext uri="{FF2B5EF4-FFF2-40B4-BE49-F238E27FC236}">
                  <a16:creationId xmlns:a16="http://schemas.microsoft.com/office/drawing/2014/main" id="{490192BF-493B-40D0-A356-A864B5AD8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71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4">
              <a:extLst>
                <a:ext uri="{FF2B5EF4-FFF2-40B4-BE49-F238E27FC236}">
                  <a16:creationId xmlns:a16="http://schemas.microsoft.com/office/drawing/2014/main" id="{3904410B-A784-470C-9B61-D4B5D3415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71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5">
              <a:extLst>
                <a:ext uri="{FF2B5EF4-FFF2-40B4-BE49-F238E27FC236}">
                  <a16:creationId xmlns:a16="http://schemas.microsoft.com/office/drawing/2014/main" id="{82AB25C2-160A-4492-B474-FA44C3116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1710"/>
              <a:ext cx="15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Rectangle 96">
              <a:extLst>
                <a:ext uri="{FF2B5EF4-FFF2-40B4-BE49-F238E27FC236}">
                  <a16:creationId xmlns:a16="http://schemas.microsoft.com/office/drawing/2014/main" id="{1902D0CD-A7DF-4CA4-8F6C-0757528AF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479"/>
              <a:ext cx="8" cy="2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3" name="Line 97">
              <a:extLst>
                <a:ext uri="{FF2B5EF4-FFF2-40B4-BE49-F238E27FC236}">
                  <a16:creationId xmlns:a16="http://schemas.microsoft.com/office/drawing/2014/main" id="{D98917C5-0608-4B59-B578-B8778929C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479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Line 98">
              <a:extLst>
                <a:ext uri="{FF2B5EF4-FFF2-40B4-BE49-F238E27FC236}">
                  <a16:creationId xmlns:a16="http://schemas.microsoft.com/office/drawing/2014/main" id="{71FCF60F-3256-4EBE-BBDD-35A5D635A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71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Line 99">
              <a:extLst>
                <a:ext uri="{FF2B5EF4-FFF2-40B4-BE49-F238E27FC236}">
                  <a16:creationId xmlns:a16="http://schemas.microsoft.com/office/drawing/2014/main" id="{C485DE4F-46DA-4754-B003-56A3DA439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71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Line 100">
              <a:extLst>
                <a:ext uri="{FF2B5EF4-FFF2-40B4-BE49-F238E27FC236}">
                  <a16:creationId xmlns:a16="http://schemas.microsoft.com/office/drawing/2014/main" id="{9988B50D-611C-4B0E-A004-BF4C73CA1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1710"/>
              <a:ext cx="19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Line 101">
              <a:extLst>
                <a:ext uri="{FF2B5EF4-FFF2-40B4-BE49-F238E27FC236}">
                  <a16:creationId xmlns:a16="http://schemas.microsoft.com/office/drawing/2014/main" id="{A64DCA84-225D-4B52-B5C9-7B7AECB71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479"/>
              <a:ext cx="1" cy="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Line 102">
              <a:extLst>
                <a:ext uri="{FF2B5EF4-FFF2-40B4-BE49-F238E27FC236}">
                  <a16:creationId xmlns:a16="http://schemas.microsoft.com/office/drawing/2014/main" id="{3E925F60-5230-4DDB-ACAF-278C7DDA3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71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9" name="Line 103">
              <a:extLst>
                <a:ext uri="{FF2B5EF4-FFF2-40B4-BE49-F238E27FC236}">
                  <a16:creationId xmlns:a16="http://schemas.microsoft.com/office/drawing/2014/main" id="{22E1F2C4-8790-4E5A-8DF4-9F81FEDEE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71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0" name="Line 104">
              <a:extLst>
                <a:ext uri="{FF2B5EF4-FFF2-40B4-BE49-F238E27FC236}">
                  <a16:creationId xmlns:a16="http://schemas.microsoft.com/office/drawing/2014/main" id="{526A7CEA-4772-45C1-98BD-66A3EA20E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71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1" name="Line 105">
              <a:extLst>
                <a:ext uri="{FF2B5EF4-FFF2-40B4-BE49-F238E27FC236}">
                  <a16:creationId xmlns:a16="http://schemas.microsoft.com/office/drawing/2014/main" id="{7A360624-EE50-4DAC-8825-25E901B9C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710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7" name="Title 2">
            <a:extLst>
              <a:ext uri="{FF2B5EF4-FFF2-40B4-BE49-F238E27FC236}">
                <a16:creationId xmlns:a16="http://schemas.microsoft.com/office/drawing/2014/main" id="{A82E12C9-D95F-4DBF-9C66-9C4E03CF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E60D9398-10A0-4D67-A377-7846A3A4CA13}"/>
              </a:ext>
            </a:extLst>
          </p:cNvPr>
          <p:cNvSpPr txBox="1">
            <a:spLocks/>
          </p:cNvSpPr>
          <p:nvPr/>
        </p:nvSpPr>
        <p:spPr bwMode="auto">
          <a:xfrm>
            <a:off x="-21336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>
                <a:latin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4400" b="1">
                <a:latin typeface="Arial" panose="020B0604020202020204" pitchFamily="34" charset="0"/>
              </a:rPr>
              <a:t>1 NF</a:t>
            </a:r>
            <a:endParaRPr lang="en-US" altLang="en-US" sz="4400" b="1">
              <a:latin typeface="Arial" panose="020B0604020202020204" pitchFamily="34" charset="0"/>
            </a:endParaRPr>
          </a:p>
        </p:txBody>
      </p:sp>
      <p:pic>
        <p:nvPicPr>
          <p:cNvPr id="33799" name="Picture 6" descr="Image result for normalization in database">
            <a:extLst>
              <a:ext uri="{FF2B5EF4-FFF2-40B4-BE49-F238E27FC236}">
                <a16:creationId xmlns:a16="http://schemas.microsoft.com/office/drawing/2014/main" id="{385973D4-599C-4054-AB3A-6646D2E6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5" b="40675"/>
          <a:stretch>
            <a:fillRect/>
          </a:stretch>
        </p:blipFill>
        <p:spPr bwMode="auto">
          <a:xfrm>
            <a:off x="4206875" y="28575"/>
            <a:ext cx="49720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0B3E53C-ABE9-4689-B9EA-3EECC272B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5720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eriod"/>
              <a:defRPr/>
            </a:pPr>
            <a:r>
              <a:rPr lang="en-US" altLang="en-US" sz="2000" dirty="0">
                <a:latin typeface="Arial Unicode MS"/>
                <a:cs typeface="Times New Roman" panose="02020603050405020304" pitchFamily="18" charset="0"/>
              </a:rPr>
              <a:t>Place all items that appear in the </a:t>
            </a:r>
            <a:r>
              <a:rPr lang="en-US" altLang="en-US" sz="2000" dirty="0"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repeating group in a new table</a:t>
            </a:r>
          </a:p>
          <a:p>
            <a:pPr marL="609600" indent="-609600" algn="just" eaLnBrk="1" hangingPunct="1">
              <a:buFontTx/>
              <a:buNone/>
              <a:defRPr/>
            </a:pPr>
            <a:endParaRPr lang="en-US" altLang="en-US" sz="2000" b="1" dirty="0">
              <a:solidFill>
                <a:srgbClr val="CC0000"/>
              </a:solidFill>
              <a:latin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B079C875-B3FD-41B2-B2D4-39280138FE37}"/>
              </a:ext>
            </a:extLst>
          </p:cNvPr>
          <p:cNvGraphicFramePr>
            <a:graphicFrameLocks noGrp="1"/>
          </p:cNvGraphicFramePr>
          <p:nvPr/>
        </p:nvGraphicFramePr>
        <p:xfrm>
          <a:off x="2163763" y="4429125"/>
          <a:ext cx="2814637" cy="219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550256117"/>
                    </a:ext>
                  </a:extLst>
                </a:gridCol>
                <a:gridCol w="1747837">
                  <a:extLst>
                    <a:ext uri="{9D8B030D-6E8A-4147-A177-3AD203B41FA5}">
                      <a16:colId xmlns:a16="http://schemas.microsoft.com/office/drawing/2014/main" val="128298596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DEGID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EmpDegree</a:t>
                      </a:r>
                      <a:endParaRPr lang="en-US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294685617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34189879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BSC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59915032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PHD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3258384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BSC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40092399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MSC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290803677"/>
                  </a:ext>
                </a:extLst>
              </a:tr>
            </a:tbl>
          </a:graphicData>
        </a:graphic>
      </p:graphicFrame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FE740C8C-F2B0-4CB8-B94A-7DC00870D60D}"/>
              </a:ext>
            </a:extLst>
          </p:cNvPr>
          <p:cNvGraphicFramePr>
            <a:graphicFrameLocks noGrp="1"/>
          </p:cNvGraphicFramePr>
          <p:nvPr/>
        </p:nvGraphicFramePr>
        <p:xfrm>
          <a:off x="5192713" y="4465638"/>
          <a:ext cx="3775074" cy="21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22">
                  <a:extLst>
                    <a:ext uri="{9D8B030D-6E8A-4147-A177-3AD203B41FA5}">
                      <a16:colId xmlns:a16="http://schemas.microsoft.com/office/drawing/2014/main" val="2550256117"/>
                    </a:ext>
                  </a:extLst>
                </a:gridCol>
                <a:gridCol w="1232495">
                  <a:extLst>
                    <a:ext uri="{9D8B030D-6E8A-4147-A177-3AD203B41FA5}">
                      <a16:colId xmlns:a16="http://schemas.microsoft.com/office/drawing/2014/main" val="2081293976"/>
                    </a:ext>
                  </a:extLst>
                </a:gridCol>
                <a:gridCol w="1600657">
                  <a:extLst>
                    <a:ext uri="{9D8B030D-6E8A-4147-A177-3AD203B41FA5}">
                      <a16:colId xmlns:a16="http://schemas.microsoft.com/office/drawing/2014/main" val="1282985967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DEGID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EMPNUM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EmpDegree</a:t>
                      </a:r>
                      <a:endParaRPr lang="en-US" sz="1800" dirty="0"/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294685617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333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341898796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333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BSC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599150327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333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PHD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32583847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679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BSC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400923996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679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MSC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290803677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85B1334E-973B-41B0-A006-2553C44E3675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4419600"/>
          <a:ext cx="1747838" cy="21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1282985967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EmpDegree</a:t>
                      </a:r>
                      <a:endParaRPr lang="en-US" sz="1800" dirty="0"/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294685617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BA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341898796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BSC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599150327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PHD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1032583847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BSC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400923996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MSC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1290803677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BCDA31B0-6549-41A8-A53F-46586112E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78995"/>
              </p:ext>
            </p:extLst>
          </p:nvPr>
        </p:nvGraphicFramePr>
        <p:xfrm>
          <a:off x="415925" y="2708275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6361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37289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740374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EMPNUM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EMP_DOB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EmpDegrees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964072558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123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23-MAY-1981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7099619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333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13-JAN-1989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BA,BSC,PHD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635202937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679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5-FEB-200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BSC, MSC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4123785181"/>
                  </a:ext>
                </a:extLst>
              </a:tr>
            </a:tbl>
          </a:graphicData>
        </a:graphic>
      </p:graphicFrame>
      <p:sp>
        <p:nvSpPr>
          <p:cNvPr id="155" name="Rectangle 2">
            <a:extLst>
              <a:ext uri="{FF2B5EF4-FFF2-40B4-BE49-F238E27FC236}">
                <a16:creationId xmlns:a16="http://schemas.microsoft.com/office/drawing/2014/main" id="{B0586A0F-4817-49CF-A9D5-EE2479D1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493838"/>
            <a:ext cx="86106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 Unicode MS"/>
                <a:cs typeface="Times New Roman" panose="02020603050405020304" pitchFamily="18" charset="0"/>
              </a:rPr>
              <a:t>2.       Assign a primary key for each new table produced. </a:t>
            </a:r>
          </a:p>
          <a:p>
            <a:pPr marL="609600" indent="-609600" algn="just" eaLnBrk="1" hangingPunct="1">
              <a:buFontTx/>
              <a:buNone/>
              <a:defRPr/>
            </a:pPr>
            <a:endParaRPr lang="en-US" altLang="en-US" sz="2000" b="1" dirty="0">
              <a:solidFill>
                <a:srgbClr val="CC0000"/>
              </a:solidFill>
              <a:latin typeface="Arial Unicode MS"/>
              <a:cs typeface="Times New Roman" panose="02020603050405020304" pitchFamily="18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D0B06C47-843B-42DA-9158-AF43B9B56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91135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AutoNum type="arabicPeriod" startAt="3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 Unicode MS"/>
                <a:cs typeface="Times New Roman" panose="02020603050405020304" pitchFamily="18" charset="0"/>
              </a:rPr>
              <a:t>Duplicate in the new table the </a:t>
            </a:r>
            <a:r>
              <a:rPr lang="en-US" altLang="en-US" sz="2000" b="1" dirty="0">
                <a:solidFill>
                  <a:srgbClr val="FF0000"/>
                </a:solidFill>
                <a:latin typeface="Arial Unicode MS"/>
                <a:cs typeface="Times New Roman" panose="02020603050405020304" pitchFamily="18" charset="0"/>
              </a:rPr>
              <a:t>primary key</a:t>
            </a:r>
            <a:r>
              <a:rPr lang="en-US" altLang="en-US" sz="2000" dirty="0">
                <a:solidFill>
                  <a:prstClr val="black"/>
                </a:solidFill>
                <a:latin typeface="Arial Unicode MS"/>
                <a:cs typeface="Times New Roman" panose="02020603050405020304" pitchFamily="18" charset="0"/>
              </a:rPr>
              <a:t> of the table from which the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 Unicode MS"/>
                <a:cs typeface="Times New Roman" panose="02020603050405020304" pitchFamily="18" charset="0"/>
              </a:rPr>
              <a:t>       repeating group was extracted.</a:t>
            </a:r>
            <a:endParaRPr lang="en-US" altLang="en-US" sz="2000" dirty="0">
              <a:solidFill>
                <a:srgbClr val="CC0000"/>
              </a:solidFill>
              <a:latin typeface="Arial Unicode MS"/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buFontTx/>
              <a:buNone/>
              <a:defRPr/>
            </a:pPr>
            <a:endParaRPr lang="en-US" altLang="en-US" sz="2000" b="1" dirty="0">
              <a:solidFill>
                <a:srgbClr val="CC0000"/>
              </a:solidFill>
              <a:latin typeface="Arial Unicode MS"/>
              <a:cs typeface="Times New Roman" panose="02020603050405020304" pitchFamily="18" charset="0"/>
            </a:endParaRPr>
          </a:p>
        </p:txBody>
      </p:sp>
      <p:sp>
        <p:nvSpPr>
          <p:cNvPr id="34862" name="Rectangle 2">
            <a:extLst>
              <a:ext uri="{FF2B5EF4-FFF2-40B4-BE49-F238E27FC236}">
                <a16:creationId xmlns:a16="http://schemas.microsoft.com/office/drawing/2014/main" id="{D8FC96DD-D582-4D67-9E21-4D30358AD484}"/>
              </a:ext>
            </a:extLst>
          </p:cNvPr>
          <p:cNvSpPr txBox="1">
            <a:spLocks/>
          </p:cNvSpPr>
          <p:nvPr/>
        </p:nvSpPr>
        <p:spPr bwMode="auto">
          <a:xfrm>
            <a:off x="-20574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1 NF- </a:t>
            </a:r>
            <a:r>
              <a:rPr lang="en-US" altLang="en-US" sz="3000" b="1">
                <a:latin typeface="Arial" panose="020B0604020202020204" pitchFamily="34" charset="0"/>
                <a:ea typeface="Times" panose="02020603050405020304" pitchFamily="18" charset="0"/>
                <a:cs typeface="Arial" panose="020B0604020202020204" pitchFamily="34" charset="0"/>
              </a:rPr>
              <a:t>Decomposition</a:t>
            </a: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63" name="Picture 6" descr="Image result for normalization in database">
            <a:extLst>
              <a:ext uri="{FF2B5EF4-FFF2-40B4-BE49-F238E27FC236}">
                <a16:creationId xmlns:a16="http://schemas.microsoft.com/office/drawing/2014/main" id="{6196D695-9202-47CD-BEB5-4A709ABF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5" b="40675"/>
          <a:stretch>
            <a:fillRect/>
          </a:stretch>
        </p:blipFill>
        <p:spPr bwMode="auto">
          <a:xfrm>
            <a:off x="4206875" y="28575"/>
            <a:ext cx="4972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107EA380-3137-4986-A15D-BEA31CBFC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7E36F-AC40-4E3A-A00B-02DB4F01EEF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47">
            <a:extLst>
              <a:ext uri="{FF2B5EF4-FFF2-40B4-BE49-F238E27FC236}">
                <a16:creationId xmlns:a16="http://schemas.microsoft.com/office/drawing/2014/main" id="{7896E2DD-FB21-48A2-A6F5-7751714D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79600"/>
            <a:ext cx="152400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EmpNum</a:t>
            </a:r>
          </a:p>
        </p:txBody>
      </p:sp>
      <p:sp>
        <p:nvSpPr>
          <p:cNvPr id="36868" name="Rectangle 248">
            <a:extLst>
              <a:ext uri="{FF2B5EF4-FFF2-40B4-BE49-F238E27FC236}">
                <a16:creationId xmlns:a16="http://schemas.microsoft.com/office/drawing/2014/main" id="{F35AC440-56B7-477B-98A5-E79AF92B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79600"/>
            <a:ext cx="173355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EmpDegree</a:t>
            </a:r>
          </a:p>
        </p:txBody>
      </p:sp>
      <p:sp>
        <p:nvSpPr>
          <p:cNvPr id="36869" name="Rectangle 249">
            <a:extLst>
              <a:ext uri="{FF2B5EF4-FFF2-40B4-BE49-F238E27FC236}">
                <a16:creationId xmlns:a16="http://schemas.microsoft.com/office/drawing/2014/main" id="{86DEC050-45B0-49D3-A9CB-05B1C06E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27275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333</a:t>
            </a:r>
          </a:p>
        </p:txBody>
      </p:sp>
      <p:sp>
        <p:nvSpPr>
          <p:cNvPr id="36870" name="Rectangle 250">
            <a:extLst>
              <a:ext uri="{FF2B5EF4-FFF2-40B4-BE49-F238E27FC236}">
                <a16:creationId xmlns:a16="http://schemas.microsoft.com/office/drawing/2014/main" id="{2BC978AA-70C3-4E68-9672-068ED334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27275"/>
            <a:ext cx="175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BA</a:t>
            </a:r>
          </a:p>
        </p:txBody>
      </p:sp>
      <p:sp>
        <p:nvSpPr>
          <p:cNvPr id="36871" name="Rectangle 251">
            <a:extLst>
              <a:ext uri="{FF2B5EF4-FFF2-40B4-BE49-F238E27FC236}">
                <a16:creationId xmlns:a16="http://schemas.microsoft.com/office/drawing/2014/main" id="{39CE1F8F-6BDE-4B2E-808B-A3888B73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84475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333</a:t>
            </a:r>
          </a:p>
        </p:txBody>
      </p:sp>
      <p:sp>
        <p:nvSpPr>
          <p:cNvPr id="36872" name="Rectangle 252">
            <a:extLst>
              <a:ext uri="{FF2B5EF4-FFF2-40B4-BE49-F238E27FC236}">
                <a16:creationId xmlns:a16="http://schemas.microsoft.com/office/drawing/2014/main" id="{C2E07163-1468-4BFA-B529-9FA5EBDC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84475"/>
            <a:ext cx="175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BSc</a:t>
            </a:r>
          </a:p>
        </p:txBody>
      </p:sp>
      <p:sp>
        <p:nvSpPr>
          <p:cNvPr id="36873" name="Rectangle 253">
            <a:extLst>
              <a:ext uri="{FF2B5EF4-FFF2-40B4-BE49-F238E27FC236}">
                <a16:creationId xmlns:a16="http://schemas.microsoft.com/office/drawing/2014/main" id="{C467377D-D4C1-4C41-8A2E-E3D0211A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41675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333</a:t>
            </a:r>
          </a:p>
        </p:txBody>
      </p:sp>
      <p:sp>
        <p:nvSpPr>
          <p:cNvPr id="36874" name="Rectangle 254">
            <a:extLst>
              <a:ext uri="{FF2B5EF4-FFF2-40B4-BE49-F238E27FC236}">
                <a16:creationId xmlns:a16="http://schemas.microsoft.com/office/drawing/2014/main" id="{1CB31F6A-3CA6-452C-9AF7-95C3A69D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41675"/>
            <a:ext cx="175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PhD</a:t>
            </a:r>
          </a:p>
        </p:txBody>
      </p:sp>
      <p:sp>
        <p:nvSpPr>
          <p:cNvPr id="36875" name="Rectangle 255">
            <a:extLst>
              <a:ext uri="{FF2B5EF4-FFF2-40B4-BE49-F238E27FC236}">
                <a16:creationId xmlns:a16="http://schemas.microsoft.com/office/drawing/2014/main" id="{2C12D165-831A-44CE-AD9D-76CE8991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98875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679</a:t>
            </a:r>
          </a:p>
        </p:txBody>
      </p:sp>
      <p:sp>
        <p:nvSpPr>
          <p:cNvPr id="36876" name="Rectangle 256">
            <a:extLst>
              <a:ext uri="{FF2B5EF4-FFF2-40B4-BE49-F238E27FC236}">
                <a16:creationId xmlns:a16="http://schemas.microsoft.com/office/drawing/2014/main" id="{D3B94F3B-F123-4F7B-A945-1A4EFC95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698875"/>
            <a:ext cx="175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BSc</a:t>
            </a:r>
          </a:p>
        </p:txBody>
      </p:sp>
      <p:sp>
        <p:nvSpPr>
          <p:cNvPr id="36877" name="Rectangle 257">
            <a:extLst>
              <a:ext uri="{FF2B5EF4-FFF2-40B4-BE49-F238E27FC236}">
                <a16:creationId xmlns:a16="http://schemas.microsoft.com/office/drawing/2014/main" id="{511685DD-A75E-4949-B5E9-EB65318E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56075"/>
            <a:ext cx="175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MSc</a:t>
            </a:r>
          </a:p>
        </p:txBody>
      </p:sp>
      <p:sp>
        <p:nvSpPr>
          <p:cNvPr id="36878" name="Rectangle 258">
            <a:extLst>
              <a:ext uri="{FF2B5EF4-FFF2-40B4-BE49-F238E27FC236}">
                <a16:creationId xmlns:a16="http://schemas.microsoft.com/office/drawing/2014/main" id="{9B0D263B-1E83-45FF-BC16-F4EA7CCD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56075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679</a:t>
            </a:r>
          </a:p>
        </p:txBody>
      </p:sp>
      <p:sp>
        <p:nvSpPr>
          <p:cNvPr id="22544" name="Rectangle 259">
            <a:extLst>
              <a:ext uri="{FF2B5EF4-FFF2-40B4-BE49-F238E27FC236}">
                <a16:creationId xmlns:a16="http://schemas.microsoft.com/office/drawing/2014/main" id="{DACF2380-7C8B-4068-8804-86756046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08200"/>
            <a:ext cx="1676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err="1">
                <a:latin typeface="Times New Roman" panose="02020603050405020304" pitchFamily="18" charset="0"/>
              </a:rPr>
              <a:t>EmpNum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2545" name="Rectangle 260">
            <a:extLst>
              <a:ext uri="{FF2B5EF4-FFF2-40B4-BE49-F238E27FC236}">
                <a16:creationId xmlns:a16="http://schemas.microsoft.com/office/drawing/2014/main" id="{8C714A9E-A843-40E2-BF8E-EC55EA3F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8200"/>
            <a:ext cx="1676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err="1">
                <a:latin typeface="Times New Roman" panose="02020603050405020304" pitchFamily="18" charset="0"/>
              </a:rPr>
              <a:t>EmpPhone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6881" name="Rectangle 261">
            <a:extLst>
              <a:ext uri="{FF2B5EF4-FFF2-40B4-BE49-F238E27FC236}">
                <a16:creationId xmlns:a16="http://schemas.microsoft.com/office/drawing/2014/main" id="{48C07578-588D-46D7-978D-1FE3DE0A2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65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123</a:t>
            </a:r>
          </a:p>
        </p:txBody>
      </p:sp>
      <p:sp>
        <p:nvSpPr>
          <p:cNvPr id="36882" name="Rectangle 262">
            <a:extLst>
              <a:ext uri="{FF2B5EF4-FFF2-40B4-BE49-F238E27FC236}">
                <a16:creationId xmlns:a16="http://schemas.microsoft.com/office/drawing/2014/main" id="{3D92342F-3256-4C29-A502-93F7883C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65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233-9876</a:t>
            </a:r>
          </a:p>
        </p:txBody>
      </p:sp>
      <p:sp>
        <p:nvSpPr>
          <p:cNvPr id="36883" name="Rectangle 263">
            <a:extLst>
              <a:ext uri="{FF2B5EF4-FFF2-40B4-BE49-F238E27FC236}">
                <a16:creationId xmlns:a16="http://schemas.microsoft.com/office/drawing/2014/main" id="{9CB5A9C4-1670-4286-A843-87FB511B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226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333</a:t>
            </a:r>
          </a:p>
        </p:txBody>
      </p:sp>
      <p:sp>
        <p:nvSpPr>
          <p:cNvPr id="36884" name="Rectangle 264">
            <a:extLst>
              <a:ext uri="{FF2B5EF4-FFF2-40B4-BE49-F238E27FC236}">
                <a16:creationId xmlns:a16="http://schemas.microsoft.com/office/drawing/2014/main" id="{955D44F9-4A23-4F5E-84C4-ABB1DA4B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226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233-1231</a:t>
            </a:r>
          </a:p>
        </p:txBody>
      </p:sp>
      <p:sp>
        <p:nvSpPr>
          <p:cNvPr id="36885" name="Rectangle 265">
            <a:extLst>
              <a:ext uri="{FF2B5EF4-FFF2-40B4-BE49-F238E27FC236}">
                <a16:creationId xmlns:a16="http://schemas.microsoft.com/office/drawing/2014/main" id="{4D742B1E-43EA-4044-8882-6A2B710C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79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679</a:t>
            </a:r>
          </a:p>
        </p:txBody>
      </p:sp>
      <p:sp>
        <p:nvSpPr>
          <p:cNvPr id="36886" name="Rectangle 266">
            <a:extLst>
              <a:ext uri="{FF2B5EF4-FFF2-40B4-BE49-F238E27FC236}">
                <a16:creationId xmlns:a16="http://schemas.microsoft.com/office/drawing/2014/main" id="{737608F9-C265-4CD5-B525-053FC542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79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233-1231</a:t>
            </a:r>
          </a:p>
        </p:txBody>
      </p:sp>
      <p:sp>
        <p:nvSpPr>
          <p:cNvPr id="36887" name="Text Box 267">
            <a:extLst>
              <a:ext uri="{FF2B5EF4-FFF2-40B4-BE49-F238E27FC236}">
                <a16:creationId xmlns:a16="http://schemas.microsoft.com/office/drawing/2014/main" id="{4CEB039F-E4C7-4D3C-9A3B-FE8704EA0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03800"/>
            <a:ext cx="7696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</a:rPr>
              <a:t>outer join</a:t>
            </a:r>
            <a:r>
              <a:rPr lang="en-US" altLang="en-US" sz="2400">
                <a:latin typeface="Times New Roman" panose="02020603050405020304" pitchFamily="18" charset="0"/>
              </a:rPr>
              <a:t> between Employee and EmployeeDegree will produce the information we saw before</a:t>
            </a:r>
          </a:p>
        </p:txBody>
      </p:sp>
      <p:sp>
        <p:nvSpPr>
          <p:cNvPr id="36888" name="Rectangle 268">
            <a:extLst>
              <a:ext uri="{FF2B5EF4-FFF2-40B4-BE49-F238E27FC236}">
                <a16:creationId xmlns:a16="http://schemas.microsoft.com/office/drawing/2014/main" id="{5E0702BE-2440-48B6-A8C6-CE6CBA8F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98600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36889" name="Rectangle 269">
            <a:extLst>
              <a:ext uri="{FF2B5EF4-FFF2-40B4-BE49-F238E27FC236}">
                <a16:creationId xmlns:a16="http://schemas.microsoft.com/office/drawing/2014/main" id="{CCEC0477-A826-4A29-A4A4-D1DAB23C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270000"/>
            <a:ext cx="238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EmployeeDegree</a:t>
            </a:r>
          </a:p>
        </p:txBody>
      </p:sp>
      <p:sp>
        <p:nvSpPr>
          <p:cNvPr id="36890" name="Title 2">
            <a:extLst>
              <a:ext uri="{FF2B5EF4-FFF2-40B4-BE49-F238E27FC236}">
                <a16:creationId xmlns:a16="http://schemas.microsoft.com/office/drawing/2014/main" id="{5506251F-16F6-4FD8-AE6B-86B32AC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91" name="Rectangle 2">
            <a:extLst>
              <a:ext uri="{FF2B5EF4-FFF2-40B4-BE49-F238E27FC236}">
                <a16:creationId xmlns:a16="http://schemas.microsoft.com/office/drawing/2014/main" id="{3F1D5E7B-8C69-4DB1-A8DE-71CF618742F1}"/>
              </a:ext>
            </a:extLst>
          </p:cNvPr>
          <p:cNvSpPr txBox="1">
            <a:spLocks/>
          </p:cNvSpPr>
          <p:nvPr/>
        </p:nvSpPr>
        <p:spPr bwMode="auto">
          <a:xfrm>
            <a:off x="-21336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1 NF- </a:t>
            </a:r>
            <a:r>
              <a:rPr lang="en-US" altLang="en-US" sz="3000" b="1">
                <a:latin typeface="Arial" panose="020B0604020202020204" pitchFamily="34" charset="0"/>
                <a:ea typeface="Times" panose="02020603050405020304" pitchFamily="18" charset="0"/>
                <a:cs typeface="Arial" panose="020B0604020202020204" pitchFamily="34" charset="0"/>
              </a:rPr>
              <a:t>Decomposition</a:t>
            </a: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92" name="Picture 6" descr="Image result for normalization in database">
            <a:extLst>
              <a:ext uri="{FF2B5EF4-FFF2-40B4-BE49-F238E27FC236}">
                <a16:creationId xmlns:a16="http://schemas.microsoft.com/office/drawing/2014/main" id="{E14A27D6-A5D8-4415-9F53-02A6D436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5" b="40675"/>
          <a:stretch>
            <a:fillRect/>
          </a:stretch>
        </p:blipFill>
        <p:spPr bwMode="auto">
          <a:xfrm>
            <a:off x="4206875" y="28575"/>
            <a:ext cx="49720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C452706-A487-457D-920D-D7D18A57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altLang="en-US"/>
          </a:p>
        </p:txBody>
      </p:sp>
      <p:sp>
        <p:nvSpPr>
          <p:cNvPr id="84995" name="Content Placeholder 3">
            <a:extLst>
              <a:ext uri="{FF2B5EF4-FFF2-40B4-BE49-F238E27FC236}">
                <a16:creationId xmlns:a16="http://schemas.microsoft.com/office/drawing/2014/main" id="{4D5EA6D8-C139-413F-BB3F-5448D479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Consider Customer table</a:t>
            </a:r>
            <a:br>
              <a:rPr lang="en-US" altLang="en-US" dirty="0"/>
            </a:br>
            <a:r>
              <a:rPr lang="en-US" altLang="en-US" dirty="0"/>
              <a:t>[</a:t>
            </a:r>
            <a:r>
              <a:rPr lang="en-US" altLang="en-US" dirty="0" err="1"/>
              <a:t>CustID,Cname</a:t>
            </a:r>
            <a:r>
              <a:rPr lang="en-US" altLang="en-US" dirty="0"/>
              <a:t>, </a:t>
            </a:r>
            <a:r>
              <a:rPr lang="en-US" altLang="en-US" dirty="0" err="1"/>
              <a:t>Caddr</a:t>
            </a:r>
            <a:r>
              <a:rPr lang="en-US" altLang="en-US" dirty="0"/>
              <a:t>, </a:t>
            </a:r>
            <a:r>
              <a:rPr lang="en-US" altLang="en-US" dirty="0">
                <a:highlight>
                  <a:srgbClr val="FFFF00"/>
                </a:highlight>
              </a:rPr>
              <a:t>CPhone1,CPhone2</a:t>
            </a:r>
            <a:r>
              <a:rPr lang="en-US" altLang="en-US" dirty="0"/>
              <a:t>]</a:t>
            </a:r>
            <a:br>
              <a:rPr lang="en-US" altLang="en-US" dirty="0"/>
            </a:br>
            <a:r>
              <a:rPr lang="en-US" altLang="en-US" dirty="0"/>
              <a:t>Check if it is in 1NF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If not then normalize it to 1NF</a:t>
            </a:r>
          </a:p>
        </p:txBody>
      </p:sp>
      <p:sp>
        <p:nvSpPr>
          <p:cNvPr id="37892" name="Slide Number Placeholder 2">
            <a:extLst>
              <a:ext uri="{FF2B5EF4-FFF2-40B4-BE49-F238E27FC236}">
                <a16:creationId xmlns:a16="http://schemas.microsoft.com/office/drawing/2014/main" id="{4ADC1FA4-F949-40AC-AD5F-09484450D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D12FA-4BB3-46DF-9214-A143AD0952D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E0AED3D9-979A-4B82-BA73-050D77777D98}"/>
              </a:ext>
            </a:extLst>
          </p:cNvPr>
          <p:cNvSpPr txBox="1">
            <a:spLocks/>
          </p:cNvSpPr>
          <p:nvPr/>
        </p:nvSpPr>
        <p:spPr bwMode="auto">
          <a:xfrm>
            <a:off x="-20574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1 NF- </a:t>
            </a:r>
            <a:r>
              <a:rPr lang="en-US" altLang="en-US" sz="3000" b="1">
                <a:latin typeface="Arial" panose="020B0604020202020204" pitchFamily="34" charset="0"/>
                <a:ea typeface="Times" panose="02020603050405020304" pitchFamily="18" charset="0"/>
                <a:cs typeface="Arial" panose="020B0604020202020204" pitchFamily="34" charset="0"/>
              </a:rPr>
              <a:t>Decomposition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Exercise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4" name="Picture 6" descr="Image result for normalization in database">
            <a:extLst>
              <a:ext uri="{FF2B5EF4-FFF2-40B4-BE49-F238E27FC236}">
                <a16:creationId xmlns:a16="http://schemas.microsoft.com/office/drawing/2014/main" id="{C6537A57-9723-49C6-9B2E-F70E5F15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5" b="40675"/>
          <a:stretch>
            <a:fillRect/>
          </a:stretch>
        </p:blipFill>
        <p:spPr bwMode="auto">
          <a:xfrm>
            <a:off x="4206875" y="28575"/>
            <a:ext cx="49720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>
            <a:extLst>
              <a:ext uri="{FF2B5EF4-FFF2-40B4-BE49-F238E27FC236}">
                <a16:creationId xmlns:a16="http://schemas.microsoft.com/office/drawing/2014/main" id="{5F094491-A7D8-461F-B741-29E1781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z="2200"/>
              <a:t>Suppose a company wants to store the names and contact details of its Customers. It creates a table that looks like this. Is it in 1 NF?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B37AE-FEE8-44E6-B2BB-C7B0D8AAF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25195"/>
          <a:ext cx="8001000" cy="4807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9222734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459914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955859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652433806"/>
                    </a:ext>
                  </a:extLst>
                </a:gridCol>
              </a:tblGrid>
              <a:tr h="86289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 err="1">
                          <a:effectLst/>
                        </a:rPr>
                        <a:t>PersonId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 err="1">
                          <a:effectLst/>
                        </a:rPr>
                        <a:t>P_name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 err="1">
                          <a:effectLst/>
                        </a:rPr>
                        <a:t>P_address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 err="1">
                          <a:effectLst/>
                        </a:rPr>
                        <a:t>P_mobile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extLst>
                  <a:ext uri="{0D108BD9-81ED-4DB2-BD59-A6C34878D82A}">
                    <a16:rowId xmlns:a16="http://schemas.microsoft.com/office/drawing/2014/main" val="1793466161"/>
                  </a:ext>
                </a:extLst>
              </a:tr>
              <a:tr h="86289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</a:rPr>
                        <a:t>101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</a:rPr>
                        <a:t>Herschel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</a:rPr>
                        <a:t>New Delhi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</a:rPr>
                        <a:t>8912312390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extLst>
                  <a:ext uri="{0D108BD9-81ED-4DB2-BD59-A6C34878D82A}">
                    <a16:rowId xmlns:a16="http://schemas.microsoft.com/office/drawing/2014/main" val="3001665567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</a:rPr>
                        <a:t>102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</a:rPr>
                        <a:t>Jon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</a:rPr>
                        <a:t>Kanpur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200" dirty="0">
                          <a:effectLst/>
                          <a:highlight>
                            <a:srgbClr val="FFFF00"/>
                          </a:highlight>
                        </a:rPr>
                        <a:t>8812121212, 9900012222</a:t>
                      </a:r>
                      <a:endParaRPr lang="en-US" sz="2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extLst>
                  <a:ext uri="{0D108BD9-81ED-4DB2-BD59-A6C34878D82A}">
                    <a16:rowId xmlns:a16="http://schemas.microsoft.com/office/drawing/2014/main" val="2372722885"/>
                  </a:ext>
                </a:extLst>
              </a:tr>
              <a:tr h="79837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Ron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Chennai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7778881212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extLst>
                  <a:ext uri="{0D108BD9-81ED-4DB2-BD59-A6C34878D82A}">
                    <a16:rowId xmlns:a16="http://schemas.microsoft.com/office/drawing/2014/main" val="355183760"/>
                  </a:ext>
                </a:extLst>
              </a:tr>
              <a:tr h="15839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Lester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Bangalore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highlight>
                            <a:srgbClr val="FFFF00"/>
                          </a:highlight>
                        </a:rPr>
                        <a:t>9990000123,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highlight>
                            <a:srgbClr val="FFFF00"/>
                          </a:highlight>
                        </a:rPr>
                        <a:t>8123450987</a:t>
                      </a:r>
                      <a:endParaRPr lang="en-US" sz="2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377" marB="61377" anchor="ctr"/>
                </a:tc>
                <a:extLst>
                  <a:ext uri="{0D108BD9-81ED-4DB2-BD59-A6C34878D82A}">
                    <a16:rowId xmlns:a16="http://schemas.microsoft.com/office/drawing/2014/main" val="1648822924"/>
                  </a:ext>
                </a:extLst>
              </a:tr>
            </a:tbl>
          </a:graphicData>
        </a:graphic>
      </p:graphicFrame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59468AA2-0954-4AD9-AA82-AF6B180DCF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988FC-51BA-427F-8CAF-AA9FCEC96AF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1F9EF16-897C-43A4-98F2-8ABE2CB5C0AA}"/>
              </a:ext>
            </a:extLst>
          </p:cNvPr>
          <p:cNvSpPr txBox="1">
            <a:spLocks/>
          </p:cNvSpPr>
          <p:nvPr/>
        </p:nvSpPr>
        <p:spPr bwMode="auto">
          <a:xfrm>
            <a:off x="6275" y="583280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defRPr/>
            </a:pPr>
            <a:r>
              <a:rPr lang="en-GB" altLang="en-US" sz="2200" dirty="0"/>
              <a:t>Customer table is not in 1NF as it has </a:t>
            </a:r>
            <a:r>
              <a:rPr lang="en-GB" altLang="en-US" sz="2200" b="1" dirty="0">
                <a:solidFill>
                  <a:srgbClr val="FF0000"/>
                </a:solidFill>
              </a:rPr>
              <a:t>multivalued attribute-</a:t>
            </a:r>
            <a:r>
              <a:rPr lang="en-GB" altLang="en-US" sz="2200" b="1" dirty="0" err="1">
                <a:solidFill>
                  <a:srgbClr val="FF0000"/>
                </a:solidFill>
              </a:rPr>
              <a:t>P_mobile</a:t>
            </a:r>
            <a:r>
              <a:rPr lang="en-GB" altLang="en-US" sz="2200" dirty="0"/>
              <a:t>.</a:t>
            </a:r>
            <a:br>
              <a:rPr lang="en-GB" altLang="en-US" sz="2200" dirty="0"/>
            </a:br>
            <a:r>
              <a:rPr lang="en-GB" altLang="en-US" sz="2200" dirty="0"/>
              <a:t>So it decomposes into </a:t>
            </a:r>
            <a:r>
              <a:rPr lang="en-GB" altLang="en-US" sz="2200" b="1" dirty="0">
                <a:highlight>
                  <a:srgbClr val="FFFF00"/>
                </a:highlight>
              </a:rPr>
              <a:t>Customer</a:t>
            </a:r>
            <a:r>
              <a:rPr lang="en-GB" altLang="en-US" sz="2200" dirty="0"/>
              <a:t> and </a:t>
            </a:r>
            <a:r>
              <a:rPr lang="en-GB" altLang="en-US" sz="2200" b="1" dirty="0" err="1">
                <a:highlight>
                  <a:srgbClr val="FFFF00"/>
                </a:highlight>
              </a:rPr>
              <a:t>Customer_Contact</a:t>
            </a:r>
            <a:r>
              <a:rPr lang="en-GB" altLang="en-US" sz="2200" dirty="0"/>
              <a:t> table.</a:t>
            </a:r>
            <a:br>
              <a:rPr lang="en-US" altLang="en-US" sz="2200" dirty="0"/>
            </a:b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>
            <a:extLst>
              <a:ext uri="{FF2B5EF4-FFF2-40B4-BE49-F238E27FC236}">
                <a16:creationId xmlns:a16="http://schemas.microsoft.com/office/drawing/2014/main" id="{9CA8B75D-1440-4183-BEA4-2416D68B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2" y="837030"/>
            <a:ext cx="8229600" cy="1143000"/>
          </a:xfrm>
        </p:spPr>
        <p:txBody>
          <a:bodyPr/>
          <a:lstStyle/>
          <a:p>
            <a:pPr algn="just">
              <a:defRPr/>
            </a:pPr>
            <a:r>
              <a:rPr lang="en-GB" altLang="en-US" sz="2200" b="1" dirty="0">
                <a:highlight>
                  <a:srgbClr val="FFFF00"/>
                </a:highlight>
              </a:rPr>
              <a:t>Customer</a:t>
            </a:r>
            <a:r>
              <a:rPr lang="en-GB" altLang="en-US" sz="2200" dirty="0"/>
              <a:t> and </a:t>
            </a:r>
            <a:r>
              <a:rPr lang="en-GB" altLang="en-US" sz="2200" b="1" dirty="0" err="1">
                <a:highlight>
                  <a:srgbClr val="FFFF00"/>
                </a:highlight>
              </a:rPr>
              <a:t>Customer_Contact</a:t>
            </a:r>
            <a:r>
              <a:rPr lang="en-GB" altLang="en-US" sz="2200" dirty="0"/>
              <a:t> table.</a:t>
            </a:r>
            <a:br>
              <a:rPr lang="en-US" altLang="en-US" sz="2200" dirty="0"/>
            </a:br>
            <a:endParaRPr lang="en-US" altLang="en-US" sz="22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B37AE-FEE8-44E6-B2BB-C7B0D8AAF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988" y="1587500"/>
          <a:ext cx="4572000" cy="4565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2227343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4599144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709558592"/>
                    </a:ext>
                  </a:extLst>
                </a:gridCol>
              </a:tblGrid>
              <a:tr h="803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PersonId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P_name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P_address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66161"/>
                  </a:ext>
                </a:extLst>
              </a:tr>
              <a:tr h="949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  101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Herschel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New Delhi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665567"/>
                  </a:ext>
                </a:extLst>
              </a:tr>
              <a:tr h="1028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Jon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Kanpur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22885"/>
                  </a:ext>
                </a:extLst>
              </a:tr>
              <a:tr h="724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Chennai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3760"/>
                  </a:ext>
                </a:extLst>
              </a:tr>
              <a:tr h="105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Lester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Bangalore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0" marR="0" marT="57159" marB="5715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22924"/>
                  </a:ext>
                </a:extLst>
              </a:tr>
            </a:tbl>
          </a:graphicData>
        </a:graphic>
      </p:graphicFrame>
      <p:sp>
        <p:nvSpPr>
          <p:cNvPr id="39965" name="Slide Number Placeholder 4">
            <a:extLst>
              <a:ext uri="{FF2B5EF4-FFF2-40B4-BE49-F238E27FC236}">
                <a16:creationId xmlns:a16="http://schemas.microsoft.com/office/drawing/2014/main" id="{267E0E61-E6B6-4835-9D95-8507A12C7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797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B16D5-35A6-41E7-A15D-A94753FABC2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DDFA3FDF-6EA0-4618-B1CE-0EF6094DF3DB}"/>
              </a:ext>
            </a:extLst>
          </p:cNvPr>
          <p:cNvGraphicFramePr>
            <a:graphicFrameLocks/>
          </p:cNvGraphicFramePr>
          <p:nvPr/>
        </p:nvGraphicFramePr>
        <p:xfrm>
          <a:off x="5024252" y="1585708"/>
          <a:ext cx="3967347" cy="5067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449">
                  <a:extLst>
                    <a:ext uri="{9D8B030D-6E8A-4147-A177-3AD203B41FA5}">
                      <a16:colId xmlns:a16="http://schemas.microsoft.com/office/drawing/2014/main" val="1368224391"/>
                    </a:ext>
                  </a:extLst>
                </a:gridCol>
                <a:gridCol w="1322449">
                  <a:extLst>
                    <a:ext uri="{9D8B030D-6E8A-4147-A177-3AD203B41FA5}">
                      <a16:colId xmlns:a16="http://schemas.microsoft.com/office/drawing/2014/main" val="2922273436"/>
                    </a:ext>
                  </a:extLst>
                </a:gridCol>
                <a:gridCol w="1322449">
                  <a:extLst>
                    <a:ext uri="{9D8B030D-6E8A-4147-A177-3AD203B41FA5}">
                      <a16:colId xmlns:a16="http://schemas.microsoft.com/office/drawing/2014/main" val="2652433806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PersonId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P_mobile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extLst>
                  <a:ext uri="{0D108BD9-81ED-4DB2-BD59-A6C34878D82A}">
                    <a16:rowId xmlns:a16="http://schemas.microsoft.com/office/drawing/2014/main" val="179346616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101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8912312390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extLst>
                  <a:ext uri="{0D108BD9-81ED-4DB2-BD59-A6C34878D82A}">
                    <a16:rowId xmlns:a16="http://schemas.microsoft.com/office/drawing/2014/main" val="300166556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102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8812121212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extLst>
                  <a:ext uri="{0D108BD9-81ED-4DB2-BD59-A6C34878D82A}">
                    <a16:rowId xmlns:a16="http://schemas.microsoft.com/office/drawing/2014/main" val="237272288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9900012222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extLst>
                  <a:ext uri="{0D108BD9-81ED-4DB2-BD59-A6C34878D82A}">
                    <a16:rowId xmlns:a16="http://schemas.microsoft.com/office/drawing/2014/main" val="737980208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7778881212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extLst>
                  <a:ext uri="{0D108BD9-81ED-4DB2-BD59-A6C34878D82A}">
                    <a16:rowId xmlns:a16="http://schemas.microsoft.com/office/drawing/2014/main" val="35518376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9990000123</a:t>
                      </a:r>
                    </a:p>
                  </a:txBody>
                  <a:tcPr marL="0" marR="0" marT="64788" marB="64788" anchor="ctr"/>
                </a:tc>
                <a:extLst>
                  <a:ext uri="{0D108BD9-81ED-4DB2-BD59-A6C34878D82A}">
                    <a16:rowId xmlns:a16="http://schemas.microsoft.com/office/drawing/2014/main" val="129396821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8123450987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4788" marB="64788" anchor="ctr"/>
                </a:tc>
                <a:extLst>
                  <a:ext uri="{0D108BD9-81ED-4DB2-BD59-A6C34878D82A}">
                    <a16:rowId xmlns:a16="http://schemas.microsoft.com/office/drawing/2014/main" val="1648822924"/>
                  </a:ext>
                </a:extLst>
              </a:tr>
            </a:tbl>
          </a:graphicData>
        </a:graphic>
      </p:graphicFrame>
      <p:sp>
        <p:nvSpPr>
          <p:cNvPr id="39967" name="Rectangle 2">
            <a:extLst>
              <a:ext uri="{FF2B5EF4-FFF2-40B4-BE49-F238E27FC236}">
                <a16:creationId xmlns:a16="http://schemas.microsoft.com/office/drawing/2014/main" id="{A093FA3F-8F1E-4E62-BB05-9997D4DDB2CF}"/>
              </a:ext>
            </a:extLst>
          </p:cNvPr>
          <p:cNvSpPr txBox="1">
            <a:spLocks/>
          </p:cNvSpPr>
          <p:nvPr/>
        </p:nvSpPr>
        <p:spPr bwMode="auto">
          <a:xfrm>
            <a:off x="484188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1 NF- </a:t>
            </a:r>
            <a:r>
              <a:rPr lang="en-US" altLang="en-US" sz="3000" b="1">
                <a:latin typeface="Arial" panose="020B0604020202020204" pitchFamily="34" charset="0"/>
                <a:ea typeface="Times" panose="02020603050405020304" pitchFamily="18" charset="0"/>
                <a:cs typeface="Arial" panose="020B0604020202020204" pitchFamily="34" charset="0"/>
              </a:rPr>
              <a:t>Decomposition </a:t>
            </a:r>
            <a:r>
              <a:rPr lang="en-US" altLang="en-US" b="1"/>
              <a:t>Exercise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     </a:t>
            </a: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4CB47E4-9447-4EC6-BECA-2FB28305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7DABF4A-C9E7-4312-BF30-DE6C432E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600">
                <a:latin typeface="Andalus" panose="02020603050405020304" pitchFamily="18" charset="-78"/>
                <a:ea typeface="Verdana" panose="020B0604030504040204" pitchFamily="34" charset="0"/>
                <a:cs typeface="Andalus" panose="02020603050405020304" pitchFamily="18" charset="-78"/>
              </a:rPr>
              <a:t>Functional dependencies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600">
                <a:latin typeface="Andalus" panose="02020603050405020304" pitchFamily="18" charset="-78"/>
                <a:ea typeface="Verdana" panose="020B0604030504040204" pitchFamily="34" charset="0"/>
                <a:cs typeface="Andalus" panose="02020603050405020304" pitchFamily="18" charset="-78"/>
              </a:rPr>
              <a:t>Normalization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600">
                <a:latin typeface="Andalus" panose="02020603050405020304" pitchFamily="18" charset="-78"/>
                <a:ea typeface="Verdana" panose="020B0604030504040204" pitchFamily="34" charset="0"/>
                <a:cs typeface="Andalus" panose="02020603050405020304" pitchFamily="18" charset="-78"/>
              </a:rPr>
              <a:t>Normal forms</a:t>
            </a:r>
          </a:p>
          <a:p>
            <a:pPr marL="914400" lvl="1" indent="-514350">
              <a:buFont typeface="Calibri" panose="020F0502020204030204" pitchFamily="34" charset="0"/>
              <a:buAutoNum type="alphaUcPeriod"/>
            </a:pPr>
            <a:r>
              <a:rPr lang="en-US" altLang="en-US" sz="2600">
                <a:latin typeface="Andalus" panose="02020603050405020304" pitchFamily="18" charset="-78"/>
                <a:ea typeface="Verdana" panose="020B0604030504040204" pitchFamily="34" charset="0"/>
                <a:cs typeface="Andalus" panose="02020603050405020304" pitchFamily="18" charset="-78"/>
              </a:rPr>
              <a:t>1 NF</a:t>
            </a:r>
          </a:p>
          <a:p>
            <a:pPr marL="914400" lvl="1" indent="-514350">
              <a:buFont typeface="Calibri" panose="020F0502020204030204" pitchFamily="34" charset="0"/>
              <a:buAutoNum type="alphaUcPeriod"/>
            </a:pPr>
            <a:r>
              <a:rPr lang="en-US" altLang="en-US" sz="2600">
                <a:latin typeface="Andalus" panose="02020603050405020304" pitchFamily="18" charset="-78"/>
                <a:ea typeface="Verdana" panose="020B0604030504040204" pitchFamily="34" charset="0"/>
                <a:cs typeface="Andalus" panose="02020603050405020304" pitchFamily="18" charset="-78"/>
              </a:rPr>
              <a:t>2 NF</a:t>
            </a:r>
          </a:p>
          <a:p>
            <a:pPr marL="914400" lvl="1" indent="-514350">
              <a:buFont typeface="Calibri" panose="020F0502020204030204" pitchFamily="34" charset="0"/>
              <a:buAutoNum type="alphaUcPeriod"/>
            </a:pPr>
            <a:r>
              <a:rPr lang="en-US" altLang="en-US" sz="2600">
                <a:latin typeface="Andalus" panose="02020603050405020304" pitchFamily="18" charset="-78"/>
                <a:ea typeface="Verdana" panose="020B0604030504040204" pitchFamily="34" charset="0"/>
                <a:cs typeface="Andalus" panose="02020603050405020304" pitchFamily="18" charset="-78"/>
              </a:rPr>
              <a:t>3 NF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40C6C5D1-F53F-460E-B844-CAE4C4713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2DC9E-F147-40D1-97DC-BAC93F59B39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2184EA3A-8125-4145-A8C6-14FEDC3C7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A2E9AF-4001-46E6-B0C2-07706D04ADB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4E3FAE52-AF87-49D2-851D-962CF08DC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97741"/>
            <a:ext cx="787717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70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70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70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7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27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A relation is in </a:t>
            </a:r>
            <a:r>
              <a:rPr lang="en-CA" altLang="en-US" sz="2200" b="1" dirty="0">
                <a:latin typeface="Times New Roman" panose="02020603050405020304" pitchFamily="18" charset="0"/>
              </a:rPr>
              <a:t>2NF</a:t>
            </a:r>
            <a:r>
              <a:rPr lang="en-CA" altLang="en-US" sz="2200" dirty="0">
                <a:latin typeface="Times New Roman" panose="02020603050405020304" pitchFamily="18" charset="0"/>
              </a:rPr>
              <a:t> if it is in 1NF, and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Every non-key attribute is fully dependent on each candidate key.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endParaRPr lang="en-CA" altLang="en-US" sz="2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	  (That is, we </a:t>
            </a:r>
            <a:r>
              <a:rPr lang="en-CA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don’t have any partial functional dependency.</a:t>
            </a:r>
            <a:r>
              <a:rPr lang="en-CA" altLang="en-US" sz="22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CA" altLang="en-US" sz="2200" dirty="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CA" altLang="en-US" sz="2200" dirty="0">
                <a:latin typeface="Times" panose="02020603050405020304" pitchFamily="18" charset="0"/>
              </a:rPr>
              <a:t> A </a:t>
            </a:r>
            <a:r>
              <a:rPr lang="en-CA" altLang="en-US" sz="2200" i="1" dirty="0">
                <a:latin typeface="Times" panose="02020603050405020304" pitchFamily="18" charset="0"/>
              </a:rPr>
              <a:t>key attribute</a:t>
            </a:r>
            <a:r>
              <a:rPr lang="en-CA" altLang="en-US" sz="2200" dirty="0">
                <a:latin typeface="Times" panose="02020603050405020304" pitchFamily="18" charset="0"/>
              </a:rPr>
              <a:t> is any attribute that is part of a key; 	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CA" altLang="en-US" sz="2200" dirty="0">
                <a:latin typeface="Times" panose="02020603050405020304" pitchFamily="18" charset="0"/>
              </a:rPr>
              <a:t> Any attribute that is not a key attribute, is a </a:t>
            </a:r>
            <a:r>
              <a:rPr lang="en-CA" altLang="en-US" sz="2200" i="1" dirty="0">
                <a:latin typeface="Times" panose="02020603050405020304" pitchFamily="18" charset="0"/>
              </a:rPr>
              <a:t>non-key attribute</a:t>
            </a:r>
            <a:r>
              <a:rPr lang="en-CA" altLang="en-US" sz="2200" dirty="0">
                <a:latin typeface="Times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2200" b="1" dirty="0">
                <a:highlight>
                  <a:srgbClr val="FFFF00"/>
                </a:highlight>
                <a:latin typeface="Times" panose="02020603050405020304" pitchFamily="18" charset="0"/>
              </a:rPr>
              <a:t>A relation in 2NF will not have any partial dependencies</a:t>
            </a:r>
            <a:endParaRPr lang="en-US" altLang="en-US" sz="2200" b="1" dirty="0">
              <a:highlight>
                <a:srgbClr val="FFFF00"/>
              </a:highlight>
              <a:latin typeface="Times" panose="02020603050405020304" pitchFamily="18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BEAB32C-03D8-4DD5-A7B8-9ADA3213E65C}"/>
              </a:ext>
            </a:extLst>
          </p:cNvPr>
          <p:cNvSpPr txBox="1">
            <a:spLocks/>
          </p:cNvSpPr>
          <p:nvPr/>
        </p:nvSpPr>
        <p:spPr bwMode="auto">
          <a:xfrm>
            <a:off x="-1371600" y="136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2 NF- </a:t>
            </a:r>
            <a:r>
              <a:rPr lang="en-CA" altLang="en-US" b="1">
                <a:latin typeface="Arial" panose="020B0604020202020204" pitchFamily="34" charset="0"/>
              </a:rPr>
              <a:t>Second Normal Form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E8745853-C4C4-41DD-9CA5-C6FEC8BC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00"/>
            <a:ext cx="8610600" cy="1143000"/>
          </a:xfrm>
        </p:spPr>
        <p:txBody>
          <a:bodyPr/>
          <a:lstStyle/>
          <a:p>
            <a:pPr eaLnBrk="1" hangingPunct="1"/>
            <a:r>
              <a:rPr lang="en-CA" altLang="en-US" sz="2800" b="1" i="1">
                <a:solidFill>
                  <a:schemeClr val="tx2"/>
                </a:solidFill>
              </a:rPr>
              <a:t>Partial dependency (</a:t>
            </a:r>
            <a:r>
              <a:rPr lang="en-CA" altLang="en-US" sz="2800" b="1" i="1" u="sng">
                <a:solidFill>
                  <a:schemeClr val="tx2"/>
                </a:solidFill>
              </a:rPr>
              <a:t>A1,A2</a:t>
            </a:r>
            <a:r>
              <a:rPr lang="en-CA" altLang="en-US" sz="2800" b="1" i="1">
                <a:solidFill>
                  <a:schemeClr val="tx2"/>
                </a:solidFill>
              </a:rPr>
              <a:t>), A2</a:t>
            </a:r>
            <a:r>
              <a:rPr lang="en-US" altLang="en-US" sz="2800" b="1" i="1">
                <a:solidFill>
                  <a:schemeClr val="tx2"/>
                </a:solidFill>
                <a:cs typeface="Calibri" panose="020F0502020204030204" pitchFamily="34" charset="0"/>
              </a:rPr>
              <a:t> →B</a:t>
            </a:r>
            <a:endParaRPr lang="en-US" altLang="en-US" sz="2800" b="1" i="1">
              <a:solidFill>
                <a:schemeClr val="tx2"/>
              </a:solidFill>
            </a:endParaRPr>
          </a:p>
        </p:txBody>
      </p:sp>
      <p:pic>
        <p:nvPicPr>
          <p:cNvPr id="40966" name="Picture 2">
            <a:extLst>
              <a:ext uri="{FF2B5EF4-FFF2-40B4-BE49-F238E27FC236}">
                <a16:creationId xmlns:a16="http://schemas.microsoft.com/office/drawing/2014/main" id="{80C0DF46-6A07-454F-8150-55596C528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581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FA19AB80-E61B-49AC-9FF7-2A500E194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FF5E2-737C-4F4C-AC01-487CA459D89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7DCC897-27BD-43E6-9EAC-2B93F1D6D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63700"/>
            <a:ext cx="147637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ProdNo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2AD59895-BEAD-47C9-9A86-F9DD160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1647825"/>
            <a:ext cx="1371600" cy="473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UnitPrice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183E3D82-2DEF-4FBF-B087-F4B27EED0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1663700"/>
            <a:ext cx="731838" cy="473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Qty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60358196-1147-4A8E-A852-D9308DEC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637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OrderNo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C4AE0590-7A47-4CE3-B68D-77DDB442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30432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u="sng">
                <a:latin typeface="Times New Roman" panose="02020603050405020304" pitchFamily="18" charset="0"/>
              </a:rPr>
              <a:t>OrderNo, ProdNo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17481DF8-1DB2-4159-BE06-047E06DA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3043238"/>
            <a:ext cx="4619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ProdName, UnitPrice,Qty</a:t>
            </a:r>
          </a:p>
        </p:txBody>
      </p:sp>
      <p:sp>
        <p:nvSpPr>
          <p:cNvPr id="41993" name="Line 11">
            <a:extLst>
              <a:ext uri="{FF2B5EF4-FFF2-40B4-BE49-F238E27FC236}">
                <a16:creationId xmlns:a16="http://schemas.microsoft.com/office/drawing/2014/main" id="{68FC974D-6B7D-4E7A-85A5-2546F1DB5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845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Text Box 13">
            <a:extLst>
              <a:ext uri="{FF2B5EF4-FFF2-40B4-BE49-F238E27FC236}">
                <a16:creationId xmlns:a16="http://schemas.microsoft.com/office/drawing/2014/main" id="{E0F7FD02-1AB7-4174-8468-98B6EB3F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72000"/>
            <a:ext cx="806291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OrderItem is </a:t>
            </a:r>
            <a:r>
              <a:rPr lang="en-US" altLang="en-US" sz="2400" b="1">
                <a:latin typeface="Times New Roman" panose="02020603050405020304" pitchFamily="18" charset="0"/>
              </a:rPr>
              <a:t>not 2NF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since there is a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partial dependency</a:t>
            </a:r>
            <a:r>
              <a:rPr lang="en-US" altLang="en-US" sz="2400">
                <a:latin typeface="Times New Roman" panose="02020603050405020304" pitchFamily="18" charset="0"/>
              </a:rPr>
              <a:t> of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ProdName and Unitprice on ProdNo</a:t>
            </a:r>
          </a:p>
        </p:txBody>
      </p:sp>
      <p:sp>
        <p:nvSpPr>
          <p:cNvPr id="41995" name="Rectangle 21">
            <a:extLst>
              <a:ext uri="{FF2B5EF4-FFF2-40B4-BE49-F238E27FC236}">
                <a16:creationId xmlns:a16="http://schemas.microsoft.com/office/drawing/2014/main" id="{E3865C37-D435-42DE-99BB-A170743B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57450"/>
            <a:ext cx="8678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There are two candidate keys.</a:t>
            </a:r>
          </a:p>
        </p:txBody>
      </p:sp>
      <p:sp>
        <p:nvSpPr>
          <p:cNvPr id="41996" name="Rectangle 24">
            <a:extLst>
              <a:ext uri="{FF2B5EF4-FFF2-40B4-BE49-F238E27FC236}">
                <a16:creationId xmlns:a16="http://schemas.microsoft.com/office/drawing/2014/main" id="{DE61965D-2630-490B-AFC5-3A06F731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35025"/>
            <a:ext cx="3582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Consider </a:t>
            </a:r>
            <a:r>
              <a:rPr lang="en-US" altLang="en-US" sz="2400" b="1">
                <a:latin typeface="Times New Roman" panose="02020603050405020304" pitchFamily="18" charset="0"/>
              </a:rPr>
              <a:t>OrderItem </a:t>
            </a:r>
            <a:r>
              <a:rPr lang="en-US" altLang="en-US" sz="2400">
                <a:latin typeface="Times New Roman" panose="02020603050405020304" pitchFamily="18" charset="0"/>
              </a:rPr>
              <a:t>table</a:t>
            </a:r>
            <a:r>
              <a:rPr lang="en-US" altLang="en-US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1997" name="Text Box 3">
            <a:extLst>
              <a:ext uri="{FF2B5EF4-FFF2-40B4-BE49-F238E27FC236}">
                <a16:creationId xmlns:a16="http://schemas.microsoft.com/office/drawing/2014/main" id="{00E1BCA8-DC53-423E-9C05-402A3356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1658938"/>
            <a:ext cx="1800225" cy="471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ProdName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AD49127-0E0E-4831-AF2B-2D704C8BB4B0}"/>
              </a:ext>
            </a:extLst>
          </p:cNvPr>
          <p:cNvCxnSpPr>
            <a:cxnSpLocks/>
            <a:stCxn id="41990" idx="2"/>
          </p:cNvCxnSpPr>
          <p:nvPr/>
        </p:nvCxnSpPr>
        <p:spPr>
          <a:xfrm rot="16200000" flipH="1">
            <a:off x="4079875" y="-625475"/>
            <a:ext cx="336550" cy="5829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ED7790-B72F-4BB0-8C6E-98D4F46C2DF4}"/>
              </a:ext>
            </a:extLst>
          </p:cNvPr>
          <p:cNvCxnSpPr>
            <a:endCxn id="41989" idx="2"/>
          </p:cNvCxnSpPr>
          <p:nvPr/>
        </p:nvCxnSpPr>
        <p:spPr>
          <a:xfrm flipH="1" flipV="1">
            <a:off x="7161213" y="2136775"/>
            <a:ext cx="1587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5D017A-DA12-4593-982A-0EACEDB3A9F7}"/>
              </a:ext>
            </a:extLst>
          </p:cNvPr>
          <p:cNvCxnSpPr>
            <a:stCxn id="41987" idx="2"/>
          </p:cNvCxnSpPr>
          <p:nvPr/>
        </p:nvCxnSpPr>
        <p:spPr>
          <a:xfrm>
            <a:off x="2871788" y="2120900"/>
            <a:ext cx="23812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01" name="Group 1">
            <a:extLst>
              <a:ext uri="{FF2B5EF4-FFF2-40B4-BE49-F238E27FC236}">
                <a16:creationId xmlns:a16="http://schemas.microsoft.com/office/drawing/2014/main" id="{CC89E4CC-94A5-4026-9535-4E8421AF7909}"/>
              </a:ext>
            </a:extLst>
          </p:cNvPr>
          <p:cNvGrpSpPr>
            <a:grpSpLocks/>
          </p:cNvGrpSpPr>
          <p:nvPr/>
        </p:nvGrpSpPr>
        <p:grpSpPr bwMode="auto">
          <a:xfrm>
            <a:off x="2871788" y="1295400"/>
            <a:ext cx="3148012" cy="439738"/>
            <a:chOff x="2871788" y="1295400"/>
            <a:chExt cx="3148012" cy="439738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2E546D54-A6AC-4F15-BE0C-95803AE384D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25937" y="-82549"/>
              <a:ext cx="239713" cy="314801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A489DC-9A68-4C7B-9F2F-7009EC836714}"/>
                </a:ext>
              </a:extLst>
            </p:cNvPr>
            <p:cNvCxnSpPr>
              <a:cxnSpLocks/>
            </p:cNvCxnSpPr>
            <p:nvPr/>
          </p:nvCxnSpPr>
          <p:spPr>
            <a:xfrm>
              <a:off x="6015038" y="1295400"/>
              <a:ext cx="0" cy="363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43A488-BB61-4D3A-BB65-F889F4D48EC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371600"/>
              <a:ext cx="0" cy="363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973FA62-EA42-4664-ACB9-0A25529CCD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79875" y="-625475"/>
            <a:ext cx="336550" cy="5829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597B0B-CA6F-411A-86B6-36EC75DC2976}"/>
              </a:ext>
            </a:extLst>
          </p:cNvPr>
          <p:cNvCxnSpPr/>
          <p:nvPr/>
        </p:nvCxnSpPr>
        <p:spPr>
          <a:xfrm>
            <a:off x="2871788" y="2120900"/>
            <a:ext cx="23812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Rectangle 2">
            <a:extLst>
              <a:ext uri="{FF2B5EF4-FFF2-40B4-BE49-F238E27FC236}">
                <a16:creationId xmlns:a16="http://schemas.microsoft.com/office/drawing/2014/main" id="{ED301AE0-4A24-4236-A673-04642A5AD2FB}"/>
              </a:ext>
            </a:extLst>
          </p:cNvPr>
          <p:cNvSpPr txBox="1">
            <a:spLocks/>
          </p:cNvSpPr>
          <p:nvPr/>
        </p:nvSpPr>
        <p:spPr bwMode="auto">
          <a:xfrm>
            <a:off x="533400" y="87313"/>
            <a:ext cx="82296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2 NF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EF3E9-7A2B-4B05-8281-6EF4154E8FFB}"/>
              </a:ext>
            </a:extLst>
          </p:cNvPr>
          <p:cNvSpPr/>
          <p:nvPr/>
        </p:nvSpPr>
        <p:spPr>
          <a:xfrm>
            <a:off x="5562600" y="5334000"/>
            <a:ext cx="452438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43B44-F3DC-4917-902E-5F7A9808F99D}"/>
              </a:ext>
            </a:extLst>
          </p:cNvPr>
          <p:cNvSpPr/>
          <p:nvPr/>
        </p:nvSpPr>
        <p:spPr>
          <a:xfrm>
            <a:off x="8229600" y="5486400"/>
            <a:ext cx="6858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2007" name="Picture 32">
            <a:extLst>
              <a:ext uri="{FF2B5EF4-FFF2-40B4-BE49-F238E27FC236}">
                <a16:creationId xmlns:a16="http://schemas.microsoft.com/office/drawing/2014/main" id="{7548B752-948C-4219-9060-CC6C5924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4305300"/>
            <a:ext cx="3976687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8CC298-EA02-4EE0-A355-FA1E34DC443D}"/>
              </a:ext>
            </a:extLst>
          </p:cNvPr>
          <p:cNvCxnSpPr/>
          <p:nvPr/>
        </p:nvCxnSpPr>
        <p:spPr>
          <a:xfrm flipV="1">
            <a:off x="4283075" y="2120900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1E1EA2-0EB2-4E7B-862B-A675BEE56A4E}"/>
              </a:ext>
            </a:extLst>
          </p:cNvPr>
          <p:cNvCxnSpPr/>
          <p:nvPr/>
        </p:nvCxnSpPr>
        <p:spPr>
          <a:xfrm flipV="1">
            <a:off x="5867400" y="2133600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>
            <a:extLst>
              <a:ext uri="{FF2B5EF4-FFF2-40B4-BE49-F238E27FC236}">
                <a16:creationId xmlns:a16="http://schemas.microsoft.com/office/drawing/2014/main" id="{96F3CA9D-94CA-4D01-9119-807F8D8A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3660775"/>
            <a:ext cx="2832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FF"/>
                </a:solidFill>
                <a:latin typeface="Times New Roman" panose="02020603050405020304" pitchFamily="18" charset="0"/>
              </a:rPr>
              <a:t>ProdName, UnitPrice</a:t>
            </a:r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9D2D07C7-6FC7-44B4-9D44-B3994693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3648075"/>
            <a:ext cx="1204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u="sng">
                <a:solidFill>
                  <a:srgbClr val="0066FF"/>
                </a:solidFill>
                <a:latin typeface="Times New Roman" panose="02020603050405020304" pitchFamily="18" charset="0"/>
              </a:rPr>
              <a:t>ProdNo</a:t>
            </a: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5B86933A-D441-4FC0-8F02-89538D74A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903663"/>
            <a:ext cx="6096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AAD720A1-E050-430F-B35F-98DDE84DFE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128BFF-72DA-4F9A-9007-96D4DABAA41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4">
            <a:extLst>
              <a:ext uri="{FF2B5EF4-FFF2-40B4-BE49-F238E27FC236}">
                <a16:creationId xmlns:a16="http://schemas.microsoft.com/office/drawing/2014/main" id="{C1B7136C-2E96-490A-BF41-BCB9C1CE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530350"/>
            <a:ext cx="1619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OrderItem</a:t>
            </a:r>
          </a:p>
        </p:txBody>
      </p:sp>
      <p:sp>
        <p:nvSpPr>
          <p:cNvPr id="44042" name="Text Box 25">
            <a:extLst>
              <a:ext uri="{FF2B5EF4-FFF2-40B4-BE49-F238E27FC236}">
                <a16:creationId xmlns:a16="http://schemas.microsoft.com/office/drawing/2014/main" id="{C36F1FC4-8256-4C02-80DF-3609A8352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76588"/>
            <a:ext cx="7772400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200" i="1">
                <a:latin typeface="Times New Roman" panose="02020603050405020304" pitchFamily="18" charset="0"/>
              </a:rPr>
              <a:t>Improve</a:t>
            </a:r>
            <a:r>
              <a:rPr lang="en-US" altLang="en-US" sz="2200">
                <a:latin typeface="Times New Roman" panose="02020603050405020304" pitchFamily="18" charset="0"/>
              </a:rPr>
              <a:t> the db by decomposing the relation into two relations,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OrderItem and Products:</a:t>
            </a:r>
          </a:p>
        </p:txBody>
      </p:sp>
      <p:sp>
        <p:nvSpPr>
          <p:cNvPr id="44043" name="Text Box 26">
            <a:extLst>
              <a:ext uri="{FF2B5EF4-FFF2-40B4-BE49-F238E27FC236}">
                <a16:creationId xmlns:a16="http://schemas.microsoft.com/office/drawing/2014/main" id="{4294EDE2-F306-400D-BC09-89C1AC01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45720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ProdNo</a:t>
            </a:r>
          </a:p>
        </p:txBody>
      </p:sp>
      <p:sp>
        <p:nvSpPr>
          <p:cNvPr id="44044" name="Text Box 27">
            <a:extLst>
              <a:ext uri="{FF2B5EF4-FFF2-40B4-BE49-F238E27FC236}">
                <a16:creationId xmlns:a16="http://schemas.microsoft.com/office/drawing/2014/main" id="{E5CB2783-42CE-4DA1-8D1E-8A5AE291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4572000"/>
            <a:ext cx="1676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Qty</a:t>
            </a:r>
          </a:p>
        </p:txBody>
      </p:sp>
      <p:sp>
        <p:nvSpPr>
          <p:cNvPr id="44045" name="Text Box 29">
            <a:extLst>
              <a:ext uri="{FF2B5EF4-FFF2-40B4-BE49-F238E27FC236}">
                <a16:creationId xmlns:a16="http://schemas.microsoft.com/office/drawing/2014/main" id="{ADBAD745-DA03-4D46-90EE-32AFEA1F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45720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OrderNo</a:t>
            </a:r>
          </a:p>
        </p:txBody>
      </p:sp>
      <p:sp>
        <p:nvSpPr>
          <p:cNvPr id="44046" name="Text Box 30">
            <a:extLst>
              <a:ext uri="{FF2B5EF4-FFF2-40B4-BE49-F238E27FC236}">
                <a16:creationId xmlns:a16="http://schemas.microsoft.com/office/drawing/2014/main" id="{AE4B1882-8BC6-49ED-9287-55147C1F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925" y="5715000"/>
            <a:ext cx="1676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ProdName</a:t>
            </a:r>
          </a:p>
        </p:txBody>
      </p:sp>
      <p:sp>
        <p:nvSpPr>
          <p:cNvPr id="44047" name="Text Box 31">
            <a:extLst>
              <a:ext uri="{FF2B5EF4-FFF2-40B4-BE49-F238E27FC236}">
                <a16:creationId xmlns:a16="http://schemas.microsoft.com/office/drawing/2014/main" id="{6BFCCDAE-C696-4834-B99F-D7F55299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7150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ProdNo</a:t>
            </a:r>
          </a:p>
        </p:txBody>
      </p:sp>
      <p:sp>
        <p:nvSpPr>
          <p:cNvPr id="44048" name="AutoShape 32">
            <a:extLst>
              <a:ext uri="{FF2B5EF4-FFF2-40B4-BE49-F238E27FC236}">
                <a16:creationId xmlns:a16="http://schemas.microsoft.com/office/drawing/2014/main" id="{E0DED25A-5219-48E1-9992-34A3A670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91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49" name="AutoShape 33">
            <a:extLst>
              <a:ext uri="{FF2B5EF4-FFF2-40B4-BE49-F238E27FC236}">
                <a16:creationId xmlns:a16="http://schemas.microsoft.com/office/drawing/2014/main" id="{FE5833A3-8917-49AC-B4EE-70A2565BC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50" name="Text Box 5">
            <a:extLst>
              <a:ext uri="{FF2B5EF4-FFF2-40B4-BE49-F238E27FC236}">
                <a16:creationId xmlns:a16="http://schemas.microsoft.com/office/drawing/2014/main" id="{FFAD5A66-241F-4E14-971B-1F944EE0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72138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UnitPrice</a:t>
            </a:r>
          </a:p>
        </p:txBody>
      </p:sp>
      <p:grpSp>
        <p:nvGrpSpPr>
          <p:cNvPr id="44051" name="Group 19">
            <a:extLst>
              <a:ext uri="{FF2B5EF4-FFF2-40B4-BE49-F238E27FC236}">
                <a16:creationId xmlns:a16="http://schemas.microsoft.com/office/drawing/2014/main" id="{4F92C47C-A15D-4C61-A308-A2B232D9817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275263"/>
            <a:ext cx="3148013" cy="439737"/>
            <a:chOff x="2871788" y="1295400"/>
            <a:chExt cx="3148012" cy="439738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C1AD1AF-2E28-4780-B304-47A556D8366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25938" y="-82550"/>
              <a:ext cx="239713" cy="314801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247D2E-9DEF-4B9F-B22C-076B7B02A2B7}"/>
                </a:ext>
              </a:extLst>
            </p:cNvPr>
            <p:cNvCxnSpPr>
              <a:cxnSpLocks/>
            </p:cNvCxnSpPr>
            <p:nvPr/>
          </p:nvCxnSpPr>
          <p:spPr>
            <a:xfrm>
              <a:off x="6015037" y="1295400"/>
              <a:ext cx="0" cy="363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D2E442-7E8F-4C5A-929C-31E4D30771D8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371600"/>
              <a:ext cx="0" cy="363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827F3A-5DFC-481B-9E5C-E0DF809E4664}"/>
              </a:ext>
            </a:extLst>
          </p:cNvPr>
          <p:cNvCxnSpPr>
            <a:stCxn id="44045" idx="0"/>
          </p:cNvCxnSpPr>
          <p:nvPr/>
        </p:nvCxnSpPr>
        <p:spPr>
          <a:xfrm rot="5400000" flipH="1" flipV="1">
            <a:off x="4073525" y="2854325"/>
            <a:ext cx="441325" cy="2994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85028F-9752-410A-BF8A-1BEB4E208957}"/>
              </a:ext>
            </a:extLst>
          </p:cNvPr>
          <p:cNvCxnSpPr/>
          <p:nvPr/>
        </p:nvCxnSpPr>
        <p:spPr>
          <a:xfrm>
            <a:off x="5791200" y="4114800"/>
            <a:ext cx="0" cy="3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FF4633-6518-47D0-A74D-ABC92D470122}"/>
              </a:ext>
            </a:extLst>
          </p:cNvPr>
          <p:cNvCxnSpPr/>
          <p:nvPr/>
        </p:nvCxnSpPr>
        <p:spPr>
          <a:xfrm>
            <a:off x="4294188" y="4130675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5" name="Rectangle 2">
            <a:extLst>
              <a:ext uri="{FF2B5EF4-FFF2-40B4-BE49-F238E27FC236}">
                <a16:creationId xmlns:a16="http://schemas.microsoft.com/office/drawing/2014/main" id="{407AEB8E-2757-4728-B8AF-AF8782DF8F0C}"/>
              </a:ext>
            </a:extLst>
          </p:cNvPr>
          <p:cNvSpPr txBox="1">
            <a:spLocks/>
          </p:cNvSpPr>
          <p:nvPr/>
        </p:nvSpPr>
        <p:spPr bwMode="auto">
          <a:xfrm>
            <a:off x="-1068388" y="330200"/>
            <a:ext cx="8229601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2 NF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26" name="Picture 28">
            <a:extLst>
              <a:ext uri="{FF2B5EF4-FFF2-40B4-BE49-F238E27FC236}">
                <a16:creationId xmlns:a16="http://schemas.microsoft.com/office/drawing/2014/main" id="{E7DE7C3D-6A98-4FD4-BDCE-77B4315E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0"/>
            <a:ext cx="4159250" cy="172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27" name="Text Box 3">
            <a:extLst>
              <a:ext uri="{FF2B5EF4-FFF2-40B4-BE49-F238E27FC236}">
                <a16:creationId xmlns:a16="http://schemas.microsoft.com/office/drawing/2014/main" id="{F5B38606-4E17-4E79-8CB6-2D64B6F26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17750"/>
            <a:ext cx="147637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ProdNo</a:t>
            </a:r>
          </a:p>
        </p:txBody>
      </p:sp>
      <p:sp>
        <p:nvSpPr>
          <p:cNvPr id="43028" name="Text Box 4">
            <a:extLst>
              <a:ext uri="{FF2B5EF4-FFF2-40B4-BE49-F238E27FC236}">
                <a16:creationId xmlns:a16="http://schemas.microsoft.com/office/drawing/2014/main" id="{5D17BD41-2A78-4408-A0BB-C21B20CE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2301875"/>
            <a:ext cx="1371600" cy="473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UnitPrice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  <p:sp>
        <p:nvSpPr>
          <p:cNvPr id="43029" name="Text Box 5">
            <a:extLst>
              <a:ext uri="{FF2B5EF4-FFF2-40B4-BE49-F238E27FC236}">
                <a16:creationId xmlns:a16="http://schemas.microsoft.com/office/drawing/2014/main" id="{2429A78C-8FC2-49D3-8FB8-169B20B7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2317750"/>
            <a:ext cx="731838" cy="473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Qty</a:t>
            </a:r>
          </a:p>
        </p:txBody>
      </p:sp>
      <p:sp>
        <p:nvSpPr>
          <p:cNvPr id="43030" name="Text Box 6">
            <a:extLst>
              <a:ext uri="{FF2B5EF4-FFF2-40B4-BE49-F238E27FC236}">
                <a16:creationId xmlns:a16="http://schemas.microsoft.com/office/drawing/2014/main" id="{D6EBAE7D-AA10-45C4-A381-4C61B7E0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1775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OrderNo</a:t>
            </a:r>
          </a:p>
        </p:txBody>
      </p:sp>
      <p:sp>
        <p:nvSpPr>
          <p:cNvPr id="43031" name="Text Box 3">
            <a:extLst>
              <a:ext uri="{FF2B5EF4-FFF2-40B4-BE49-F238E27FC236}">
                <a16:creationId xmlns:a16="http://schemas.microsoft.com/office/drawing/2014/main" id="{25456A58-E069-4DFD-A625-27C4CECD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2312988"/>
            <a:ext cx="1800225" cy="471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ProdName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5323942-9C5E-4FB7-9EFD-B94DC6033762}"/>
              </a:ext>
            </a:extLst>
          </p:cNvPr>
          <p:cNvCxnSpPr>
            <a:cxnSpLocks/>
            <a:stCxn id="43030" idx="2"/>
          </p:cNvCxnSpPr>
          <p:nvPr/>
        </p:nvCxnSpPr>
        <p:spPr>
          <a:xfrm rot="16200000" flipH="1">
            <a:off x="4079875" y="28575"/>
            <a:ext cx="336550" cy="5829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A67BFA-9B99-4083-B2F2-967A02B2D67E}"/>
              </a:ext>
            </a:extLst>
          </p:cNvPr>
          <p:cNvCxnSpPr>
            <a:endCxn id="43029" idx="2"/>
          </p:cNvCxnSpPr>
          <p:nvPr/>
        </p:nvCxnSpPr>
        <p:spPr>
          <a:xfrm flipH="1" flipV="1">
            <a:off x="7161213" y="2790825"/>
            <a:ext cx="1587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D951093-085E-47F5-B911-EF31DE4C1715}"/>
              </a:ext>
            </a:extLst>
          </p:cNvPr>
          <p:cNvCxnSpPr>
            <a:stCxn id="43027" idx="2"/>
          </p:cNvCxnSpPr>
          <p:nvPr/>
        </p:nvCxnSpPr>
        <p:spPr>
          <a:xfrm>
            <a:off x="2871788" y="2774950"/>
            <a:ext cx="23812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35" name="Group 1">
            <a:extLst>
              <a:ext uri="{FF2B5EF4-FFF2-40B4-BE49-F238E27FC236}">
                <a16:creationId xmlns:a16="http://schemas.microsoft.com/office/drawing/2014/main" id="{08F7147E-AADE-43CC-B5EA-9546EF13D243}"/>
              </a:ext>
            </a:extLst>
          </p:cNvPr>
          <p:cNvGrpSpPr>
            <a:grpSpLocks/>
          </p:cNvGrpSpPr>
          <p:nvPr/>
        </p:nvGrpSpPr>
        <p:grpSpPr bwMode="auto">
          <a:xfrm>
            <a:off x="2871788" y="1949450"/>
            <a:ext cx="3148012" cy="439738"/>
            <a:chOff x="2871788" y="1295400"/>
            <a:chExt cx="3148012" cy="439738"/>
          </a:xfrm>
        </p:grpSpPr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33B75A67-ABE8-49B8-BEE5-32ECE996378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25937" y="-82549"/>
              <a:ext cx="239713" cy="314801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F28D252-B5CD-4E23-AA33-6623AB5BCDFF}"/>
                </a:ext>
              </a:extLst>
            </p:cNvPr>
            <p:cNvCxnSpPr>
              <a:cxnSpLocks/>
            </p:cNvCxnSpPr>
            <p:nvPr/>
          </p:nvCxnSpPr>
          <p:spPr>
            <a:xfrm>
              <a:off x="6015038" y="1295400"/>
              <a:ext cx="0" cy="363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4AE9790-A5E3-48A1-A10E-3E38A32167A2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371600"/>
              <a:ext cx="0" cy="363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B19E12D-C4CB-4871-8C4E-DF79BD669A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79875" y="28575"/>
            <a:ext cx="336550" cy="5829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1EE23E8-3233-4C90-B21C-025E6DFB67BF}"/>
              </a:ext>
            </a:extLst>
          </p:cNvPr>
          <p:cNvCxnSpPr/>
          <p:nvPr/>
        </p:nvCxnSpPr>
        <p:spPr>
          <a:xfrm>
            <a:off x="2871788" y="2774950"/>
            <a:ext cx="23812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F7C7E8-84C4-42AB-947D-27887DC52FE4}"/>
              </a:ext>
            </a:extLst>
          </p:cNvPr>
          <p:cNvCxnSpPr/>
          <p:nvPr/>
        </p:nvCxnSpPr>
        <p:spPr>
          <a:xfrm flipV="1">
            <a:off x="4283075" y="2774950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B8944C-9475-45A9-AAD4-34FF5BD3BF87}"/>
              </a:ext>
            </a:extLst>
          </p:cNvPr>
          <p:cNvCxnSpPr/>
          <p:nvPr/>
        </p:nvCxnSpPr>
        <p:spPr>
          <a:xfrm flipV="1">
            <a:off x="5867400" y="2787650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73C5518-C396-479F-98ED-074DAED75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11200"/>
            <a:ext cx="9144000" cy="431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000" b="1">
                <a:latin typeface="Arial Unicode MS"/>
                <a:cs typeface="Times New Roman" panose="02020603050405020304" pitchFamily="18" charset="0"/>
              </a:rPr>
              <a:t>Place all items that appear in the repeating group in a new table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93AD14-6F92-463D-A0F1-A9241D80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latin typeface="Arial-BoldMT"/>
              </a:rPr>
              <a:t>2NF - Decomposition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0F180-8918-43E0-97B7-B609BA08964E}"/>
              </a:ext>
            </a:extLst>
          </p:cNvPr>
          <p:cNvGraphicFramePr>
            <a:graphicFrameLocks/>
          </p:cNvGraphicFramePr>
          <p:nvPr/>
        </p:nvGraphicFramePr>
        <p:xfrm>
          <a:off x="239713" y="2654300"/>
          <a:ext cx="5749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26">
                  <a:extLst>
                    <a:ext uri="{9D8B030D-6E8A-4147-A177-3AD203B41FA5}">
                      <a16:colId xmlns:a16="http://schemas.microsoft.com/office/drawing/2014/main" val="535867765"/>
                    </a:ext>
                  </a:extLst>
                </a:gridCol>
                <a:gridCol w="1010122">
                  <a:extLst>
                    <a:ext uri="{9D8B030D-6E8A-4147-A177-3AD203B41FA5}">
                      <a16:colId xmlns:a16="http://schemas.microsoft.com/office/drawing/2014/main" val="1519588902"/>
                    </a:ext>
                  </a:extLst>
                </a:gridCol>
                <a:gridCol w="1398630">
                  <a:extLst>
                    <a:ext uri="{9D8B030D-6E8A-4147-A177-3AD203B41FA5}">
                      <a16:colId xmlns:a16="http://schemas.microsoft.com/office/drawing/2014/main" val="3996586040"/>
                    </a:ext>
                  </a:extLst>
                </a:gridCol>
                <a:gridCol w="1165526">
                  <a:extLst>
                    <a:ext uri="{9D8B030D-6E8A-4147-A177-3AD203B41FA5}">
                      <a16:colId xmlns:a16="http://schemas.microsoft.com/office/drawing/2014/main" val="2454343852"/>
                    </a:ext>
                  </a:extLst>
                </a:gridCol>
                <a:gridCol w="1010122">
                  <a:extLst>
                    <a:ext uri="{9D8B030D-6E8A-4147-A177-3AD203B41FA5}">
                      <a16:colId xmlns:a16="http://schemas.microsoft.com/office/drawing/2014/main" val="415805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OrderNo</a:t>
                      </a:r>
                      <a:endParaRPr lang="en-US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ProdNo</a:t>
                      </a:r>
                      <a:endParaRPr lang="en-US" dirty="0"/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ProdName</a:t>
                      </a:r>
                      <a:endParaRPr lang="en-US" dirty="0"/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UnitPrice</a:t>
                      </a:r>
                      <a:endParaRPr lang="en-US" dirty="0"/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QtyOrd</a:t>
                      </a:r>
                      <a:endParaRPr lang="en-US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42497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33866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8982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21515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91449" marR="914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66922653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E5530D2-EDCA-48F2-8DF4-1B196E6777D3}"/>
              </a:ext>
            </a:extLst>
          </p:cNvPr>
          <p:cNvGraphicFramePr>
            <a:graphicFrameLocks/>
          </p:cNvGraphicFramePr>
          <p:nvPr/>
        </p:nvGraphicFramePr>
        <p:xfrm>
          <a:off x="228600" y="5003800"/>
          <a:ext cx="33035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8">
                  <a:extLst>
                    <a:ext uri="{9D8B030D-6E8A-4147-A177-3AD203B41FA5}">
                      <a16:colId xmlns:a16="http://schemas.microsoft.com/office/drawing/2014/main" val="1519588902"/>
                    </a:ext>
                  </a:extLst>
                </a:gridCol>
                <a:gridCol w="1398534">
                  <a:extLst>
                    <a:ext uri="{9D8B030D-6E8A-4147-A177-3AD203B41FA5}">
                      <a16:colId xmlns:a16="http://schemas.microsoft.com/office/drawing/2014/main" val="3996586040"/>
                    </a:ext>
                  </a:extLst>
                </a:gridCol>
                <a:gridCol w="1165446">
                  <a:extLst>
                    <a:ext uri="{9D8B030D-6E8A-4147-A177-3AD203B41FA5}">
                      <a16:colId xmlns:a16="http://schemas.microsoft.com/office/drawing/2014/main" val="245434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ProdNo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ProdName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UnitPrice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42497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33866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8982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6692265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D4726BD-2994-4096-A00D-EFF61EA70B46}"/>
              </a:ext>
            </a:extLst>
          </p:cNvPr>
          <p:cNvGraphicFramePr>
            <a:graphicFrameLocks/>
          </p:cNvGraphicFramePr>
          <p:nvPr/>
        </p:nvGraphicFramePr>
        <p:xfrm>
          <a:off x="3800475" y="4978400"/>
          <a:ext cx="3189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092">
                  <a:extLst>
                    <a:ext uri="{9D8B030D-6E8A-4147-A177-3AD203B41FA5}">
                      <a16:colId xmlns:a16="http://schemas.microsoft.com/office/drawing/2014/main" val="535867765"/>
                    </a:ext>
                  </a:extLst>
                </a:gridCol>
                <a:gridCol w="1009745">
                  <a:extLst>
                    <a:ext uri="{9D8B030D-6E8A-4147-A177-3AD203B41FA5}">
                      <a16:colId xmlns:a16="http://schemas.microsoft.com/office/drawing/2014/main" val="1519588902"/>
                    </a:ext>
                  </a:extLst>
                </a:gridCol>
                <a:gridCol w="1014451">
                  <a:extLst>
                    <a:ext uri="{9D8B030D-6E8A-4147-A177-3AD203B41FA5}">
                      <a16:colId xmlns:a16="http://schemas.microsoft.com/office/drawing/2014/main" val="415805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OrderNo</a:t>
                      </a:r>
                      <a:endParaRPr lang="en-US" dirty="0"/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ProdNo</a:t>
                      </a:r>
                      <a:endParaRPr lang="en-US" dirty="0"/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QtyOrd</a:t>
                      </a:r>
                      <a:endParaRPr lang="en-US" dirty="0"/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42497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33866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8982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21515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66922653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6702C3D-C9E7-4DDC-828E-C81D201F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114300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 eaLnBrk="1" hangingPunct="1">
              <a:buFontTx/>
              <a:buAutoNum type="arabicPeriod"/>
              <a:defRPr/>
            </a:pPr>
            <a:r>
              <a:rPr lang="en-US" altLang="en-US" sz="2000" kern="0" dirty="0">
                <a:latin typeface="Arial Unicode MS"/>
                <a:ea typeface="Arial Unicode MS"/>
                <a:cs typeface="Arial Unicode MS"/>
              </a:rPr>
              <a:t>If a data item is fully functionally dependent on only a part of the PK,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en-US" sz="2000" kern="0" dirty="0">
                <a:latin typeface="Arial Unicode MS"/>
                <a:ea typeface="Arial Unicode MS"/>
                <a:cs typeface="Arial Unicode MS"/>
              </a:rPr>
              <a:t>       move that data item and that part of the primary key to a new table.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8518F-F8AF-4BC7-ADD3-BD7667AF5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8288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FontTx/>
              <a:buNone/>
              <a:defRPr/>
            </a:pPr>
            <a:r>
              <a:rPr lang="en-US" altLang="en-US" sz="2000" kern="0" dirty="0">
                <a:latin typeface="Arial Unicode MS"/>
                <a:cs typeface="Times New Roman" panose="02020603050405020304" pitchFamily="18" charset="0"/>
              </a:rPr>
              <a:t>2. Make the partial primary key copied from the original table as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en-US" sz="2000" kern="0" dirty="0">
                <a:latin typeface="Arial Unicode MS"/>
                <a:cs typeface="Times New Roman" panose="02020603050405020304" pitchFamily="18" charset="0"/>
              </a:rPr>
              <a:t>    the primary key for the new table.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2E50A4AB-819B-40C4-938E-35FCE53FF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475F1-A3A6-47DA-BE3B-2A896261AD5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214872C0-5691-49E4-9347-32845EDB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4636"/>
            <a:ext cx="77184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A relation is in </a:t>
            </a:r>
            <a:r>
              <a:rPr lang="en-CA" alt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3NF</a:t>
            </a:r>
            <a:r>
              <a:rPr lang="en-CA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CA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CA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if the relation is in 2NF and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CA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CA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CA" altLang="en-US" sz="22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Does not have any transitive dependencies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of non-key attribute on a candidate key through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another non-key attribute.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1A7B584-4CCC-4EE4-A243-F4DF791BCB45}"/>
              </a:ext>
            </a:extLst>
          </p:cNvPr>
          <p:cNvSpPr txBox="1">
            <a:spLocks/>
          </p:cNvSpPr>
          <p:nvPr/>
        </p:nvSpPr>
        <p:spPr bwMode="auto">
          <a:xfrm>
            <a:off x="-1143000" y="136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3 NF- </a:t>
            </a:r>
            <a:r>
              <a:rPr lang="en-CA" altLang="en-US" b="1">
                <a:latin typeface="Arial" panose="020B0604020202020204" pitchFamily="34" charset="0"/>
              </a:rPr>
              <a:t>Third Normal Form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10795D58-22E5-47AF-8D28-B36A2A21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pPr eaLnBrk="1" hangingPunct="1"/>
            <a:r>
              <a:rPr lang="en-CA" altLang="en-US" sz="3000">
                <a:solidFill>
                  <a:schemeClr val="tx2"/>
                </a:solidFill>
              </a:rPr>
              <a:t>Transitive Dependency </a:t>
            </a:r>
            <a:r>
              <a:rPr lang="en-US" altLang="en-US" sz="3000">
                <a:solidFill>
                  <a:schemeClr val="tx2"/>
                </a:solidFill>
              </a:rPr>
              <a:t>A</a:t>
            </a:r>
            <a:r>
              <a:rPr lang="en-US" altLang="en-US" sz="3000">
                <a:solidFill>
                  <a:schemeClr val="tx2"/>
                </a:solidFill>
                <a:cs typeface="Calibri" panose="020F0502020204030204" pitchFamily="34" charset="0"/>
              </a:rPr>
              <a:t>→B →C</a:t>
            </a:r>
            <a:endParaRPr lang="en-US" altLang="en-US" sz="3000">
              <a:solidFill>
                <a:schemeClr val="tx2"/>
              </a:solidFill>
            </a:endParaRPr>
          </a:p>
        </p:txBody>
      </p:sp>
      <p:pic>
        <p:nvPicPr>
          <p:cNvPr id="46086" name="Picture 6" descr="Image result for normalization in database">
            <a:extLst>
              <a:ext uri="{FF2B5EF4-FFF2-40B4-BE49-F238E27FC236}">
                <a16:creationId xmlns:a16="http://schemas.microsoft.com/office/drawing/2014/main" id="{E1280120-AE6D-4A12-8D11-5416D414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6" t="39912"/>
          <a:stretch>
            <a:fillRect/>
          </a:stretch>
        </p:blipFill>
        <p:spPr bwMode="auto">
          <a:xfrm>
            <a:off x="5486400" y="76200"/>
            <a:ext cx="3581400" cy="2624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DF84977B-2DC0-4B92-B76D-D9102D911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11B787-1DF7-4027-9281-08F57AC4058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214872C0-5691-49E4-9347-32845EDB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555750"/>
            <a:ext cx="7718425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Meet all the requirements of the second normal form.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Remove columns that are not </a:t>
            </a:r>
            <a:r>
              <a:rPr lang="en-US" sz="2400" u="sng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dependent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    upon the primary key.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n-CA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7108" name="Title 2">
            <a:extLst>
              <a:ext uri="{FF2B5EF4-FFF2-40B4-BE49-F238E27FC236}">
                <a16:creationId xmlns:a16="http://schemas.microsoft.com/office/drawing/2014/main" id="{7753C670-873A-46D2-8DFA-F98AAE77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D3316FF4-109B-43E2-8564-3B079356797C}"/>
              </a:ext>
            </a:extLst>
          </p:cNvPr>
          <p:cNvSpPr txBox="1">
            <a:spLocks/>
          </p:cNvSpPr>
          <p:nvPr/>
        </p:nvSpPr>
        <p:spPr bwMode="auto">
          <a:xfrm>
            <a:off x="381000" y="136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3 NF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10" name="Picture 7" descr="Image result for normalization in database">
            <a:extLst>
              <a:ext uri="{FF2B5EF4-FFF2-40B4-BE49-F238E27FC236}">
                <a16:creationId xmlns:a16="http://schemas.microsoft.com/office/drawing/2014/main" id="{E008CAAE-5147-454E-A1B3-D1F2C5A5B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6" t="39912"/>
          <a:stretch>
            <a:fillRect/>
          </a:stretch>
        </p:blipFill>
        <p:spPr bwMode="auto">
          <a:xfrm>
            <a:off x="5554663" y="3522663"/>
            <a:ext cx="358140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D81DFB1D-C0C6-4A2B-BEE6-26FA9C50D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FBD62-448C-407B-862D-935431A3E3D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8763EA29-24DF-4A58-9C0F-ACD73E0AF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993900"/>
            <a:ext cx="16002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EmpNum</a:t>
            </a:r>
          </a:p>
        </p:txBody>
      </p:sp>
      <p:sp>
        <p:nvSpPr>
          <p:cNvPr id="48132" name="Text Box 5">
            <a:extLst>
              <a:ext uri="{FF2B5EF4-FFF2-40B4-BE49-F238E27FC236}">
                <a16:creationId xmlns:a16="http://schemas.microsoft.com/office/drawing/2014/main" id="{2CF31EB1-239D-45BA-8A32-D25B0A0D1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1993900"/>
            <a:ext cx="16002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EmpName</a:t>
            </a:r>
          </a:p>
        </p:txBody>
      </p:sp>
      <p:sp>
        <p:nvSpPr>
          <p:cNvPr id="48133" name="Text Box 6">
            <a:extLst>
              <a:ext uri="{FF2B5EF4-FFF2-40B4-BE49-F238E27FC236}">
                <a16:creationId xmlns:a16="http://schemas.microsoft.com/office/drawing/2014/main" id="{63FE23DE-2CB9-497C-95EB-D31174B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1993900"/>
            <a:ext cx="16002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DeptNum</a:t>
            </a:r>
          </a:p>
        </p:txBody>
      </p:sp>
      <p:sp>
        <p:nvSpPr>
          <p:cNvPr id="48134" name="Text Box 7">
            <a:extLst>
              <a:ext uri="{FF2B5EF4-FFF2-40B4-BE49-F238E27FC236}">
                <a16:creationId xmlns:a16="http://schemas.microsoft.com/office/drawing/2014/main" id="{EE0FDC49-FC74-4C10-8EA1-47E87D3A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1993900"/>
            <a:ext cx="1676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DeptName</a:t>
            </a:r>
          </a:p>
        </p:txBody>
      </p:sp>
      <p:sp>
        <p:nvSpPr>
          <p:cNvPr id="48135" name="Freeform 8">
            <a:extLst>
              <a:ext uri="{FF2B5EF4-FFF2-40B4-BE49-F238E27FC236}">
                <a16:creationId xmlns:a16="http://schemas.microsoft.com/office/drawing/2014/main" id="{968BC478-B681-4C40-87D0-8149AEC26D6D}"/>
              </a:ext>
            </a:extLst>
          </p:cNvPr>
          <p:cNvSpPr>
            <a:spLocks/>
          </p:cNvSpPr>
          <p:nvPr/>
        </p:nvSpPr>
        <p:spPr bwMode="auto">
          <a:xfrm>
            <a:off x="1473200" y="1612900"/>
            <a:ext cx="1752600" cy="381000"/>
          </a:xfrm>
          <a:custGeom>
            <a:avLst/>
            <a:gdLst>
              <a:gd name="T0" fmla="*/ 0 w 1104"/>
              <a:gd name="T1" fmla="*/ 2147483646 h 240"/>
              <a:gd name="T2" fmla="*/ 0 w 1104"/>
              <a:gd name="T3" fmla="*/ 0 h 240"/>
              <a:gd name="T4" fmla="*/ 2147483646 w 1104"/>
              <a:gd name="T5" fmla="*/ 0 h 240"/>
              <a:gd name="T6" fmla="*/ 2147483646 w 1104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240">
                <a:moveTo>
                  <a:pt x="0" y="240"/>
                </a:moveTo>
                <a:lnTo>
                  <a:pt x="0" y="0"/>
                </a:lnTo>
                <a:lnTo>
                  <a:pt x="1104" y="0"/>
                </a:lnTo>
                <a:lnTo>
                  <a:pt x="1104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Freeform 9">
            <a:extLst>
              <a:ext uri="{FF2B5EF4-FFF2-40B4-BE49-F238E27FC236}">
                <a16:creationId xmlns:a16="http://schemas.microsoft.com/office/drawing/2014/main" id="{821E494B-64BB-4F17-8E20-7500DED0C80B}"/>
              </a:ext>
            </a:extLst>
          </p:cNvPr>
          <p:cNvSpPr>
            <a:spLocks/>
          </p:cNvSpPr>
          <p:nvPr/>
        </p:nvSpPr>
        <p:spPr bwMode="auto">
          <a:xfrm>
            <a:off x="3225800" y="1612900"/>
            <a:ext cx="1524000" cy="381000"/>
          </a:xfrm>
          <a:custGeom>
            <a:avLst/>
            <a:gdLst>
              <a:gd name="T0" fmla="*/ 0 w 960"/>
              <a:gd name="T1" fmla="*/ 0 h 240"/>
              <a:gd name="T2" fmla="*/ 2147483646 w 960"/>
              <a:gd name="T3" fmla="*/ 0 h 240"/>
              <a:gd name="T4" fmla="*/ 2147483646 w 960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960" y="0"/>
                </a:lnTo>
                <a:lnTo>
                  <a:pt x="96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Freeform 10">
            <a:extLst>
              <a:ext uri="{FF2B5EF4-FFF2-40B4-BE49-F238E27FC236}">
                <a16:creationId xmlns:a16="http://schemas.microsoft.com/office/drawing/2014/main" id="{E19937B9-7165-4B50-9FDA-4FD757AEBFA8}"/>
              </a:ext>
            </a:extLst>
          </p:cNvPr>
          <p:cNvSpPr>
            <a:spLocks/>
          </p:cNvSpPr>
          <p:nvPr/>
        </p:nvSpPr>
        <p:spPr bwMode="auto">
          <a:xfrm>
            <a:off x="4749800" y="1612900"/>
            <a:ext cx="1524000" cy="381000"/>
          </a:xfrm>
          <a:custGeom>
            <a:avLst/>
            <a:gdLst>
              <a:gd name="T0" fmla="*/ 0 w 960"/>
              <a:gd name="T1" fmla="*/ 0 h 240"/>
              <a:gd name="T2" fmla="*/ 2147483646 w 960"/>
              <a:gd name="T3" fmla="*/ 0 h 240"/>
              <a:gd name="T4" fmla="*/ 2147483646 w 960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960" y="0"/>
                </a:lnTo>
                <a:lnTo>
                  <a:pt x="96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Freeform 11">
            <a:extLst>
              <a:ext uri="{FF2B5EF4-FFF2-40B4-BE49-F238E27FC236}">
                <a16:creationId xmlns:a16="http://schemas.microsoft.com/office/drawing/2014/main" id="{77B8F279-1A4C-47C4-AC64-BF2660053917}"/>
              </a:ext>
            </a:extLst>
          </p:cNvPr>
          <p:cNvSpPr>
            <a:spLocks/>
          </p:cNvSpPr>
          <p:nvPr/>
        </p:nvSpPr>
        <p:spPr bwMode="auto">
          <a:xfrm>
            <a:off x="4978400" y="2527300"/>
            <a:ext cx="1447800" cy="457200"/>
          </a:xfrm>
          <a:custGeom>
            <a:avLst/>
            <a:gdLst>
              <a:gd name="T0" fmla="*/ 0 w 912"/>
              <a:gd name="T1" fmla="*/ 0 h 288"/>
              <a:gd name="T2" fmla="*/ 0 w 912"/>
              <a:gd name="T3" fmla="*/ 2147483646 h 288"/>
              <a:gd name="T4" fmla="*/ 2147483646 w 912"/>
              <a:gd name="T5" fmla="*/ 2147483646 h 288"/>
              <a:gd name="T6" fmla="*/ 2147483646 w 91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288">
                <a:moveTo>
                  <a:pt x="0" y="0"/>
                </a:moveTo>
                <a:lnTo>
                  <a:pt x="0" y="288"/>
                </a:lnTo>
                <a:lnTo>
                  <a:pt x="912" y="288"/>
                </a:lnTo>
                <a:lnTo>
                  <a:pt x="9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872C84F0-A975-4222-A89E-2A3E1210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3595"/>
            <a:ext cx="7924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Candidate key: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EmpNum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Non-key attributes: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EmpName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DeptNum</a:t>
            </a:r>
            <a:r>
              <a:rPr lang="en-US" altLang="en-US" sz="2400" dirty="0">
                <a:latin typeface="Times New Roman" panose="02020603050405020304" pitchFamily="18" charset="0"/>
              </a:rPr>
              <a:t>, and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DeptName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r>
              <a:rPr lang="en-US" altLang="en-US" sz="2400" dirty="0">
                <a:latin typeface="Times New Roman" panose="02020603050405020304" pitchFamily="18" charset="0"/>
              </a:rPr>
              <a:t> determines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DeptName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BUT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DeptNum</a:t>
            </a:r>
            <a:r>
              <a:rPr lang="en-US" altLang="en-US" sz="2400" dirty="0">
                <a:latin typeface="Times New Roman" panose="02020603050405020304" pitchFamily="18" charset="0"/>
              </a:rPr>
              <a:t> is not a candidate key for Employee relation</a:t>
            </a:r>
          </a:p>
        </p:txBody>
      </p:sp>
      <p:sp>
        <p:nvSpPr>
          <p:cNvPr id="48140" name="Text Box 14">
            <a:extLst>
              <a:ext uri="{FF2B5EF4-FFF2-40B4-BE49-F238E27FC236}">
                <a16:creationId xmlns:a16="http://schemas.microsoft.com/office/drawing/2014/main" id="{06C35CFD-E9DE-4A8F-AE30-B6FB7BC63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0287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Consider this</a:t>
            </a:r>
            <a:r>
              <a:rPr lang="en-US" altLang="en-US" sz="2400" b="1">
                <a:latin typeface="Times New Roman" panose="02020603050405020304" pitchFamily="18" charset="0"/>
              </a:rPr>
              <a:t> Employee </a:t>
            </a:r>
            <a:r>
              <a:rPr lang="en-US" altLang="en-US" sz="2400">
                <a:latin typeface="Times New Roman" panose="02020603050405020304" pitchFamily="18" charset="0"/>
              </a:rPr>
              <a:t>relation</a:t>
            </a:r>
          </a:p>
        </p:txBody>
      </p:sp>
      <p:sp>
        <p:nvSpPr>
          <p:cNvPr id="48141" name="Rectangle 15">
            <a:extLst>
              <a:ext uri="{FF2B5EF4-FFF2-40B4-BE49-F238E27FC236}">
                <a16:creationId xmlns:a16="http://schemas.microsoft.com/office/drawing/2014/main" id="{B0B6A3A5-2454-4F77-B9AB-B18BD84B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5245100"/>
            <a:ext cx="3962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Is the relation in 3NF? … no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Is the relation in 2NF? … yes</a:t>
            </a:r>
          </a:p>
        </p:txBody>
      </p:sp>
      <p:sp>
        <p:nvSpPr>
          <p:cNvPr id="48142" name="Text Box 17">
            <a:extLst>
              <a:ext uri="{FF2B5EF4-FFF2-40B4-BE49-F238E27FC236}">
                <a16:creationId xmlns:a16="http://schemas.microsoft.com/office/drawing/2014/main" id="{6592EB79-CC9E-433D-BE50-3BCDDBBBC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08125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Candidate keys are? …</a:t>
            </a:r>
          </a:p>
        </p:txBody>
      </p:sp>
      <p:sp>
        <p:nvSpPr>
          <p:cNvPr id="48143" name="Title 2">
            <a:extLst>
              <a:ext uri="{FF2B5EF4-FFF2-40B4-BE49-F238E27FC236}">
                <a16:creationId xmlns:a16="http://schemas.microsoft.com/office/drawing/2014/main" id="{41F76387-A798-41EE-9C3D-9909B410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8144" name="Rectangle 2">
            <a:extLst>
              <a:ext uri="{FF2B5EF4-FFF2-40B4-BE49-F238E27FC236}">
                <a16:creationId xmlns:a16="http://schemas.microsoft.com/office/drawing/2014/main" id="{4770C9B9-1370-4A91-BEC7-BA363C5C9CF5}"/>
              </a:ext>
            </a:extLst>
          </p:cNvPr>
          <p:cNvSpPr txBox="1">
            <a:spLocks/>
          </p:cNvSpPr>
          <p:nvPr/>
        </p:nvSpPr>
        <p:spPr bwMode="auto">
          <a:xfrm>
            <a:off x="381000" y="136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3 NF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45" name="Picture 18" descr="Image result for normalization in database">
            <a:extLst>
              <a:ext uri="{FF2B5EF4-FFF2-40B4-BE49-F238E27FC236}">
                <a16:creationId xmlns:a16="http://schemas.microsoft.com/office/drawing/2014/main" id="{A8A5C194-04C5-486B-A583-77A2CB646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6" t="39912"/>
          <a:stretch>
            <a:fillRect/>
          </a:stretch>
        </p:blipFill>
        <p:spPr bwMode="auto">
          <a:xfrm>
            <a:off x="6705600" y="76200"/>
            <a:ext cx="2362200" cy="1341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3DC9AD95-8B71-4F7D-9868-495B416B7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4C836F-7080-473F-9258-4F3F5DF50FB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19">
            <a:extLst>
              <a:ext uri="{FF2B5EF4-FFF2-40B4-BE49-F238E27FC236}">
                <a16:creationId xmlns:a16="http://schemas.microsoft.com/office/drawing/2014/main" id="{28D11520-B5A0-4ABF-961F-17A02CA5D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5634038"/>
            <a:ext cx="7924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Now both relations EMP and Department are in 3NF.</a:t>
            </a:r>
          </a:p>
        </p:txBody>
      </p:sp>
      <p:sp>
        <p:nvSpPr>
          <p:cNvPr id="49156" name="Title 2">
            <a:extLst>
              <a:ext uri="{FF2B5EF4-FFF2-40B4-BE49-F238E27FC236}">
                <a16:creationId xmlns:a16="http://schemas.microsoft.com/office/drawing/2014/main" id="{D9C5A97A-6904-4E58-80C0-EBA66B8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E9C51AA3-FE79-435E-ACE7-797179ABA9F9}"/>
              </a:ext>
            </a:extLst>
          </p:cNvPr>
          <p:cNvSpPr txBox="1">
            <a:spLocks/>
          </p:cNvSpPr>
          <p:nvPr/>
        </p:nvSpPr>
        <p:spPr bwMode="auto">
          <a:xfrm>
            <a:off x="381000" y="136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3 NF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8" name="Picture 26" descr="Image result for normalization in database">
            <a:extLst>
              <a:ext uri="{FF2B5EF4-FFF2-40B4-BE49-F238E27FC236}">
                <a16:creationId xmlns:a16="http://schemas.microsoft.com/office/drawing/2014/main" id="{68AE80CD-A1FD-4D68-9CBB-935A15E3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6" t="39912"/>
          <a:stretch>
            <a:fillRect/>
          </a:stretch>
        </p:blipFill>
        <p:spPr bwMode="auto">
          <a:xfrm>
            <a:off x="6705600" y="76200"/>
            <a:ext cx="2362200" cy="1341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159" name="Group 27">
            <a:extLst>
              <a:ext uri="{FF2B5EF4-FFF2-40B4-BE49-F238E27FC236}">
                <a16:creationId xmlns:a16="http://schemas.microsoft.com/office/drawing/2014/main" id="{5C00256C-30F2-4D50-A3A2-597CC77594B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11263"/>
            <a:ext cx="6477000" cy="1371600"/>
            <a:chOff x="990600" y="1211262"/>
            <a:chExt cx="6477000" cy="1371600"/>
          </a:xfrm>
        </p:grpSpPr>
        <p:sp>
          <p:nvSpPr>
            <p:cNvPr id="49171" name="Text Box 3">
              <a:extLst>
                <a:ext uri="{FF2B5EF4-FFF2-40B4-BE49-F238E27FC236}">
                  <a16:creationId xmlns:a16="http://schemas.microsoft.com/office/drawing/2014/main" id="{727F57F2-6444-49C5-91BF-505D1C8EF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592262"/>
              <a:ext cx="16002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u="sng">
                  <a:latin typeface="Times New Roman" panose="02020603050405020304" pitchFamily="18" charset="0"/>
                </a:rPr>
                <a:t>EmpNum</a:t>
              </a:r>
            </a:p>
          </p:txBody>
        </p:sp>
        <p:sp>
          <p:nvSpPr>
            <p:cNvPr id="49172" name="Text Box 4">
              <a:extLst>
                <a:ext uri="{FF2B5EF4-FFF2-40B4-BE49-F238E27FC236}">
                  <a16:creationId xmlns:a16="http://schemas.microsoft.com/office/drawing/2014/main" id="{E435EA85-F2AA-4015-96D3-E81E681D5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1592262"/>
              <a:ext cx="16002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EmpName</a:t>
              </a:r>
            </a:p>
          </p:txBody>
        </p:sp>
        <p:sp>
          <p:nvSpPr>
            <p:cNvPr id="49173" name="Text Box 5">
              <a:extLst>
                <a:ext uri="{FF2B5EF4-FFF2-40B4-BE49-F238E27FC236}">
                  <a16:creationId xmlns:a16="http://schemas.microsoft.com/office/drawing/2014/main" id="{42D194EE-C779-4C3C-AAD7-DFCE3F934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1592262"/>
              <a:ext cx="16002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DeptNum</a:t>
              </a:r>
            </a:p>
          </p:txBody>
        </p:sp>
        <p:sp>
          <p:nvSpPr>
            <p:cNvPr id="49174" name="Text Box 6">
              <a:extLst>
                <a:ext uri="{FF2B5EF4-FFF2-40B4-BE49-F238E27FC236}">
                  <a16:creationId xmlns:a16="http://schemas.microsoft.com/office/drawing/2014/main" id="{5A04D033-21B0-423F-B019-9D4AD80CB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1592262"/>
              <a:ext cx="16764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DeptName</a:t>
              </a:r>
            </a:p>
          </p:txBody>
        </p:sp>
        <p:sp>
          <p:nvSpPr>
            <p:cNvPr id="49175" name="Freeform 7">
              <a:extLst>
                <a:ext uri="{FF2B5EF4-FFF2-40B4-BE49-F238E27FC236}">
                  <a16:creationId xmlns:a16="http://schemas.microsoft.com/office/drawing/2014/main" id="{8A7497BA-3D86-445B-B50B-2062418D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1211262"/>
              <a:ext cx="1752600" cy="381000"/>
            </a:xfrm>
            <a:custGeom>
              <a:avLst/>
              <a:gdLst>
                <a:gd name="T0" fmla="*/ 0 w 1104"/>
                <a:gd name="T1" fmla="*/ 604837500 h 240"/>
                <a:gd name="T2" fmla="*/ 0 w 1104"/>
                <a:gd name="T3" fmla="*/ 0 h 240"/>
                <a:gd name="T4" fmla="*/ 2147483646 w 1104"/>
                <a:gd name="T5" fmla="*/ 0 h 240"/>
                <a:gd name="T6" fmla="*/ 2147483646 w 1104"/>
                <a:gd name="T7" fmla="*/ 60483750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4" h="240">
                  <a:moveTo>
                    <a:pt x="0" y="240"/>
                  </a:moveTo>
                  <a:lnTo>
                    <a:pt x="0" y="0"/>
                  </a:lnTo>
                  <a:lnTo>
                    <a:pt x="1104" y="0"/>
                  </a:lnTo>
                  <a:lnTo>
                    <a:pt x="1104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Freeform 8">
              <a:extLst>
                <a:ext uri="{FF2B5EF4-FFF2-40B4-BE49-F238E27FC236}">
                  <a16:creationId xmlns:a16="http://schemas.microsoft.com/office/drawing/2014/main" id="{2F58384E-70FE-42DB-89B2-9DF40ED2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1211262"/>
              <a:ext cx="1524000" cy="381000"/>
            </a:xfrm>
            <a:custGeom>
              <a:avLst/>
              <a:gdLst>
                <a:gd name="T0" fmla="*/ 0 w 960"/>
                <a:gd name="T1" fmla="*/ 0 h 240"/>
                <a:gd name="T2" fmla="*/ 2147483646 w 960"/>
                <a:gd name="T3" fmla="*/ 0 h 240"/>
                <a:gd name="T4" fmla="*/ 2147483646 w 960"/>
                <a:gd name="T5" fmla="*/ 60483750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0"/>
                  </a:moveTo>
                  <a:lnTo>
                    <a:pt x="960" y="0"/>
                  </a:lnTo>
                  <a:lnTo>
                    <a:pt x="96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Freeform 9">
              <a:extLst>
                <a:ext uri="{FF2B5EF4-FFF2-40B4-BE49-F238E27FC236}">
                  <a16:creationId xmlns:a16="http://schemas.microsoft.com/office/drawing/2014/main" id="{10746366-3745-4039-B375-FADA63DB0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1211262"/>
              <a:ext cx="1524000" cy="381000"/>
            </a:xfrm>
            <a:custGeom>
              <a:avLst/>
              <a:gdLst>
                <a:gd name="T0" fmla="*/ 0 w 960"/>
                <a:gd name="T1" fmla="*/ 0 h 240"/>
                <a:gd name="T2" fmla="*/ 2147483646 w 960"/>
                <a:gd name="T3" fmla="*/ 0 h 240"/>
                <a:gd name="T4" fmla="*/ 2147483646 w 960"/>
                <a:gd name="T5" fmla="*/ 60483750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0"/>
                  </a:moveTo>
                  <a:lnTo>
                    <a:pt x="960" y="0"/>
                  </a:lnTo>
                  <a:lnTo>
                    <a:pt x="96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Freeform 10">
              <a:extLst>
                <a:ext uri="{FF2B5EF4-FFF2-40B4-BE49-F238E27FC236}">
                  <a16:creationId xmlns:a16="http://schemas.microsoft.com/office/drawing/2014/main" id="{60646D56-4959-450B-A424-0393D66A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00" y="2125662"/>
              <a:ext cx="1447800" cy="457200"/>
            </a:xfrm>
            <a:custGeom>
              <a:avLst/>
              <a:gdLst>
                <a:gd name="T0" fmla="*/ 0 w 912"/>
                <a:gd name="T1" fmla="*/ 0 h 288"/>
                <a:gd name="T2" fmla="*/ 0 w 912"/>
                <a:gd name="T3" fmla="*/ 725805000 h 288"/>
                <a:gd name="T4" fmla="*/ 2147483646 w 912"/>
                <a:gd name="T5" fmla="*/ 725805000 h 288"/>
                <a:gd name="T6" fmla="*/ 2147483646 w 91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2" h="288">
                  <a:moveTo>
                    <a:pt x="0" y="0"/>
                  </a:moveTo>
                  <a:lnTo>
                    <a:pt x="0" y="288"/>
                  </a:lnTo>
                  <a:lnTo>
                    <a:pt x="912" y="288"/>
                  </a:lnTo>
                  <a:lnTo>
                    <a:pt x="9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9B103-AEBA-4FCF-A430-0B89E7FE782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44913"/>
            <a:ext cx="7620000" cy="1531937"/>
            <a:chOff x="762000" y="3421062"/>
            <a:chExt cx="7620000" cy="1531938"/>
          </a:xfrm>
        </p:grpSpPr>
        <p:grpSp>
          <p:nvGrpSpPr>
            <p:cNvPr id="49162" name="Group 21">
              <a:extLst>
                <a:ext uri="{FF2B5EF4-FFF2-40B4-BE49-F238E27FC236}">
                  <a16:creationId xmlns:a16="http://schemas.microsoft.com/office/drawing/2014/main" id="{7B2EF31C-746F-4CF0-A80B-1761C84E2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4419600"/>
              <a:ext cx="4495800" cy="533400"/>
              <a:chOff x="480" y="2976"/>
              <a:chExt cx="2676" cy="336"/>
            </a:xfrm>
          </p:grpSpPr>
          <p:sp>
            <p:nvSpPr>
              <p:cNvPr id="49168" name="Text Box 12">
                <a:extLst>
                  <a:ext uri="{FF2B5EF4-FFF2-40B4-BE49-F238E27FC236}">
                    <a16:creationId xmlns:a16="http://schemas.microsoft.com/office/drawing/2014/main" id="{C6AB1B04-7A44-46A9-8720-C702C53A8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976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EmpNum</a:t>
                </a:r>
                <a:endParaRPr lang="en-US" altLang="en-US" sz="24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69" name="Text Box 13">
                <a:extLst>
                  <a:ext uri="{FF2B5EF4-FFF2-40B4-BE49-F238E27FC236}">
                    <a16:creationId xmlns:a16="http://schemas.microsoft.com/office/drawing/2014/main" id="{D3BF5D48-3D2F-49C0-8576-1DFE159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2" y="2976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EmpName</a:t>
                </a:r>
              </a:p>
            </p:txBody>
          </p:sp>
          <p:sp>
            <p:nvSpPr>
              <p:cNvPr id="49170" name="Text Box 14">
                <a:extLst>
                  <a:ext uri="{FF2B5EF4-FFF2-40B4-BE49-F238E27FC236}">
                    <a16:creationId xmlns:a16="http://schemas.microsoft.com/office/drawing/2014/main" id="{06D6444D-D9B2-449C-8580-7368CF2A3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4" y="2976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DeptNum</a:t>
                </a:r>
              </a:p>
            </p:txBody>
          </p:sp>
        </p:grpSp>
        <p:grpSp>
          <p:nvGrpSpPr>
            <p:cNvPr id="49163" name="Group 22">
              <a:extLst>
                <a:ext uri="{FF2B5EF4-FFF2-40B4-BE49-F238E27FC236}">
                  <a16:creationId xmlns:a16="http://schemas.microsoft.com/office/drawing/2014/main" id="{087AFD3A-9387-49B5-9AC2-D1DD15827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419600"/>
              <a:ext cx="2971800" cy="533400"/>
              <a:chOff x="3453" y="2885"/>
              <a:chExt cx="1827" cy="336"/>
            </a:xfrm>
          </p:grpSpPr>
          <p:sp>
            <p:nvSpPr>
              <p:cNvPr id="49166" name="Text Box 15">
                <a:extLst>
                  <a:ext uri="{FF2B5EF4-FFF2-40B4-BE49-F238E27FC236}">
                    <a16:creationId xmlns:a16="http://schemas.microsoft.com/office/drawing/2014/main" id="{0D141752-7D4D-40F9-B970-F838D8F1AB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5" y="2885"/>
                <a:ext cx="935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DeptName</a:t>
                </a:r>
              </a:p>
            </p:txBody>
          </p:sp>
          <p:sp>
            <p:nvSpPr>
              <p:cNvPr id="49167" name="Text Box 16">
                <a:extLst>
                  <a:ext uri="{FF2B5EF4-FFF2-40B4-BE49-F238E27FC236}">
                    <a16:creationId xmlns:a16="http://schemas.microsoft.com/office/drawing/2014/main" id="{9310619C-F977-47CA-BB98-F4E64302F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" y="2885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DeptNum</a:t>
                </a:r>
              </a:p>
            </p:txBody>
          </p:sp>
        </p:grpSp>
        <p:sp>
          <p:nvSpPr>
            <p:cNvPr id="49164" name="AutoShape 17">
              <a:extLst>
                <a:ext uri="{FF2B5EF4-FFF2-40B4-BE49-F238E27FC236}">
                  <a16:creationId xmlns:a16="http://schemas.microsoft.com/office/drawing/2014/main" id="{B1DBF29B-4D0D-4D82-B8A2-F2369EA56E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05028">
              <a:off x="3080331" y="3505652"/>
              <a:ext cx="457200" cy="533400"/>
            </a:xfrm>
            <a:prstGeom prst="down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5" name="AutoShape 18">
              <a:extLst>
                <a:ext uri="{FF2B5EF4-FFF2-40B4-BE49-F238E27FC236}">
                  <a16:creationId xmlns:a16="http://schemas.microsoft.com/office/drawing/2014/main" id="{737D27E9-4BAF-4004-AE1E-F42F5AA5A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96111">
              <a:off x="5638800" y="3421062"/>
              <a:ext cx="457200" cy="533400"/>
            </a:xfrm>
            <a:prstGeom prst="down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9161" name="Text Box 11">
            <a:extLst>
              <a:ext uri="{FF2B5EF4-FFF2-40B4-BE49-F238E27FC236}">
                <a16:creationId xmlns:a16="http://schemas.microsoft.com/office/drawing/2014/main" id="{A9A621E3-9ED9-4F0C-9E24-F5B423EE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51138"/>
            <a:ext cx="7924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 correct the situation by decomposing the original relation into two 3NF relations: Employee and 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>
            <a:extLst>
              <a:ext uri="{FF2B5EF4-FFF2-40B4-BE49-F238E27FC236}">
                <a16:creationId xmlns:a16="http://schemas.microsoft.com/office/drawing/2014/main" id="{571CDD41-7E56-42E0-88DA-B8F58C9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200" y="1143000"/>
            <a:ext cx="8229600" cy="1143000"/>
          </a:xfrm>
        </p:spPr>
        <p:txBody>
          <a:bodyPr/>
          <a:lstStyle/>
          <a:p>
            <a:r>
              <a:rPr lang="en-CA" altLang="en-US" sz="3200">
                <a:solidFill>
                  <a:schemeClr val="tx2"/>
                </a:solidFill>
              </a:rPr>
              <a:t>Transitive Dependency </a:t>
            </a:r>
            <a:r>
              <a:rPr lang="en-US" altLang="en-US" sz="3200">
                <a:solidFill>
                  <a:schemeClr val="tx2"/>
                </a:solidFill>
              </a:rPr>
              <a:t>A</a:t>
            </a:r>
            <a:r>
              <a:rPr lang="en-US" altLang="en-US" sz="3200">
                <a:solidFill>
                  <a:schemeClr val="tx2"/>
                </a:solidFill>
                <a:cs typeface="Calibri" panose="020F0502020204030204" pitchFamily="34" charset="0"/>
              </a:rPr>
              <a:t>→B →C</a:t>
            </a:r>
            <a:endParaRPr lang="en-US" altLang="en-US" sz="320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359C24-9082-4286-AD12-225E8858AF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719" y="2166069"/>
          <a:ext cx="7772400" cy="45079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100628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4734875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89503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426106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6479563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71649009"/>
                    </a:ext>
                  </a:extLst>
                </a:gridCol>
              </a:tblGrid>
              <a:tr h="647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P_id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P_name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p_zip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p_state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p_city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p_district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extLst>
                  <a:ext uri="{0D108BD9-81ED-4DB2-BD59-A6C34878D82A}">
                    <a16:rowId xmlns:a16="http://schemas.microsoft.com/office/drawing/2014/main" val="3116565457"/>
                  </a:ext>
                </a:extLst>
              </a:tr>
              <a:tr h="711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282007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Chennai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Dayal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 Bagh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extLst>
                  <a:ext uri="{0D108BD9-81ED-4DB2-BD59-A6C34878D82A}">
                    <a16:rowId xmlns:a16="http://schemas.microsoft.com/office/drawing/2014/main" val="2056816973"/>
                  </a:ext>
                </a:extLst>
              </a:tr>
              <a:tr h="647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Ajeet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222008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TN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Chennai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M-City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extLst>
                  <a:ext uri="{0D108BD9-81ED-4DB2-BD59-A6C34878D82A}">
                    <a16:rowId xmlns:a16="http://schemas.microsoft.com/office/drawing/2014/main" val="1246069782"/>
                  </a:ext>
                </a:extLst>
              </a:tr>
              <a:tr h="1205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1006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Lora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282007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TN</a:t>
                      </a:r>
                      <a:endParaRPr lang="en-US" sz="20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Chennai</a:t>
                      </a:r>
                      <a:endParaRPr lang="en-US" sz="20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  <a:highlight>
                            <a:srgbClr val="00FF00"/>
                          </a:highlight>
                        </a:rPr>
                        <a:t>Dayal</a:t>
                      </a:r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 Bagh</a:t>
                      </a:r>
                      <a:endParaRPr lang="en-US" sz="20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extLst>
                  <a:ext uri="{0D108BD9-81ED-4DB2-BD59-A6C34878D82A}">
                    <a16:rowId xmlns:a16="http://schemas.microsoft.com/office/drawing/2014/main" val="1330149414"/>
                  </a:ext>
                </a:extLst>
              </a:tr>
              <a:tr h="647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1101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Lilly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292008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UK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Pauri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Bhagwan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extLst>
                  <a:ext uri="{0D108BD9-81ED-4DB2-BD59-A6C34878D82A}">
                    <a16:rowId xmlns:a16="http://schemas.microsoft.com/office/drawing/2014/main" val="994556573"/>
                  </a:ext>
                </a:extLst>
              </a:tr>
              <a:tr h="647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1201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Steve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222999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MP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Gwalior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Ratan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1" marB="53931" anchor="ctr"/>
                </a:tc>
                <a:extLst>
                  <a:ext uri="{0D108BD9-81ED-4DB2-BD59-A6C34878D82A}">
                    <a16:rowId xmlns:a16="http://schemas.microsoft.com/office/drawing/2014/main" val="3804304095"/>
                  </a:ext>
                </a:extLst>
              </a:tr>
            </a:tbl>
          </a:graphicData>
        </a:graphic>
      </p:graphicFrame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8C073B17-2A06-423E-8522-6FE8452B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0D5F-C07D-45B6-9DFB-70282C12124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A889E6D-C102-4542-8F61-9B1763E34E3A}"/>
              </a:ext>
            </a:extLst>
          </p:cNvPr>
          <p:cNvSpPr txBox="1">
            <a:spLocks/>
          </p:cNvSpPr>
          <p:nvPr/>
        </p:nvSpPr>
        <p:spPr bwMode="auto">
          <a:xfrm>
            <a:off x="-76200" y="112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3 NF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182" name="Picture 5" descr="Image result for normalization in database">
            <a:extLst>
              <a:ext uri="{FF2B5EF4-FFF2-40B4-BE49-F238E27FC236}">
                <a16:creationId xmlns:a16="http://schemas.microsoft.com/office/drawing/2014/main" id="{0C201E4F-D0A3-45DE-A12C-7EF94C0C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6" t="39912"/>
          <a:stretch>
            <a:fillRect/>
          </a:stretch>
        </p:blipFill>
        <p:spPr bwMode="auto">
          <a:xfrm>
            <a:off x="6400800" y="76200"/>
            <a:ext cx="2667000" cy="1341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5">
            <a:extLst>
              <a:ext uri="{FF2B5EF4-FFF2-40B4-BE49-F238E27FC236}">
                <a16:creationId xmlns:a16="http://schemas.microsoft.com/office/drawing/2014/main" id="{02CA47EE-CBB4-4AEB-B513-6F6907A9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295400"/>
            <a:ext cx="6248400" cy="1143000"/>
          </a:xfrm>
        </p:spPr>
        <p:txBody>
          <a:bodyPr/>
          <a:lstStyle/>
          <a:p>
            <a:pPr algn="l">
              <a:defRPr/>
            </a:pP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Customer table is </a:t>
            </a:r>
            <a:r>
              <a:rPr lang="en-GB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not in 3NF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 </a:t>
            </a:r>
            <a:b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</a:b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as it has </a:t>
            </a: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transitive dependency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-</a:t>
            </a:r>
            <a:b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</a:br>
            <a:r>
              <a:rPr lang="en-GB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P_id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-&gt;</a:t>
            </a:r>
            <a:r>
              <a:rPr lang="en-GB" altLang="en-US" sz="1800" dirty="0" err="1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p_zip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 and </a:t>
            </a:r>
            <a:r>
              <a:rPr lang="en-GB" altLang="en-US" sz="1800" dirty="0" err="1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p_zip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-&gt;{</a:t>
            </a:r>
            <a:r>
              <a:rPr lang="en-GB" altLang="en-US" sz="1800" dirty="0" err="1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p_city,p_district,p_state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}</a:t>
            </a:r>
            <a:b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</a:br>
            <a:b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</a:b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So it decomposes into </a:t>
            </a:r>
            <a:b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</a:br>
            <a:r>
              <a:rPr lang="en-GB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Customer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 and </a:t>
            </a:r>
            <a:r>
              <a:rPr lang="en-GB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Customer_Address</a:t>
            </a:r>
            <a:r>
              <a:rPr lang="en-GB" altLang="en-US" sz="1800" dirty="0">
                <a:latin typeface="Verdana" panose="020B0604030504040204" pitchFamily="34" charset="0"/>
                <a:ea typeface="Verdana" panose="020B0604030504040204" pitchFamily="34" charset="0"/>
                <a:cs typeface="Times" panose="02020603050405020304" pitchFamily="18" charset="0"/>
              </a:rPr>
              <a:t> table</a:t>
            </a: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Times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359C24-9082-4286-AD12-225E8858AF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" y="2899686"/>
          <a:ext cx="3200400" cy="3894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100628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473487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8950307"/>
                    </a:ext>
                  </a:extLst>
                </a:gridCol>
              </a:tblGrid>
              <a:tr h="5727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P_id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P_name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p_zip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extLst>
                  <a:ext uri="{0D108BD9-81ED-4DB2-BD59-A6C34878D82A}">
                    <a16:rowId xmlns:a16="http://schemas.microsoft.com/office/drawing/2014/main" val="3116565457"/>
                  </a:ext>
                </a:extLst>
              </a:tr>
              <a:tr h="68322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282007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extLst>
                  <a:ext uri="{0D108BD9-81ED-4DB2-BD59-A6C34878D82A}">
                    <a16:rowId xmlns:a16="http://schemas.microsoft.com/office/drawing/2014/main" val="2056816973"/>
                  </a:ext>
                </a:extLst>
              </a:tr>
              <a:tr h="5727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 err="1">
                          <a:effectLst/>
                        </a:rPr>
                        <a:t>Ajeet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222008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extLst>
                  <a:ext uri="{0D108BD9-81ED-4DB2-BD59-A6C34878D82A}">
                    <a16:rowId xmlns:a16="http://schemas.microsoft.com/office/drawing/2014/main" val="1246069782"/>
                  </a:ext>
                </a:extLst>
              </a:tr>
              <a:tr h="68322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1006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Lora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282007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extLst>
                  <a:ext uri="{0D108BD9-81ED-4DB2-BD59-A6C34878D82A}">
                    <a16:rowId xmlns:a16="http://schemas.microsoft.com/office/drawing/2014/main" val="1330149414"/>
                  </a:ext>
                </a:extLst>
              </a:tr>
              <a:tr h="5727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1101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Lilly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292008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extLst>
                  <a:ext uri="{0D108BD9-81ED-4DB2-BD59-A6C34878D82A}">
                    <a16:rowId xmlns:a16="http://schemas.microsoft.com/office/drawing/2014/main" val="994556573"/>
                  </a:ext>
                </a:extLst>
              </a:tr>
              <a:tr h="5727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1201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>
                          <a:effectLst/>
                        </a:rPr>
                        <a:t>Steve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2000" dirty="0">
                          <a:effectLst/>
                        </a:rPr>
                        <a:t>222999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8" marB="53938" anchor="ctr"/>
                </a:tc>
                <a:extLst>
                  <a:ext uri="{0D108BD9-81ED-4DB2-BD59-A6C34878D82A}">
                    <a16:rowId xmlns:a16="http://schemas.microsoft.com/office/drawing/2014/main" val="3804304095"/>
                  </a:ext>
                </a:extLst>
              </a:tr>
            </a:tbl>
          </a:graphicData>
        </a:graphic>
      </p:graphicFrame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648E473F-C808-4171-9191-18A6B9F53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F73C04-155C-4D52-80EF-7953F6D3EEA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9A841126-5FBD-4774-93A0-8CFAB6AC2AC3}"/>
              </a:ext>
            </a:extLst>
          </p:cNvPr>
          <p:cNvGraphicFramePr>
            <a:graphicFrameLocks/>
          </p:cNvGraphicFramePr>
          <p:nvPr/>
        </p:nvGraphicFramePr>
        <p:xfrm>
          <a:off x="4038600" y="3048170"/>
          <a:ext cx="5029200" cy="328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6895030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426106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6479563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71649009"/>
                    </a:ext>
                  </a:extLst>
                </a:gridCol>
              </a:tblGrid>
              <a:tr h="6564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 err="1">
                          <a:effectLst/>
                        </a:rPr>
                        <a:t>p_zip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 err="1">
                          <a:effectLst/>
                        </a:rPr>
                        <a:t>p_state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 err="1">
                          <a:effectLst/>
                        </a:rPr>
                        <a:t>p_city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p_district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extLst>
                  <a:ext uri="{0D108BD9-81ED-4DB2-BD59-A6C34878D82A}">
                    <a16:rowId xmlns:a16="http://schemas.microsoft.com/office/drawing/2014/main" val="3116565457"/>
                  </a:ext>
                </a:extLst>
              </a:tr>
              <a:tr h="6564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282007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00FF00"/>
                          </a:highlight>
                        </a:rPr>
                        <a:t>TN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00FF00"/>
                          </a:highlight>
                        </a:rPr>
                        <a:t>Chennai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 err="1">
                          <a:effectLst/>
                          <a:highlight>
                            <a:srgbClr val="00FF00"/>
                          </a:highlight>
                        </a:rPr>
                        <a:t>Dayal</a:t>
                      </a:r>
                      <a:r>
                        <a:rPr lang="en-US" sz="1800" dirty="0">
                          <a:effectLst/>
                          <a:highlight>
                            <a:srgbClr val="00FF00"/>
                          </a:highlight>
                        </a:rPr>
                        <a:t> Bagh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extLst>
                  <a:ext uri="{0D108BD9-81ED-4DB2-BD59-A6C34878D82A}">
                    <a16:rowId xmlns:a16="http://schemas.microsoft.com/office/drawing/2014/main" val="2056816973"/>
                  </a:ext>
                </a:extLst>
              </a:tr>
              <a:tr h="6564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>
                          <a:effectLst/>
                        </a:rPr>
                        <a:t>222008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Chennai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M-City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extLst>
                  <a:ext uri="{0D108BD9-81ED-4DB2-BD59-A6C34878D82A}">
                    <a16:rowId xmlns:a16="http://schemas.microsoft.com/office/drawing/2014/main" val="1246069782"/>
                  </a:ext>
                </a:extLst>
              </a:tr>
              <a:tr h="6564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>
                          <a:effectLst/>
                        </a:rPr>
                        <a:t>292008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UK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Pauri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 err="1">
                          <a:effectLst/>
                        </a:rPr>
                        <a:t>Bhagwan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extLst>
                  <a:ext uri="{0D108BD9-81ED-4DB2-BD59-A6C34878D82A}">
                    <a16:rowId xmlns:a16="http://schemas.microsoft.com/office/drawing/2014/main" val="994556573"/>
                  </a:ext>
                </a:extLst>
              </a:tr>
              <a:tr h="6564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>
                          <a:effectLst/>
                        </a:rPr>
                        <a:t>222999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MP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>
                          <a:effectLst/>
                        </a:rPr>
                        <a:t>Gwalior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0"/>
                        </a:spcAft>
                      </a:pPr>
                      <a:r>
                        <a:rPr lang="en-US" sz="1800" dirty="0" err="1">
                          <a:effectLst/>
                        </a:rPr>
                        <a:t>Ratan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30" marB="53930" anchor="ctr"/>
                </a:tc>
                <a:extLst>
                  <a:ext uri="{0D108BD9-81ED-4DB2-BD59-A6C34878D82A}">
                    <a16:rowId xmlns:a16="http://schemas.microsoft.com/office/drawing/2014/main" val="3804304095"/>
                  </a:ext>
                </a:extLst>
              </a:tr>
            </a:tbl>
          </a:graphicData>
        </a:graphic>
      </p:graphicFrame>
      <p:pic>
        <p:nvPicPr>
          <p:cNvPr id="51206" name="Picture 5" descr="Image result for normalization in database">
            <a:extLst>
              <a:ext uri="{FF2B5EF4-FFF2-40B4-BE49-F238E27FC236}">
                <a16:creationId xmlns:a16="http://schemas.microsoft.com/office/drawing/2014/main" id="{4130AD80-249D-4853-841B-7EE56C47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6" t="39912"/>
          <a:stretch>
            <a:fillRect/>
          </a:stretch>
        </p:blipFill>
        <p:spPr bwMode="auto">
          <a:xfrm>
            <a:off x="6324600" y="76200"/>
            <a:ext cx="27432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7" name="Rectangle 2">
            <a:extLst>
              <a:ext uri="{FF2B5EF4-FFF2-40B4-BE49-F238E27FC236}">
                <a16:creationId xmlns:a16="http://schemas.microsoft.com/office/drawing/2014/main" id="{EA557A03-10AC-4C64-90A0-F084AD4075A0}"/>
              </a:ext>
            </a:extLst>
          </p:cNvPr>
          <p:cNvSpPr txBox="1">
            <a:spLocks/>
          </p:cNvSpPr>
          <p:nvPr/>
        </p:nvSpPr>
        <p:spPr bwMode="auto">
          <a:xfrm>
            <a:off x="-76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3 NF</a:t>
            </a:r>
            <a:br>
              <a:rPr lang="en-US" altLang="en-US"/>
            </a:br>
            <a:endParaRPr lang="en-US" alt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E16A8B3-C030-4639-BB5D-E43BEFCE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Functional Dependency A</a:t>
            </a:r>
            <a:r>
              <a:rPr lang="en-US" dirty="0">
                <a:cs typeface="Calibri" panose="020F0502020204030204" pitchFamily="34" charset="0"/>
              </a:rPr>
              <a:t>→B</a:t>
            </a:r>
            <a:endParaRPr lang="en-US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5E1A17B-E5F3-480D-BECF-9B87415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798719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highlight>
                  <a:srgbClr val="FFFF00"/>
                </a:highlight>
              </a:rPr>
              <a:t>Relationship</a:t>
            </a:r>
            <a:r>
              <a:rPr lang="en-US" altLang="en-US" sz="2400" dirty="0"/>
              <a:t> between columns A and B such that,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GIVEN: A value,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one can </a:t>
            </a:r>
            <a:r>
              <a:rPr lang="en-US" altLang="en-US" sz="2400" i="1" dirty="0"/>
              <a:t>determine(find)</a:t>
            </a:r>
            <a:r>
              <a:rPr lang="en-US" altLang="en-US" sz="2400" dirty="0"/>
              <a:t> the value of B.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Represented :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00FFFF"/>
                </a:highlight>
              </a:rPr>
              <a:t>A           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sz="2400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A </a:t>
            </a:r>
            <a:r>
              <a:rPr lang="en-US" altLang="en-US" sz="2400" i="1" dirty="0"/>
              <a:t>determines</a:t>
            </a:r>
            <a:r>
              <a:rPr lang="en-US" altLang="en-US" sz="2400" dirty="0"/>
              <a:t> 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A - </a:t>
            </a:r>
            <a:r>
              <a:rPr lang="en-US" altLang="en-US" sz="2400" i="1" dirty="0"/>
              <a:t>determinant</a:t>
            </a:r>
            <a:r>
              <a:rPr lang="en-US" altLang="en-US" sz="2400" dirty="0"/>
              <a:t> of 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B -  </a:t>
            </a:r>
            <a:r>
              <a:rPr lang="en-US" altLang="en-US" sz="2400" i="1" dirty="0"/>
              <a:t>functionally dependent</a:t>
            </a:r>
            <a:r>
              <a:rPr lang="en-US" altLang="en-US" sz="2400" dirty="0"/>
              <a:t> on 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3F7D7CB9-7BE3-4BEF-803B-086F6B879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1" name="Line 44">
            <a:extLst>
              <a:ext uri="{FF2B5EF4-FFF2-40B4-BE49-F238E27FC236}">
                <a16:creationId xmlns:a16="http://schemas.microsoft.com/office/drawing/2014/main" id="{9869D30F-F02F-4E72-A9C7-852A3EA1A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038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4D55FCD-84A6-4864-ABA4-1ECA7F0E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200" y="-69850"/>
            <a:ext cx="7924800" cy="1143000"/>
          </a:xfrm>
        </p:spPr>
        <p:txBody>
          <a:bodyPr/>
          <a:lstStyle/>
          <a:p>
            <a:r>
              <a:rPr lang="en-US" altLang="en-US"/>
              <a:t>Normal Forms </a:t>
            </a:r>
            <a:br>
              <a:rPr lang="en-US" altLang="en-US"/>
            </a:br>
            <a:r>
              <a:rPr lang="en-US" altLang="en-US"/>
              <a:t>Summary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D0E8247-44E6-4BA8-AB20-48FB556E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600" y="2606675"/>
            <a:ext cx="9144000" cy="4114800"/>
          </a:xfrm>
        </p:spPr>
        <p:txBody>
          <a:bodyPr/>
          <a:lstStyle/>
          <a:p>
            <a:pPr lvl="1">
              <a:defRPr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First Normal Form</a:t>
            </a:r>
          </a:p>
          <a:p>
            <a:pPr lvl="2">
              <a:defRPr/>
            </a:pPr>
            <a:r>
              <a:rPr lang="en-US" altLang="en-US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No repeating groups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in tables</a:t>
            </a:r>
          </a:p>
          <a:p>
            <a:pPr lvl="2">
              <a:defRPr/>
            </a:pP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defRPr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Second Normal Form</a:t>
            </a:r>
          </a:p>
          <a:p>
            <a:pPr lvl="2">
              <a:defRPr/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Table is 1</a:t>
            </a:r>
            <a:r>
              <a:rPr lang="en-US" altLang="en-US" baseline="30000" dirty="0">
                <a:latin typeface="Times" panose="02020603050405020304" pitchFamily="18" charset="0"/>
                <a:cs typeface="Times" panose="02020603050405020304" pitchFamily="18" charset="0"/>
              </a:rPr>
              <a:t>st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normal form and </a:t>
            </a:r>
            <a:r>
              <a:rPr lang="en-US" altLang="en-US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no partial key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dependencies</a:t>
            </a:r>
          </a:p>
          <a:p>
            <a:pPr lvl="2">
              <a:defRPr/>
            </a:pP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defRPr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Third Normal Form</a:t>
            </a:r>
          </a:p>
          <a:p>
            <a:pPr lvl="2">
              <a:defRPr/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Table is in 2</a:t>
            </a:r>
            <a:r>
              <a:rPr lang="en-US" altLang="en-US" baseline="30000" dirty="0">
                <a:latin typeface="Times" panose="02020603050405020304" pitchFamily="18" charset="0"/>
                <a:cs typeface="Times" panose="02020603050405020304" pitchFamily="18" charset="0"/>
              </a:rPr>
              <a:t>nd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normal form and has </a:t>
            </a:r>
            <a:r>
              <a:rPr lang="en-US" altLang="en-US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no transitive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dependencies</a:t>
            </a:r>
          </a:p>
        </p:txBody>
      </p:sp>
      <p:sp>
        <p:nvSpPr>
          <p:cNvPr id="52228" name="Slide Number Placeholder 1">
            <a:extLst>
              <a:ext uri="{FF2B5EF4-FFF2-40B4-BE49-F238E27FC236}">
                <a16:creationId xmlns:a16="http://schemas.microsoft.com/office/drawing/2014/main" id="{22787A7E-9534-41DC-BEC6-42AE92783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05F5D-6221-40BF-B991-40E0A5D1555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2229" name="Picture 4">
            <a:extLst>
              <a:ext uri="{FF2B5EF4-FFF2-40B4-BE49-F238E27FC236}">
                <a16:creationId xmlns:a16="http://schemas.microsoft.com/office/drawing/2014/main" id="{2E387FAC-21BD-44FC-988D-0D82A5FB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-823913"/>
            <a:ext cx="5260975" cy="35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6673A95A-681B-4B8E-B63F-AFCC4003A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Interested in More examples</a:t>
            </a:r>
          </a:p>
        </p:txBody>
      </p:sp>
      <p:sp>
        <p:nvSpPr>
          <p:cNvPr id="53251" name="Subtitle 2">
            <a:extLst>
              <a:ext uri="{FF2B5EF4-FFF2-40B4-BE49-F238E27FC236}">
                <a16:creationId xmlns:a16="http://schemas.microsoft.com/office/drawing/2014/main" id="{35F84810-1C86-42D1-80E5-FED4807DA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Then you are welcome </a:t>
            </a:r>
          </a:p>
          <a:p>
            <a:r>
              <a:rPr lang="en-US" altLang="en-US">
                <a:solidFill>
                  <a:schemeClr val="tx1"/>
                </a:solidFill>
              </a:rPr>
              <a:t>to investigate further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AFFFC46-FA09-4078-8B50-E82F266DA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36176-846B-4832-8CC0-90D10E42744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109C363-C1E2-4674-8859-F8CBA72B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Exercise: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88067" name="Content Placeholder 3">
            <a:extLst>
              <a:ext uri="{FF2B5EF4-FFF2-40B4-BE49-F238E27FC236}">
                <a16:creationId xmlns:a16="http://schemas.microsoft.com/office/drawing/2014/main" id="{42BF663B-29D9-4615-BBE5-141F6595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Consider Orders table</a:t>
            </a:r>
            <a:br>
              <a:rPr lang="en-US" altLang="en-US" dirty="0"/>
            </a:br>
            <a:r>
              <a:rPr lang="en-US" altLang="en-US" dirty="0"/>
              <a:t>[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 err="1"/>
              <a:t>OrderID</a:t>
            </a:r>
            <a:r>
              <a:rPr lang="en-US" altLang="en-US" dirty="0"/>
              <a:t>, </a:t>
            </a:r>
            <a:r>
              <a:rPr lang="en-US" altLang="en-US" dirty="0" err="1"/>
              <a:t>OrderDate</a:t>
            </a:r>
            <a:r>
              <a:rPr lang="en-US" altLang="en-US" dirty="0"/>
              <a:t>, </a:t>
            </a:r>
            <a:r>
              <a:rPr lang="en-US" altLang="en-US" dirty="0" err="1"/>
              <a:t>CustID</a:t>
            </a:r>
            <a:r>
              <a:rPr lang="en-US" alt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 err="1">
                <a:highlight>
                  <a:srgbClr val="FFFF00"/>
                </a:highlight>
              </a:rPr>
              <a:t>ProdID</a:t>
            </a:r>
            <a:r>
              <a:rPr lang="en-US" altLang="en-US" dirty="0">
                <a:highlight>
                  <a:srgbClr val="FFFF00"/>
                </a:highlight>
              </a:rPr>
              <a:t>, </a:t>
            </a:r>
            <a:r>
              <a:rPr lang="en-US" altLang="en-US" dirty="0" err="1">
                <a:highlight>
                  <a:srgbClr val="FFFF00"/>
                </a:highlight>
              </a:rPr>
              <a:t>Prodname</a:t>
            </a:r>
            <a:r>
              <a:rPr lang="en-US" altLang="en-US" dirty="0">
                <a:highlight>
                  <a:srgbClr val="FFFF00"/>
                </a:highlight>
              </a:rPr>
              <a:t>, </a:t>
            </a:r>
            <a:r>
              <a:rPr lang="en-US" altLang="en-US" dirty="0" err="1">
                <a:highlight>
                  <a:srgbClr val="FFFF00"/>
                </a:highlight>
              </a:rPr>
              <a:t>UnitPrice</a:t>
            </a:r>
            <a:r>
              <a:rPr lang="en-US" alt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highlight>
                  <a:srgbClr val="FFFF00"/>
                </a:highlight>
              </a:rPr>
              <a:t>Qty, </a:t>
            </a:r>
            <a:r>
              <a:rPr lang="en-US" altLang="en-US" dirty="0" err="1">
                <a:highlight>
                  <a:srgbClr val="FFFF00"/>
                </a:highlight>
              </a:rPr>
              <a:t>TotalPrice</a:t>
            </a:r>
            <a:endParaRPr lang="en-US" altLang="en-US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 err="1">
                <a:highlight>
                  <a:srgbClr val="00FFFF"/>
                </a:highlight>
              </a:rPr>
              <a:t>ProdID</a:t>
            </a:r>
            <a:r>
              <a:rPr lang="en-US" altLang="en-US" dirty="0">
                <a:highlight>
                  <a:srgbClr val="00FFFF"/>
                </a:highlight>
              </a:rPr>
              <a:t>, </a:t>
            </a:r>
            <a:r>
              <a:rPr lang="en-US" altLang="en-US" dirty="0" err="1">
                <a:highlight>
                  <a:srgbClr val="00FFFF"/>
                </a:highlight>
              </a:rPr>
              <a:t>Prodname</a:t>
            </a:r>
            <a:r>
              <a:rPr lang="en-US" altLang="en-US" dirty="0">
                <a:highlight>
                  <a:srgbClr val="00FFFF"/>
                </a:highlight>
              </a:rPr>
              <a:t>, </a:t>
            </a:r>
            <a:r>
              <a:rPr lang="en-US" altLang="en-US" dirty="0" err="1">
                <a:highlight>
                  <a:srgbClr val="00FFFF"/>
                </a:highlight>
              </a:rPr>
              <a:t>UnitPrice</a:t>
            </a:r>
            <a:r>
              <a:rPr lang="en-US" altLang="en-US" dirty="0">
                <a:highlight>
                  <a:srgbClr val="00FFFF"/>
                </a:highlight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highlight>
                  <a:srgbClr val="00FFFF"/>
                </a:highlight>
              </a:rPr>
              <a:t>Qty, </a:t>
            </a:r>
            <a:r>
              <a:rPr lang="en-US" altLang="en-US" dirty="0" err="1">
                <a:highlight>
                  <a:srgbClr val="00FFFF"/>
                </a:highlight>
              </a:rPr>
              <a:t>TotalPrice</a:t>
            </a:r>
            <a:endParaRPr lang="en-US" altLang="en-US" dirty="0">
              <a:highlight>
                <a:srgbClr val="00FFFF"/>
              </a:highlight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]</a:t>
            </a:r>
            <a:br>
              <a:rPr lang="en-US" altLang="en-US" dirty="0"/>
            </a:br>
            <a:r>
              <a:rPr lang="en-US" altLang="en-US" dirty="0"/>
              <a:t>Check if it is in 1NF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If not then normalize it to 1NF</a:t>
            </a:r>
          </a:p>
        </p:txBody>
      </p:sp>
      <p:sp>
        <p:nvSpPr>
          <p:cNvPr id="54276" name="Slide Number Placeholder 2">
            <a:extLst>
              <a:ext uri="{FF2B5EF4-FFF2-40B4-BE49-F238E27FC236}">
                <a16:creationId xmlns:a16="http://schemas.microsoft.com/office/drawing/2014/main" id="{E10A2E46-D1B6-41B1-948B-099A0FB03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E3A5F8-8C0A-4385-9A85-49662556A1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>
            <a:extLst>
              <a:ext uri="{FF2B5EF4-FFF2-40B4-BE49-F238E27FC236}">
                <a16:creationId xmlns:a16="http://schemas.microsoft.com/office/drawing/2014/main" id="{6F6BB915-DB58-4E0F-B825-633DEE5C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3200"/>
              <a:t>Is the below Order table in 1 NF?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B495D750-D3AC-4C1C-B7B5-581684E60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262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37EC1-3623-4673-BC89-D6432658A2D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5088AA-D28D-41B7-A51E-3076F7BC8D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3" y="1146731"/>
          <a:ext cx="8915397" cy="3196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799">
                  <a:extLst>
                    <a:ext uri="{9D8B030D-6E8A-4147-A177-3AD203B41FA5}">
                      <a16:colId xmlns:a16="http://schemas.microsoft.com/office/drawing/2014/main" val="105026673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45119077"/>
                    </a:ext>
                  </a:extLst>
                </a:gridCol>
                <a:gridCol w="829181">
                  <a:extLst>
                    <a:ext uri="{9D8B030D-6E8A-4147-A177-3AD203B41FA5}">
                      <a16:colId xmlns:a16="http://schemas.microsoft.com/office/drawing/2014/main" val="2522692719"/>
                    </a:ext>
                  </a:extLst>
                </a:gridCol>
                <a:gridCol w="582230">
                  <a:extLst>
                    <a:ext uri="{9D8B030D-6E8A-4147-A177-3AD203B41FA5}">
                      <a16:colId xmlns:a16="http://schemas.microsoft.com/office/drawing/2014/main" val="1922847255"/>
                    </a:ext>
                  </a:extLst>
                </a:gridCol>
                <a:gridCol w="919897">
                  <a:extLst>
                    <a:ext uri="{9D8B030D-6E8A-4147-A177-3AD203B41FA5}">
                      <a16:colId xmlns:a16="http://schemas.microsoft.com/office/drawing/2014/main" val="2967510522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3993371391"/>
                    </a:ext>
                  </a:extLst>
                </a:gridCol>
                <a:gridCol w="562233">
                  <a:extLst>
                    <a:ext uri="{9D8B030D-6E8A-4147-A177-3AD203B41FA5}">
                      <a16:colId xmlns:a16="http://schemas.microsoft.com/office/drawing/2014/main" val="456243997"/>
                    </a:ext>
                  </a:extLst>
                </a:gridCol>
                <a:gridCol w="722870">
                  <a:extLst>
                    <a:ext uri="{9D8B030D-6E8A-4147-A177-3AD203B41FA5}">
                      <a16:colId xmlns:a16="http://schemas.microsoft.com/office/drawing/2014/main" val="16810008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28413419"/>
                    </a:ext>
                  </a:extLst>
                </a:gridCol>
                <a:gridCol w="691708">
                  <a:extLst>
                    <a:ext uri="{9D8B030D-6E8A-4147-A177-3AD203B41FA5}">
                      <a16:colId xmlns:a16="http://schemas.microsoft.com/office/drawing/2014/main" val="3749297475"/>
                    </a:ext>
                  </a:extLst>
                </a:gridCol>
                <a:gridCol w="582230">
                  <a:extLst>
                    <a:ext uri="{9D8B030D-6E8A-4147-A177-3AD203B41FA5}">
                      <a16:colId xmlns:a16="http://schemas.microsoft.com/office/drawing/2014/main" val="3342020461"/>
                    </a:ext>
                  </a:extLst>
                </a:gridCol>
                <a:gridCol w="582230">
                  <a:extLst>
                    <a:ext uri="{9D8B030D-6E8A-4147-A177-3AD203B41FA5}">
                      <a16:colId xmlns:a16="http://schemas.microsoft.com/office/drawing/2014/main" val="2913757431"/>
                    </a:ext>
                  </a:extLst>
                </a:gridCol>
                <a:gridCol w="582230">
                  <a:extLst>
                    <a:ext uri="{9D8B030D-6E8A-4147-A177-3AD203B41FA5}">
                      <a16:colId xmlns:a16="http://schemas.microsoft.com/office/drawing/2014/main" val="3225659257"/>
                    </a:ext>
                  </a:extLst>
                </a:gridCol>
              </a:tblGrid>
              <a:tr h="8789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0066FF"/>
                          </a:highlight>
                        </a:rPr>
                        <a:t>OrderNo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66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Order</a:t>
                      </a:r>
                    </a:p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CustNo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Prod_Id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Prod_</a:t>
                      </a:r>
                    </a:p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Quantity-KGs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Unit_price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Bill_amount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Prod_Id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Prod_Name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Quantity-KGs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Unit_price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Bill_amount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extLst>
                  <a:ext uri="{0D108BD9-81ED-4DB2-BD59-A6C34878D82A}">
                    <a16:rowId xmlns:a16="http://schemas.microsoft.com/office/drawing/2014/main" val="413303196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0066FF"/>
                          </a:highlight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66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17-Oct-17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C1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Mango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P2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Apples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extLst>
                  <a:ext uri="{0D108BD9-81ED-4DB2-BD59-A6C34878D82A}">
                    <a16:rowId xmlns:a16="http://schemas.microsoft.com/office/drawing/2014/main" val="404915798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0066FF"/>
                          </a:highlight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66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19-Oct-17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C2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P1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Mango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P3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Guava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extLst>
                  <a:ext uri="{0D108BD9-81ED-4DB2-BD59-A6C34878D82A}">
                    <a16:rowId xmlns:a16="http://schemas.microsoft.com/office/drawing/2014/main" val="1019996745"/>
                  </a:ext>
                </a:extLst>
              </a:tr>
              <a:tr h="2967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0066FF"/>
                          </a:highlight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66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21-Oct-17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C3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P2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Apples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extLst>
                  <a:ext uri="{0D108BD9-81ED-4DB2-BD59-A6C34878D82A}">
                    <a16:rowId xmlns:a16="http://schemas.microsoft.com/office/drawing/2014/main" val="92038149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0066FF"/>
                          </a:highlight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66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23-Oct-17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C1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P3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Guava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8" marR="5598" marT="5598" marB="0" anchor="b"/>
                </a:tc>
                <a:extLst>
                  <a:ext uri="{0D108BD9-81ED-4DB2-BD59-A6C34878D82A}">
                    <a16:rowId xmlns:a16="http://schemas.microsoft.com/office/drawing/2014/main" val="8454461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A436EF-ED55-4CA8-8A3D-5A14BE1FC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21175"/>
            <a:ext cx="7162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Order table is not in 1NF as it has </a:t>
            </a:r>
            <a:r>
              <a:rPr lang="en-US" altLang="en-US" sz="2400" i="1">
                <a:latin typeface="Times New Roman" panose="02020603050405020304" pitchFamily="18" charset="0"/>
              </a:rPr>
              <a:t>repeating group </a:t>
            </a:r>
            <a:r>
              <a:rPr lang="en-GB" altLang="en-US" sz="2400" i="1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data for Prod_Id, Prod_Name, Unit_Price  …..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is repeating.</a:t>
            </a:r>
            <a:br>
              <a:rPr lang="en-GB" altLang="en-US" sz="2400">
                <a:latin typeface="Times New Roman" panose="02020603050405020304" pitchFamily="18" charset="0"/>
              </a:rPr>
            </a:br>
            <a:r>
              <a:rPr lang="en-GB" altLang="en-US" sz="2400">
                <a:latin typeface="Times New Roman" panose="02020603050405020304" pitchFamily="18" charset="0"/>
              </a:rPr>
              <a:t>So it decomposes into </a:t>
            </a:r>
            <a:r>
              <a:rPr lang="en-GB" altLang="en-US" sz="2400" b="1">
                <a:latin typeface="Times New Roman" panose="02020603050405020304" pitchFamily="18" charset="0"/>
              </a:rPr>
              <a:t>Order</a:t>
            </a:r>
            <a:r>
              <a:rPr lang="en-GB" altLang="en-US" sz="2400">
                <a:latin typeface="Times New Roman" panose="02020603050405020304" pitchFamily="18" charset="0"/>
              </a:rPr>
              <a:t> and </a:t>
            </a:r>
            <a:r>
              <a:rPr lang="en-GB" altLang="en-US" sz="2400" b="1">
                <a:latin typeface="Times New Roman" panose="02020603050405020304" pitchFamily="18" charset="0"/>
              </a:rPr>
              <a:t>Order_Line</a:t>
            </a:r>
            <a:r>
              <a:rPr lang="en-GB" altLang="en-US" sz="2400">
                <a:latin typeface="Times New Roman" panose="02020603050405020304" pitchFamily="18" charset="0"/>
              </a:rPr>
              <a:t> table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>
            <a:extLst>
              <a:ext uri="{FF2B5EF4-FFF2-40B4-BE49-F238E27FC236}">
                <a16:creationId xmlns:a16="http://schemas.microsoft.com/office/drawing/2014/main" id="{20584CEA-58CC-45BE-BB93-E81BBD3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altLang="en-US" sz="3200"/>
              <a:t>Is the below Order table in 1 NF?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C4CD572-C33A-4AD5-928B-E7DB7F79FF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599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95442866"/>
                    </a:ext>
                  </a:extLst>
                </a:gridCol>
                <a:gridCol w="1489281">
                  <a:extLst>
                    <a:ext uri="{9D8B030D-6E8A-4147-A177-3AD203B41FA5}">
                      <a16:colId xmlns:a16="http://schemas.microsoft.com/office/drawing/2014/main" val="1043713423"/>
                    </a:ext>
                  </a:extLst>
                </a:gridCol>
                <a:gridCol w="796719">
                  <a:extLst>
                    <a:ext uri="{9D8B030D-6E8A-4147-A177-3AD203B41FA5}">
                      <a16:colId xmlns:a16="http://schemas.microsoft.com/office/drawing/2014/main" val="1005449550"/>
                    </a:ext>
                  </a:extLst>
                </a:gridCol>
                <a:gridCol w="907636">
                  <a:extLst>
                    <a:ext uri="{9D8B030D-6E8A-4147-A177-3AD203B41FA5}">
                      <a16:colId xmlns:a16="http://schemas.microsoft.com/office/drawing/2014/main" val="4240549767"/>
                    </a:ext>
                  </a:extLst>
                </a:gridCol>
                <a:gridCol w="1379716">
                  <a:extLst>
                    <a:ext uri="{9D8B030D-6E8A-4147-A177-3AD203B41FA5}">
                      <a16:colId xmlns:a16="http://schemas.microsoft.com/office/drawing/2014/main" val="209534071"/>
                    </a:ext>
                  </a:extLst>
                </a:gridCol>
                <a:gridCol w="1184932">
                  <a:extLst>
                    <a:ext uri="{9D8B030D-6E8A-4147-A177-3AD203B41FA5}">
                      <a16:colId xmlns:a16="http://schemas.microsoft.com/office/drawing/2014/main" val="4280629285"/>
                    </a:ext>
                  </a:extLst>
                </a:gridCol>
                <a:gridCol w="642516">
                  <a:extLst>
                    <a:ext uri="{9D8B030D-6E8A-4147-A177-3AD203B41FA5}">
                      <a16:colId xmlns:a16="http://schemas.microsoft.com/office/drawing/2014/main" val="1316092838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183593746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OrderDate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CustNo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Prod_Name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highlight>
                            <a:srgbClr val="FF00FF"/>
                          </a:highlight>
                        </a:rPr>
                        <a:t>Quantity-KGs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Unit_price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Bill_amount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27776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highlight>
                            <a:srgbClr val="FFFF00"/>
                          </a:highlight>
                        </a:rPr>
                        <a:t>17-Oct-17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Mango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117338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highlight>
                            <a:srgbClr val="FFFF00"/>
                          </a:highlight>
                        </a:rPr>
                        <a:t>17-Oct-17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Apples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877907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19-Oct-17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highlight>
                            <a:srgbClr val="00FFFF"/>
                          </a:highlight>
                        </a:rPr>
                        <a:t>C2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Mango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89608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highlight>
                            <a:srgbClr val="00FFFF"/>
                          </a:highlight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19-Oct-17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C2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562875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Apples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146841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3125246"/>
                  </a:ext>
                </a:extLst>
              </a:tr>
            </a:tbl>
          </a:graphicData>
        </a:graphic>
      </p:graphicFrame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id="{AAE85043-8BDD-44F0-8E24-A402AF6B3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262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2E85BC-ED9F-4B33-82B8-C3B647813DF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TextBox 1">
            <a:extLst>
              <a:ext uri="{FF2B5EF4-FFF2-40B4-BE49-F238E27FC236}">
                <a16:creationId xmlns:a16="http://schemas.microsoft.com/office/drawing/2014/main" id="{EA779C7A-BA95-4A6F-A580-79A8BEB1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Order table is not in 1NF as it has </a:t>
            </a:r>
            <a:r>
              <a:rPr lang="en-US" altLang="en-US" sz="2400" i="1">
                <a:latin typeface="Times New Roman" panose="02020603050405020304" pitchFamily="18" charset="0"/>
              </a:rPr>
              <a:t>repeating group </a:t>
            </a:r>
            <a:r>
              <a:rPr lang="en-GB" altLang="en-US" sz="2400" i="1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data for Orderno, Orderdate, customer no is repeating.</a:t>
            </a:r>
            <a:br>
              <a:rPr lang="en-GB" altLang="en-US" sz="2400">
                <a:latin typeface="Times New Roman" panose="02020603050405020304" pitchFamily="18" charset="0"/>
              </a:rPr>
            </a:br>
            <a:r>
              <a:rPr lang="en-GB" altLang="en-US" sz="2400">
                <a:latin typeface="Times New Roman" panose="02020603050405020304" pitchFamily="18" charset="0"/>
              </a:rPr>
              <a:t>So it decomposes into </a:t>
            </a:r>
            <a:r>
              <a:rPr lang="en-GB" altLang="en-US" sz="2400" b="1">
                <a:latin typeface="Times New Roman" panose="02020603050405020304" pitchFamily="18" charset="0"/>
              </a:rPr>
              <a:t>Order</a:t>
            </a:r>
            <a:r>
              <a:rPr lang="en-GB" altLang="en-US" sz="2400">
                <a:latin typeface="Times New Roman" panose="02020603050405020304" pitchFamily="18" charset="0"/>
              </a:rPr>
              <a:t> and </a:t>
            </a:r>
            <a:r>
              <a:rPr lang="en-GB" altLang="en-US" sz="2400" b="1">
                <a:latin typeface="Times New Roman" panose="02020603050405020304" pitchFamily="18" charset="0"/>
              </a:rPr>
              <a:t>Order_Line</a:t>
            </a:r>
            <a:r>
              <a:rPr lang="en-GB" altLang="en-US" sz="2400">
                <a:latin typeface="Times New Roman" panose="02020603050405020304" pitchFamily="18" charset="0"/>
              </a:rPr>
              <a:t> table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48C8837E-DAD8-43BC-A0FF-364FDB6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8991600" cy="1143000"/>
          </a:xfrm>
        </p:spPr>
        <p:txBody>
          <a:bodyPr/>
          <a:lstStyle/>
          <a:p>
            <a:r>
              <a:rPr lang="en-GB" altLang="en-US" sz="2200" i="1"/>
              <a:t>Now, Order table is in 1 NF as its  all cells have atomic and single value.</a:t>
            </a:r>
            <a:endParaRPr lang="en-US" altLang="en-US" sz="220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A94621-5446-42CE-941C-C2A949967F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599" y="3378200"/>
          <a:ext cx="8534401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17572133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88661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657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4787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07614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431749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8591670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Order_line</a:t>
                      </a:r>
                      <a:r>
                        <a:rPr lang="en-US" sz="2000" b="1" u="none" strike="noStrike" dirty="0">
                          <a:effectLst/>
                        </a:rPr>
                        <a:t>, Primary Key[Composite Key]= </a:t>
                      </a:r>
                      <a:r>
                        <a:rPr lang="en-US" sz="2000" b="1" u="none" strike="noStrike" dirty="0" err="1">
                          <a:effectLst/>
                        </a:rPr>
                        <a:t>OrderNo</a:t>
                      </a:r>
                      <a:r>
                        <a:rPr lang="en-US" sz="2000" b="1" u="none" strike="noStrike" dirty="0">
                          <a:effectLst/>
                        </a:rPr>
                        <a:t> +</a:t>
                      </a:r>
                      <a:r>
                        <a:rPr lang="en-US" sz="2000" b="1" u="none" strike="noStrike" dirty="0" err="1">
                          <a:effectLst/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4361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Prod_Name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Quantity-KGs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Unit_price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Bill_amount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857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Mango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375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Apples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06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Mango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898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1197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Apples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62041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Guava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020721"/>
                  </a:ext>
                </a:extLst>
              </a:tr>
            </a:tbl>
          </a:graphicData>
        </a:graphic>
      </p:graphicFrame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78D7D7E2-E249-4BB4-8E05-4262CE0F7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587E8-CA73-4F48-A187-14982205F69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B9856B-50C3-4300-9BBC-CBF80202AD65}"/>
              </a:ext>
            </a:extLst>
          </p:cNvPr>
          <p:cNvGraphicFramePr>
            <a:graphicFrameLocks noGrp="1"/>
          </p:cNvGraphicFramePr>
          <p:nvPr/>
        </p:nvGraphicFramePr>
        <p:xfrm>
          <a:off x="469898" y="914400"/>
          <a:ext cx="5397501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062">
                  <a:extLst>
                    <a:ext uri="{9D8B030D-6E8A-4147-A177-3AD203B41FA5}">
                      <a16:colId xmlns:a16="http://schemas.microsoft.com/office/drawing/2014/main" val="534252739"/>
                    </a:ext>
                  </a:extLst>
                </a:gridCol>
                <a:gridCol w="1869526">
                  <a:extLst>
                    <a:ext uri="{9D8B030D-6E8A-4147-A177-3AD203B41FA5}">
                      <a16:colId xmlns:a16="http://schemas.microsoft.com/office/drawing/2014/main" val="2175936602"/>
                    </a:ext>
                  </a:extLst>
                </a:gridCol>
                <a:gridCol w="1356913">
                  <a:extLst>
                    <a:ext uri="{9D8B030D-6E8A-4147-A177-3AD203B41FA5}">
                      <a16:colId xmlns:a16="http://schemas.microsoft.com/office/drawing/2014/main" val="1264647786"/>
                    </a:ext>
                  </a:extLst>
                </a:gridCol>
              </a:tblGrid>
              <a:tr h="1841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Order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26322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OrderDate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CustNo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5309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1952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35118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33105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23-Oct-17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5343393"/>
                  </a:ext>
                </a:extLst>
              </a:tr>
            </a:tbl>
          </a:graphicData>
        </a:graphic>
      </p:graphicFrame>
      <p:sp>
        <p:nvSpPr>
          <p:cNvPr id="59398" name="TextBox 1">
            <a:extLst>
              <a:ext uri="{FF2B5EF4-FFF2-40B4-BE49-F238E27FC236}">
                <a16:creationId xmlns:a16="http://schemas.microsoft.com/office/drawing/2014/main" id="{0E709074-75B1-416F-ABA2-8F90303D5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938838"/>
            <a:ext cx="853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What about Order_Line table. Is it in 1NF?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95BC40C-25D7-4C29-9043-78246D48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it in 2 NF?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A94621-5446-42CE-941C-C2A949967F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599" y="3225800"/>
          <a:ext cx="8534401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17572133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88661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657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4787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07614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431749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8591670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Order_line</a:t>
                      </a:r>
                      <a:r>
                        <a:rPr lang="en-US" sz="2000" b="1" u="none" strike="noStrike" dirty="0">
                          <a:effectLst/>
                        </a:rPr>
                        <a:t> Primary Key[Composite Key]= </a:t>
                      </a:r>
                      <a:r>
                        <a:rPr lang="en-US" sz="2000" b="1" u="none" strike="noStrike" dirty="0" err="1">
                          <a:effectLst/>
                        </a:rPr>
                        <a:t>OrderNo</a:t>
                      </a:r>
                      <a:r>
                        <a:rPr lang="en-US" sz="2000" b="1" u="none" strike="noStrike" dirty="0">
                          <a:effectLst/>
                        </a:rPr>
                        <a:t> +</a:t>
                      </a:r>
                      <a:r>
                        <a:rPr lang="en-US" sz="2000" b="1" u="none" strike="noStrike" dirty="0" err="1">
                          <a:effectLst/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4361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Prod_Name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Quantity-KGs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Unit_price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Bill_amount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857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Mango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375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Apples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06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Mango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898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1197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Apples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62041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020721"/>
                  </a:ext>
                </a:extLst>
              </a:tr>
            </a:tbl>
          </a:graphicData>
        </a:graphic>
      </p:graphicFrame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71D9F188-93E7-4E99-8AD6-BD084BC8B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DE07B4-717D-4319-98A8-2E6FE0ED033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B9856B-50C3-4300-9BBC-CBF80202AD65}"/>
              </a:ext>
            </a:extLst>
          </p:cNvPr>
          <p:cNvGraphicFramePr>
            <a:graphicFrameLocks noGrp="1"/>
          </p:cNvGraphicFramePr>
          <p:nvPr/>
        </p:nvGraphicFramePr>
        <p:xfrm>
          <a:off x="469898" y="1143000"/>
          <a:ext cx="5397501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062">
                  <a:extLst>
                    <a:ext uri="{9D8B030D-6E8A-4147-A177-3AD203B41FA5}">
                      <a16:colId xmlns:a16="http://schemas.microsoft.com/office/drawing/2014/main" val="534252739"/>
                    </a:ext>
                  </a:extLst>
                </a:gridCol>
                <a:gridCol w="1869526">
                  <a:extLst>
                    <a:ext uri="{9D8B030D-6E8A-4147-A177-3AD203B41FA5}">
                      <a16:colId xmlns:a16="http://schemas.microsoft.com/office/drawing/2014/main" val="2175936602"/>
                    </a:ext>
                  </a:extLst>
                </a:gridCol>
                <a:gridCol w="1356913">
                  <a:extLst>
                    <a:ext uri="{9D8B030D-6E8A-4147-A177-3AD203B41FA5}">
                      <a16:colId xmlns:a16="http://schemas.microsoft.com/office/drawing/2014/main" val="1264647786"/>
                    </a:ext>
                  </a:extLst>
                </a:gridCol>
              </a:tblGrid>
              <a:tr h="1841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Order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26322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OrderDate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CustNo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5309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1952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35118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21-Oct-17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33105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23-Oct-17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53433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C313D085-A8DF-4313-8F01-CC8032F9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NF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E5CCD98C-48D1-4A0A-AA7B-2D423F33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83CE5EF3-8008-44F6-A5F0-5CE78AB38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C37D93-6339-47D0-A9E6-D3B6158F4D2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B97E4283-3668-4BDF-BB16-FF6D5814C974}"/>
              </a:ext>
            </a:extLst>
          </p:cNvPr>
          <p:cNvGraphicFramePr>
            <a:graphicFrameLocks/>
          </p:cNvGraphicFramePr>
          <p:nvPr/>
        </p:nvGraphicFramePr>
        <p:xfrm>
          <a:off x="380999" y="1219200"/>
          <a:ext cx="5867401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17572133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88661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657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07614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8591670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Order_line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4361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Quantity-KGs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Bill_amount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857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375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06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898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1197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62041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020721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99EA4B-F72C-48D3-B7F8-40851F1611B4}"/>
              </a:ext>
            </a:extLst>
          </p:cNvPr>
          <p:cNvGraphicFramePr>
            <a:graphicFrameLocks/>
          </p:cNvGraphicFramePr>
          <p:nvPr/>
        </p:nvGraphicFramePr>
        <p:xfrm>
          <a:off x="304800" y="3987800"/>
          <a:ext cx="3581400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5657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4787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43174939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4361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Prod_Name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Unit_price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857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Mango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375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Apples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06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1197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F63F0BC1-BB95-4EDA-B366-D29FDABD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it in 3 NF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D31379B0-199F-4A9C-9624-90B155ED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65442914-D34B-483A-84CB-F2218FFC9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788413-67A5-4419-8F77-7AE76CE9D8D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B97E4283-3668-4BDF-BB16-FF6D5814C974}"/>
              </a:ext>
            </a:extLst>
          </p:cNvPr>
          <p:cNvGraphicFramePr>
            <a:graphicFrameLocks/>
          </p:cNvGraphicFramePr>
          <p:nvPr/>
        </p:nvGraphicFramePr>
        <p:xfrm>
          <a:off x="304799" y="1219200"/>
          <a:ext cx="5867401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17572133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88661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657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07614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8591670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Order_line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4361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Quantity-KGs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Bill_amount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857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375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highlight>
                            <a:srgbClr val="FF00FF"/>
                          </a:highlight>
                        </a:rPr>
                        <a:t>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06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898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1197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62041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020721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99EA4B-F72C-48D3-B7F8-40851F1611B4}"/>
              </a:ext>
            </a:extLst>
          </p:cNvPr>
          <p:cNvGraphicFramePr>
            <a:graphicFrameLocks/>
          </p:cNvGraphicFramePr>
          <p:nvPr/>
        </p:nvGraphicFramePr>
        <p:xfrm>
          <a:off x="304800" y="3987800"/>
          <a:ext cx="3581400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5657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4787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43174939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4361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Prod_Name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Unit_price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857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Mango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375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Apples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06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1197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27143E6-17DA-4373-A5C9-097135CB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 NF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886AB9CC-D6A3-49F4-AB12-72AF0FA2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858F550C-101F-426D-A98D-8C09648C9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2C2FFA-7353-4CA6-97CB-D671C2D2749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B97E4283-3668-4BDF-BB16-FF6D5814C974}"/>
              </a:ext>
            </a:extLst>
          </p:cNvPr>
          <p:cNvGraphicFramePr>
            <a:graphicFrameLocks/>
          </p:cNvGraphicFramePr>
          <p:nvPr/>
        </p:nvGraphicFramePr>
        <p:xfrm>
          <a:off x="1600200" y="1524000"/>
          <a:ext cx="4114800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17572133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88661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657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0761402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Order_line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4361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OrderNo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Prod_Id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Quantity-KGs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857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375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06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898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1197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62041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0207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F35D5EC5-A098-47FA-AF62-CB05A4642C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03B422-A531-4336-8818-9AFB6550F1F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900D58C5-06E2-4311-ACC2-FE2491B2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8686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699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An attribute B, has a </a:t>
            </a:r>
            <a:r>
              <a:rPr lang="en-CA" alt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functional dependency</a:t>
            </a: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on another attribute A,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if : for any two records,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which have the same value for attribute A,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	Should have same values for attribute B in these two records.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We represent this as: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CA" altLang="en-US" sz="2200" noProof="1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200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 B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highlight>
                <a:srgbClr val="FFFF00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Spoken as </a:t>
            </a:r>
            <a:r>
              <a:rPr lang="en-CA" altLang="en-US" sz="2200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A determines B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highlight>
                <a:srgbClr val="FFFF00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58738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CA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58738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CA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58738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CA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58738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2200" dirty="0" err="1">
                <a:latin typeface="Times" panose="02020603050405020304" pitchFamily="18" charset="0"/>
                <a:cs typeface="Times" panose="02020603050405020304" pitchFamily="18" charset="0"/>
              </a:rPr>
              <a:t>StoreId</a:t>
            </a: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-&gt; </a:t>
            </a:r>
            <a:r>
              <a:rPr lang="en-CA" altLang="en-US" sz="2200" dirty="0" err="1">
                <a:latin typeface="Times" panose="02020603050405020304" pitchFamily="18" charset="0"/>
                <a:cs typeface="Times" panose="02020603050405020304" pitchFamily="18" charset="0"/>
              </a:rPr>
              <a:t>PurchaseLocation</a:t>
            </a:r>
            <a:endParaRPr lang="en-CA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58738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CA" altLang="en-US" sz="2200" dirty="0">
              <a:highlight>
                <a:srgbClr val="FFFF00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58738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2200" dirty="0" err="1">
                <a:latin typeface="Times" panose="02020603050405020304" pitchFamily="18" charset="0"/>
                <a:cs typeface="Times" panose="02020603050405020304" pitchFamily="18" charset="0"/>
              </a:rPr>
              <a:t>StoreID</a:t>
            </a:r>
            <a:r>
              <a:rPr lang="en-CA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determines </a:t>
            </a:r>
            <a:r>
              <a:rPr lang="en-CA" altLang="en-US" sz="2200" dirty="0" err="1">
                <a:latin typeface="Times" panose="02020603050405020304" pitchFamily="18" charset="0"/>
                <a:cs typeface="Times" panose="02020603050405020304" pitchFamily="18" charset="0"/>
              </a:rPr>
              <a:t>PurchaseLocation</a:t>
            </a:r>
            <a:endParaRPr lang="en-CA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58738"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highlight>
                <a:srgbClr val="FFFF00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244" name="Picture 6" descr="Image result for functional dependency in dbms">
            <a:extLst>
              <a:ext uri="{FF2B5EF4-FFF2-40B4-BE49-F238E27FC236}">
                <a16:creationId xmlns:a16="http://schemas.microsoft.com/office/drawing/2014/main" id="{8507223A-8703-4936-9510-B96AC1F9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38400"/>
            <a:ext cx="48768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5F5B37-8747-4EA1-83FE-509B91DA0A3C}"/>
              </a:ext>
            </a:extLst>
          </p:cNvPr>
          <p:cNvSpPr/>
          <p:nvPr/>
        </p:nvSpPr>
        <p:spPr>
          <a:xfrm>
            <a:off x="5486400" y="3886200"/>
            <a:ext cx="3429000" cy="3651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C57B1-7E5B-4DB8-8B04-B5DF99A77460}"/>
              </a:ext>
            </a:extLst>
          </p:cNvPr>
          <p:cNvSpPr/>
          <p:nvPr/>
        </p:nvSpPr>
        <p:spPr>
          <a:xfrm>
            <a:off x="5486400" y="5181600"/>
            <a:ext cx="3429000" cy="3651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89D81-76A6-4561-97A8-DA9B03D14865}"/>
              </a:ext>
            </a:extLst>
          </p:cNvPr>
          <p:cNvSpPr/>
          <p:nvPr/>
        </p:nvSpPr>
        <p:spPr>
          <a:xfrm>
            <a:off x="5486400" y="3429000"/>
            <a:ext cx="3429000" cy="365125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26E11-C3B2-45ED-8190-D45ED22CA138}"/>
              </a:ext>
            </a:extLst>
          </p:cNvPr>
          <p:cNvSpPr/>
          <p:nvPr/>
        </p:nvSpPr>
        <p:spPr>
          <a:xfrm>
            <a:off x="5486400" y="4359275"/>
            <a:ext cx="3429000" cy="365125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57" name="Title 3">
            <a:extLst>
              <a:ext uri="{FF2B5EF4-FFF2-40B4-BE49-F238E27FC236}">
                <a16:creationId xmlns:a16="http://schemas.microsoft.com/office/drawing/2014/main" id="{F587B18D-0797-47AE-BD02-AFB97837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B5C59B6-D17A-4A25-BD2F-34AD7642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/>
              <a:t>Functional Dependency A</a:t>
            </a:r>
            <a:r>
              <a:rPr lang="en-US">
                <a:cs typeface="Calibri" panose="020F0502020204030204" pitchFamily="34" charset="0"/>
              </a:rPr>
              <a:t>→B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E366E4E-9E8C-4D30-96DA-9C92655A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DA0A64B8-0ED5-42B5-BF0B-235094C0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1DD48CB9-8A73-41B3-9EA1-8EE0C02942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7D4DA-270D-46F3-9282-A9A959E83A8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B3979C58-A2ED-48B6-848B-D86A15E73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First Normal Form</a:t>
            </a:r>
          </a:p>
        </p:txBody>
      </p:sp>
      <p:sp>
        <p:nvSpPr>
          <p:cNvPr id="68611" name="Slide Number Placeholder 31">
            <a:extLst>
              <a:ext uri="{FF2B5EF4-FFF2-40B4-BE49-F238E27FC236}">
                <a16:creationId xmlns:a16="http://schemas.microsoft.com/office/drawing/2014/main" id="{EF6C19D0-13D2-4323-A296-72DE2A22D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8612" name="Text Box 15">
            <a:extLst>
              <a:ext uri="{FF2B5EF4-FFF2-40B4-BE49-F238E27FC236}">
                <a16:creationId xmlns:a16="http://schemas.microsoft.com/office/drawing/2014/main" id="{2086861C-15EA-4EBE-AB74-E6C327AD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219200"/>
            <a:ext cx="8051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Remove the repeating groups and concatenate keys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so that the original table can be recovered by joining tables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6B7E37D1-F668-4119-9A0B-DFCE05CBE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336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ORD_NBR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50D2D6C9-2B25-4561-800A-C191231BB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336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ORD_DTE</a:t>
            </a:r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6B835BDE-C5B9-4CAC-B98C-F663F9EA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336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ZIP_ADR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BF2AD166-A346-4CDB-91A0-2296E2B6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336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CUS_NBR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8B90BAAC-6EBE-4689-8610-227DFF86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33688"/>
            <a:ext cx="9144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CUS_NME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DA1281EE-4C0B-49CE-A7BE-B08C3270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336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STR_ADR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D7F1D189-0131-4DDF-AC07-924D6BEC1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336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CTY_ADR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5309D7B6-B076-4F25-8255-1CE8C775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336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STT_ADR</a:t>
            </a:r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6C504408-B555-4208-A952-2F01A38E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448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TOT_AMT</a:t>
            </a:r>
          </a:p>
          <a:p>
            <a:pPr algn="ctr">
              <a:defRPr/>
            </a:pPr>
            <a:endParaRPr lang="en-US" sz="1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2570F532-B902-40F0-BDD9-3C8A88D8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9906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</a:t>
            </a: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58A1ABBA-4437-4C55-BD6F-109F75764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AMOUNT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B479B10C-3CF4-4C45-8A2F-38BE0836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006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ORD_QTY</a:t>
            </a: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E2BF1DF6-AF68-4839-AD5F-65212EF8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13716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ORD_ITM_PRICE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5BAE764F-A085-40D1-BF1B-B3EA2C208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ITM_DSC</a:t>
            </a:r>
          </a:p>
        </p:txBody>
      </p:sp>
      <p:sp>
        <p:nvSpPr>
          <p:cNvPr id="30753" name="Text Box 33">
            <a:extLst>
              <a:ext uri="{FF2B5EF4-FFF2-40B4-BE49-F238E27FC236}">
                <a16:creationId xmlns:a16="http://schemas.microsoft.com/office/drawing/2014/main" id="{FE4E8134-D250-4544-AC83-812F7DF0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ITM_NBR</a:t>
            </a: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F5BF11F1-490C-46E4-9D6C-DE7E668F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ORD_NBR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989AC6C0-87B0-4488-999B-11F3984C2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86263"/>
            <a:ext cx="11430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ORD_ITM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B751378D-38C5-4B28-9546-F3D67C97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76638"/>
            <a:ext cx="228600" cy="723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en-US" sz="1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8631" name="Line 37">
            <a:extLst>
              <a:ext uri="{FF2B5EF4-FFF2-40B4-BE49-F238E27FC236}">
                <a16:creationId xmlns:a16="http://schemas.microsoft.com/office/drawing/2014/main" id="{FDB7C5F9-16A8-4344-B41D-0FB66C257B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55925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2" name="Line 38">
            <a:extLst>
              <a:ext uri="{FF2B5EF4-FFF2-40B4-BE49-F238E27FC236}">
                <a16:creationId xmlns:a16="http://schemas.microsoft.com/office/drawing/2014/main" id="{2D86E9C8-7E0B-437C-8B0A-A10E54D62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55925"/>
            <a:ext cx="0" cy="196691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39">
            <a:extLst>
              <a:ext uri="{FF2B5EF4-FFF2-40B4-BE49-F238E27FC236}">
                <a16:creationId xmlns:a16="http://schemas.microsoft.com/office/drawing/2014/main" id="{70704923-7B9E-4F90-8DE9-9CE8B9873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922838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40">
            <a:extLst>
              <a:ext uri="{FF2B5EF4-FFF2-40B4-BE49-F238E27FC236}">
                <a16:creationId xmlns:a16="http://schemas.microsoft.com/office/drawing/2014/main" id="{D56531B3-783A-4D6B-BE56-23611636C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18063"/>
            <a:ext cx="228600" cy="1047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Line 41">
            <a:extLst>
              <a:ext uri="{FF2B5EF4-FFF2-40B4-BE49-F238E27FC236}">
                <a16:creationId xmlns:a16="http://schemas.microsoft.com/office/drawing/2014/main" id="{C3D0596F-5360-4C8C-B772-E472EF552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922838"/>
            <a:ext cx="228600" cy="103187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53474D4-0F41-4747-B207-A3709B84C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Second Normal Form</a:t>
            </a:r>
          </a:p>
        </p:txBody>
      </p:sp>
      <p:sp>
        <p:nvSpPr>
          <p:cNvPr id="69635" name="Slide Number Placeholder 30">
            <a:extLst>
              <a:ext uri="{FF2B5EF4-FFF2-40B4-BE49-F238E27FC236}">
                <a16:creationId xmlns:a16="http://schemas.microsoft.com/office/drawing/2014/main" id="{322F58BC-3D33-4AC4-9DE8-B648EFBC5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72F990B7-86D8-43E9-9A9F-FF51DB6B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38250"/>
            <a:ext cx="617537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200">
                <a:latin typeface="Times New Roman" panose="02020603050405020304" pitchFamily="18" charset="0"/>
              </a:rPr>
              <a:t> Are these tables in 2</a:t>
            </a:r>
            <a:r>
              <a:rPr lang="en-US" altLang="en-US" sz="2200" baseline="30000">
                <a:latin typeface="Times New Roman" panose="02020603050405020304" pitchFamily="18" charset="0"/>
              </a:rPr>
              <a:t>nd</a:t>
            </a:r>
            <a:r>
              <a:rPr lang="en-US" altLang="en-US" sz="2200">
                <a:latin typeface="Times New Roman" panose="02020603050405020304" pitchFamily="18" charset="0"/>
              </a:rPr>
              <a:t> NF? 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200">
                <a:latin typeface="Times New Roman" panose="02020603050405020304" pitchFamily="18" charset="0"/>
              </a:rPr>
              <a:t> In other words, are there any partial dependencies? 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69A75324-6FCD-4ECE-8B09-35CFBEC75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050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ORD_NBR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07AEFC30-9755-4710-AA18-B934BF28F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050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ORD_DTE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76887873-2D6F-4AD1-9BC3-A6AB2348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6050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ZIP_ADR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58A324EF-FE62-4A55-BF3E-AD800A30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6050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CUS_NBR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1750710B-2A22-410B-8A14-A973CB6A1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605088"/>
            <a:ext cx="9144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CUS_NME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B585C84A-5ADF-4CC3-8923-CAC39662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6050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STR_ADR</a:t>
            </a:r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4CA76325-DB25-45DD-846C-70CE623EF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6050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CTY_ADR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6D57E0F8-CA02-4BE0-8581-2A4B5BFD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6050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STT_ADR</a:t>
            </a: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5DD434D8-AE7F-4BD0-ACE9-572D42C5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162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TOT_AMT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A8845088-E717-468D-AEA6-60DBC7E0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9906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</a:t>
            </a: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EA124E8E-0509-463A-9876-5EDD373DA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AMOUNT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70725D64-6FC0-49A1-9601-A34D294EA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20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ORD_QTY</a:t>
            </a:r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A39774DA-56ED-46B4-A040-908EDE44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572000"/>
            <a:ext cx="13716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ORD_ITM_PRICE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29309726-B9AA-42CF-8BA3-6246F410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ITM_DSC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721550B4-36A1-4F0E-AA7B-560B634E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ITM_NBR</a:t>
            </a:r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595C332B-5493-435E-A65A-47635054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ORD_NBR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AC9BE22A-E002-4B04-A9C4-A9CF1E6AF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57663"/>
            <a:ext cx="11430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ORD_ITM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67284703-DADD-4875-B34C-BAC86308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48038"/>
            <a:ext cx="228600" cy="723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en-US" sz="1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9655" name="Line 25">
            <a:extLst>
              <a:ext uri="{FF2B5EF4-FFF2-40B4-BE49-F238E27FC236}">
                <a16:creationId xmlns:a16="http://schemas.microsoft.com/office/drawing/2014/main" id="{5FAABE76-ED3B-4BA0-BF47-0D9590B1E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727325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6">
            <a:extLst>
              <a:ext uri="{FF2B5EF4-FFF2-40B4-BE49-F238E27FC236}">
                <a16:creationId xmlns:a16="http://schemas.microsoft.com/office/drawing/2014/main" id="{DC9DDA5D-70F6-4C69-A3B6-EFFD5DFAC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727325"/>
            <a:ext cx="0" cy="196691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7">
            <a:extLst>
              <a:ext uri="{FF2B5EF4-FFF2-40B4-BE49-F238E27FC236}">
                <a16:creationId xmlns:a16="http://schemas.microsoft.com/office/drawing/2014/main" id="{844BDACA-392D-4434-A180-6EEA75FE5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694238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8">
            <a:extLst>
              <a:ext uri="{FF2B5EF4-FFF2-40B4-BE49-F238E27FC236}">
                <a16:creationId xmlns:a16="http://schemas.microsoft.com/office/drawing/2014/main" id="{8A65BE43-FE7E-4318-B939-8EDECE697B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589463"/>
            <a:ext cx="228600" cy="1047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29">
            <a:extLst>
              <a:ext uri="{FF2B5EF4-FFF2-40B4-BE49-F238E27FC236}">
                <a16:creationId xmlns:a16="http://schemas.microsoft.com/office/drawing/2014/main" id="{4903D883-64DA-4BD8-80C9-A9F552346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694238"/>
            <a:ext cx="228600" cy="103187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12BF4A2-446A-4F21-9185-F7C26699C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Second Normal Form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D5AA1AB-A92D-4FDA-A5A1-7DB8D642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/>
          <a:lstStyle/>
          <a:p>
            <a:r>
              <a:rPr lang="en-US" altLang="en-US" sz="2800"/>
              <a:t>Remove any partial dependencies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400"/>
              <a:t>Are there any </a:t>
            </a:r>
            <a:r>
              <a:rPr lang="en-US" altLang="en-US" sz="2400" i="1"/>
              <a:t>transitive dependencies</a:t>
            </a:r>
            <a:r>
              <a:rPr lang="en-US" altLang="en-US" sz="2400"/>
              <a:t>? </a:t>
            </a:r>
            <a:endParaRPr lang="en-US" altLang="en-US"/>
          </a:p>
        </p:txBody>
      </p:sp>
      <p:sp>
        <p:nvSpPr>
          <p:cNvPr id="70660" name="Slide Number Placeholder 36">
            <a:extLst>
              <a:ext uri="{FF2B5EF4-FFF2-40B4-BE49-F238E27FC236}">
                <a16:creationId xmlns:a16="http://schemas.microsoft.com/office/drawing/2014/main" id="{528DB305-A3E5-474C-AD0A-130B16073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CIS 564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8E3D7F09-3F96-41EB-AC9A-6EB5B90F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4700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ORD_NBR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4B995ED3-97F1-4C8E-99F6-AA6925B6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700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ORD_DTE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A757996A-C86B-4142-AFC2-5BB9391C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700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ZIP_ADR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42D8CA5C-2311-4E73-B3F7-86835B9FC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4700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CUS_NBR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E09D3C7E-1C1A-4C0D-8FFA-0E415C47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70025"/>
            <a:ext cx="9144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CUS_NME</a:t>
            </a: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B8A99001-1DEF-4DD6-9D3C-C453481D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700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STR_ADR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FF085441-FDDB-4527-834C-77ED1A84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4700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CTY_ADR</a:t>
            </a:r>
          </a:p>
        </p:txBody>
      </p:sp>
      <p:sp>
        <p:nvSpPr>
          <p:cNvPr id="87051" name="Text Box 11">
            <a:extLst>
              <a:ext uri="{FF2B5EF4-FFF2-40B4-BE49-F238E27FC236}">
                <a16:creationId xmlns:a16="http://schemas.microsoft.com/office/drawing/2014/main" id="{11E1B096-E649-44A4-A82F-1E693B9BB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4700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STT_ADR</a:t>
            </a:r>
          </a:p>
        </p:txBody>
      </p:sp>
      <p:sp>
        <p:nvSpPr>
          <p:cNvPr id="87052" name="Text Box 12">
            <a:extLst>
              <a:ext uri="{FF2B5EF4-FFF2-40B4-BE49-F238E27FC236}">
                <a16:creationId xmlns:a16="http://schemas.microsoft.com/office/drawing/2014/main" id="{4B2B78D1-AF8E-41A6-85EA-792AA43A4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7958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TOT_AMT</a:t>
            </a:r>
          </a:p>
        </p:txBody>
      </p:sp>
      <p:sp>
        <p:nvSpPr>
          <p:cNvPr id="87056" name="Text Box 16">
            <a:extLst>
              <a:ext uri="{FF2B5EF4-FFF2-40B4-BE49-F238E27FC236}">
                <a16:creationId xmlns:a16="http://schemas.microsoft.com/office/drawing/2014/main" id="{1924FD74-F8E4-4977-89BB-3A843903F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369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AMOUNT</a:t>
            </a:r>
          </a:p>
        </p:txBody>
      </p:sp>
      <p:sp>
        <p:nvSpPr>
          <p:cNvPr id="87057" name="Text Box 17">
            <a:extLst>
              <a:ext uri="{FF2B5EF4-FFF2-40B4-BE49-F238E27FC236}">
                <a16:creationId xmlns:a16="http://schemas.microsoft.com/office/drawing/2014/main" id="{AAAAFB40-5791-44E5-9487-4CF788A2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369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ORD_QTY</a:t>
            </a:r>
          </a:p>
        </p:txBody>
      </p:sp>
      <p:sp>
        <p:nvSpPr>
          <p:cNvPr id="87058" name="Text Box 18">
            <a:extLst>
              <a:ext uri="{FF2B5EF4-FFF2-40B4-BE49-F238E27FC236}">
                <a16:creationId xmlns:a16="http://schemas.microsoft.com/office/drawing/2014/main" id="{1281128E-8644-4E9F-9F9C-1ED6E215E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67275"/>
            <a:ext cx="13716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ORD_ITM_PRICE</a:t>
            </a:r>
          </a:p>
        </p:txBody>
      </p:sp>
      <p:sp>
        <p:nvSpPr>
          <p:cNvPr id="87059" name="Text Box 19">
            <a:extLst>
              <a:ext uri="{FF2B5EF4-FFF2-40B4-BE49-F238E27FC236}">
                <a16:creationId xmlns:a16="http://schemas.microsoft.com/office/drawing/2014/main" id="{22CB546B-B80B-476E-A31D-0E27C8E6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6727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ITM_DSC</a:t>
            </a:r>
          </a:p>
        </p:txBody>
      </p:sp>
      <p:sp>
        <p:nvSpPr>
          <p:cNvPr id="87060" name="Text Box 20">
            <a:extLst>
              <a:ext uri="{FF2B5EF4-FFF2-40B4-BE49-F238E27FC236}">
                <a16:creationId xmlns:a16="http://schemas.microsoft.com/office/drawing/2014/main" id="{BEA3A875-4CAB-436F-A30C-CCFCD2C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369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ITM_NBR</a:t>
            </a: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60F4D56D-0E5C-4619-A6F6-14267E07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369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ORD_NBR</a:t>
            </a:r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DB603FC1-FD7B-40F9-B789-28F33FA16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21013"/>
            <a:ext cx="11430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ORD_ITM</a:t>
            </a:r>
          </a:p>
        </p:txBody>
      </p:sp>
      <p:sp>
        <p:nvSpPr>
          <p:cNvPr id="70677" name="Line 23">
            <a:extLst>
              <a:ext uri="{FF2B5EF4-FFF2-40B4-BE49-F238E27FC236}">
                <a16:creationId xmlns:a16="http://schemas.microsoft.com/office/drawing/2014/main" id="{B3F8FE51-C29E-42E1-B397-EACB953B97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1592263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Line 24">
            <a:extLst>
              <a:ext uri="{FF2B5EF4-FFF2-40B4-BE49-F238E27FC236}">
                <a16:creationId xmlns:a16="http://schemas.microsoft.com/office/drawing/2014/main" id="{987B784F-25CF-4493-96EC-AAC003DA2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592263"/>
            <a:ext cx="0" cy="19653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Line 25">
            <a:extLst>
              <a:ext uri="{FF2B5EF4-FFF2-40B4-BE49-F238E27FC236}">
                <a16:creationId xmlns:a16="http://schemas.microsoft.com/office/drawing/2014/main" id="{6F58D823-E9CA-4A03-8094-8716AB35E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57588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26">
            <a:extLst>
              <a:ext uri="{FF2B5EF4-FFF2-40B4-BE49-F238E27FC236}">
                <a16:creationId xmlns:a16="http://schemas.microsoft.com/office/drawing/2014/main" id="{4BAC5CE7-81EC-4FCB-9DB6-D77AA951E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3454400"/>
            <a:ext cx="228600" cy="103188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27">
            <a:extLst>
              <a:ext uri="{FF2B5EF4-FFF2-40B4-BE49-F238E27FC236}">
                <a16:creationId xmlns:a16="http://schemas.microsoft.com/office/drawing/2014/main" id="{360D4A33-9882-451E-90ED-1386CFDC0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557588"/>
            <a:ext cx="228600" cy="1047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8" name="Text Box 28">
            <a:extLst>
              <a:ext uri="{FF2B5EF4-FFF2-40B4-BE49-F238E27FC236}">
                <a16:creationId xmlns:a16="http://schemas.microsoft.com/office/drawing/2014/main" id="{AA05CE26-F71B-407C-97CF-47B9F61CB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55688"/>
            <a:ext cx="990600" cy="3111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ORD</a:t>
            </a:r>
          </a:p>
        </p:txBody>
      </p:sp>
      <p:sp>
        <p:nvSpPr>
          <p:cNvPr id="87069" name="Text Box 29">
            <a:extLst>
              <a:ext uri="{FF2B5EF4-FFF2-40B4-BE49-F238E27FC236}">
                <a16:creationId xmlns:a16="http://schemas.microsoft.com/office/drawing/2014/main" id="{DEBC19D3-1BE3-4FCB-8967-C6F8BBDE0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6727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ITM_NBR</a:t>
            </a:r>
          </a:p>
        </p:txBody>
      </p:sp>
      <p:sp>
        <p:nvSpPr>
          <p:cNvPr id="87070" name="Text Box 30">
            <a:extLst>
              <a:ext uri="{FF2B5EF4-FFF2-40B4-BE49-F238E27FC236}">
                <a16:creationId xmlns:a16="http://schemas.microsoft.com/office/drawing/2014/main" id="{E322EE2B-F292-4F76-8B1F-AC598521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71988"/>
            <a:ext cx="9906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ITM</a:t>
            </a:r>
          </a:p>
        </p:txBody>
      </p:sp>
      <p:sp>
        <p:nvSpPr>
          <p:cNvPr id="70685" name="Line 31">
            <a:extLst>
              <a:ext uri="{FF2B5EF4-FFF2-40B4-BE49-F238E27FC236}">
                <a16:creationId xmlns:a16="http://schemas.microsoft.com/office/drawing/2014/main" id="{A233B738-1E4D-4812-A5D5-51963713B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746500"/>
            <a:ext cx="0" cy="124301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6" name="Line 32">
            <a:extLst>
              <a:ext uri="{FF2B5EF4-FFF2-40B4-BE49-F238E27FC236}">
                <a16:creationId xmlns:a16="http://schemas.microsoft.com/office/drawing/2014/main" id="{F05241F7-E38C-4557-962C-472F42DF1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989513"/>
            <a:ext cx="4572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Line 33">
            <a:extLst>
              <a:ext uri="{FF2B5EF4-FFF2-40B4-BE49-F238E27FC236}">
                <a16:creationId xmlns:a16="http://schemas.microsoft.com/office/drawing/2014/main" id="{E34CB088-5D4B-4E28-B387-D8BF6FCDB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4884738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34">
            <a:extLst>
              <a:ext uri="{FF2B5EF4-FFF2-40B4-BE49-F238E27FC236}">
                <a16:creationId xmlns:a16="http://schemas.microsoft.com/office/drawing/2014/main" id="{15750ACA-C28D-41A5-8C16-30E133D0EB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748088"/>
            <a:ext cx="15240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Line 35">
            <a:extLst>
              <a:ext uri="{FF2B5EF4-FFF2-40B4-BE49-F238E27FC236}">
                <a16:creationId xmlns:a16="http://schemas.microsoft.com/office/drawing/2014/main" id="{43F7B7CD-5E95-49F3-B018-1B31D4E1B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" y="3748088"/>
            <a:ext cx="15240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0DD7ADC-D3B0-42DD-B858-1EAE059FF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Third Normal Form</a:t>
            </a:r>
            <a:endParaRPr 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F05EE14-6E4E-4EE6-A337-D8F9A4B9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4114800"/>
          </a:xfrm>
        </p:spPr>
        <p:txBody>
          <a:bodyPr/>
          <a:lstStyle/>
          <a:p>
            <a:r>
              <a:rPr lang="en-US" altLang="en-US" sz="2400"/>
              <a:t>Remove transitive dependencies</a:t>
            </a:r>
            <a:endParaRPr lang="en-US" altLang="en-US" sz="2000"/>
          </a:p>
        </p:txBody>
      </p:sp>
      <p:sp>
        <p:nvSpPr>
          <p:cNvPr id="71684" name="Slide Number Placeholder 45">
            <a:extLst>
              <a:ext uri="{FF2B5EF4-FFF2-40B4-BE49-F238E27FC236}">
                <a16:creationId xmlns:a16="http://schemas.microsoft.com/office/drawing/2014/main" id="{6F9A11E8-D726-45E7-86CC-34A2C4E3FE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CIS 564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E17D6813-C22F-454E-9DA6-0BCDEB084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ORD_NBR</a:t>
            </a:r>
          </a:p>
        </p:txBody>
      </p:sp>
      <p:sp>
        <p:nvSpPr>
          <p:cNvPr id="75782" name="Text Box 5">
            <a:extLst>
              <a:ext uri="{FF2B5EF4-FFF2-40B4-BE49-F238E27FC236}">
                <a16:creationId xmlns:a16="http://schemas.microsoft.com/office/drawing/2014/main" id="{1078E1B2-138F-47D2-8ADD-109DCCC0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ORD_DTE</a:t>
            </a:r>
          </a:p>
        </p:txBody>
      </p:sp>
      <p:sp>
        <p:nvSpPr>
          <p:cNvPr id="75783" name="Text Box 6">
            <a:extLst>
              <a:ext uri="{FF2B5EF4-FFF2-40B4-BE49-F238E27FC236}">
                <a16:creationId xmlns:a16="http://schemas.microsoft.com/office/drawing/2014/main" id="{CE141577-7194-4FCF-8BC7-68DAF3FBC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ZIP_ADR</a:t>
            </a:r>
          </a:p>
        </p:txBody>
      </p:sp>
      <p:sp>
        <p:nvSpPr>
          <p:cNvPr id="75784" name="Text Box 7">
            <a:extLst>
              <a:ext uri="{FF2B5EF4-FFF2-40B4-BE49-F238E27FC236}">
                <a16:creationId xmlns:a16="http://schemas.microsoft.com/office/drawing/2014/main" id="{1F6F246E-6812-4F8A-B8AC-C40CDC417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>
                <a:latin typeface="Times New Roman" panose="02020603050405020304" pitchFamily="18" charset="0"/>
              </a:rPr>
              <a:t>CUS_NBR</a:t>
            </a:r>
          </a:p>
        </p:txBody>
      </p:sp>
      <p:sp>
        <p:nvSpPr>
          <p:cNvPr id="75785" name="Text Box 8">
            <a:extLst>
              <a:ext uri="{FF2B5EF4-FFF2-40B4-BE49-F238E27FC236}">
                <a16:creationId xmlns:a16="http://schemas.microsoft.com/office/drawing/2014/main" id="{D6169057-2FBC-4BC8-9185-AEFD8DA8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CUS_NME</a:t>
            </a:r>
          </a:p>
        </p:txBody>
      </p:sp>
      <p:sp>
        <p:nvSpPr>
          <p:cNvPr id="75786" name="Text Box 9">
            <a:extLst>
              <a:ext uri="{FF2B5EF4-FFF2-40B4-BE49-F238E27FC236}">
                <a16:creationId xmlns:a16="http://schemas.microsoft.com/office/drawing/2014/main" id="{A954E514-D021-4158-A744-D28BDB50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STR_ADR</a:t>
            </a:r>
          </a:p>
        </p:txBody>
      </p:sp>
      <p:sp>
        <p:nvSpPr>
          <p:cNvPr id="75787" name="Text Box 10">
            <a:extLst>
              <a:ext uri="{FF2B5EF4-FFF2-40B4-BE49-F238E27FC236}">
                <a16:creationId xmlns:a16="http://schemas.microsoft.com/office/drawing/2014/main" id="{2C7B2261-F0AA-4B96-9D16-406B9A32D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CTY_ADR</a:t>
            </a:r>
          </a:p>
        </p:txBody>
      </p:sp>
      <p:sp>
        <p:nvSpPr>
          <p:cNvPr id="75788" name="Text Box 11">
            <a:extLst>
              <a:ext uri="{FF2B5EF4-FFF2-40B4-BE49-F238E27FC236}">
                <a16:creationId xmlns:a16="http://schemas.microsoft.com/office/drawing/2014/main" id="{FCB50B33-0BD8-4530-AB6B-5B26BFE0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STT_ADR</a:t>
            </a:r>
          </a:p>
        </p:txBody>
      </p:sp>
      <p:sp>
        <p:nvSpPr>
          <p:cNvPr id="75789" name="Text Box 12">
            <a:extLst>
              <a:ext uri="{FF2B5EF4-FFF2-40B4-BE49-F238E27FC236}">
                <a16:creationId xmlns:a16="http://schemas.microsoft.com/office/drawing/2014/main" id="{C1AF5AF5-78F0-4D50-9837-E003C3F8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573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dirty="0">
                <a:latin typeface="Times New Roman" panose="02020603050405020304" pitchFamily="18" charset="0"/>
              </a:rPr>
              <a:t>TOT_AMT</a:t>
            </a:r>
          </a:p>
        </p:txBody>
      </p:sp>
      <p:sp>
        <p:nvSpPr>
          <p:cNvPr id="75793" name="Text Box 16">
            <a:extLst>
              <a:ext uri="{FF2B5EF4-FFF2-40B4-BE49-F238E27FC236}">
                <a16:creationId xmlns:a16="http://schemas.microsoft.com/office/drawing/2014/main" id="{FF138EE2-B8AB-4AC2-ADDD-8034ACBB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75794" name="Text Box 17">
            <a:extLst>
              <a:ext uri="{FF2B5EF4-FFF2-40B4-BE49-F238E27FC236}">
                <a16:creationId xmlns:a16="http://schemas.microsoft.com/office/drawing/2014/main" id="{A635E61A-94A1-4B44-8EE0-4B5750B9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ORD_QTY</a:t>
            </a:r>
          </a:p>
        </p:txBody>
      </p:sp>
      <p:sp>
        <p:nvSpPr>
          <p:cNvPr id="75795" name="Text Box 18">
            <a:extLst>
              <a:ext uri="{FF2B5EF4-FFF2-40B4-BE49-F238E27FC236}">
                <a16:creationId xmlns:a16="http://schemas.microsoft.com/office/drawing/2014/main" id="{D7FBCE0C-722D-4FD1-AFC3-D364F241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6588"/>
            <a:ext cx="13716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ORD_ITM_PRICE</a:t>
            </a:r>
          </a:p>
        </p:txBody>
      </p:sp>
      <p:sp>
        <p:nvSpPr>
          <p:cNvPr id="75796" name="Text Box 19">
            <a:extLst>
              <a:ext uri="{FF2B5EF4-FFF2-40B4-BE49-F238E27FC236}">
                <a16:creationId xmlns:a16="http://schemas.microsoft.com/office/drawing/2014/main" id="{4CF1FB13-929E-4692-964D-D70C35527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658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ITM_DSC</a:t>
            </a:r>
          </a:p>
        </p:txBody>
      </p:sp>
      <p:sp>
        <p:nvSpPr>
          <p:cNvPr id="75797" name="Text Box 20">
            <a:extLst>
              <a:ext uri="{FF2B5EF4-FFF2-40B4-BE49-F238E27FC236}">
                <a16:creationId xmlns:a16="http://schemas.microsoft.com/office/drawing/2014/main" id="{9D968E92-9100-4B7F-8EF8-818A9463B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 u="sng">
                <a:latin typeface="Times New Roman" panose="02020603050405020304" pitchFamily="18" charset="0"/>
              </a:rPr>
              <a:t>ITM_NBR</a:t>
            </a:r>
          </a:p>
        </p:txBody>
      </p:sp>
      <p:sp>
        <p:nvSpPr>
          <p:cNvPr id="75798" name="Text Box 21">
            <a:extLst>
              <a:ext uri="{FF2B5EF4-FFF2-40B4-BE49-F238E27FC236}">
                <a16:creationId xmlns:a16="http://schemas.microsoft.com/office/drawing/2014/main" id="{4F881DE8-6625-43B4-83D6-3F2EB88B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 u="sng">
                <a:latin typeface="Times New Roman" panose="02020603050405020304" pitchFamily="18" charset="0"/>
              </a:rPr>
              <a:t>ORD_NBR</a:t>
            </a:r>
          </a:p>
        </p:txBody>
      </p:sp>
      <p:sp>
        <p:nvSpPr>
          <p:cNvPr id="75799" name="Text Box 22">
            <a:extLst>
              <a:ext uri="{FF2B5EF4-FFF2-40B4-BE49-F238E27FC236}">
                <a16:creationId xmlns:a16="http://schemas.microsoft.com/office/drawing/2014/main" id="{F2E752D4-D93C-4850-BB3F-2C0ED88B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70325"/>
            <a:ext cx="11430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ORD_ITM</a:t>
            </a:r>
          </a:p>
        </p:txBody>
      </p:sp>
      <p:sp>
        <p:nvSpPr>
          <p:cNvPr id="71701" name="Line 23">
            <a:extLst>
              <a:ext uri="{FF2B5EF4-FFF2-40B4-BE49-F238E27FC236}">
                <a16:creationId xmlns:a16="http://schemas.microsoft.com/office/drawing/2014/main" id="{39338849-1E77-4896-8827-B62FDE99C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679575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2" name="Line 24">
            <a:extLst>
              <a:ext uri="{FF2B5EF4-FFF2-40B4-BE49-F238E27FC236}">
                <a16:creationId xmlns:a16="http://schemas.microsoft.com/office/drawing/2014/main" id="{9337C209-BD79-4A96-B025-BE18EBD8E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79575"/>
            <a:ext cx="0" cy="27654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Line 25">
            <a:extLst>
              <a:ext uri="{FF2B5EF4-FFF2-40B4-BE49-F238E27FC236}">
                <a16:creationId xmlns:a16="http://schemas.microsoft.com/office/drawing/2014/main" id="{D3F29993-F3C4-4617-AA9B-B993FB218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45000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4" name="Line 26">
            <a:extLst>
              <a:ext uri="{FF2B5EF4-FFF2-40B4-BE49-F238E27FC236}">
                <a16:creationId xmlns:a16="http://schemas.microsoft.com/office/drawing/2014/main" id="{4C79ADF7-DD0C-4444-943D-95C0BB5C2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1813"/>
            <a:ext cx="228600" cy="103187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5" name="Line 27">
            <a:extLst>
              <a:ext uri="{FF2B5EF4-FFF2-40B4-BE49-F238E27FC236}">
                <a16:creationId xmlns:a16="http://schemas.microsoft.com/office/drawing/2014/main" id="{F94F506B-B1D8-4B54-8682-5431F0F92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45000"/>
            <a:ext cx="228600" cy="103188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5" name="Text Box 28">
            <a:extLst>
              <a:ext uri="{FF2B5EF4-FFF2-40B4-BE49-F238E27FC236}">
                <a16:creationId xmlns:a16="http://schemas.microsoft.com/office/drawing/2014/main" id="{D39CA9FE-4CE8-4F7A-841C-B4C0074EE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ORD</a:t>
            </a:r>
          </a:p>
        </p:txBody>
      </p:sp>
      <p:sp>
        <p:nvSpPr>
          <p:cNvPr id="75806" name="Text Box 29">
            <a:extLst>
              <a:ext uri="{FF2B5EF4-FFF2-40B4-BE49-F238E27FC236}">
                <a16:creationId xmlns:a16="http://schemas.microsoft.com/office/drawing/2014/main" id="{20BA6F87-9ACB-4981-B0D5-95C2D0D58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1658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ITM_NBR</a:t>
            </a:r>
          </a:p>
        </p:txBody>
      </p:sp>
      <p:sp>
        <p:nvSpPr>
          <p:cNvPr id="75807" name="Text Box 30">
            <a:extLst>
              <a:ext uri="{FF2B5EF4-FFF2-40B4-BE49-F238E27FC236}">
                <a16:creationId xmlns:a16="http://schemas.microsoft.com/office/drawing/2014/main" id="{4B9B53EE-1662-4F43-8BF5-F38B49AB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19713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ITM</a:t>
            </a:r>
          </a:p>
        </p:txBody>
      </p:sp>
      <p:sp>
        <p:nvSpPr>
          <p:cNvPr id="71709" name="Line 31">
            <a:extLst>
              <a:ext uri="{FF2B5EF4-FFF2-40B4-BE49-F238E27FC236}">
                <a16:creationId xmlns:a16="http://schemas.microsoft.com/office/drawing/2014/main" id="{DB01C9AA-276C-481E-AA68-FC9158C3B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595813"/>
            <a:ext cx="0" cy="12414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0" name="Line 32">
            <a:extLst>
              <a:ext uri="{FF2B5EF4-FFF2-40B4-BE49-F238E27FC236}">
                <a16:creationId xmlns:a16="http://schemas.microsoft.com/office/drawing/2014/main" id="{311EA80A-81EE-4CA8-B108-E82C9DC10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837238"/>
            <a:ext cx="4572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1" name="Line 33">
            <a:extLst>
              <a:ext uri="{FF2B5EF4-FFF2-40B4-BE49-F238E27FC236}">
                <a16:creationId xmlns:a16="http://schemas.microsoft.com/office/drawing/2014/main" id="{B4D84948-96A9-4BF8-B21F-6C348E413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5734050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2" name="Line 34">
            <a:extLst>
              <a:ext uri="{FF2B5EF4-FFF2-40B4-BE49-F238E27FC236}">
                <a16:creationId xmlns:a16="http://schemas.microsoft.com/office/drawing/2014/main" id="{58B9115C-7D02-4A4B-A1AC-A0B829FF3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5958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3" name="Line 35">
            <a:extLst>
              <a:ext uri="{FF2B5EF4-FFF2-40B4-BE49-F238E27FC236}">
                <a16:creationId xmlns:a16="http://schemas.microsoft.com/office/drawing/2014/main" id="{DE363498-5A42-4B47-B5D5-FFA72D0AE7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45958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3" name="Text Box 36">
            <a:extLst>
              <a:ext uri="{FF2B5EF4-FFF2-40B4-BE49-F238E27FC236}">
                <a16:creationId xmlns:a16="http://schemas.microsoft.com/office/drawing/2014/main" id="{2BE37242-1B89-4C89-B24C-E827635FF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CUS_NBR</a:t>
            </a:r>
          </a:p>
        </p:txBody>
      </p:sp>
      <p:sp>
        <p:nvSpPr>
          <p:cNvPr id="75814" name="Text Box 37">
            <a:extLst>
              <a:ext uri="{FF2B5EF4-FFF2-40B4-BE49-F238E27FC236}">
                <a16:creationId xmlns:a16="http://schemas.microsoft.com/office/drawing/2014/main" id="{AC2BBEE9-2A79-4639-97F0-1E170706A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00288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CUS</a:t>
            </a:r>
          </a:p>
        </p:txBody>
      </p:sp>
      <p:sp>
        <p:nvSpPr>
          <p:cNvPr id="71716" name="Line 38">
            <a:extLst>
              <a:ext uri="{FF2B5EF4-FFF2-40B4-BE49-F238E27FC236}">
                <a16:creationId xmlns:a16="http://schemas.microsoft.com/office/drawing/2014/main" id="{66E5DB61-7D52-4CCB-9AB7-7179AE10E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85950"/>
            <a:ext cx="0" cy="31115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7" name="Line 39">
            <a:extLst>
              <a:ext uri="{FF2B5EF4-FFF2-40B4-BE49-F238E27FC236}">
                <a16:creationId xmlns:a16="http://schemas.microsoft.com/office/drawing/2014/main" id="{741ECE43-07C5-4B34-98A6-FC46997F1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197100"/>
            <a:ext cx="12192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8" name="Line 40">
            <a:extLst>
              <a:ext uri="{FF2B5EF4-FFF2-40B4-BE49-F238E27FC236}">
                <a16:creationId xmlns:a16="http://schemas.microsoft.com/office/drawing/2014/main" id="{E66A2FB3-71E2-4654-8291-83BDF5D1B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97100"/>
            <a:ext cx="0" cy="62071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9" name="Line 41">
            <a:extLst>
              <a:ext uri="{FF2B5EF4-FFF2-40B4-BE49-F238E27FC236}">
                <a16:creationId xmlns:a16="http://schemas.microsoft.com/office/drawing/2014/main" id="{A47C220A-7DFB-42F2-A76E-03F7DD2A9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17813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0" name="Line 42">
            <a:extLst>
              <a:ext uri="{FF2B5EF4-FFF2-40B4-BE49-F238E27FC236}">
                <a16:creationId xmlns:a16="http://schemas.microsoft.com/office/drawing/2014/main" id="{A41DC3BC-22CB-44C8-A2EA-8DF71975A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14625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1" name="Line 43">
            <a:extLst>
              <a:ext uri="{FF2B5EF4-FFF2-40B4-BE49-F238E27FC236}">
                <a16:creationId xmlns:a16="http://schemas.microsoft.com/office/drawing/2014/main" id="{64C0E609-E39A-4A1B-B3A5-2C57B1F6F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885950"/>
            <a:ext cx="152400" cy="20796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2" name="Line 44">
            <a:extLst>
              <a:ext uri="{FF2B5EF4-FFF2-40B4-BE49-F238E27FC236}">
                <a16:creationId xmlns:a16="http://schemas.microsoft.com/office/drawing/2014/main" id="{4E36D241-290F-4E27-A189-D16CCCAA9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1885950"/>
            <a:ext cx="152400" cy="20796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DF8FCA6-51A0-4B95-BA63-025C2FC7B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Third Normal Form</a:t>
            </a:r>
            <a:endParaRPr 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81F01CC-2080-4F73-B5DA-F7F1A61C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4114800"/>
          </a:xfrm>
        </p:spPr>
        <p:txBody>
          <a:bodyPr/>
          <a:lstStyle/>
          <a:p>
            <a:r>
              <a:rPr lang="en-US" altLang="en-US" sz="2400"/>
              <a:t>Remove transitive dependencies</a:t>
            </a:r>
            <a:endParaRPr lang="en-US" altLang="en-US" sz="2000"/>
          </a:p>
        </p:txBody>
      </p:sp>
      <p:sp>
        <p:nvSpPr>
          <p:cNvPr id="72708" name="Slide Number Placeholder 52">
            <a:extLst>
              <a:ext uri="{FF2B5EF4-FFF2-40B4-BE49-F238E27FC236}">
                <a16:creationId xmlns:a16="http://schemas.microsoft.com/office/drawing/2014/main" id="{26FB2D2D-F121-451F-9E03-2BB94BE53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CIS 564</a:t>
            </a:r>
          </a:p>
        </p:txBody>
      </p:sp>
      <p:sp>
        <p:nvSpPr>
          <p:cNvPr id="76805" name="Text Box 4">
            <a:extLst>
              <a:ext uri="{FF2B5EF4-FFF2-40B4-BE49-F238E27FC236}">
                <a16:creationId xmlns:a16="http://schemas.microsoft.com/office/drawing/2014/main" id="{6A3DCBCE-81BD-423B-A00E-FCD7C07E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ORD_NBR</a:t>
            </a:r>
          </a:p>
        </p:txBody>
      </p:sp>
      <p:sp>
        <p:nvSpPr>
          <p:cNvPr id="76806" name="Text Box 5">
            <a:extLst>
              <a:ext uri="{FF2B5EF4-FFF2-40B4-BE49-F238E27FC236}">
                <a16:creationId xmlns:a16="http://schemas.microsoft.com/office/drawing/2014/main" id="{7F0B85F0-5066-47B0-BE44-78648237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ORD_DTE</a:t>
            </a:r>
          </a:p>
        </p:txBody>
      </p:sp>
      <p:sp>
        <p:nvSpPr>
          <p:cNvPr id="76807" name="Text Box 6">
            <a:extLst>
              <a:ext uri="{FF2B5EF4-FFF2-40B4-BE49-F238E27FC236}">
                <a16:creationId xmlns:a16="http://schemas.microsoft.com/office/drawing/2014/main" id="{B8423AA1-9362-4353-93A4-D8ADD296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>
                <a:latin typeface="Times New Roman" panose="02020603050405020304" pitchFamily="18" charset="0"/>
              </a:rPr>
              <a:t>ZIP_ADR</a:t>
            </a:r>
          </a:p>
        </p:txBody>
      </p:sp>
      <p:sp>
        <p:nvSpPr>
          <p:cNvPr id="76808" name="Text Box 7">
            <a:extLst>
              <a:ext uri="{FF2B5EF4-FFF2-40B4-BE49-F238E27FC236}">
                <a16:creationId xmlns:a16="http://schemas.microsoft.com/office/drawing/2014/main" id="{E70145A4-5F25-415F-8ED2-933171DA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>
                <a:latin typeface="Times New Roman" panose="02020603050405020304" pitchFamily="18" charset="0"/>
              </a:rPr>
              <a:t>CUS_NBR</a:t>
            </a:r>
          </a:p>
        </p:txBody>
      </p:sp>
      <p:sp>
        <p:nvSpPr>
          <p:cNvPr id="76809" name="Text Box 8">
            <a:extLst>
              <a:ext uri="{FF2B5EF4-FFF2-40B4-BE49-F238E27FC236}">
                <a16:creationId xmlns:a16="http://schemas.microsoft.com/office/drawing/2014/main" id="{95C06824-8618-47FC-9F01-77EFA7CB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CUS_NME</a:t>
            </a:r>
          </a:p>
        </p:txBody>
      </p:sp>
      <p:sp>
        <p:nvSpPr>
          <p:cNvPr id="76810" name="Text Box 9">
            <a:extLst>
              <a:ext uri="{FF2B5EF4-FFF2-40B4-BE49-F238E27FC236}">
                <a16:creationId xmlns:a16="http://schemas.microsoft.com/office/drawing/2014/main" id="{8791395D-EEF0-44E4-8E45-DAA82B30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STR_ADR</a:t>
            </a:r>
          </a:p>
        </p:txBody>
      </p:sp>
      <p:sp>
        <p:nvSpPr>
          <p:cNvPr id="76814" name="Text Box 13">
            <a:extLst>
              <a:ext uri="{FF2B5EF4-FFF2-40B4-BE49-F238E27FC236}">
                <a16:creationId xmlns:a16="http://schemas.microsoft.com/office/drawing/2014/main" id="{5B058183-E0C3-4803-B58A-5C477FE1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57338"/>
            <a:ext cx="9144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dirty="0">
                <a:latin typeface="Times New Roman" panose="02020603050405020304" pitchFamily="18" charset="0"/>
              </a:rPr>
              <a:t>TOT_AMT</a:t>
            </a:r>
          </a:p>
        </p:txBody>
      </p:sp>
      <p:sp>
        <p:nvSpPr>
          <p:cNvPr id="76815" name="Text Box 14">
            <a:extLst>
              <a:ext uri="{FF2B5EF4-FFF2-40B4-BE49-F238E27FC236}">
                <a16:creationId xmlns:a16="http://schemas.microsoft.com/office/drawing/2014/main" id="{5155395B-47EC-47E8-B558-EF8033DFF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dirty="0"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76816" name="Text Box 15">
            <a:extLst>
              <a:ext uri="{FF2B5EF4-FFF2-40B4-BE49-F238E27FC236}">
                <a16:creationId xmlns:a16="http://schemas.microsoft.com/office/drawing/2014/main" id="{A4AD334A-3950-4965-9066-0EF9E446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ORD_QTY</a:t>
            </a:r>
          </a:p>
        </p:txBody>
      </p:sp>
      <p:sp>
        <p:nvSpPr>
          <p:cNvPr id="76817" name="Text Box 16">
            <a:extLst>
              <a:ext uri="{FF2B5EF4-FFF2-40B4-BE49-F238E27FC236}">
                <a16:creationId xmlns:a16="http://schemas.microsoft.com/office/drawing/2014/main" id="{3C2BECAD-46BE-4FD5-8CF3-476D89F2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6588"/>
            <a:ext cx="13716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dirty="0">
                <a:latin typeface="Times New Roman" panose="02020603050405020304" pitchFamily="18" charset="0"/>
              </a:rPr>
              <a:t>ORD_ITM_PRICE</a:t>
            </a:r>
          </a:p>
        </p:txBody>
      </p:sp>
      <p:sp>
        <p:nvSpPr>
          <p:cNvPr id="76818" name="Text Box 17">
            <a:extLst>
              <a:ext uri="{FF2B5EF4-FFF2-40B4-BE49-F238E27FC236}">
                <a16:creationId xmlns:a16="http://schemas.microsoft.com/office/drawing/2014/main" id="{56DDE2AC-7690-4A0E-A39D-D9275A0D3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658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ITM_DSC</a:t>
            </a:r>
          </a:p>
        </p:txBody>
      </p:sp>
      <p:sp>
        <p:nvSpPr>
          <p:cNvPr id="76819" name="Text Box 18">
            <a:extLst>
              <a:ext uri="{FF2B5EF4-FFF2-40B4-BE49-F238E27FC236}">
                <a16:creationId xmlns:a16="http://schemas.microsoft.com/office/drawing/2014/main" id="{8AB25488-57B8-4FF6-9A21-6F36CB01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 u="sng">
                <a:latin typeface="Times New Roman" panose="02020603050405020304" pitchFamily="18" charset="0"/>
              </a:rPr>
              <a:t>ITM_NBR</a:t>
            </a:r>
          </a:p>
        </p:txBody>
      </p:sp>
      <p:sp>
        <p:nvSpPr>
          <p:cNvPr id="76820" name="Text Box 19">
            <a:extLst>
              <a:ext uri="{FF2B5EF4-FFF2-40B4-BE49-F238E27FC236}">
                <a16:creationId xmlns:a16="http://schemas.microsoft.com/office/drawing/2014/main" id="{184DE5F0-A31D-4C9B-ABC6-1FB0C083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 u="sng">
                <a:latin typeface="Times New Roman" panose="02020603050405020304" pitchFamily="18" charset="0"/>
              </a:rPr>
              <a:t>ORD_NBR</a:t>
            </a:r>
          </a:p>
        </p:txBody>
      </p:sp>
      <p:sp>
        <p:nvSpPr>
          <p:cNvPr id="76821" name="Text Box 20">
            <a:extLst>
              <a:ext uri="{FF2B5EF4-FFF2-40B4-BE49-F238E27FC236}">
                <a16:creationId xmlns:a16="http://schemas.microsoft.com/office/drawing/2014/main" id="{DCCCCFA2-7719-49E5-8E8A-723CEB0DF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70325"/>
            <a:ext cx="11430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ORD_ITM</a:t>
            </a:r>
          </a:p>
        </p:txBody>
      </p:sp>
      <p:sp>
        <p:nvSpPr>
          <p:cNvPr id="72723" name="Line 21">
            <a:extLst>
              <a:ext uri="{FF2B5EF4-FFF2-40B4-BE49-F238E27FC236}">
                <a16:creationId xmlns:a16="http://schemas.microsoft.com/office/drawing/2014/main" id="{DE691763-C19A-40C6-8A1A-80ECDCF8D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679575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4" name="Line 22">
            <a:extLst>
              <a:ext uri="{FF2B5EF4-FFF2-40B4-BE49-F238E27FC236}">
                <a16:creationId xmlns:a16="http://schemas.microsoft.com/office/drawing/2014/main" id="{06E0DD5B-54FD-47FB-B8A0-D6D487DF3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79575"/>
            <a:ext cx="0" cy="27654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5" name="Line 23">
            <a:extLst>
              <a:ext uri="{FF2B5EF4-FFF2-40B4-BE49-F238E27FC236}">
                <a16:creationId xmlns:a16="http://schemas.microsoft.com/office/drawing/2014/main" id="{4B081CF3-09FC-4CDB-A1C0-D26173548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45000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6" name="Line 24">
            <a:extLst>
              <a:ext uri="{FF2B5EF4-FFF2-40B4-BE49-F238E27FC236}">
                <a16:creationId xmlns:a16="http://schemas.microsoft.com/office/drawing/2014/main" id="{C49E96B4-A298-450C-BC90-AB1D11EDA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1813"/>
            <a:ext cx="228600" cy="103187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Line 25">
            <a:extLst>
              <a:ext uri="{FF2B5EF4-FFF2-40B4-BE49-F238E27FC236}">
                <a16:creationId xmlns:a16="http://schemas.microsoft.com/office/drawing/2014/main" id="{CD94C9FC-751D-4586-863E-F0CC8EEAE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45000"/>
            <a:ext cx="228600" cy="103188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8" name="Text Box 26">
            <a:extLst>
              <a:ext uri="{FF2B5EF4-FFF2-40B4-BE49-F238E27FC236}">
                <a16:creationId xmlns:a16="http://schemas.microsoft.com/office/drawing/2014/main" id="{F0814D2D-21B7-446F-8BA8-A0E0DF906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9906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ORD</a:t>
            </a:r>
          </a:p>
        </p:txBody>
      </p:sp>
      <p:sp>
        <p:nvSpPr>
          <p:cNvPr id="76828" name="Text Box 27">
            <a:extLst>
              <a:ext uri="{FF2B5EF4-FFF2-40B4-BE49-F238E27FC236}">
                <a16:creationId xmlns:a16="http://schemas.microsoft.com/office/drawing/2014/main" id="{567FB13A-25C5-49FE-98F7-22C99C9A0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1658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ITM_NBR</a:t>
            </a:r>
          </a:p>
        </p:txBody>
      </p:sp>
      <p:sp>
        <p:nvSpPr>
          <p:cNvPr id="76829" name="Text Box 28">
            <a:extLst>
              <a:ext uri="{FF2B5EF4-FFF2-40B4-BE49-F238E27FC236}">
                <a16:creationId xmlns:a16="http://schemas.microsoft.com/office/drawing/2014/main" id="{7C3BE20A-D90F-4597-AFE3-281D21171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19713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ITM</a:t>
            </a:r>
          </a:p>
        </p:txBody>
      </p:sp>
      <p:sp>
        <p:nvSpPr>
          <p:cNvPr id="72731" name="Line 29">
            <a:extLst>
              <a:ext uri="{FF2B5EF4-FFF2-40B4-BE49-F238E27FC236}">
                <a16:creationId xmlns:a16="http://schemas.microsoft.com/office/drawing/2014/main" id="{FE8622FC-0E4D-4A74-8E79-0C5EC4D2C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595813"/>
            <a:ext cx="0" cy="12414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2" name="Line 30">
            <a:extLst>
              <a:ext uri="{FF2B5EF4-FFF2-40B4-BE49-F238E27FC236}">
                <a16:creationId xmlns:a16="http://schemas.microsoft.com/office/drawing/2014/main" id="{5785F0C4-E18B-40FA-BFFC-90158EFE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837238"/>
            <a:ext cx="4572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3" name="Line 31">
            <a:extLst>
              <a:ext uri="{FF2B5EF4-FFF2-40B4-BE49-F238E27FC236}">
                <a16:creationId xmlns:a16="http://schemas.microsoft.com/office/drawing/2014/main" id="{C4727EA6-202B-4CAD-B361-18BFB2C4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5734050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4" name="Line 32">
            <a:extLst>
              <a:ext uri="{FF2B5EF4-FFF2-40B4-BE49-F238E27FC236}">
                <a16:creationId xmlns:a16="http://schemas.microsoft.com/office/drawing/2014/main" id="{745E5096-4BC1-4936-A7E8-9F5C479D7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5958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5" name="Line 33">
            <a:extLst>
              <a:ext uri="{FF2B5EF4-FFF2-40B4-BE49-F238E27FC236}">
                <a16:creationId xmlns:a16="http://schemas.microsoft.com/office/drawing/2014/main" id="{62620857-1F77-4DA3-ADC8-7F7BCB264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45958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5" name="Text Box 34">
            <a:extLst>
              <a:ext uri="{FF2B5EF4-FFF2-40B4-BE49-F238E27FC236}">
                <a16:creationId xmlns:a16="http://schemas.microsoft.com/office/drawing/2014/main" id="{A2BE6B41-8DD3-445D-A494-5B7DDE87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CUS_NBR</a:t>
            </a:r>
          </a:p>
        </p:txBody>
      </p:sp>
      <p:sp>
        <p:nvSpPr>
          <p:cNvPr id="76836" name="Text Box 35">
            <a:extLst>
              <a:ext uri="{FF2B5EF4-FFF2-40B4-BE49-F238E27FC236}">
                <a16:creationId xmlns:a16="http://schemas.microsoft.com/office/drawing/2014/main" id="{E491CB01-5440-4DE2-95C0-64F8118E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00288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CUS</a:t>
            </a:r>
          </a:p>
        </p:txBody>
      </p:sp>
      <p:sp>
        <p:nvSpPr>
          <p:cNvPr id="72738" name="Line 36">
            <a:extLst>
              <a:ext uri="{FF2B5EF4-FFF2-40B4-BE49-F238E27FC236}">
                <a16:creationId xmlns:a16="http://schemas.microsoft.com/office/drawing/2014/main" id="{9A2E638C-8196-49EA-ABDF-7BD7B0D29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85950"/>
            <a:ext cx="0" cy="31115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9" name="Line 37">
            <a:extLst>
              <a:ext uri="{FF2B5EF4-FFF2-40B4-BE49-F238E27FC236}">
                <a16:creationId xmlns:a16="http://schemas.microsoft.com/office/drawing/2014/main" id="{3861AFBC-8DE2-44D4-BEEF-011705F96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197100"/>
            <a:ext cx="12192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Line 38">
            <a:extLst>
              <a:ext uri="{FF2B5EF4-FFF2-40B4-BE49-F238E27FC236}">
                <a16:creationId xmlns:a16="http://schemas.microsoft.com/office/drawing/2014/main" id="{9DE92204-CA08-4834-BF0F-0D1E5804C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97100"/>
            <a:ext cx="0" cy="62071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1" name="Line 39">
            <a:extLst>
              <a:ext uri="{FF2B5EF4-FFF2-40B4-BE49-F238E27FC236}">
                <a16:creationId xmlns:a16="http://schemas.microsoft.com/office/drawing/2014/main" id="{91866B16-8B8C-4E86-B1FC-B7CDE5232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17813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Line 40">
            <a:extLst>
              <a:ext uri="{FF2B5EF4-FFF2-40B4-BE49-F238E27FC236}">
                <a16:creationId xmlns:a16="http://schemas.microsoft.com/office/drawing/2014/main" id="{5469AD72-C8B1-4480-A5B4-1D6B5ACAA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14625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3" name="Line 41">
            <a:extLst>
              <a:ext uri="{FF2B5EF4-FFF2-40B4-BE49-F238E27FC236}">
                <a16:creationId xmlns:a16="http://schemas.microsoft.com/office/drawing/2014/main" id="{44E71FBC-CB87-4DAC-AC11-B7F5E882D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885950"/>
            <a:ext cx="152400" cy="20796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4" name="Line 42">
            <a:extLst>
              <a:ext uri="{FF2B5EF4-FFF2-40B4-BE49-F238E27FC236}">
                <a16:creationId xmlns:a16="http://schemas.microsoft.com/office/drawing/2014/main" id="{F3009CE3-2170-44B3-A65C-43E7524B1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1885950"/>
            <a:ext cx="152400" cy="20796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4" name="Text Box 43">
            <a:extLst>
              <a:ext uri="{FF2B5EF4-FFF2-40B4-BE49-F238E27FC236}">
                <a16:creationId xmlns:a16="http://schemas.microsoft.com/office/drawing/2014/main" id="{C927D966-EBF4-4954-9363-873311FDE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766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CITY</a:t>
            </a:r>
          </a:p>
        </p:txBody>
      </p:sp>
      <p:sp>
        <p:nvSpPr>
          <p:cNvPr id="76845" name="Text Box 44">
            <a:extLst>
              <a:ext uri="{FF2B5EF4-FFF2-40B4-BE49-F238E27FC236}">
                <a16:creationId xmlns:a16="http://schemas.microsoft.com/office/drawing/2014/main" id="{81E804A5-8267-4BA3-B7A0-5A0DA1DFD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766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STATE</a:t>
            </a:r>
          </a:p>
        </p:txBody>
      </p:sp>
      <p:sp>
        <p:nvSpPr>
          <p:cNvPr id="76846" name="Text Box 45">
            <a:extLst>
              <a:ext uri="{FF2B5EF4-FFF2-40B4-BE49-F238E27FC236}">
                <a16:creationId xmlns:a16="http://schemas.microsoft.com/office/drawing/2014/main" id="{BB2CC4B3-0772-4207-87F1-1A53E3FF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766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ZIP</a:t>
            </a:r>
          </a:p>
        </p:txBody>
      </p:sp>
      <p:sp>
        <p:nvSpPr>
          <p:cNvPr id="72748" name="Line 46">
            <a:extLst>
              <a:ext uri="{FF2B5EF4-FFF2-40B4-BE49-F238E27FC236}">
                <a16:creationId xmlns:a16="http://schemas.microsoft.com/office/drawing/2014/main" id="{BED13171-8F40-4B3E-9993-476DEEC0E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046413"/>
            <a:ext cx="0" cy="687387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9" name="Line 47">
            <a:extLst>
              <a:ext uri="{FF2B5EF4-FFF2-40B4-BE49-F238E27FC236}">
                <a16:creationId xmlns:a16="http://schemas.microsoft.com/office/drawing/2014/main" id="{6A320B6B-A6CD-4BBC-AAE8-C3C89DB17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733800"/>
            <a:ext cx="11430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0" name="Line 48">
            <a:extLst>
              <a:ext uri="{FF2B5EF4-FFF2-40B4-BE49-F238E27FC236}">
                <a16:creationId xmlns:a16="http://schemas.microsoft.com/office/drawing/2014/main" id="{2C5E2BB9-EB81-40BE-B385-CB7FFD319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25850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1" name="Line 49">
            <a:extLst>
              <a:ext uri="{FF2B5EF4-FFF2-40B4-BE49-F238E27FC236}">
                <a16:creationId xmlns:a16="http://schemas.microsoft.com/office/drawing/2014/main" id="{82A9C628-9B54-4F1E-B718-1E0EDCB9A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0464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2" name="Line 50">
            <a:extLst>
              <a:ext uri="{FF2B5EF4-FFF2-40B4-BE49-F238E27FC236}">
                <a16:creationId xmlns:a16="http://schemas.microsoft.com/office/drawing/2014/main" id="{E38E24BD-94BE-4949-ADA9-4D0B96765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0464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2" name="Text Box 51">
            <a:extLst>
              <a:ext uri="{FF2B5EF4-FFF2-40B4-BE49-F238E27FC236}">
                <a16:creationId xmlns:a16="http://schemas.microsoft.com/office/drawing/2014/main" id="{B384BC3F-0A32-41F8-927A-87FB6531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54375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ZIP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C0C9D7A-D831-4CAE-BCB9-284BE1C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2E7B159-4141-4843-8025-CAFFA1B4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5486400"/>
          </a:xfrm>
        </p:spPr>
        <p:txBody>
          <a:bodyPr/>
          <a:lstStyle/>
          <a:p>
            <a:r>
              <a:rPr lang="en-US" altLang="en-US" sz="4000"/>
              <a:t>Is the table  Ord_Itm in  3NF?</a:t>
            </a:r>
          </a:p>
          <a:p>
            <a:endParaRPr lang="en-US" altLang="en-US" sz="4000"/>
          </a:p>
          <a:p>
            <a:r>
              <a:rPr lang="en-US" altLang="en-US" sz="4000"/>
              <a:t>How about the table ORD? </a:t>
            </a:r>
            <a:endParaRPr lang="en-US" altLang="en-US" sz="2800"/>
          </a:p>
        </p:txBody>
      </p:sp>
      <p:sp>
        <p:nvSpPr>
          <p:cNvPr id="73732" name="Slide Number Placeholder 4">
            <a:extLst>
              <a:ext uri="{FF2B5EF4-FFF2-40B4-BE49-F238E27FC236}">
                <a16:creationId xmlns:a16="http://schemas.microsoft.com/office/drawing/2014/main" id="{634D0FEA-6973-481D-8FA8-07F6BBC1AA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4BA4480-7583-4D54-A3E4-CECD1788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D7B33D8-9DB3-4E3D-9B29-9A9EAA45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Is the table  Ord_Itm in  3NF?  No.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The Amount can be calculated by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multiplying Ord_Qty and </a:t>
            </a:r>
            <a:r>
              <a:rPr lang="en-US" altLang="en-US" sz="2200">
                <a:latin typeface="Times New Roman" panose="02020603050405020304" pitchFamily="18" charset="0"/>
              </a:rPr>
              <a:t>ORD_ITM_PRICE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i="1"/>
              <a:t>ITM_NMBR-&gt;</a:t>
            </a:r>
            <a:r>
              <a:rPr lang="en-US" altLang="en-US" sz="2200">
                <a:latin typeface="Times New Roman" panose="02020603050405020304" pitchFamily="18" charset="0"/>
              </a:rPr>
              <a:t>ORD_ITM_PRICE</a:t>
            </a:r>
            <a:r>
              <a:rPr lang="en-US" altLang="en-US" sz="2200" i="1"/>
              <a:t>-&gt; Amount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How about the table ORD? NO.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there is </a:t>
            </a:r>
            <a:r>
              <a:rPr lang="en-US" altLang="en-US" sz="2200" i="1"/>
              <a:t>functional dependence </a:t>
            </a:r>
            <a:r>
              <a:rPr lang="en-US" altLang="en-US" sz="2200"/>
              <a:t>between  the non-key attributes Tot_Amt and (Ord_Qty and </a:t>
            </a:r>
            <a:r>
              <a:rPr lang="en-US" altLang="en-US" sz="2200">
                <a:latin typeface="Times New Roman" panose="02020603050405020304" pitchFamily="18" charset="0"/>
              </a:rPr>
              <a:t>ORD_ITM_PRICE)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Times New Roman" panose="02020603050405020304" pitchFamily="18" charset="0"/>
              </a:rPr>
              <a:t>(ORD_NMBR,ORD-&gt;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Times New Roman" panose="02020603050405020304" pitchFamily="18" charset="0"/>
              </a:rPr>
              <a:t>SUM[ (</a:t>
            </a:r>
            <a:r>
              <a:rPr lang="en-US" altLang="en-US" sz="2200" b="1"/>
              <a:t>Ord_Qty ,</a:t>
            </a:r>
            <a:r>
              <a:rPr lang="en-US" altLang="en-US" sz="2200" b="1">
                <a:latin typeface="Times New Roman" panose="02020603050405020304" pitchFamily="18" charset="0"/>
              </a:rPr>
              <a:t>ORD_ITM</a:t>
            </a:r>
            <a:r>
              <a:rPr lang="en-US" altLang="en-US" sz="2200">
                <a:latin typeface="Times New Roman" panose="02020603050405020304" pitchFamily="18" charset="0"/>
              </a:rPr>
              <a:t>)*(ORD_ITM_PRICE,ITM)]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endParaRPr lang="en-US" altLang="en-US" sz="2200"/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272FB5FA-DB6C-40A3-8070-2F071A0F3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CDD17AF-3962-4E44-A3B4-0978D7A8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DERIVABLE DATA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11AD733-0FD8-4855-9936-877A6DD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Rule of thumb: Do NOT include derivable (computable) data in the baseline </a:t>
            </a:r>
            <a:r>
              <a:rPr lang="en-US" altLang="en-US" sz="2400" i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Logical</a:t>
            </a:r>
            <a:r>
              <a:rPr lang="en-US" altLang="en-US" sz="24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database design schema</a:t>
            </a:r>
          </a:p>
          <a:p>
            <a:pPr algn="just"/>
            <a:endParaRPr lang="en-US" altLang="en-US" sz="240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altLang="en-US" sz="24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You may, selectively include some derivable  data in your design, mainly to enhance the performance of your application – which, however, is a </a:t>
            </a:r>
            <a:r>
              <a:rPr lang="en-US" altLang="en-US" sz="2400" i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physical</a:t>
            </a:r>
            <a:r>
              <a:rPr lang="en-US" altLang="en-US" sz="24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database design issue</a:t>
            </a:r>
          </a:p>
          <a:p>
            <a:pPr algn="just"/>
            <a:endParaRPr lang="en-US" altLang="en-US" sz="240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altLang="en-US" sz="240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61E0E183-0275-4B80-93F2-6665F26FB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D67E3BA-601B-4F14-BB5E-DB66F5A4D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Third Normal Form</a:t>
            </a: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80678C2-84EB-4F87-8E78-67207197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4114800"/>
          </a:xfrm>
        </p:spPr>
        <p:txBody>
          <a:bodyPr/>
          <a:lstStyle/>
          <a:p>
            <a:r>
              <a:rPr lang="en-US" altLang="en-US" sz="2400"/>
              <a:t>Remove transitive dependencies</a:t>
            </a:r>
            <a:endParaRPr lang="en-US" altLang="en-US" sz="2000"/>
          </a:p>
        </p:txBody>
      </p:sp>
      <p:sp>
        <p:nvSpPr>
          <p:cNvPr id="76804" name="Slide Number Placeholder 72">
            <a:extLst>
              <a:ext uri="{FF2B5EF4-FFF2-40B4-BE49-F238E27FC236}">
                <a16:creationId xmlns:a16="http://schemas.microsoft.com/office/drawing/2014/main" id="{003D6EC8-0C48-4AAA-B835-8F154537B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CIS 564</a:t>
            </a:r>
          </a:p>
        </p:txBody>
      </p:sp>
      <p:sp>
        <p:nvSpPr>
          <p:cNvPr id="80901" name="Text Box 4">
            <a:extLst>
              <a:ext uri="{FF2B5EF4-FFF2-40B4-BE49-F238E27FC236}">
                <a16:creationId xmlns:a16="http://schemas.microsoft.com/office/drawing/2014/main" id="{213AF308-F77F-4780-A48B-1BA7D978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ORD_NBR</a:t>
            </a:r>
          </a:p>
        </p:txBody>
      </p:sp>
      <p:sp>
        <p:nvSpPr>
          <p:cNvPr id="80902" name="Text Box 5">
            <a:extLst>
              <a:ext uri="{FF2B5EF4-FFF2-40B4-BE49-F238E27FC236}">
                <a16:creationId xmlns:a16="http://schemas.microsoft.com/office/drawing/2014/main" id="{AD78B32F-92A5-43AE-8BFC-5FDC5E66A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ORD_DTE</a:t>
            </a:r>
          </a:p>
        </p:txBody>
      </p:sp>
      <p:sp>
        <p:nvSpPr>
          <p:cNvPr id="80903" name="Text Box 6">
            <a:extLst>
              <a:ext uri="{FF2B5EF4-FFF2-40B4-BE49-F238E27FC236}">
                <a16:creationId xmlns:a16="http://schemas.microsoft.com/office/drawing/2014/main" id="{856AEEAC-7C9F-4E09-B8C8-3D6C2B2FC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ZIP_ADR</a:t>
            </a:r>
          </a:p>
        </p:txBody>
      </p:sp>
      <p:sp>
        <p:nvSpPr>
          <p:cNvPr id="80904" name="Text Box 7">
            <a:extLst>
              <a:ext uri="{FF2B5EF4-FFF2-40B4-BE49-F238E27FC236}">
                <a16:creationId xmlns:a16="http://schemas.microsoft.com/office/drawing/2014/main" id="{80AB1592-762B-4D41-A902-5AA4792C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557338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>
                <a:latin typeface="Times New Roman" panose="02020603050405020304" pitchFamily="18" charset="0"/>
              </a:rPr>
              <a:t>CUS_NBR</a:t>
            </a:r>
          </a:p>
        </p:txBody>
      </p:sp>
      <p:sp>
        <p:nvSpPr>
          <p:cNvPr id="80905" name="Text Box 8">
            <a:extLst>
              <a:ext uri="{FF2B5EF4-FFF2-40B4-BE49-F238E27FC236}">
                <a16:creationId xmlns:a16="http://schemas.microsoft.com/office/drawing/2014/main" id="{D3034906-7C28-4EEB-8E47-0470AB340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CUS_NME</a:t>
            </a:r>
          </a:p>
        </p:txBody>
      </p:sp>
      <p:sp>
        <p:nvSpPr>
          <p:cNvPr id="80906" name="Text Box 9">
            <a:extLst>
              <a:ext uri="{FF2B5EF4-FFF2-40B4-BE49-F238E27FC236}">
                <a16:creationId xmlns:a16="http://schemas.microsoft.com/office/drawing/2014/main" id="{67EEA8E1-38E4-4807-9A2F-ECF72A59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STR_ADR</a:t>
            </a:r>
          </a:p>
        </p:txBody>
      </p:sp>
      <p:sp>
        <p:nvSpPr>
          <p:cNvPr id="80907" name="Text Box 10">
            <a:extLst>
              <a:ext uri="{FF2B5EF4-FFF2-40B4-BE49-F238E27FC236}">
                <a16:creationId xmlns:a16="http://schemas.microsoft.com/office/drawing/2014/main" id="{EBB00FBA-16B5-45B0-A0D9-7300D20C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573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dirty="0" err="1">
                <a:latin typeface="Times New Roman" panose="02020603050405020304" pitchFamily="18" charset="0"/>
              </a:rPr>
              <a:t>Tot_Bill</a:t>
            </a:r>
            <a:endParaRPr lang="en-US" altLang="en-US" sz="1000" b="1" dirty="0">
              <a:latin typeface="Times New Roman" panose="02020603050405020304" pitchFamily="18" charset="0"/>
            </a:endParaRPr>
          </a:p>
        </p:txBody>
      </p:sp>
      <p:sp>
        <p:nvSpPr>
          <p:cNvPr id="80911" name="Text Box 14">
            <a:extLst>
              <a:ext uri="{FF2B5EF4-FFF2-40B4-BE49-F238E27FC236}">
                <a16:creationId xmlns:a16="http://schemas.microsoft.com/office/drawing/2014/main" id="{DD126750-6D51-47C0-A7BC-2414C04D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80912" name="Text Box 15">
            <a:extLst>
              <a:ext uri="{FF2B5EF4-FFF2-40B4-BE49-F238E27FC236}">
                <a16:creationId xmlns:a16="http://schemas.microsoft.com/office/drawing/2014/main" id="{70B56B8C-88BC-4E32-A45F-143B6DEB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ORD_QTY</a:t>
            </a:r>
          </a:p>
        </p:txBody>
      </p:sp>
      <p:sp>
        <p:nvSpPr>
          <p:cNvPr id="80913" name="Text Box 16">
            <a:extLst>
              <a:ext uri="{FF2B5EF4-FFF2-40B4-BE49-F238E27FC236}">
                <a16:creationId xmlns:a16="http://schemas.microsoft.com/office/drawing/2014/main" id="{2E7549BE-C80C-4F1B-A332-BD76D1F3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6588"/>
            <a:ext cx="13716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ORD_ITM_PRICE</a:t>
            </a:r>
          </a:p>
        </p:txBody>
      </p:sp>
      <p:sp>
        <p:nvSpPr>
          <p:cNvPr id="80914" name="Text Box 17">
            <a:extLst>
              <a:ext uri="{FF2B5EF4-FFF2-40B4-BE49-F238E27FC236}">
                <a16:creationId xmlns:a16="http://schemas.microsoft.com/office/drawing/2014/main" id="{8C05CDF1-1F43-4FF1-BF7A-0B50D4A11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658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ITM_DSC</a:t>
            </a:r>
          </a:p>
        </p:txBody>
      </p:sp>
      <p:sp>
        <p:nvSpPr>
          <p:cNvPr id="80915" name="Text Box 18">
            <a:extLst>
              <a:ext uri="{FF2B5EF4-FFF2-40B4-BE49-F238E27FC236}">
                <a16:creationId xmlns:a16="http://schemas.microsoft.com/office/drawing/2014/main" id="{607D4AA3-8E18-4A59-9274-A3B787B02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 u="sng">
                <a:latin typeface="Times New Roman" panose="02020603050405020304" pitchFamily="18" charset="0"/>
              </a:rPr>
              <a:t>ITM_NBR</a:t>
            </a:r>
          </a:p>
        </p:txBody>
      </p:sp>
      <p:sp>
        <p:nvSpPr>
          <p:cNvPr id="80916" name="Text Box 19">
            <a:extLst>
              <a:ext uri="{FF2B5EF4-FFF2-40B4-BE49-F238E27FC236}">
                <a16:creationId xmlns:a16="http://schemas.microsoft.com/office/drawing/2014/main" id="{758565DA-A7FD-4994-B6A9-C2942C5CE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84663"/>
            <a:ext cx="8382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 u="sng">
                <a:latin typeface="Times New Roman" panose="02020603050405020304" pitchFamily="18" charset="0"/>
              </a:rPr>
              <a:t>ORD_NBR</a:t>
            </a:r>
          </a:p>
        </p:txBody>
      </p:sp>
      <p:sp>
        <p:nvSpPr>
          <p:cNvPr id="80917" name="Text Box 20">
            <a:extLst>
              <a:ext uri="{FF2B5EF4-FFF2-40B4-BE49-F238E27FC236}">
                <a16:creationId xmlns:a16="http://schemas.microsoft.com/office/drawing/2014/main" id="{CB5668DB-EBCB-46D4-9A6A-E64AF92AF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70325"/>
            <a:ext cx="11430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ORD_ITM</a:t>
            </a:r>
          </a:p>
        </p:txBody>
      </p:sp>
      <p:sp>
        <p:nvSpPr>
          <p:cNvPr id="76819" name="Line 21">
            <a:extLst>
              <a:ext uri="{FF2B5EF4-FFF2-40B4-BE49-F238E27FC236}">
                <a16:creationId xmlns:a16="http://schemas.microsoft.com/office/drawing/2014/main" id="{5BC07375-B912-4592-991C-0392F8A2C8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679575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0" name="Line 22">
            <a:extLst>
              <a:ext uri="{FF2B5EF4-FFF2-40B4-BE49-F238E27FC236}">
                <a16:creationId xmlns:a16="http://schemas.microsoft.com/office/drawing/2014/main" id="{E5137E7C-FC78-4581-AAC4-C808590CA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79575"/>
            <a:ext cx="0" cy="27654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Line 23">
            <a:extLst>
              <a:ext uri="{FF2B5EF4-FFF2-40B4-BE49-F238E27FC236}">
                <a16:creationId xmlns:a16="http://schemas.microsoft.com/office/drawing/2014/main" id="{244FAE9F-4120-41E5-8CA1-DDDAF4AF7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45000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Line 24">
            <a:extLst>
              <a:ext uri="{FF2B5EF4-FFF2-40B4-BE49-F238E27FC236}">
                <a16:creationId xmlns:a16="http://schemas.microsoft.com/office/drawing/2014/main" id="{9490487C-BF82-461C-959D-227179B01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1813"/>
            <a:ext cx="228600" cy="103187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Line 25">
            <a:extLst>
              <a:ext uri="{FF2B5EF4-FFF2-40B4-BE49-F238E27FC236}">
                <a16:creationId xmlns:a16="http://schemas.microsoft.com/office/drawing/2014/main" id="{B27701FA-651C-463A-BAB1-51F626CB3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45000"/>
            <a:ext cx="228600" cy="103188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3" name="Text Box 26">
            <a:extLst>
              <a:ext uri="{FF2B5EF4-FFF2-40B4-BE49-F238E27FC236}">
                <a16:creationId xmlns:a16="http://schemas.microsoft.com/office/drawing/2014/main" id="{5CF18756-6068-418E-94A1-9B5DAF43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ORD</a:t>
            </a:r>
          </a:p>
        </p:txBody>
      </p:sp>
      <p:sp>
        <p:nvSpPr>
          <p:cNvPr id="80924" name="Text Box 27">
            <a:extLst>
              <a:ext uri="{FF2B5EF4-FFF2-40B4-BE49-F238E27FC236}">
                <a16:creationId xmlns:a16="http://schemas.microsoft.com/office/drawing/2014/main" id="{5A2D9AA5-681E-4246-99EE-D5620C59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1658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ITM_NBR</a:t>
            </a:r>
          </a:p>
        </p:txBody>
      </p:sp>
      <p:sp>
        <p:nvSpPr>
          <p:cNvPr id="80925" name="Text Box 28">
            <a:extLst>
              <a:ext uri="{FF2B5EF4-FFF2-40B4-BE49-F238E27FC236}">
                <a16:creationId xmlns:a16="http://schemas.microsoft.com/office/drawing/2014/main" id="{DE8458B3-9A98-4842-BCCE-28323FE1A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19713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ITM</a:t>
            </a:r>
          </a:p>
        </p:txBody>
      </p:sp>
      <p:sp>
        <p:nvSpPr>
          <p:cNvPr id="76827" name="Line 29">
            <a:extLst>
              <a:ext uri="{FF2B5EF4-FFF2-40B4-BE49-F238E27FC236}">
                <a16:creationId xmlns:a16="http://schemas.microsoft.com/office/drawing/2014/main" id="{ADF82683-4EAB-487E-AEC1-31E503403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595813"/>
            <a:ext cx="0" cy="12414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8" name="Line 30">
            <a:extLst>
              <a:ext uri="{FF2B5EF4-FFF2-40B4-BE49-F238E27FC236}">
                <a16:creationId xmlns:a16="http://schemas.microsoft.com/office/drawing/2014/main" id="{9CBC1521-B878-4E46-B1AB-BB14B35F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837238"/>
            <a:ext cx="4572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9" name="Line 31">
            <a:extLst>
              <a:ext uri="{FF2B5EF4-FFF2-40B4-BE49-F238E27FC236}">
                <a16:creationId xmlns:a16="http://schemas.microsoft.com/office/drawing/2014/main" id="{297BA960-415E-46FC-BEFF-A3E695E8B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5734050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0" name="Line 32">
            <a:extLst>
              <a:ext uri="{FF2B5EF4-FFF2-40B4-BE49-F238E27FC236}">
                <a16:creationId xmlns:a16="http://schemas.microsoft.com/office/drawing/2014/main" id="{26A5C74F-4678-4DCC-85C1-B58171C52D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5958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1" name="Line 33">
            <a:extLst>
              <a:ext uri="{FF2B5EF4-FFF2-40B4-BE49-F238E27FC236}">
                <a16:creationId xmlns:a16="http://schemas.microsoft.com/office/drawing/2014/main" id="{2A2FD707-B644-4FFB-8FC7-2EEDEDE7B8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45958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1" name="Text Box 34">
            <a:extLst>
              <a:ext uri="{FF2B5EF4-FFF2-40B4-BE49-F238E27FC236}">
                <a16:creationId xmlns:a16="http://schemas.microsoft.com/office/drawing/2014/main" id="{71C333B5-4F33-400D-8B40-279A1347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14625"/>
            <a:ext cx="838200" cy="309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CUS_NBR</a:t>
            </a:r>
          </a:p>
        </p:txBody>
      </p:sp>
      <p:sp>
        <p:nvSpPr>
          <p:cNvPr id="80932" name="Text Box 35">
            <a:extLst>
              <a:ext uri="{FF2B5EF4-FFF2-40B4-BE49-F238E27FC236}">
                <a16:creationId xmlns:a16="http://schemas.microsoft.com/office/drawing/2014/main" id="{0AAE4CEC-14BB-42EA-81F1-96C6781E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00288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CUS</a:t>
            </a:r>
          </a:p>
        </p:txBody>
      </p:sp>
      <p:sp>
        <p:nvSpPr>
          <p:cNvPr id="76834" name="Line 36">
            <a:extLst>
              <a:ext uri="{FF2B5EF4-FFF2-40B4-BE49-F238E27FC236}">
                <a16:creationId xmlns:a16="http://schemas.microsoft.com/office/drawing/2014/main" id="{B1946D99-ADF8-4B83-8C83-F0F08B952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85950"/>
            <a:ext cx="0" cy="31115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5" name="Line 37">
            <a:extLst>
              <a:ext uri="{FF2B5EF4-FFF2-40B4-BE49-F238E27FC236}">
                <a16:creationId xmlns:a16="http://schemas.microsoft.com/office/drawing/2014/main" id="{71E062B5-5CCB-48CA-BB42-B1FC54C1F9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197100"/>
            <a:ext cx="12192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6" name="Line 38">
            <a:extLst>
              <a:ext uri="{FF2B5EF4-FFF2-40B4-BE49-F238E27FC236}">
                <a16:creationId xmlns:a16="http://schemas.microsoft.com/office/drawing/2014/main" id="{7B4C3C7E-3554-411A-ABAD-FF059010B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97100"/>
            <a:ext cx="0" cy="62071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7" name="Line 39">
            <a:extLst>
              <a:ext uri="{FF2B5EF4-FFF2-40B4-BE49-F238E27FC236}">
                <a16:creationId xmlns:a16="http://schemas.microsoft.com/office/drawing/2014/main" id="{1108CDD1-73E4-4685-97C3-09EDEA6AC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17813"/>
            <a:ext cx="304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8" name="Line 40">
            <a:extLst>
              <a:ext uri="{FF2B5EF4-FFF2-40B4-BE49-F238E27FC236}">
                <a16:creationId xmlns:a16="http://schemas.microsoft.com/office/drawing/2014/main" id="{CFEEEFE4-9105-49D6-8105-1E5732A5A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14625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9" name="Line 41">
            <a:extLst>
              <a:ext uri="{FF2B5EF4-FFF2-40B4-BE49-F238E27FC236}">
                <a16:creationId xmlns:a16="http://schemas.microsoft.com/office/drawing/2014/main" id="{3C1BA875-8161-4976-AE74-8A119D3C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885950"/>
            <a:ext cx="152400" cy="20796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0" name="Line 42">
            <a:extLst>
              <a:ext uri="{FF2B5EF4-FFF2-40B4-BE49-F238E27FC236}">
                <a16:creationId xmlns:a16="http://schemas.microsoft.com/office/drawing/2014/main" id="{930BAC90-4707-41E9-BB9F-544447C291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1885950"/>
            <a:ext cx="152400" cy="20796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0" name="Text Box 43">
            <a:extLst>
              <a:ext uri="{FF2B5EF4-FFF2-40B4-BE49-F238E27FC236}">
                <a16:creationId xmlns:a16="http://schemas.microsoft.com/office/drawing/2014/main" id="{4D19BEB0-15B6-491F-82A5-5D6F8042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766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CITY</a:t>
            </a:r>
          </a:p>
        </p:txBody>
      </p:sp>
      <p:sp>
        <p:nvSpPr>
          <p:cNvPr id="80941" name="Text Box 44">
            <a:extLst>
              <a:ext uri="{FF2B5EF4-FFF2-40B4-BE49-F238E27FC236}">
                <a16:creationId xmlns:a16="http://schemas.microsoft.com/office/drawing/2014/main" id="{8210F8FB-A743-44E9-AD86-8E040BA1B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766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>
                <a:latin typeface="Times New Roman" panose="02020603050405020304" pitchFamily="18" charset="0"/>
              </a:rPr>
              <a:t>STATE</a:t>
            </a:r>
          </a:p>
        </p:txBody>
      </p:sp>
      <p:sp>
        <p:nvSpPr>
          <p:cNvPr id="80942" name="Text Box 45">
            <a:extLst>
              <a:ext uri="{FF2B5EF4-FFF2-40B4-BE49-F238E27FC236}">
                <a16:creationId xmlns:a16="http://schemas.microsoft.com/office/drawing/2014/main" id="{368583FA-4270-4684-B384-8AF47F4C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76638"/>
            <a:ext cx="838200" cy="30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u="sng">
                <a:latin typeface="Times New Roman" panose="02020603050405020304" pitchFamily="18" charset="0"/>
              </a:rPr>
              <a:t>ZIP</a:t>
            </a:r>
          </a:p>
        </p:txBody>
      </p:sp>
      <p:sp>
        <p:nvSpPr>
          <p:cNvPr id="76844" name="Line 46">
            <a:extLst>
              <a:ext uri="{FF2B5EF4-FFF2-40B4-BE49-F238E27FC236}">
                <a16:creationId xmlns:a16="http://schemas.microsoft.com/office/drawing/2014/main" id="{29DE7217-328D-44DB-A25B-9732CB65C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046413"/>
            <a:ext cx="0" cy="687387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5" name="Line 47">
            <a:extLst>
              <a:ext uri="{FF2B5EF4-FFF2-40B4-BE49-F238E27FC236}">
                <a16:creationId xmlns:a16="http://schemas.microsoft.com/office/drawing/2014/main" id="{55D0D5AC-099E-4678-8CBD-5EC5B87B8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733800"/>
            <a:ext cx="11430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6" name="Line 48">
            <a:extLst>
              <a:ext uri="{FF2B5EF4-FFF2-40B4-BE49-F238E27FC236}">
                <a16:creationId xmlns:a16="http://schemas.microsoft.com/office/drawing/2014/main" id="{5D7CF63A-5F5F-4E58-AE9F-8B7942C11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25850"/>
            <a:ext cx="0" cy="2063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7" name="Line 49">
            <a:extLst>
              <a:ext uri="{FF2B5EF4-FFF2-40B4-BE49-F238E27FC236}">
                <a16:creationId xmlns:a16="http://schemas.microsoft.com/office/drawing/2014/main" id="{21A5BFE3-6EF2-4798-8D93-B8C63059E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0464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8" name="Line 50">
            <a:extLst>
              <a:ext uri="{FF2B5EF4-FFF2-40B4-BE49-F238E27FC236}">
                <a16:creationId xmlns:a16="http://schemas.microsoft.com/office/drawing/2014/main" id="{D5C1EE7D-7AA9-4529-9554-9846D8D7E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046413"/>
            <a:ext cx="152400" cy="2079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52" name="Group 63">
            <a:extLst>
              <a:ext uri="{FF2B5EF4-FFF2-40B4-BE49-F238E27FC236}">
                <a16:creationId xmlns:a16="http://schemas.microsoft.com/office/drawing/2014/main" id="{2C569C68-D920-45EA-A496-899F31741C4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103688"/>
            <a:ext cx="609600" cy="620712"/>
            <a:chOff x="1632" y="2064"/>
            <a:chExt cx="384" cy="3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0959" name="Line 64">
              <a:extLst>
                <a:ext uri="{FF2B5EF4-FFF2-40B4-BE49-F238E27FC236}">
                  <a16:creationId xmlns:a16="http://schemas.microsoft.com/office/drawing/2014/main" id="{4EFC91CE-4DEC-4E36-884A-22E64E949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384" cy="384"/>
            </a:xfrm>
            <a:prstGeom prst="line">
              <a:avLst/>
            </a:prstGeom>
            <a:grp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960" name="Line 65">
              <a:extLst>
                <a:ext uri="{FF2B5EF4-FFF2-40B4-BE49-F238E27FC236}">
                  <a16:creationId xmlns:a16="http://schemas.microsoft.com/office/drawing/2014/main" id="{7DF5EE31-5333-45DF-A203-8D22298AC8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32" y="2071"/>
              <a:ext cx="384" cy="384"/>
            </a:xfrm>
            <a:prstGeom prst="line">
              <a:avLst/>
            </a:prstGeom>
            <a:grp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0953" name="Text Box 66">
            <a:extLst>
              <a:ext uri="{FF2B5EF4-FFF2-40B4-BE49-F238E27FC236}">
                <a16:creationId xmlns:a16="http://schemas.microsoft.com/office/drawing/2014/main" id="{14DD3F89-8F76-4143-9F89-672DBB09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54375"/>
            <a:ext cx="9906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b="1">
                <a:latin typeface="Times New Roman" panose="02020603050405020304" pitchFamily="18" charset="0"/>
              </a:rPr>
              <a:t>ZIP</a:t>
            </a:r>
          </a:p>
        </p:txBody>
      </p:sp>
      <p:grpSp>
        <p:nvGrpSpPr>
          <p:cNvPr id="80954" name="Group 67">
            <a:extLst>
              <a:ext uri="{FF2B5EF4-FFF2-40B4-BE49-F238E27FC236}">
                <a16:creationId xmlns:a16="http://schemas.microsoft.com/office/drawing/2014/main" id="{527F3112-315A-4346-AACA-3FF60472B922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4930775"/>
            <a:ext cx="609600" cy="620713"/>
            <a:chOff x="1632" y="2064"/>
            <a:chExt cx="384" cy="3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0957" name="Line 68">
              <a:extLst>
                <a:ext uri="{FF2B5EF4-FFF2-40B4-BE49-F238E27FC236}">
                  <a16:creationId xmlns:a16="http://schemas.microsoft.com/office/drawing/2014/main" id="{1049FC20-557A-4A3D-B931-98FE2DDFA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384" cy="384"/>
            </a:xfrm>
            <a:prstGeom prst="line">
              <a:avLst/>
            </a:prstGeom>
            <a:grp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958" name="Line 69">
              <a:extLst>
                <a:ext uri="{FF2B5EF4-FFF2-40B4-BE49-F238E27FC236}">
                  <a16:creationId xmlns:a16="http://schemas.microsoft.com/office/drawing/2014/main" id="{2BBD9488-9195-42D7-8938-0FE9B2CA5C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32" y="2071"/>
              <a:ext cx="384" cy="384"/>
            </a:xfrm>
            <a:prstGeom prst="line">
              <a:avLst/>
            </a:prstGeom>
            <a:grp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0955" name="Text Box 70">
            <a:extLst>
              <a:ext uri="{FF2B5EF4-FFF2-40B4-BE49-F238E27FC236}">
                <a16:creationId xmlns:a16="http://schemas.microsoft.com/office/drawing/2014/main" id="{B98C5888-E61B-4CDD-8815-3247EF25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811713"/>
            <a:ext cx="1465262" cy="830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latin typeface="Times New Roman" panose="02020603050405020304" pitchFamily="18" charset="0"/>
              </a:rPr>
              <a:t>Derivable</a:t>
            </a:r>
            <a:br>
              <a:rPr lang="en-US" altLang="en-US" sz="2400" b="1">
                <a:latin typeface="Times New Roman" panose="02020603050405020304" pitchFamily="18" charset="0"/>
              </a:rPr>
            </a:br>
            <a:r>
              <a:rPr lang="en-US" altLang="en-US" sz="2400" b="1">
                <a:latin typeface="Times New Roman" panose="02020603050405020304" pitchFamily="18" charset="0"/>
              </a:rPr>
              <a:t>Fields</a:t>
            </a:r>
          </a:p>
        </p:txBody>
      </p:sp>
      <p:sp>
        <p:nvSpPr>
          <p:cNvPr id="80956" name="Text Box 71">
            <a:extLst>
              <a:ext uri="{FF2B5EF4-FFF2-40B4-BE49-F238E27FC236}">
                <a16:creationId xmlns:a16="http://schemas.microsoft.com/office/drawing/2014/main" id="{B738EDB0-B87E-438E-A79F-0A531711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4975225"/>
            <a:ext cx="35877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73" name="Group 54">
            <a:extLst>
              <a:ext uri="{FF2B5EF4-FFF2-40B4-BE49-F238E27FC236}">
                <a16:creationId xmlns:a16="http://schemas.microsoft.com/office/drawing/2014/main" id="{16B20D10-FCDF-475F-BFD4-4B96F74254F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7800"/>
            <a:ext cx="609600" cy="620713"/>
            <a:chOff x="1632" y="2064"/>
            <a:chExt cx="384" cy="3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4" name="Line 55">
              <a:extLst>
                <a:ext uri="{FF2B5EF4-FFF2-40B4-BE49-F238E27FC236}">
                  <a16:creationId xmlns:a16="http://schemas.microsoft.com/office/drawing/2014/main" id="{3EE55CA3-20D9-46A6-906E-5284CB09D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384" cy="384"/>
            </a:xfrm>
            <a:prstGeom prst="line">
              <a:avLst/>
            </a:prstGeom>
            <a:grp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Line 56">
              <a:extLst>
                <a:ext uri="{FF2B5EF4-FFF2-40B4-BE49-F238E27FC236}">
                  <a16:creationId xmlns:a16="http://schemas.microsoft.com/office/drawing/2014/main" id="{ACB31C52-7C2E-417A-BB63-512EE3D1E3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32" y="2071"/>
              <a:ext cx="384" cy="384"/>
            </a:xfrm>
            <a:prstGeom prst="line">
              <a:avLst/>
            </a:prstGeom>
            <a:grp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CF9F7708-F8EB-42F1-8DD4-45BF1F497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EA2E5-233A-44B0-890B-BDBEDAB11F6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900D58C5-06E2-4311-ACC2-FE2491B2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1474113"/>
            <a:ext cx="868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699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CA" altLang="en-US" sz="2200" noProof="1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200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 B</a:t>
            </a:r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BB86C683-9BD1-40EF-A630-346FD19EC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1581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b="1" dirty="0">
                <a:latin typeface="Times New Roman" panose="02020603050405020304" pitchFamily="18" charset="0"/>
              </a:rPr>
              <a:t>Example</a:t>
            </a:r>
            <a:r>
              <a:rPr lang="en-CA" altLang="en-US" sz="2200" dirty="0">
                <a:latin typeface="Times New Roman" panose="02020603050405020304" pitchFamily="18" charset="0"/>
              </a:rPr>
              <a:t>: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In Employee table,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we have only </a:t>
            </a:r>
            <a:r>
              <a:rPr lang="en-CA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one email address for each employee</a:t>
            </a:r>
            <a:r>
              <a:rPr lang="en-CA" altLang="en-US" sz="2200" dirty="0">
                <a:latin typeface="Times New Roman" panose="02020603050405020304" pitchFamily="18" charset="0"/>
              </a:rPr>
              <a:t>.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Each employee is identified by their </a:t>
            </a:r>
            <a:r>
              <a:rPr lang="en-CA" altLang="en-US" sz="2200" b="1" dirty="0">
                <a:latin typeface="Times New Roman" panose="02020603050405020304" pitchFamily="18" charset="0"/>
              </a:rPr>
              <a:t>unique employee number</a:t>
            </a:r>
            <a:r>
              <a:rPr lang="en-CA" altLang="en-US" sz="2200" dirty="0">
                <a:latin typeface="Times New Roman" panose="02020603050405020304" pitchFamily="18" charset="0"/>
              </a:rPr>
              <a:t>.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Then, there is a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	functional dependency of email address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dirty="0">
                <a:latin typeface="Times New Roman" panose="02020603050405020304" pitchFamily="18" charset="0"/>
              </a:rPr>
              <a:t>					on employee number: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CA" altLang="en-US" sz="2200" dirty="0">
              <a:latin typeface="Times New Roman" panose="02020603050405020304" pitchFamily="18" charset="0"/>
            </a:endParaRPr>
          </a:p>
          <a:p>
            <a:pPr lvl="2" algn="just">
              <a:spcBef>
                <a:spcPct val="0"/>
              </a:spcBef>
              <a:buFontTx/>
              <a:buNone/>
              <a:defRPr/>
            </a:pPr>
            <a:r>
              <a:rPr lang="en-CA" altLang="en-US" sz="22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Employee_number</a:t>
            </a:r>
            <a:r>
              <a:rPr lang="en-CA" altLang="en-US" sz="22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200" noProof="1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200" noProof="1">
                <a:highlight>
                  <a:srgbClr val="FFFF00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200" noProof="1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CA" altLang="en-US" sz="22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email_address</a:t>
            </a:r>
            <a:r>
              <a:rPr lang="en-CA" altLang="en-US" sz="22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endParaRPr lang="en-US" altLang="en-US" sz="2200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1269" name="Title 2">
            <a:extLst>
              <a:ext uri="{FF2B5EF4-FFF2-40B4-BE49-F238E27FC236}">
                <a16:creationId xmlns:a16="http://schemas.microsoft.com/office/drawing/2014/main" id="{2C1D0BCD-CDF2-4FD0-B96F-A4A677C6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AEFE9C-4631-4D6B-A8DC-136530C8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/>
              <a:t>Functional Dependency A</a:t>
            </a:r>
            <a:r>
              <a:rPr lang="en-US">
                <a:cs typeface="Calibri" panose="020F0502020204030204" pitchFamily="34" charset="0"/>
              </a:rPr>
              <a:t>→B</a:t>
            </a:r>
            <a:endParaRPr lang="en-US" dirty="0"/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121895E6-2F07-4F7D-A3F6-1D5E90094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5" t="25062" r="52428" b="45277"/>
          <a:stretch/>
        </p:blipFill>
        <p:spPr>
          <a:xfrm>
            <a:off x="4932729" y="1474113"/>
            <a:ext cx="4209292" cy="1525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96D93C3-A0CF-42BD-AFE2-BAF42B51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/>
              <a:t>QUESTION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EA2CC1-3308-42A4-A6BE-CDCABD1B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Should an ERD be </a:t>
            </a:r>
            <a:r>
              <a:rPr lang="en-US" altLang="en-US" sz="2400">
                <a:solidFill>
                  <a:srgbClr val="FF3300"/>
                </a:solidFill>
              </a:rPr>
              <a:t>normalized</a:t>
            </a:r>
            <a:r>
              <a:rPr lang="en-US" altLang="en-US" sz="2400" i="1"/>
              <a:t> </a:t>
            </a:r>
            <a:r>
              <a:rPr lang="en-US" altLang="en-US" sz="2400"/>
              <a:t>for </a:t>
            </a:r>
            <a:r>
              <a:rPr lang="en-US" altLang="en-US" sz="2400" i="1"/>
              <a:t>Relational</a:t>
            </a:r>
            <a:r>
              <a:rPr lang="en-US" altLang="en-US" sz="2400"/>
              <a:t> database design purposes? </a:t>
            </a:r>
          </a:p>
        </p:txBody>
      </p:sp>
      <p:sp>
        <p:nvSpPr>
          <p:cNvPr id="77828" name="Slide Number Placeholder 4">
            <a:extLst>
              <a:ext uri="{FF2B5EF4-FFF2-40B4-BE49-F238E27FC236}">
                <a16:creationId xmlns:a16="http://schemas.microsoft.com/office/drawing/2014/main" id="{8088D4DE-6A58-49DB-AC24-1510E2D15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BCAAD02-84CF-4F75-BC93-507E7A9B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C19D507-E1D5-4572-92E6-BBE31852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Non-normalized ERD</a:t>
            </a:r>
          </a:p>
          <a:p>
            <a:pPr lvl="1">
              <a:defRPr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User-oriented</a:t>
            </a:r>
          </a:p>
          <a:p>
            <a:pPr lvl="1">
              <a:defRPr/>
            </a:pPr>
            <a:r>
              <a:rPr lang="en-US" altLang="en-US" sz="2400" dirty="0"/>
              <a:t> Good for capturing/communicating the semantics of the database application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Normalized ERD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Implementation-oriented</a:t>
            </a:r>
          </a:p>
          <a:p>
            <a:pPr lvl="1">
              <a:defRPr/>
            </a:pPr>
            <a:r>
              <a:rPr lang="en-US" altLang="en-US" sz="2400" dirty="0"/>
              <a:t>Can be used to directly define the database structure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F917A6E9-E515-4183-96B5-76FFC4035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CIS 564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45F25716-92CE-42CC-A41F-2F87C957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2800" b="1"/>
            </a:br>
            <a:r>
              <a:rPr lang="en-US" altLang="en-US" sz="2800" b="1"/>
              <a:t>References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C7803E50-DB1E-4A36-A98B-99A5CEF6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en-US" sz="2200" b="1" u="sng">
                <a:hlinkClick r:id="rId2"/>
              </a:rPr>
              <a:t>https://www.thoughtco.com/database-normalization-basics-1019735</a:t>
            </a:r>
            <a:endParaRPr lang="en-US" altLang="en-US" sz="2200" b="1" u="sng"/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altLang="en-US" sz="2200" b="1" u="sng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en-US" sz="2200">
                <a:hlinkClick r:id="rId3"/>
              </a:rPr>
              <a:t>https://support.microsoft.com/en-us/help/283878/description-of-the-database-normalization-basics</a:t>
            </a:r>
            <a:endParaRPr lang="en-US" altLang="en-US" sz="2200" b="1"/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altLang="en-US" sz="2200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BBA34A08-3CBA-48CC-B07E-221897BED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0FD239-4786-47F7-9B7D-F4FF624DBB8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85B7A25D-EC65-4FAF-9656-74012C13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089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EC34BF-14A2-4143-BA05-1D673F7B9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8" y="0"/>
            <a:ext cx="9199562" cy="2362200"/>
          </a:xfrm>
        </p:spPr>
      </p:pic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B34B561A-02ED-4F1C-8721-AAFBD72E6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D8960-EDE8-49BC-9258-4294DCFAD57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F25049D0-5E8D-46F3-A712-8B144833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56275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hlinkClick r:id="rId3"/>
              </a:rPr>
              <a:t>https://dwbilounge.wordpress.com/2015/01/06/looking-back-normalization/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80902" name="Picture 4" descr="Normalization - 1NF - 3">
            <a:extLst>
              <a:ext uri="{FF2B5EF4-FFF2-40B4-BE49-F238E27FC236}">
                <a16:creationId xmlns:a16="http://schemas.microsoft.com/office/drawing/2014/main" id="{51EE25B4-7C67-432D-9D6C-94531C6E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925"/>
            <a:ext cx="921385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713451CA-7B0C-493E-A25C-A64CB62EF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28940C-C97C-47E6-8C1A-5693E8A8B49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96">
            <a:extLst>
              <a:ext uri="{FF2B5EF4-FFF2-40B4-BE49-F238E27FC236}">
                <a16:creationId xmlns:a16="http://schemas.microsoft.com/office/drawing/2014/main" id="{92B85698-5F6B-4B2C-923E-F9A5E808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371600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2" name="Rectangle 313">
            <a:extLst>
              <a:ext uri="{FF2B5EF4-FFF2-40B4-BE49-F238E27FC236}">
                <a16:creationId xmlns:a16="http://schemas.microsoft.com/office/drawing/2014/main" id="{5978F651-5983-437D-97D7-84A8C3B5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38271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3" name="Rectangle 350">
            <a:extLst>
              <a:ext uri="{FF2B5EF4-FFF2-40B4-BE49-F238E27FC236}">
                <a16:creationId xmlns:a16="http://schemas.microsoft.com/office/drawing/2014/main" id="{7A0F74F1-1B26-4AFE-A215-6129EDD6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70656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Rectangle 373">
            <a:extLst>
              <a:ext uri="{FF2B5EF4-FFF2-40B4-BE49-F238E27FC236}">
                <a16:creationId xmlns:a16="http://schemas.microsoft.com/office/drawing/2014/main" id="{6F771AD6-AC5C-4A7F-BCF8-0D6B8066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995613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5" name="Rectangle 387">
            <a:extLst>
              <a:ext uri="{FF2B5EF4-FFF2-40B4-BE49-F238E27FC236}">
                <a16:creationId xmlns:a16="http://schemas.microsoft.com/office/drawing/2014/main" id="{C187BB83-0FDE-4CFC-A01C-C3912E3F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03041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6" name="Rectangle 424">
            <a:extLst>
              <a:ext uri="{FF2B5EF4-FFF2-40B4-BE49-F238E27FC236}">
                <a16:creationId xmlns:a16="http://schemas.microsoft.com/office/drawing/2014/main" id="{79D1E3F0-D1EC-40A5-85A3-D7B9AD5A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34791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Rectangle 447">
            <a:extLst>
              <a:ext uri="{FF2B5EF4-FFF2-40B4-BE49-F238E27FC236}">
                <a16:creationId xmlns:a16="http://schemas.microsoft.com/office/drawing/2014/main" id="{F9E6EF15-C223-48EB-A67C-A2DAB6D2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660650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Rectangle 461">
            <a:extLst>
              <a:ext uri="{FF2B5EF4-FFF2-40B4-BE49-F238E27FC236}">
                <a16:creationId xmlns:a16="http://schemas.microsoft.com/office/drawing/2014/main" id="{0320B1CF-9464-47B6-9ABE-31C69F96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67176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9" name="Rectangle 485">
            <a:extLst>
              <a:ext uri="{FF2B5EF4-FFF2-40B4-BE49-F238E27FC236}">
                <a16:creationId xmlns:a16="http://schemas.microsoft.com/office/drawing/2014/main" id="{03C2D2F8-5299-4E77-811A-3636E216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979738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300" name="Rectangle 517">
            <a:extLst>
              <a:ext uri="{FF2B5EF4-FFF2-40B4-BE49-F238E27FC236}">
                <a16:creationId xmlns:a16="http://schemas.microsoft.com/office/drawing/2014/main" id="{86A907D7-9157-4337-9095-A82DF327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990850"/>
            <a:ext cx="11112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2301" name="Group 534">
            <a:extLst>
              <a:ext uri="{FF2B5EF4-FFF2-40B4-BE49-F238E27FC236}">
                <a16:creationId xmlns:a16="http://schemas.microsoft.com/office/drawing/2014/main" id="{F16FD717-A1F1-4AC1-8EF8-AAA315BB6F9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371600"/>
            <a:ext cx="7848600" cy="1944688"/>
            <a:chOff x="249" y="864"/>
            <a:chExt cx="5236" cy="1225"/>
          </a:xfrm>
        </p:grpSpPr>
        <p:sp>
          <p:nvSpPr>
            <p:cNvPr id="12306" name="Rectangle 269">
              <a:extLst>
                <a:ext uri="{FF2B5EF4-FFF2-40B4-BE49-F238E27FC236}">
                  <a16:creationId xmlns:a16="http://schemas.microsoft.com/office/drawing/2014/main" id="{19312630-CA52-47E1-BE34-2F55B74D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871"/>
              <a:ext cx="1201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7" name="Rectangle 270">
              <a:extLst>
                <a:ext uri="{FF2B5EF4-FFF2-40B4-BE49-F238E27FC236}">
                  <a16:creationId xmlns:a16="http://schemas.microsoft.com/office/drawing/2014/main" id="{62802D34-BF7A-4DDC-A77D-D4B23ACCF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874"/>
              <a:ext cx="76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b="1" u="sng">
                  <a:solidFill>
                    <a:srgbClr val="010000"/>
                  </a:solidFill>
                  <a:latin typeface="Times New Roman" panose="02020603050405020304" pitchFamily="18" charset="0"/>
                </a:rPr>
                <a:t>EmpNum</a:t>
              </a:r>
              <a:endParaRPr lang="en-US" altLang="en-US" sz="2400" u="sng">
                <a:latin typeface="Times New Roman" panose="02020603050405020304" pitchFamily="18" charset="0"/>
              </a:endParaRPr>
            </a:p>
          </p:txBody>
        </p:sp>
        <p:sp>
          <p:nvSpPr>
            <p:cNvPr id="12308" name="Rectangle 272">
              <a:extLst>
                <a:ext uri="{FF2B5EF4-FFF2-40B4-BE49-F238E27FC236}">
                  <a16:creationId xmlns:a16="http://schemas.microsoft.com/office/drawing/2014/main" id="{89DF31A8-0EAF-4C38-B7BE-7730ED43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871"/>
              <a:ext cx="1301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9" name="Rectangle 273">
              <a:extLst>
                <a:ext uri="{FF2B5EF4-FFF2-40B4-BE49-F238E27FC236}">
                  <a16:creationId xmlns:a16="http://schemas.microsoft.com/office/drawing/2014/main" id="{167A16C8-C542-4F1F-93C3-26BEF378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874"/>
              <a:ext cx="8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EmpEmail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0" name="Rectangle 274">
              <a:extLst>
                <a:ext uri="{FF2B5EF4-FFF2-40B4-BE49-F238E27FC236}">
                  <a16:creationId xmlns:a16="http://schemas.microsoft.com/office/drawing/2014/main" id="{90D11E35-7263-48F3-A8E6-8D620BFE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871"/>
              <a:ext cx="1399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1" name="Rectangle 275">
              <a:extLst>
                <a:ext uri="{FF2B5EF4-FFF2-40B4-BE49-F238E27FC236}">
                  <a16:creationId xmlns:a16="http://schemas.microsoft.com/office/drawing/2014/main" id="{7991D13A-BEF3-437C-9E03-1AC23D0AF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874"/>
              <a:ext cx="91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EmpFname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2" name="Rectangle 276">
              <a:extLst>
                <a:ext uri="{FF2B5EF4-FFF2-40B4-BE49-F238E27FC236}">
                  <a16:creationId xmlns:a16="http://schemas.microsoft.com/office/drawing/2014/main" id="{8B8BD3F7-AFAA-4A03-B263-DF7A4707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871"/>
              <a:ext cx="1300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3" name="Rectangle 277">
              <a:extLst>
                <a:ext uri="{FF2B5EF4-FFF2-40B4-BE49-F238E27FC236}">
                  <a16:creationId xmlns:a16="http://schemas.microsoft.com/office/drawing/2014/main" id="{094C5176-2D07-4020-8DE5-BA8FCE11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874"/>
              <a:ext cx="9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EmpLname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278">
              <a:extLst>
                <a:ext uri="{FF2B5EF4-FFF2-40B4-BE49-F238E27FC236}">
                  <a16:creationId xmlns:a16="http://schemas.microsoft.com/office/drawing/2014/main" id="{D1718A3A-3FDC-46B1-B60E-9DC156DE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5" name="Line 279">
              <a:extLst>
                <a:ext uri="{FF2B5EF4-FFF2-40B4-BE49-F238E27FC236}">
                  <a16:creationId xmlns:a16="http://schemas.microsoft.com/office/drawing/2014/main" id="{B72D4E79-7D76-4BE4-B76C-FFF3B2C8C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0">
              <a:extLst>
                <a:ext uri="{FF2B5EF4-FFF2-40B4-BE49-F238E27FC236}">
                  <a16:creationId xmlns:a16="http://schemas.microsoft.com/office/drawing/2014/main" id="{324E6351-29DE-4D4C-8070-5E66AD20F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Rectangle 281">
              <a:extLst>
                <a:ext uri="{FF2B5EF4-FFF2-40B4-BE49-F238E27FC236}">
                  <a16:creationId xmlns:a16="http://schemas.microsoft.com/office/drawing/2014/main" id="{BECE5311-49CC-4DAB-85B7-8F4C9755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8" name="Line 282">
              <a:extLst>
                <a:ext uri="{FF2B5EF4-FFF2-40B4-BE49-F238E27FC236}">
                  <a16:creationId xmlns:a16="http://schemas.microsoft.com/office/drawing/2014/main" id="{766C04DB-A3F0-4E0E-A4CC-4EC61BDD5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83">
              <a:extLst>
                <a:ext uri="{FF2B5EF4-FFF2-40B4-BE49-F238E27FC236}">
                  <a16:creationId xmlns:a16="http://schemas.microsoft.com/office/drawing/2014/main" id="{CD430764-5F71-4314-89E3-D01FDD9B8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Rectangle 284">
              <a:extLst>
                <a:ext uri="{FF2B5EF4-FFF2-40B4-BE49-F238E27FC236}">
                  <a16:creationId xmlns:a16="http://schemas.microsoft.com/office/drawing/2014/main" id="{3C9432B5-8978-4B1F-8EB1-529A71249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864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1" name="Line 285">
              <a:extLst>
                <a:ext uri="{FF2B5EF4-FFF2-40B4-BE49-F238E27FC236}">
                  <a16:creationId xmlns:a16="http://schemas.microsoft.com/office/drawing/2014/main" id="{C4F45EF0-0A79-4116-9EDE-2FA3FA4CF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8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Rectangle 286">
              <a:extLst>
                <a:ext uri="{FF2B5EF4-FFF2-40B4-BE49-F238E27FC236}">
                  <a16:creationId xmlns:a16="http://schemas.microsoft.com/office/drawing/2014/main" id="{7CA274A6-DB46-4431-BC59-5CDFB435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3" name="Line 287">
              <a:extLst>
                <a:ext uri="{FF2B5EF4-FFF2-40B4-BE49-F238E27FC236}">
                  <a16:creationId xmlns:a16="http://schemas.microsoft.com/office/drawing/2014/main" id="{3E20EB2E-6EDC-4887-952A-16180DEE5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288">
              <a:extLst>
                <a:ext uri="{FF2B5EF4-FFF2-40B4-BE49-F238E27FC236}">
                  <a16:creationId xmlns:a16="http://schemas.microsoft.com/office/drawing/2014/main" id="{176D418C-9A88-494F-A02A-D90892969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Rectangle 289">
              <a:extLst>
                <a:ext uri="{FF2B5EF4-FFF2-40B4-BE49-F238E27FC236}">
                  <a16:creationId xmlns:a16="http://schemas.microsoft.com/office/drawing/2014/main" id="{F314BDA2-71F1-465A-B6A9-DC8EC0900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864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6" name="Line 290">
              <a:extLst>
                <a:ext uri="{FF2B5EF4-FFF2-40B4-BE49-F238E27FC236}">
                  <a16:creationId xmlns:a16="http://schemas.microsoft.com/office/drawing/2014/main" id="{D67E5A80-BBF4-4D81-91D1-3251D9D84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864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292">
              <a:extLst>
                <a:ext uri="{FF2B5EF4-FFF2-40B4-BE49-F238E27FC236}">
                  <a16:creationId xmlns:a16="http://schemas.microsoft.com/office/drawing/2014/main" id="{7BC05BE9-747F-4F38-9EF9-C0267820D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293">
              <a:extLst>
                <a:ext uri="{FF2B5EF4-FFF2-40B4-BE49-F238E27FC236}">
                  <a16:creationId xmlns:a16="http://schemas.microsoft.com/office/drawing/2014/main" id="{0D6473F2-59A9-4DA9-807F-159E47176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Rectangle 294">
              <a:extLst>
                <a:ext uri="{FF2B5EF4-FFF2-40B4-BE49-F238E27FC236}">
                  <a16:creationId xmlns:a16="http://schemas.microsoft.com/office/drawing/2014/main" id="{31B9EF23-6A43-49F4-AC11-578451C3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864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30" name="Line 295">
              <a:extLst>
                <a:ext uri="{FF2B5EF4-FFF2-40B4-BE49-F238E27FC236}">
                  <a16:creationId xmlns:a16="http://schemas.microsoft.com/office/drawing/2014/main" id="{A1C867B8-B928-4BD8-8F16-6AD7D0F2A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864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Line 297">
              <a:extLst>
                <a:ext uri="{FF2B5EF4-FFF2-40B4-BE49-F238E27FC236}">
                  <a16:creationId xmlns:a16="http://schemas.microsoft.com/office/drawing/2014/main" id="{025518DA-25BE-47BA-9CED-48310B3E8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Line 298">
              <a:extLst>
                <a:ext uri="{FF2B5EF4-FFF2-40B4-BE49-F238E27FC236}">
                  <a16:creationId xmlns:a16="http://schemas.microsoft.com/office/drawing/2014/main" id="{6580C14B-90FE-4834-8A70-3BC61BB3D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Rectangle 299">
              <a:extLst>
                <a:ext uri="{FF2B5EF4-FFF2-40B4-BE49-F238E27FC236}">
                  <a16:creationId xmlns:a16="http://schemas.microsoft.com/office/drawing/2014/main" id="{23EF21BB-0895-4061-B370-2426B7F67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864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34" name="Line 300">
              <a:extLst>
                <a:ext uri="{FF2B5EF4-FFF2-40B4-BE49-F238E27FC236}">
                  <a16:creationId xmlns:a16="http://schemas.microsoft.com/office/drawing/2014/main" id="{9CD8B17D-C1BE-4F65-BC36-7D21A5284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864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Rectangle 301">
              <a:extLst>
                <a:ext uri="{FF2B5EF4-FFF2-40B4-BE49-F238E27FC236}">
                  <a16:creationId xmlns:a16="http://schemas.microsoft.com/office/drawing/2014/main" id="{38AB695C-35F0-4A3A-B0B6-15585CBD5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36" name="Line 302">
              <a:extLst>
                <a:ext uri="{FF2B5EF4-FFF2-40B4-BE49-F238E27FC236}">
                  <a16:creationId xmlns:a16="http://schemas.microsoft.com/office/drawing/2014/main" id="{F19B06A1-2AF1-4A8D-AC43-FD42F3AA0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303">
              <a:extLst>
                <a:ext uri="{FF2B5EF4-FFF2-40B4-BE49-F238E27FC236}">
                  <a16:creationId xmlns:a16="http://schemas.microsoft.com/office/drawing/2014/main" id="{D299A138-A266-498B-A6CA-3A2D13DD4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Rectangle 304">
              <a:extLst>
                <a:ext uri="{FF2B5EF4-FFF2-40B4-BE49-F238E27FC236}">
                  <a16:creationId xmlns:a16="http://schemas.microsoft.com/office/drawing/2014/main" id="{32627A43-2D30-4C92-BE31-77102BDF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39" name="Line 305">
              <a:extLst>
                <a:ext uri="{FF2B5EF4-FFF2-40B4-BE49-F238E27FC236}">
                  <a16:creationId xmlns:a16="http://schemas.microsoft.com/office/drawing/2014/main" id="{FE1D1058-A72D-46C5-94AB-8885F5CEA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306">
              <a:extLst>
                <a:ext uri="{FF2B5EF4-FFF2-40B4-BE49-F238E27FC236}">
                  <a16:creationId xmlns:a16="http://schemas.microsoft.com/office/drawing/2014/main" id="{FF39CB67-4105-4B78-8C10-E11763437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Rectangle 307">
              <a:extLst>
                <a:ext uri="{FF2B5EF4-FFF2-40B4-BE49-F238E27FC236}">
                  <a16:creationId xmlns:a16="http://schemas.microsoft.com/office/drawing/2014/main" id="{E6B76929-AF4F-4DE2-B8F7-60C6C6E7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871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42" name="Line 308">
              <a:extLst>
                <a:ext uri="{FF2B5EF4-FFF2-40B4-BE49-F238E27FC236}">
                  <a16:creationId xmlns:a16="http://schemas.microsoft.com/office/drawing/2014/main" id="{1A050E61-1464-4A68-A33A-01E95ED48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Rectangle 309">
              <a:extLst>
                <a:ext uri="{FF2B5EF4-FFF2-40B4-BE49-F238E27FC236}">
                  <a16:creationId xmlns:a16="http://schemas.microsoft.com/office/drawing/2014/main" id="{BF55FE66-16E0-4837-A848-5E46B9DB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871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44" name="Line 310">
              <a:extLst>
                <a:ext uri="{FF2B5EF4-FFF2-40B4-BE49-F238E27FC236}">
                  <a16:creationId xmlns:a16="http://schemas.microsoft.com/office/drawing/2014/main" id="{709D6910-6BCF-4E72-80C2-88BD4D8C6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312">
              <a:extLst>
                <a:ext uri="{FF2B5EF4-FFF2-40B4-BE49-F238E27FC236}">
                  <a16:creationId xmlns:a16="http://schemas.microsoft.com/office/drawing/2014/main" id="{B3CE020B-2DEB-4A55-A3C5-EBDC50941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314">
              <a:extLst>
                <a:ext uri="{FF2B5EF4-FFF2-40B4-BE49-F238E27FC236}">
                  <a16:creationId xmlns:a16="http://schemas.microsoft.com/office/drawing/2014/main" id="{D2045194-E83A-4258-B575-86B8D23BE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Rectangle 315">
              <a:extLst>
                <a:ext uri="{FF2B5EF4-FFF2-40B4-BE49-F238E27FC236}">
                  <a16:creationId xmlns:a16="http://schemas.microsoft.com/office/drawing/2014/main" id="{5FD6B7C0-7C89-4C03-9F65-B48950EF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871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48" name="Line 316">
              <a:extLst>
                <a:ext uri="{FF2B5EF4-FFF2-40B4-BE49-F238E27FC236}">
                  <a16:creationId xmlns:a16="http://schemas.microsoft.com/office/drawing/2014/main" id="{F43DD58C-C6F9-4E2E-B8F8-946AD1154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Rectangle 317">
              <a:extLst>
                <a:ext uri="{FF2B5EF4-FFF2-40B4-BE49-F238E27FC236}">
                  <a16:creationId xmlns:a16="http://schemas.microsoft.com/office/drawing/2014/main" id="{B02CD420-DF5F-40CA-BF73-449701A9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078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123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50" name="Rectangle 318">
              <a:extLst>
                <a:ext uri="{FF2B5EF4-FFF2-40B4-BE49-F238E27FC236}">
                  <a16:creationId xmlns:a16="http://schemas.microsoft.com/office/drawing/2014/main" id="{88C0ED3A-07D3-4137-86BE-7BF8AFF1D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78"/>
              <a:ext cx="1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jdoe@abc.com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51" name="Rectangle 319">
              <a:extLst>
                <a:ext uri="{FF2B5EF4-FFF2-40B4-BE49-F238E27FC236}">
                  <a16:creationId xmlns:a16="http://schemas.microsoft.com/office/drawing/2014/main" id="{6EB73B69-1659-4BC7-AC30-C9387F4A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078"/>
              <a:ext cx="34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John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52" name="Rectangle 320">
              <a:extLst>
                <a:ext uri="{FF2B5EF4-FFF2-40B4-BE49-F238E27FC236}">
                  <a16:creationId xmlns:a16="http://schemas.microsoft.com/office/drawing/2014/main" id="{3447315F-6FD2-4C36-945A-96F587FB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078"/>
              <a:ext cx="30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Doe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53" name="Line 322">
              <a:extLst>
                <a:ext uri="{FF2B5EF4-FFF2-40B4-BE49-F238E27FC236}">
                  <a16:creationId xmlns:a16="http://schemas.microsoft.com/office/drawing/2014/main" id="{0DD57527-0F40-481C-BBC1-76D65C0D8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Line 323">
              <a:extLst>
                <a:ext uri="{FF2B5EF4-FFF2-40B4-BE49-F238E27FC236}">
                  <a16:creationId xmlns:a16="http://schemas.microsoft.com/office/drawing/2014/main" id="{A5E19A8C-8207-4978-9339-B4128537B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Line 325">
              <a:extLst>
                <a:ext uri="{FF2B5EF4-FFF2-40B4-BE49-F238E27FC236}">
                  <a16:creationId xmlns:a16="http://schemas.microsoft.com/office/drawing/2014/main" id="{9B3BD1A5-94E8-43A4-9A3A-F97715200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106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Line 327">
              <a:extLst>
                <a:ext uri="{FF2B5EF4-FFF2-40B4-BE49-F238E27FC236}">
                  <a16:creationId xmlns:a16="http://schemas.microsoft.com/office/drawing/2014/main" id="{574B9CBA-DA38-49BF-8EB7-299A1D530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Line 328">
              <a:extLst>
                <a:ext uri="{FF2B5EF4-FFF2-40B4-BE49-F238E27FC236}">
                  <a16:creationId xmlns:a16="http://schemas.microsoft.com/office/drawing/2014/main" id="{6122CC33-D78D-459D-82EB-F2C7151EC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Line 330">
              <a:extLst>
                <a:ext uri="{FF2B5EF4-FFF2-40B4-BE49-F238E27FC236}">
                  <a16:creationId xmlns:a16="http://schemas.microsoft.com/office/drawing/2014/main" id="{E22C9F6F-5D62-4256-981F-F1D0B98EE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068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Line 332">
              <a:extLst>
                <a:ext uri="{FF2B5EF4-FFF2-40B4-BE49-F238E27FC236}">
                  <a16:creationId xmlns:a16="http://schemas.microsoft.com/office/drawing/2014/main" id="{FD389CC1-E823-4B66-9163-1C3889D35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Line 333">
              <a:extLst>
                <a:ext uri="{FF2B5EF4-FFF2-40B4-BE49-F238E27FC236}">
                  <a16:creationId xmlns:a16="http://schemas.microsoft.com/office/drawing/2014/main" id="{5185D2B4-3D7E-412E-8325-734BF2A5D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Line 335">
              <a:extLst>
                <a:ext uri="{FF2B5EF4-FFF2-40B4-BE49-F238E27FC236}">
                  <a16:creationId xmlns:a16="http://schemas.microsoft.com/office/drawing/2014/main" id="{092FE212-C94E-4DEA-A350-C28B11D3D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1068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Line 337">
              <a:extLst>
                <a:ext uri="{FF2B5EF4-FFF2-40B4-BE49-F238E27FC236}">
                  <a16:creationId xmlns:a16="http://schemas.microsoft.com/office/drawing/2014/main" id="{D83BE186-FCA0-4B91-AB2B-4286BD1AC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Line 338">
              <a:extLst>
                <a:ext uri="{FF2B5EF4-FFF2-40B4-BE49-F238E27FC236}">
                  <a16:creationId xmlns:a16="http://schemas.microsoft.com/office/drawing/2014/main" id="{8714C759-62A4-4A9B-BB07-C96EB3BA1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Line 340">
              <a:extLst>
                <a:ext uri="{FF2B5EF4-FFF2-40B4-BE49-F238E27FC236}">
                  <a16:creationId xmlns:a16="http://schemas.microsoft.com/office/drawing/2014/main" id="{9D237B40-889B-4BE7-A325-FE6F951A1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068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Line 342">
              <a:extLst>
                <a:ext uri="{FF2B5EF4-FFF2-40B4-BE49-F238E27FC236}">
                  <a16:creationId xmlns:a16="http://schemas.microsoft.com/office/drawing/2014/main" id="{7DDB74BC-07CE-45A6-A54C-72CAABCAF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Line 343">
              <a:extLst>
                <a:ext uri="{FF2B5EF4-FFF2-40B4-BE49-F238E27FC236}">
                  <a16:creationId xmlns:a16="http://schemas.microsoft.com/office/drawing/2014/main" id="{08B3B33C-252C-4A68-A286-725C835FA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Rectangle 344">
              <a:extLst>
                <a:ext uri="{FF2B5EF4-FFF2-40B4-BE49-F238E27FC236}">
                  <a16:creationId xmlns:a16="http://schemas.microsoft.com/office/drawing/2014/main" id="{19B246AA-5789-4B73-BB0F-112F482C1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75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68" name="Line 345">
              <a:extLst>
                <a:ext uri="{FF2B5EF4-FFF2-40B4-BE49-F238E27FC236}">
                  <a16:creationId xmlns:a16="http://schemas.microsoft.com/office/drawing/2014/main" id="{9FBF7E5C-6687-43BD-A1CB-C472FB9C4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Rectangle 346">
              <a:extLst>
                <a:ext uri="{FF2B5EF4-FFF2-40B4-BE49-F238E27FC236}">
                  <a16:creationId xmlns:a16="http://schemas.microsoft.com/office/drawing/2014/main" id="{B8E89340-C379-4044-BBDB-5EF12141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075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70" name="Line 347">
              <a:extLst>
                <a:ext uri="{FF2B5EF4-FFF2-40B4-BE49-F238E27FC236}">
                  <a16:creationId xmlns:a16="http://schemas.microsoft.com/office/drawing/2014/main" id="{4E920D95-A64F-4009-BFC5-969183216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Line 349">
              <a:extLst>
                <a:ext uri="{FF2B5EF4-FFF2-40B4-BE49-F238E27FC236}">
                  <a16:creationId xmlns:a16="http://schemas.microsoft.com/office/drawing/2014/main" id="{3EC47B82-B3A6-44C1-B36B-6A5EB9350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Line 351">
              <a:extLst>
                <a:ext uri="{FF2B5EF4-FFF2-40B4-BE49-F238E27FC236}">
                  <a16:creationId xmlns:a16="http://schemas.microsoft.com/office/drawing/2014/main" id="{7F84FE65-86D9-46A0-B668-DA4E6214D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Rectangle 352">
              <a:extLst>
                <a:ext uri="{FF2B5EF4-FFF2-40B4-BE49-F238E27FC236}">
                  <a16:creationId xmlns:a16="http://schemas.microsoft.com/office/drawing/2014/main" id="{8141F4F5-58EA-4C12-8FE5-DC853710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075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74" name="Line 353">
              <a:extLst>
                <a:ext uri="{FF2B5EF4-FFF2-40B4-BE49-F238E27FC236}">
                  <a16:creationId xmlns:a16="http://schemas.microsoft.com/office/drawing/2014/main" id="{6A3D1EED-58A2-4B3D-8B38-F1EFD1E8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Rectangle 354">
              <a:extLst>
                <a:ext uri="{FF2B5EF4-FFF2-40B4-BE49-F238E27FC236}">
                  <a16:creationId xmlns:a16="http://schemas.microsoft.com/office/drawing/2014/main" id="{527E4656-F774-4F69-A42F-ACB47A4C7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279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456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76" name="Rectangle 355">
              <a:extLst>
                <a:ext uri="{FF2B5EF4-FFF2-40B4-BE49-F238E27FC236}">
                  <a16:creationId xmlns:a16="http://schemas.microsoft.com/office/drawing/2014/main" id="{4B1EA601-0C6C-4CA8-9537-C70E443C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79"/>
              <a:ext cx="128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psmith@abc.com</a:t>
              </a:r>
            </a:p>
          </p:txBody>
        </p:sp>
        <p:sp>
          <p:nvSpPr>
            <p:cNvPr id="12377" name="Rectangle 356">
              <a:extLst>
                <a:ext uri="{FF2B5EF4-FFF2-40B4-BE49-F238E27FC236}">
                  <a16:creationId xmlns:a16="http://schemas.microsoft.com/office/drawing/2014/main" id="{2CD2D229-2C66-4108-A5D8-70013CCA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279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Peter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78" name="Rectangle 357">
              <a:extLst>
                <a:ext uri="{FF2B5EF4-FFF2-40B4-BE49-F238E27FC236}">
                  <a16:creationId xmlns:a16="http://schemas.microsoft.com/office/drawing/2014/main" id="{9FD4BD65-016A-464B-846C-D2FDEE6B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1279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Smith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79" name="Rectangle 358">
              <a:extLst>
                <a:ext uri="{FF2B5EF4-FFF2-40B4-BE49-F238E27FC236}">
                  <a16:creationId xmlns:a16="http://schemas.microsoft.com/office/drawing/2014/main" id="{CB12AE3A-118E-40BD-B848-A5ECDB5DD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88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80" name="Line 359">
              <a:extLst>
                <a:ext uri="{FF2B5EF4-FFF2-40B4-BE49-F238E27FC236}">
                  <a16:creationId xmlns:a16="http://schemas.microsoft.com/office/drawing/2014/main" id="{EF406591-BAC4-49A1-BCFD-7C4870BED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Line 360">
              <a:extLst>
                <a:ext uri="{FF2B5EF4-FFF2-40B4-BE49-F238E27FC236}">
                  <a16:creationId xmlns:a16="http://schemas.microsoft.com/office/drawing/2014/main" id="{CC753337-E318-4A8B-978A-3A1222EE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Rectangle 361">
              <a:extLst>
                <a:ext uri="{FF2B5EF4-FFF2-40B4-BE49-F238E27FC236}">
                  <a16:creationId xmlns:a16="http://schemas.microsoft.com/office/drawing/2014/main" id="{7DC3F8B0-B910-4705-9216-897E71C95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1887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83" name="Line 362">
              <a:extLst>
                <a:ext uri="{FF2B5EF4-FFF2-40B4-BE49-F238E27FC236}">
                  <a16:creationId xmlns:a16="http://schemas.microsoft.com/office/drawing/2014/main" id="{ED814BDE-9EB3-44C4-8177-4855274CE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1272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Rectangle 363">
              <a:extLst>
                <a:ext uri="{FF2B5EF4-FFF2-40B4-BE49-F238E27FC236}">
                  <a16:creationId xmlns:a16="http://schemas.microsoft.com/office/drawing/2014/main" id="{10B7C31A-0BCE-4211-944E-C276FD73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88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85" name="Line 364">
              <a:extLst>
                <a:ext uri="{FF2B5EF4-FFF2-40B4-BE49-F238E27FC236}">
                  <a16:creationId xmlns:a16="http://schemas.microsoft.com/office/drawing/2014/main" id="{AA69978F-A5FB-4A2F-AA36-6EAD22AC7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Line 365">
              <a:extLst>
                <a:ext uri="{FF2B5EF4-FFF2-40B4-BE49-F238E27FC236}">
                  <a16:creationId xmlns:a16="http://schemas.microsoft.com/office/drawing/2014/main" id="{8AF02E26-6C09-4A1F-BEED-AF96AEFAF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Rectangle 366">
              <a:extLst>
                <a:ext uri="{FF2B5EF4-FFF2-40B4-BE49-F238E27FC236}">
                  <a16:creationId xmlns:a16="http://schemas.microsoft.com/office/drawing/2014/main" id="{1B4AF114-BF99-4E98-BDCF-4876FCC8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887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88" name="Line 367">
              <a:extLst>
                <a:ext uri="{FF2B5EF4-FFF2-40B4-BE49-F238E27FC236}">
                  <a16:creationId xmlns:a16="http://schemas.microsoft.com/office/drawing/2014/main" id="{2B131D75-50F6-4B19-BB59-DE6C35EDB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272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Line 369">
              <a:extLst>
                <a:ext uri="{FF2B5EF4-FFF2-40B4-BE49-F238E27FC236}">
                  <a16:creationId xmlns:a16="http://schemas.microsoft.com/office/drawing/2014/main" id="{032BD77D-1D79-4E59-94B9-4B6D9CA12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Line 370">
              <a:extLst>
                <a:ext uri="{FF2B5EF4-FFF2-40B4-BE49-F238E27FC236}">
                  <a16:creationId xmlns:a16="http://schemas.microsoft.com/office/drawing/2014/main" id="{2427BB56-3A92-4D9A-A6D9-1EAA2CF38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Rectangle 371">
              <a:extLst>
                <a:ext uri="{FF2B5EF4-FFF2-40B4-BE49-F238E27FC236}">
                  <a16:creationId xmlns:a16="http://schemas.microsoft.com/office/drawing/2014/main" id="{5E146388-7A9F-4551-A4A5-8AE1C02D2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87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92" name="Line 372">
              <a:extLst>
                <a:ext uri="{FF2B5EF4-FFF2-40B4-BE49-F238E27FC236}">
                  <a16:creationId xmlns:a16="http://schemas.microsoft.com/office/drawing/2014/main" id="{5E625DB9-EC60-4990-B5BC-3E54744D4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1272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Line 374">
              <a:extLst>
                <a:ext uri="{FF2B5EF4-FFF2-40B4-BE49-F238E27FC236}">
                  <a16:creationId xmlns:a16="http://schemas.microsoft.com/office/drawing/2014/main" id="{BAA4121C-122C-42DB-AC21-300955C5C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Line 375">
              <a:extLst>
                <a:ext uri="{FF2B5EF4-FFF2-40B4-BE49-F238E27FC236}">
                  <a16:creationId xmlns:a16="http://schemas.microsoft.com/office/drawing/2014/main" id="{66CF96CD-C697-4262-B4F5-C46FCC226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Rectangle 376">
              <a:extLst>
                <a:ext uri="{FF2B5EF4-FFF2-40B4-BE49-F238E27FC236}">
                  <a16:creationId xmlns:a16="http://schemas.microsoft.com/office/drawing/2014/main" id="{058B7540-A605-453B-A0A8-D70B4D85A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87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96" name="Line 377">
              <a:extLst>
                <a:ext uri="{FF2B5EF4-FFF2-40B4-BE49-F238E27FC236}">
                  <a16:creationId xmlns:a16="http://schemas.microsoft.com/office/drawing/2014/main" id="{DD6D2BE3-7661-489E-9BCB-77CCC56E1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272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Rectangle 378">
              <a:extLst>
                <a:ext uri="{FF2B5EF4-FFF2-40B4-BE49-F238E27FC236}">
                  <a16:creationId xmlns:a16="http://schemas.microsoft.com/office/drawing/2014/main" id="{6A0E5F3C-678E-40A6-9B46-6304DC3CC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88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98" name="Line 379">
              <a:extLst>
                <a:ext uri="{FF2B5EF4-FFF2-40B4-BE49-F238E27FC236}">
                  <a16:creationId xmlns:a16="http://schemas.microsoft.com/office/drawing/2014/main" id="{26FD3226-05C0-4907-B697-E647CFFC8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Line 380">
              <a:extLst>
                <a:ext uri="{FF2B5EF4-FFF2-40B4-BE49-F238E27FC236}">
                  <a16:creationId xmlns:a16="http://schemas.microsoft.com/office/drawing/2014/main" id="{B3965311-A009-4A9E-B003-C80E0F2F2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Rectangle 381">
              <a:extLst>
                <a:ext uri="{FF2B5EF4-FFF2-40B4-BE49-F238E27FC236}">
                  <a16:creationId xmlns:a16="http://schemas.microsoft.com/office/drawing/2014/main" id="{AD99E6B9-87DD-4272-940A-46E9F3D5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2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01" name="Line 382">
              <a:extLst>
                <a:ext uri="{FF2B5EF4-FFF2-40B4-BE49-F238E27FC236}">
                  <a16:creationId xmlns:a16="http://schemas.microsoft.com/office/drawing/2014/main" id="{67F864C1-3C4B-40BE-A989-852B92106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2" name="Rectangle 383">
              <a:extLst>
                <a:ext uri="{FF2B5EF4-FFF2-40B4-BE49-F238E27FC236}">
                  <a16:creationId xmlns:a16="http://schemas.microsoft.com/office/drawing/2014/main" id="{46826F07-E926-4273-B3ED-618AC28AA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2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03" name="Line 384">
              <a:extLst>
                <a:ext uri="{FF2B5EF4-FFF2-40B4-BE49-F238E27FC236}">
                  <a16:creationId xmlns:a16="http://schemas.microsoft.com/office/drawing/2014/main" id="{A40E7A1E-67D1-47E6-B01E-4866D025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4" name="Line 386">
              <a:extLst>
                <a:ext uri="{FF2B5EF4-FFF2-40B4-BE49-F238E27FC236}">
                  <a16:creationId xmlns:a16="http://schemas.microsoft.com/office/drawing/2014/main" id="{1EB3C4A9-DA31-4148-8A1A-B6C41FAB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5" name="Line 388">
              <a:extLst>
                <a:ext uri="{FF2B5EF4-FFF2-40B4-BE49-F238E27FC236}">
                  <a16:creationId xmlns:a16="http://schemas.microsoft.com/office/drawing/2014/main" id="{07D44A9C-6BC9-44A0-8190-7F10C254E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6" name="Rectangle 389">
              <a:extLst>
                <a:ext uri="{FF2B5EF4-FFF2-40B4-BE49-F238E27FC236}">
                  <a16:creationId xmlns:a16="http://schemas.microsoft.com/office/drawing/2014/main" id="{DE11758D-60BB-4376-AAD5-C7F111DDA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2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07" name="Line 390">
              <a:extLst>
                <a:ext uri="{FF2B5EF4-FFF2-40B4-BE49-F238E27FC236}">
                  <a16:creationId xmlns:a16="http://schemas.microsoft.com/office/drawing/2014/main" id="{9C8371E5-7105-4172-9B37-5CAFEF1C0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8" name="Rectangle 391">
              <a:extLst>
                <a:ext uri="{FF2B5EF4-FFF2-40B4-BE49-F238E27FC236}">
                  <a16:creationId xmlns:a16="http://schemas.microsoft.com/office/drawing/2014/main" id="{30D67518-4EDB-4FDB-9C87-C5EC0FC77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483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555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09" name="Rectangle 392">
              <a:extLst>
                <a:ext uri="{FF2B5EF4-FFF2-40B4-BE49-F238E27FC236}">
                  <a16:creationId xmlns:a16="http://schemas.microsoft.com/office/drawing/2014/main" id="{D6647BA9-AB38-4AD8-9BF5-B9510F80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83"/>
              <a:ext cx="11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alee1@abc.com</a:t>
              </a:r>
            </a:p>
          </p:txBody>
        </p:sp>
        <p:sp>
          <p:nvSpPr>
            <p:cNvPr id="12410" name="Rectangle 393">
              <a:extLst>
                <a:ext uri="{FF2B5EF4-FFF2-40B4-BE49-F238E27FC236}">
                  <a16:creationId xmlns:a16="http://schemas.microsoft.com/office/drawing/2014/main" id="{7C1BA55F-BD2F-443E-AAFA-1F4B0038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483"/>
              <a:ext cx="3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Alan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11" name="Rectangle 394">
              <a:extLst>
                <a:ext uri="{FF2B5EF4-FFF2-40B4-BE49-F238E27FC236}">
                  <a16:creationId xmlns:a16="http://schemas.microsoft.com/office/drawing/2014/main" id="{B516F366-EFF0-4B5C-A59B-ADA60A27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1483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Lee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12" name="Line 396">
              <a:extLst>
                <a:ext uri="{FF2B5EF4-FFF2-40B4-BE49-F238E27FC236}">
                  <a16:creationId xmlns:a16="http://schemas.microsoft.com/office/drawing/2014/main" id="{E6F01AEC-2554-4BAF-8777-F4452F587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3" name="Line 397">
              <a:extLst>
                <a:ext uri="{FF2B5EF4-FFF2-40B4-BE49-F238E27FC236}">
                  <a16:creationId xmlns:a16="http://schemas.microsoft.com/office/drawing/2014/main" id="{37B24039-B1F3-4F96-909A-5C9AEB612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4" name="Line 399">
              <a:extLst>
                <a:ext uri="{FF2B5EF4-FFF2-40B4-BE49-F238E27FC236}">
                  <a16:creationId xmlns:a16="http://schemas.microsoft.com/office/drawing/2014/main" id="{C70B4A99-E501-423D-95C9-08C22ED3E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1472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5" name="Line 401">
              <a:extLst>
                <a:ext uri="{FF2B5EF4-FFF2-40B4-BE49-F238E27FC236}">
                  <a16:creationId xmlns:a16="http://schemas.microsoft.com/office/drawing/2014/main" id="{B861203C-60F9-45C6-B78B-9F8E10A5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6" name="Line 402">
              <a:extLst>
                <a:ext uri="{FF2B5EF4-FFF2-40B4-BE49-F238E27FC236}">
                  <a16:creationId xmlns:a16="http://schemas.microsoft.com/office/drawing/2014/main" id="{391AD9AD-E948-43BB-A178-9EC95137D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7" name="Line 404">
              <a:extLst>
                <a:ext uri="{FF2B5EF4-FFF2-40B4-BE49-F238E27FC236}">
                  <a16:creationId xmlns:a16="http://schemas.microsoft.com/office/drawing/2014/main" id="{B9C35985-44AE-4551-8D26-3E870517D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472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8" name="Line 406">
              <a:extLst>
                <a:ext uri="{FF2B5EF4-FFF2-40B4-BE49-F238E27FC236}">
                  <a16:creationId xmlns:a16="http://schemas.microsoft.com/office/drawing/2014/main" id="{A48F783D-709B-4C13-B72C-CB5FB4747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9" name="Line 407">
              <a:extLst>
                <a:ext uri="{FF2B5EF4-FFF2-40B4-BE49-F238E27FC236}">
                  <a16:creationId xmlns:a16="http://schemas.microsoft.com/office/drawing/2014/main" id="{2868004F-830C-4EB6-BA2C-F0DC75E55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0" name="Line 409">
              <a:extLst>
                <a:ext uri="{FF2B5EF4-FFF2-40B4-BE49-F238E27FC236}">
                  <a16:creationId xmlns:a16="http://schemas.microsoft.com/office/drawing/2014/main" id="{BD0EF7D5-4358-4707-A613-A7EDBEB4E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1472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1" name="Line 411">
              <a:extLst>
                <a:ext uri="{FF2B5EF4-FFF2-40B4-BE49-F238E27FC236}">
                  <a16:creationId xmlns:a16="http://schemas.microsoft.com/office/drawing/2014/main" id="{A1C24CA3-BA51-40B8-A062-78FF9076D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2" name="Line 412">
              <a:extLst>
                <a:ext uri="{FF2B5EF4-FFF2-40B4-BE49-F238E27FC236}">
                  <a16:creationId xmlns:a16="http://schemas.microsoft.com/office/drawing/2014/main" id="{8B8AF291-B9BF-4D24-BBC8-13E44D8C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3" name="Line 414">
              <a:extLst>
                <a:ext uri="{FF2B5EF4-FFF2-40B4-BE49-F238E27FC236}">
                  <a16:creationId xmlns:a16="http://schemas.microsoft.com/office/drawing/2014/main" id="{A5C04A5E-FDFA-413E-A629-138FBE0DB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72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4" name="Line 416">
              <a:extLst>
                <a:ext uri="{FF2B5EF4-FFF2-40B4-BE49-F238E27FC236}">
                  <a16:creationId xmlns:a16="http://schemas.microsoft.com/office/drawing/2014/main" id="{4AE006CA-85ED-4CD0-8404-93C2F8334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5" name="Line 417">
              <a:extLst>
                <a:ext uri="{FF2B5EF4-FFF2-40B4-BE49-F238E27FC236}">
                  <a16:creationId xmlns:a16="http://schemas.microsoft.com/office/drawing/2014/main" id="{0F0E9426-80A1-4BC9-8C54-2D81390E8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6" name="Rectangle 418">
              <a:extLst>
                <a:ext uri="{FF2B5EF4-FFF2-40B4-BE49-F238E27FC236}">
                  <a16:creationId xmlns:a16="http://schemas.microsoft.com/office/drawing/2014/main" id="{9B1E08AB-F5D8-44C4-B657-E03E2E83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4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27" name="Line 419">
              <a:extLst>
                <a:ext uri="{FF2B5EF4-FFF2-40B4-BE49-F238E27FC236}">
                  <a16:creationId xmlns:a16="http://schemas.microsoft.com/office/drawing/2014/main" id="{5C46BDC2-CCF2-44EF-AB7F-72B9DB2D1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8" name="Rectangle 420">
              <a:extLst>
                <a:ext uri="{FF2B5EF4-FFF2-40B4-BE49-F238E27FC236}">
                  <a16:creationId xmlns:a16="http://schemas.microsoft.com/office/drawing/2014/main" id="{7135EB8D-EAC8-4F9C-9B11-F09C31BB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4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29" name="Line 421">
              <a:extLst>
                <a:ext uri="{FF2B5EF4-FFF2-40B4-BE49-F238E27FC236}">
                  <a16:creationId xmlns:a16="http://schemas.microsoft.com/office/drawing/2014/main" id="{03CE08B4-2C4C-4E7F-B367-5BC7228A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0" name="Line 423">
              <a:extLst>
                <a:ext uri="{FF2B5EF4-FFF2-40B4-BE49-F238E27FC236}">
                  <a16:creationId xmlns:a16="http://schemas.microsoft.com/office/drawing/2014/main" id="{28D1F85C-6E4C-4AAD-99AD-5CE13C251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1" name="Line 425">
              <a:extLst>
                <a:ext uri="{FF2B5EF4-FFF2-40B4-BE49-F238E27FC236}">
                  <a16:creationId xmlns:a16="http://schemas.microsoft.com/office/drawing/2014/main" id="{1A065B29-F28D-4C9A-B9BF-8D46B2E07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2" name="Rectangle 426">
              <a:extLst>
                <a:ext uri="{FF2B5EF4-FFF2-40B4-BE49-F238E27FC236}">
                  <a16:creationId xmlns:a16="http://schemas.microsoft.com/office/drawing/2014/main" id="{FC49891A-401F-4BE8-8A7D-2053B728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4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33" name="Line 427">
              <a:extLst>
                <a:ext uri="{FF2B5EF4-FFF2-40B4-BE49-F238E27FC236}">
                  <a16:creationId xmlns:a16="http://schemas.microsoft.com/office/drawing/2014/main" id="{635DBF4F-AFC4-412A-8BD0-A5327B0E3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4" name="Rectangle 428">
              <a:extLst>
                <a:ext uri="{FF2B5EF4-FFF2-40B4-BE49-F238E27FC236}">
                  <a16:creationId xmlns:a16="http://schemas.microsoft.com/office/drawing/2014/main" id="{AC0C15C0-93B7-448A-BF52-39A5C5ED7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683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633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35" name="Rectangle 429">
              <a:extLst>
                <a:ext uri="{FF2B5EF4-FFF2-40B4-BE49-F238E27FC236}">
                  <a16:creationId xmlns:a16="http://schemas.microsoft.com/office/drawing/2014/main" id="{4537E1EA-94C7-4C82-AE5F-9A9C24CA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3"/>
              <a:ext cx="11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pdoe@abc.com</a:t>
              </a:r>
            </a:p>
          </p:txBody>
        </p:sp>
        <p:sp>
          <p:nvSpPr>
            <p:cNvPr id="12436" name="Rectangle 430">
              <a:extLst>
                <a:ext uri="{FF2B5EF4-FFF2-40B4-BE49-F238E27FC236}">
                  <a16:creationId xmlns:a16="http://schemas.microsoft.com/office/drawing/2014/main" id="{E37AA02C-CA76-401D-A46D-5A20062E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683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Peter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37" name="Rectangle 431">
              <a:extLst>
                <a:ext uri="{FF2B5EF4-FFF2-40B4-BE49-F238E27FC236}">
                  <a16:creationId xmlns:a16="http://schemas.microsoft.com/office/drawing/2014/main" id="{FD1D1EA3-65CD-4AED-92EE-D3D8491C2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683"/>
              <a:ext cx="30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Doe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38" name="Rectangle 432">
              <a:extLst>
                <a:ext uri="{FF2B5EF4-FFF2-40B4-BE49-F238E27FC236}">
                  <a16:creationId xmlns:a16="http://schemas.microsoft.com/office/drawing/2014/main" id="{1229AFB8-DDA4-4BC1-8BB7-DF6BD470E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67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39" name="Line 433">
              <a:extLst>
                <a:ext uri="{FF2B5EF4-FFF2-40B4-BE49-F238E27FC236}">
                  <a16:creationId xmlns:a16="http://schemas.microsoft.com/office/drawing/2014/main" id="{C5CB51FF-2791-411C-883C-45EDEA336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0" name="Line 434">
              <a:extLst>
                <a:ext uri="{FF2B5EF4-FFF2-40B4-BE49-F238E27FC236}">
                  <a16:creationId xmlns:a16="http://schemas.microsoft.com/office/drawing/2014/main" id="{686458F0-0C6A-4615-90C5-3EF2CBB5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1" name="Rectangle 435">
              <a:extLst>
                <a:ext uri="{FF2B5EF4-FFF2-40B4-BE49-F238E27FC236}">
                  <a16:creationId xmlns:a16="http://schemas.microsoft.com/office/drawing/2014/main" id="{2FDA7DDB-6AAE-4132-969F-6229B986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1676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42" name="Line 436">
              <a:extLst>
                <a:ext uri="{FF2B5EF4-FFF2-40B4-BE49-F238E27FC236}">
                  <a16:creationId xmlns:a16="http://schemas.microsoft.com/office/drawing/2014/main" id="{866AC14D-0E6F-4617-BFCA-42B33FBDC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167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3" name="Rectangle 437">
              <a:extLst>
                <a:ext uri="{FF2B5EF4-FFF2-40B4-BE49-F238E27FC236}">
                  <a16:creationId xmlns:a16="http://schemas.microsoft.com/office/drawing/2014/main" id="{4C89B6F6-4672-48F7-8F35-C0BD484E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67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44" name="Line 438">
              <a:extLst>
                <a:ext uri="{FF2B5EF4-FFF2-40B4-BE49-F238E27FC236}">
                  <a16:creationId xmlns:a16="http://schemas.microsoft.com/office/drawing/2014/main" id="{982DF286-4357-43F3-A720-3586604E5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5" name="Line 439">
              <a:extLst>
                <a:ext uri="{FF2B5EF4-FFF2-40B4-BE49-F238E27FC236}">
                  <a16:creationId xmlns:a16="http://schemas.microsoft.com/office/drawing/2014/main" id="{AED002A9-CC22-4CE2-AEDB-12C63B51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6" name="Rectangle 440">
              <a:extLst>
                <a:ext uri="{FF2B5EF4-FFF2-40B4-BE49-F238E27FC236}">
                  <a16:creationId xmlns:a16="http://schemas.microsoft.com/office/drawing/2014/main" id="{FFA4465A-A4BE-4C3F-A9A4-C0DEC9EDD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676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47" name="Line 441">
              <a:extLst>
                <a:ext uri="{FF2B5EF4-FFF2-40B4-BE49-F238E27FC236}">
                  <a16:creationId xmlns:a16="http://schemas.microsoft.com/office/drawing/2014/main" id="{AF1C8F10-FDFC-44DB-9C1D-6FC33C92B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676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8" name="Line 443">
              <a:extLst>
                <a:ext uri="{FF2B5EF4-FFF2-40B4-BE49-F238E27FC236}">
                  <a16:creationId xmlns:a16="http://schemas.microsoft.com/office/drawing/2014/main" id="{AAABA243-F845-4C18-8846-180E1BB97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9" name="Line 444">
              <a:extLst>
                <a:ext uri="{FF2B5EF4-FFF2-40B4-BE49-F238E27FC236}">
                  <a16:creationId xmlns:a16="http://schemas.microsoft.com/office/drawing/2014/main" id="{2704030A-97D5-404B-ABD3-CA07C8AB3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0" name="Rectangle 445">
              <a:extLst>
                <a:ext uri="{FF2B5EF4-FFF2-40B4-BE49-F238E27FC236}">
                  <a16:creationId xmlns:a16="http://schemas.microsoft.com/office/drawing/2014/main" id="{AFAA25A3-C23C-4BCB-BD71-4891EF284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676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51" name="Line 446">
              <a:extLst>
                <a:ext uri="{FF2B5EF4-FFF2-40B4-BE49-F238E27FC236}">
                  <a16:creationId xmlns:a16="http://schemas.microsoft.com/office/drawing/2014/main" id="{D022F7F1-79CB-4113-8BEA-0F679148E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1676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2" name="Line 448">
              <a:extLst>
                <a:ext uri="{FF2B5EF4-FFF2-40B4-BE49-F238E27FC236}">
                  <a16:creationId xmlns:a16="http://schemas.microsoft.com/office/drawing/2014/main" id="{3B6A8045-4145-4393-A0DC-9B1AEF72B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3" name="Line 449">
              <a:extLst>
                <a:ext uri="{FF2B5EF4-FFF2-40B4-BE49-F238E27FC236}">
                  <a16:creationId xmlns:a16="http://schemas.microsoft.com/office/drawing/2014/main" id="{5F44A375-BAA1-4CED-88D7-9B6B8BD79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4" name="Rectangle 450">
              <a:extLst>
                <a:ext uri="{FF2B5EF4-FFF2-40B4-BE49-F238E27FC236}">
                  <a16:creationId xmlns:a16="http://schemas.microsoft.com/office/drawing/2014/main" id="{31F8B96B-F97B-4019-B4F4-9077C60CE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676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55" name="Line 451">
              <a:extLst>
                <a:ext uri="{FF2B5EF4-FFF2-40B4-BE49-F238E27FC236}">
                  <a16:creationId xmlns:a16="http://schemas.microsoft.com/office/drawing/2014/main" id="{008BFB23-BC05-4EA2-9B82-15BAB320F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676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6" name="Rectangle 452">
              <a:extLst>
                <a:ext uri="{FF2B5EF4-FFF2-40B4-BE49-F238E27FC236}">
                  <a16:creationId xmlns:a16="http://schemas.microsoft.com/office/drawing/2014/main" id="{4BEA14FF-763A-41E3-9910-99FB98BA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67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57" name="Line 453">
              <a:extLst>
                <a:ext uri="{FF2B5EF4-FFF2-40B4-BE49-F238E27FC236}">
                  <a16:creationId xmlns:a16="http://schemas.microsoft.com/office/drawing/2014/main" id="{5B493648-30AA-4A8A-8624-08CCAC584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8" name="Line 454">
              <a:extLst>
                <a:ext uri="{FF2B5EF4-FFF2-40B4-BE49-F238E27FC236}">
                  <a16:creationId xmlns:a16="http://schemas.microsoft.com/office/drawing/2014/main" id="{AF911830-761A-410D-B52C-49546C470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9" name="Rectangle 455">
              <a:extLst>
                <a:ext uri="{FF2B5EF4-FFF2-40B4-BE49-F238E27FC236}">
                  <a16:creationId xmlns:a16="http://schemas.microsoft.com/office/drawing/2014/main" id="{20A7C143-34A0-4373-AD71-9847A5670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683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60" name="Line 456">
              <a:extLst>
                <a:ext uri="{FF2B5EF4-FFF2-40B4-BE49-F238E27FC236}">
                  <a16:creationId xmlns:a16="http://schemas.microsoft.com/office/drawing/2014/main" id="{835CEC9C-B0CB-4712-900D-2F1742725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1" name="Rectangle 457">
              <a:extLst>
                <a:ext uri="{FF2B5EF4-FFF2-40B4-BE49-F238E27FC236}">
                  <a16:creationId xmlns:a16="http://schemas.microsoft.com/office/drawing/2014/main" id="{7CD64ADC-54B6-4DAB-ABCB-3FE7CF1AC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683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62" name="Line 458">
              <a:extLst>
                <a:ext uri="{FF2B5EF4-FFF2-40B4-BE49-F238E27FC236}">
                  <a16:creationId xmlns:a16="http://schemas.microsoft.com/office/drawing/2014/main" id="{E2F58A25-F1E9-4B54-9165-B5A33D804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3" name="Line 460">
              <a:extLst>
                <a:ext uri="{FF2B5EF4-FFF2-40B4-BE49-F238E27FC236}">
                  <a16:creationId xmlns:a16="http://schemas.microsoft.com/office/drawing/2014/main" id="{6D657618-2A31-4EDC-995A-7B597105E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4" name="Line 462">
              <a:extLst>
                <a:ext uri="{FF2B5EF4-FFF2-40B4-BE49-F238E27FC236}">
                  <a16:creationId xmlns:a16="http://schemas.microsoft.com/office/drawing/2014/main" id="{22BB86A8-D325-431F-BDB6-5DEBEB075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5" name="Rectangle 463">
              <a:extLst>
                <a:ext uri="{FF2B5EF4-FFF2-40B4-BE49-F238E27FC236}">
                  <a16:creationId xmlns:a16="http://schemas.microsoft.com/office/drawing/2014/main" id="{CBBB92E5-5A71-49D8-B38A-B4BA83D1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683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66" name="Line 464">
              <a:extLst>
                <a:ext uri="{FF2B5EF4-FFF2-40B4-BE49-F238E27FC236}">
                  <a16:creationId xmlns:a16="http://schemas.microsoft.com/office/drawing/2014/main" id="{ECC53C77-F842-47CD-8A35-94BBA2E82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7" name="Rectangle 465">
              <a:extLst>
                <a:ext uri="{FF2B5EF4-FFF2-40B4-BE49-F238E27FC236}">
                  <a16:creationId xmlns:a16="http://schemas.microsoft.com/office/drawing/2014/main" id="{0FC6ED5D-9010-4B1A-ABAA-F80158E04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887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787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68" name="Rectangle 466">
              <a:extLst>
                <a:ext uri="{FF2B5EF4-FFF2-40B4-BE49-F238E27FC236}">
                  <a16:creationId xmlns:a16="http://schemas.microsoft.com/office/drawing/2014/main" id="{BA6C120E-EF89-49A7-BD83-D94B2EA7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87"/>
              <a:ext cx="11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alee2@abc.com</a:t>
              </a:r>
            </a:p>
          </p:txBody>
        </p:sp>
        <p:sp>
          <p:nvSpPr>
            <p:cNvPr id="12469" name="Rectangle 467">
              <a:extLst>
                <a:ext uri="{FF2B5EF4-FFF2-40B4-BE49-F238E27FC236}">
                  <a16:creationId xmlns:a16="http://schemas.microsoft.com/office/drawing/2014/main" id="{3DCD5F5F-FA01-4A51-A8AF-B183ACA1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887"/>
              <a:ext cx="3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Alan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70" name="Rectangle 468">
              <a:extLst>
                <a:ext uri="{FF2B5EF4-FFF2-40B4-BE49-F238E27FC236}">
                  <a16:creationId xmlns:a16="http://schemas.microsoft.com/office/drawing/2014/main" id="{25070EFF-1328-4E9B-9749-8F2DB002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1887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solidFill>
                    <a:srgbClr val="010000"/>
                  </a:solidFill>
                  <a:latin typeface="Times New Roman" panose="02020603050405020304" pitchFamily="18" charset="0"/>
                </a:rPr>
                <a:t>Lee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71" name="Rectangle 470">
              <a:extLst>
                <a:ext uri="{FF2B5EF4-FFF2-40B4-BE49-F238E27FC236}">
                  <a16:creationId xmlns:a16="http://schemas.microsoft.com/office/drawing/2014/main" id="{CA039CB7-A49B-43F9-9216-1DAE9FF5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87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72" name="Line 471">
              <a:extLst>
                <a:ext uri="{FF2B5EF4-FFF2-40B4-BE49-F238E27FC236}">
                  <a16:creationId xmlns:a16="http://schemas.microsoft.com/office/drawing/2014/main" id="{A559FAF6-EE31-4A64-8DAC-920E9C7F0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3" name="Line 472">
              <a:extLst>
                <a:ext uri="{FF2B5EF4-FFF2-40B4-BE49-F238E27FC236}">
                  <a16:creationId xmlns:a16="http://schemas.microsoft.com/office/drawing/2014/main" id="{AD2F6925-5D35-4DDC-97CF-FAA58D452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4" name="Rectangle 473">
              <a:extLst>
                <a:ext uri="{FF2B5EF4-FFF2-40B4-BE49-F238E27FC236}">
                  <a16:creationId xmlns:a16="http://schemas.microsoft.com/office/drawing/2014/main" id="{1DFFF235-3CF2-423B-9C14-7C8EBF0B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1877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75" name="Line 474">
              <a:extLst>
                <a:ext uri="{FF2B5EF4-FFF2-40B4-BE49-F238E27FC236}">
                  <a16:creationId xmlns:a16="http://schemas.microsoft.com/office/drawing/2014/main" id="{978BA4AF-C3FE-4E18-9B64-2C41146DC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187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6" name="Rectangle 475">
              <a:extLst>
                <a:ext uri="{FF2B5EF4-FFF2-40B4-BE49-F238E27FC236}">
                  <a16:creationId xmlns:a16="http://schemas.microsoft.com/office/drawing/2014/main" id="{16D71068-BFED-4025-9D80-FC8B8936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87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77" name="Line 476">
              <a:extLst>
                <a:ext uri="{FF2B5EF4-FFF2-40B4-BE49-F238E27FC236}">
                  <a16:creationId xmlns:a16="http://schemas.microsoft.com/office/drawing/2014/main" id="{83028095-F55D-4771-9A63-FCEB66D25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8" name="Line 477">
              <a:extLst>
                <a:ext uri="{FF2B5EF4-FFF2-40B4-BE49-F238E27FC236}">
                  <a16:creationId xmlns:a16="http://schemas.microsoft.com/office/drawing/2014/main" id="{A585A83E-F396-4B76-B7CB-5C657AF8F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9" name="Rectangle 478">
              <a:extLst>
                <a:ext uri="{FF2B5EF4-FFF2-40B4-BE49-F238E27FC236}">
                  <a16:creationId xmlns:a16="http://schemas.microsoft.com/office/drawing/2014/main" id="{4EEAA22C-2B56-4689-8EB3-6978CBD9D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877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80" name="Line 479">
              <a:extLst>
                <a:ext uri="{FF2B5EF4-FFF2-40B4-BE49-F238E27FC236}">
                  <a16:creationId xmlns:a16="http://schemas.microsoft.com/office/drawing/2014/main" id="{F3E57591-276E-4FD9-987A-43A3F894B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877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1" name="Line 481">
              <a:extLst>
                <a:ext uri="{FF2B5EF4-FFF2-40B4-BE49-F238E27FC236}">
                  <a16:creationId xmlns:a16="http://schemas.microsoft.com/office/drawing/2014/main" id="{C0429D74-983C-4564-9A32-D767AAA7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2" name="Line 482">
              <a:extLst>
                <a:ext uri="{FF2B5EF4-FFF2-40B4-BE49-F238E27FC236}">
                  <a16:creationId xmlns:a16="http://schemas.microsoft.com/office/drawing/2014/main" id="{D486C671-A799-4D53-81BD-0BABB814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3" name="Rectangle 483">
              <a:extLst>
                <a:ext uri="{FF2B5EF4-FFF2-40B4-BE49-F238E27FC236}">
                  <a16:creationId xmlns:a16="http://schemas.microsoft.com/office/drawing/2014/main" id="{00A25918-A098-407F-A88E-53A2D7FE8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77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84" name="Line 484">
              <a:extLst>
                <a:ext uri="{FF2B5EF4-FFF2-40B4-BE49-F238E27FC236}">
                  <a16:creationId xmlns:a16="http://schemas.microsoft.com/office/drawing/2014/main" id="{595AA73B-5729-4F42-91BF-D875A28E9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1877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5" name="Line 486">
              <a:extLst>
                <a:ext uri="{FF2B5EF4-FFF2-40B4-BE49-F238E27FC236}">
                  <a16:creationId xmlns:a16="http://schemas.microsoft.com/office/drawing/2014/main" id="{A096F7EC-0E22-4D25-9FFB-A3D88AF86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6" name="Line 487">
              <a:extLst>
                <a:ext uri="{FF2B5EF4-FFF2-40B4-BE49-F238E27FC236}">
                  <a16:creationId xmlns:a16="http://schemas.microsoft.com/office/drawing/2014/main" id="{49C1BDB2-0373-4EEC-9DCE-B0AFEB835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7" name="Rectangle 488">
              <a:extLst>
                <a:ext uri="{FF2B5EF4-FFF2-40B4-BE49-F238E27FC236}">
                  <a16:creationId xmlns:a16="http://schemas.microsoft.com/office/drawing/2014/main" id="{A6371454-35D7-494A-8D3F-28997933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77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88" name="Line 489">
              <a:extLst>
                <a:ext uri="{FF2B5EF4-FFF2-40B4-BE49-F238E27FC236}">
                  <a16:creationId xmlns:a16="http://schemas.microsoft.com/office/drawing/2014/main" id="{742B38BA-A008-4021-B861-73C0FD3CC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877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9" name="Rectangle 490">
              <a:extLst>
                <a:ext uri="{FF2B5EF4-FFF2-40B4-BE49-F238E27FC236}">
                  <a16:creationId xmlns:a16="http://schemas.microsoft.com/office/drawing/2014/main" id="{5A210EBF-8642-4C73-94D4-AF12359F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87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90" name="Line 491">
              <a:extLst>
                <a:ext uri="{FF2B5EF4-FFF2-40B4-BE49-F238E27FC236}">
                  <a16:creationId xmlns:a16="http://schemas.microsoft.com/office/drawing/2014/main" id="{A7AF2D77-25DD-4C41-962A-8EFD0662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1" name="Line 492">
              <a:extLst>
                <a:ext uri="{FF2B5EF4-FFF2-40B4-BE49-F238E27FC236}">
                  <a16:creationId xmlns:a16="http://schemas.microsoft.com/office/drawing/2014/main" id="{74B2A8DE-C67B-48D0-BF91-3F775B0D2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2" name="Rectangle 493">
              <a:extLst>
                <a:ext uri="{FF2B5EF4-FFF2-40B4-BE49-F238E27FC236}">
                  <a16:creationId xmlns:a16="http://schemas.microsoft.com/office/drawing/2014/main" id="{DC419F96-9A8E-466E-87B6-6389504C7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884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93" name="Line 494">
              <a:extLst>
                <a:ext uri="{FF2B5EF4-FFF2-40B4-BE49-F238E27FC236}">
                  <a16:creationId xmlns:a16="http://schemas.microsoft.com/office/drawing/2014/main" id="{F8B417A7-F928-435E-BABD-3933E7A45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4" name="Line 496">
              <a:extLst>
                <a:ext uri="{FF2B5EF4-FFF2-40B4-BE49-F238E27FC236}">
                  <a16:creationId xmlns:a16="http://schemas.microsoft.com/office/drawing/2014/main" id="{9776CEDB-AE76-48E2-A53D-C3EEDC25E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5" name="Line 497">
              <a:extLst>
                <a:ext uri="{FF2B5EF4-FFF2-40B4-BE49-F238E27FC236}">
                  <a16:creationId xmlns:a16="http://schemas.microsoft.com/office/drawing/2014/main" id="{99FEC472-3F9B-4F6F-996E-6E3CB2FE6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6" name="Line 499">
              <a:extLst>
                <a:ext uri="{FF2B5EF4-FFF2-40B4-BE49-F238E27FC236}">
                  <a16:creationId xmlns:a16="http://schemas.microsoft.com/office/drawing/2014/main" id="{7825393C-E629-40B8-A82E-DD0AF83A1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" name="Line 500">
              <a:extLst>
                <a:ext uri="{FF2B5EF4-FFF2-40B4-BE49-F238E27FC236}">
                  <a16:creationId xmlns:a16="http://schemas.microsoft.com/office/drawing/2014/main" id="{DA1A9F1D-07DA-49A4-BE26-2772BE78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" name="Line 502">
              <a:extLst>
                <a:ext uri="{FF2B5EF4-FFF2-40B4-BE49-F238E27FC236}">
                  <a16:creationId xmlns:a16="http://schemas.microsoft.com/office/drawing/2014/main" id="{3287AE1C-2C8B-4429-A161-6BABF469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208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" name="Rectangle 503">
              <a:extLst>
                <a:ext uri="{FF2B5EF4-FFF2-40B4-BE49-F238E27FC236}">
                  <a16:creationId xmlns:a16="http://schemas.microsoft.com/office/drawing/2014/main" id="{6F41A52B-E507-4DAC-B3E5-DD6DA6DF2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884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500" name="Line 504">
              <a:extLst>
                <a:ext uri="{FF2B5EF4-FFF2-40B4-BE49-F238E27FC236}">
                  <a16:creationId xmlns:a16="http://schemas.microsoft.com/office/drawing/2014/main" id="{68A0BEF3-3CF5-4499-BB65-93408275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" name="Line 506">
              <a:extLst>
                <a:ext uri="{FF2B5EF4-FFF2-40B4-BE49-F238E27FC236}">
                  <a16:creationId xmlns:a16="http://schemas.microsoft.com/office/drawing/2014/main" id="{03633F4E-AD2D-412F-B93D-4DE04D58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2" name="Line 507">
              <a:extLst>
                <a:ext uri="{FF2B5EF4-FFF2-40B4-BE49-F238E27FC236}">
                  <a16:creationId xmlns:a16="http://schemas.microsoft.com/office/drawing/2014/main" id="{667CCB5C-4B32-4674-B9A4-C4A2DD5C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" name="Line 509">
              <a:extLst>
                <a:ext uri="{FF2B5EF4-FFF2-40B4-BE49-F238E27FC236}">
                  <a16:creationId xmlns:a16="http://schemas.microsoft.com/office/drawing/2014/main" id="{FEA4D06C-526E-482E-9236-CDCF4F155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081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" name="Line 511">
              <a:extLst>
                <a:ext uri="{FF2B5EF4-FFF2-40B4-BE49-F238E27FC236}">
                  <a16:creationId xmlns:a16="http://schemas.microsoft.com/office/drawing/2014/main" id="{889ED24E-2BE0-4A92-8BD8-DB52DB3A6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5" name="Line 513">
              <a:extLst>
                <a:ext uri="{FF2B5EF4-FFF2-40B4-BE49-F238E27FC236}">
                  <a16:creationId xmlns:a16="http://schemas.microsoft.com/office/drawing/2014/main" id="{4406567C-8394-4F8E-AD3D-D138B17FF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" name="Line 514">
              <a:extLst>
                <a:ext uri="{FF2B5EF4-FFF2-40B4-BE49-F238E27FC236}">
                  <a16:creationId xmlns:a16="http://schemas.microsoft.com/office/drawing/2014/main" id="{B05C15EA-FBF5-463E-A352-E90585E35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7" name="Line 516">
              <a:extLst>
                <a:ext uri="{FF2B5EF4-FFF2-40B4-BE49-F238E27FC236}">
                  <a16:creationId xmlns:a16="http://schemas.microsoft.com/office/drawing/2014/main" id="{3E44DE29-0EB3-4CCC-BFE9-7B20BE054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2081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" name="Line 518">
              <a:extLst>
                <a:ext uri="{FF2B5EF4-FFF2-40B4-BE49-F238E27FC236}">
                  <a16:creationId xmlns:a16="http://schemas.microsoft.com/office/drawing/2014/main" id="{3B973BCA-B76C-4747-ADD3-3AB10ADE1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" name="Line 520">
              <a:extLst>
                <a:ext uri="{FF2B5EF4-FFF2-40B4-BE49-F238E27FC236}">
                  <a16:creationId xmlns:a16="http://schemas.microsoft.com/office/drawing/2014/main" id="{23846419-A046-47B0-83BF-52F9E4729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0" name="Line 521">
              <a:extLst>
                <a:ext uri="{FF2B5EF4-FFF2-40B4-BE49-F238E27FC236}">
                  <a16:creationId xmlns:a16="http://schemas.microsoft.com/office/drawing/2014/main" id="{F9464756-A3B4-4F11-AC99-AC53CF031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" name="Line 523">
              <a:extLst>
                <a:ext uri="{FF2B5EF4-FFF2-40B4-BE49-F238E27FC236}">
                  <a16:creationId xmlns:a16="http://schemas.microsoft.com/office/drawing/2014/main" id="{49C0899C-3247-4ABC-B203-F142CE284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2081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2" name="Rectangle 524">
              <a:extLst>
                <a:ext uri="{FF2B5EF4-FFF2-40B4-BE49-F238E27FC236}">
                  <a16:creationId xmlns:a16="http://schemas.microsoft.com/office/drawing/2014/main" id="{793BCA3C-41EF-4F0A-9D7D-F1B0BD5C4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884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513" name="Line 525">
              <a:extLst>
                <a:ext uri="{FF2B5EF4-FFF2-40B4-BE49-F238E27FC236}">
                  <a16:creationId xmlns:a16="http://schemas.microsoft.com/office/drawing/2014/main" id="{EFD6807D-129B-4C3C-8AA5-325092842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" name="Line 527">
              <a:extLst>
                <a:ext uri="{FF2B5EF4-FFF2-40B4-BE49-F238E27FC236}">
                  <a16:creationId xmlns:a16="http://schemas.microsoft.com/office/drawing/2014/main" id="{F3910059-DE04-4424-894A-C6CC9B96B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5" name="Line 528">
              <a:extLst>
                <a:ext uri="{FF2B5EF4-FFF2-40B4-BE49-F238E27FC236}">
                  <a16:creationId xmlns:a16="http://schemas.microsoft.com/office/drawing/2014/main" id="{600C95F5-CEDE-41D6-8C9C-58921BE57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6" name="Line 530">
              <a:extLst>
                <a:ext uri="{FF2B5EF4-FFF2-40B4-BE49-F238E27FC236}">
                  <a16:creationId xmlns:a16="http://schemas.microsoft.com/office/drawing/2014/main" id="{8E5E2A32-BDC2-4CF6-964B-B70180431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7" name="Line 531">
              <a:extLst>
                <a:ext uri="{FF2B5EF4-FFF2-40B4-BE49-F238E27FC236}">
                  <a16:creationId xmlns:a16="http://schemas.microsoft.com/office/drawing/2014/main" id="{7AE72BF1-2818-412F-9016-2FA3858F2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2" name="Rectangle 532">
            <a:extLst>
              <a:ext uri="{FF2B5EF4-FFF2-40B4-BE49-F238E27FC236}">
                <a16:creationId xmlns:a16="http://schemas.microsoft.com/office/drawing/2014/main" id="{435CC364-D637-418C-9813-06CF1C0F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7941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If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is the PK then the FDs (Functional Dependencies):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	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EmpEmail</a:t>
            </a:r>
            <a:endParaRPr lang="en-CA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	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EmpFname</a:t>
            </a:r>
            <a:endParaRPr lang="en-CA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	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EmpLname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303" name="Rectangle 533">
            <a:extLst>
              <a:ext uri="{FF2B5EF4-FFF2-40B4-BE49-F238E27FC236}">
                <a16:creationId xmlns:a16="http://schemas.microsoft.com/office/drawing/2014/main" id="{CEDBF3B9-1120-4A47-BC84-4BD4F1FF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05400"/>
            <a:ext cx="150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must exist.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304" name="Title 2">
            <a:extLst>
              <a:ext uri="{FF2B5EF4-FFF2-40B4-BE49-F238E27FC236}">
                <a16:creationId xmlns:a16="http://schemas.microsoft.com/office/drawing/2014/main" id="{00C4C0E6-2878-4331-BB5F-6D50AEE3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1" name="Rectangle 2">
            <a:extLst>
              <a:ext uri="{FF2B5EF4-FFF2-40B4-BE49-F238E27FC236}">
                <a16:creationId xmlns:a16="http://schemas.microsoft.com/office/drawing/2014/main" id="{0C387D1E-B440-4FD3-8F6D-D6E38687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1273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/>
              <a:t>Functional Dependency A</a:t>
            </a:r>
            <a:r>
              <a:rPr lang="en-US">
                <a:cs typeface="Calibri" panose="020F0502020204030204" pitchFamily="34" charset="0"/>
              </a:rPr>
              <a:t>→B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87">
            <a:extLst>
              <a:ext uri="{FF2B5EF4-FFF2-40B4-BE49-F238E27FC236}">
                <a16:creationId xmlns:a16="http://schemas.microsoft.com/office/drawing/2014/main" id="{B75BE019-C7E4-4102-B8CE-2FAF4FF5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3" y="457200"/>
            <a:ext cx="8229600" cy="1143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2 different ways to depict FDs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E024AF34-0E94-4644-A535-7C45B435F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2323F-06C9-4BC5-AF8F-C4318BBD9C3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288">
            <a:extLst>
              <a:ext uri="{FF2B5EF4-FFF2-40B4-BE49-F238E27FC236}">
                <a16:creationId xmlns:a16="http://schemas.microsoft.com/office/drawing/2014/main" id="{08C450A9-242E-466E-85E0-016EB307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54175"/>
            <a:ext cx="4305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	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EmpEmail</a:t>
            </a:r>
            <a:endParaRPr lang="en-CA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	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EmpFname</a:t>
            </a:r>
            <a:endParaRPr lang="en-CA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>
                <a:latin typeface="Times New Roman" panose="02020603050405020304" pitchFamily="18" charset="0"/>
              </a:rPr>
              <a:t>	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dirty="0" err="1">
                <a:latin typeface="Times New Roman" panose="02020603050405020304" pitchFamily="18" charset="0"/>
              </a:rPr>
              <a:t>EmpLname</a:t>
            </a:r>
            <a:r>
              <a:rPr lang="en-CA" altLang="en-US" sz="2400" dirty="0">
                <a:latin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321" name="Rectangle 300">
            <a:extLst>
              <a:ext uri="{FF2B5EF4-FFF2-40B4-BE49-F238E27FC236}">
                <a16:creationId xmlns:a16="http://schemas.microsoft.com/office/drawing/2014/main" id="{B0858933-3096-4660-A55D-3D49031A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5052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79387-18BF-4A2B-9A18-E0AC6F2D147A}"/>
              </a:ext>
            </a:extLst>
          </p:cNvPr>
          <p:cNvGrpSpPr/>
          <p:nvPr/>
        </p:nvGrpSpPr>
        <p:grpSpPr>
          <a:xfrm>
            <a:off x="933450" y="3505200"/>
            <a:ext cx="7448550" cy="914400"/>
            <a:chOff x="933450" y="3505200"/>
            <a:chExt cx="7448550" cy="914400"/>
          </a:xfrm>
        </p:grpSpPr>
        <p:sp>
          <p:nvSpPr>
            <p:cNvPr id="13317" name="Text Box 296">
              <a:extLst>
                <a:ext uri="{FF2B5EF4-FFF2-40B4-BE49-F238E27FC236}">
                  <a16:creationId xmlns:a16="http://schemas.microsoft.com/office/drawing/2014/main" id="{839C5F1D-18B0-4D32-9C25-F0133D82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505200"/>
              <a:ext cx="7391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altLang="en-US" sz="2400" b="1" u="sng" dirty="0" err="1">
                  <a:latin typeface="Times New Roman" panose="02020603050405020304" pitchFamily="18" charset="0"/>
                </a:rPr>
                <a:t>EmpNum</a:t>
              </a:r>
              <a:r>
                <a:rPr lang="en-CA" altLang="en-US" sz="2400" dirty="0">
                  <a:latin typeface="Times New Roman" panose="02020603050405020304" pitchFamily="18" charset="0"/>
                </a:rPr>
                <a:t>   </a:t>
              </a:r>
              <a:r>
                <a:rPr lang="en-CA" altLang="en-US" sz="2400" noProof="1">
                  <a:latin typeface="Times New Roman" panose="02020603050405020304" pitchFamily="18" charset="0"/>
                </a:rPr>
                <a:t> </a:t>
              </a:r>
              <a:r>
                <a:rPr lang="en-CA" altLang="en-US" sz="2400" dirty="0" err="1">
                  <a:latin typeface="Times New Roman" panose="02020603050405020304" pitchFamily="18" charset="0"/>
                </a:rPr>
                <a:t>EmpEmail</a:t>
              </a:r>
              <a:r>
                <a:rPr lang="en-CA" altLang="en-US" sz="2400" dirty="0">
                  <a:latin typeface="Times New Roman" panose="02020603050405020304" pitchFamily="18" charset="0"/>
                </a:rPr>
                <a:t>  </a:t>
              </a:r>
              <a:r>
                <a:rPr lang="en-CA" altLang="en-US" sz="2400" noProof="1">
                  <a:latin typeface="Times New Roman" panose="02020603050405020304" pitchFamily="18" charset="0"/>
                </a:rPr>
                <a:t>  </a:t>
              </a:r>
              <a:r>
                <a:rPr lang="en-CA" altLang="en-US" sz="2400" dirty="0" err="1">
                  <a:latin typeface="Times New Roman" panose="02020603050405020304" pitchFamily="18" charset="0"/>
                </a:rPr>
                <a:t>EmpFname</a:t>
              </a:r>
              <a:r>
                <a:rPr lang="en-CA" altLang="en-US" sz="2400" dirty="0">
                  <a:latin typeface="Times New Roman" panose="02020603050405020304" pitchFamily="18" charset="0"/>
                </a:rPr>
                <a:t>    </a:t>
              </a:r>
              <a:r>
                <a:rPr lang="en-CA" altLang="en-US" sz="2400" noProof="1">
                  <a:latin typeface="Times New Roman" panose="02020603050405020304" pitchFamily="18" charset="0"/>
                </a:rPr>
                <a:t> </a:t>
              </a:r>
              <a:r>
                <a:rPr lang="en-CA" altLang="en-US" sz="2400" dirty="0" err="1">
                  <a:latin typeface="Times New Roman" panose="02020603050405020304" pitchFamily="18" charset="0"/>
                </a:rPr>
                <a:t>EmpLname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318" name="Rectangle 297">
              <a:extLst>
                <a:ext uri="{FF2B5EF4-FFF2-40B4-BE49-F238E27FC236}">
                  <a16:creationId xmlns:a16="http://schemas.microsoft.com/office/drawing/2014/main" id="{7525B177-5C88-4DA1-8B86-838B11914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0" y="3505200"/>
              <a:ext cx="1447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19" name="Rectangle 298">
              <a:extLst>
                <a:ext uri="{FF2B5EF4-FFF2-40B4-BE49-F238E27FC236}">
                  <a16:creationId xmlns:a16="http://schemas.microsoft.com/office/drawing/2014/main" id="{751186F2-BA9B-4235-8D3F-D0BFE59A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250" y="3505200"/>
              <a:ext cx="1600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20" name="Rectangle 299">
              <a:extLst>
                <a:ext uri="{FF2B5EF4-FFF2-40B4-BE49-F238E27FC236}">
                  <a16:creationId xmlns:a16="http://schemas.microsoft.com/office/drawing/2014/main" id="{3E81F9FF-EA42-4A62-939F-6C6EBBF7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450" y="3505200"/>
              <a:ext cx="1752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22" name="Freeform 301">
              <a:extLst>
                <a:ext uri="{FF2B5EF4-FFF2-40B4-BE49-F238E27FC236}">
                  <a16:creationId xmlns:a16="http://schemas.microsoft.com/office/drawing/2014/main" id="{D95A94EA-E882-4174-BA7F-72C9F946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4038600"/>
              <a:ext cx="1524000" cy="381000"/>
            </a:xfrm>
            <a:custGeom>
              <a:avLst/>
              <a:gdLst>
                <a:gd name="T0" fmla="*/ 0 w 960"/>
                <a:gd name="T1" fmla="*/ 0 h 240"/>
                <a:gd name="T2" fmla="*/ 0 w 960"/>
                <a:gd name="T3" fmla="*/ 2147483646 h 240"/>
                <a:gd name="T4" fmla="*/ 2147483646 w 960"/>
                <a:gd name="T5" fmla="*/ 2147483646 h 240"/>
                <a:gd name="T6" fmla="*/ 2147483646 w 960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0" h="240">
                  <a:moveTo>
                    <a:pt x="0" y="0"/>
                  </a:moveTo>
                  <a:lnTo>
                    <a:pt x="0" y="240"/>
                  </a:lnTo>
                  <a:lnTo>
                    <a:pt x="960" y="240"/>
                  </a:lnTo>
                  <a:lnTo>
                    <a:pt x="96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Freeform 302">
              <a:extLst>
                <a:ext uri="{FF2B5EF4-FFF2-40B4-BE49-F238E27FC236}">
                  <a16:creationId xmlns:a16="http://schemas.microsoft.com/office/drawing/2014/main" id="{2955283B-C5E7-4725-B0DF-CDDDF4B18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0" y="4038600"/>
              <a:ext cx="1524000" cy="381000"/>
            </a:xfrm>
            <a:custGeom>
              <a:avLst/>
              <a:gdLst>
                <a:gd name="T0" fmla="*/ 0 w 960"/>
                <a:gd name="T1" fmla="*/ 0 h 240"/>
                <a:gd name="T2" fmla="*/ 0 w 960"/>
                <a:gd name="T3" fmla="*/ 2147483646 h 240"/>
                <a:gd name="T4" fmla="*/ 2147483646 w 960"/>
                <a:gd name="T5" fmla="*/ 2147483646 h 240"/>
                <a:gd name="T6" fmla="*/ 2147483646 w 960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0" h="240">
                  <a:moveTo>
                    <a:pt x="0" y="0"/>
                  </a:moveTo>
                  <a:lnTo>
                    <a:pt x="0" y="240"/>
                  </a:lnTo>
                  <a:lnTo>
                    <a:pt x="960" y="240"/>
                  </a:lnTo>
                  <a:lnTo>
                    <a:pt x="96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Freeform 303">
              <a:extLst>
                <a:ext uri="{FF2B5EF4-FFF2-40B4-BE49-F238E27FC236}">
                  <a16:creationId xmlns:a16="http://schemas.microsoft.com/office/drawing/2014/main" id="{4F49F70F-135D-49CA-9CA0-61D7E99DC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650" y="4038600"/>
              <a:ext cx="1524000" cy="381000"/>
            </a:xfrm>
            <a:custGeom>
              <a:avLst/>
              <a:gdLst>
                <a:gd name="T0" fmla="*/ 0 w 960"/>
                <a:gd name="T1" fmla="*/ 0 h 240"/>
                <a:gd name="T2" fmla="*/ 0 w 960"/>
                <a:gd name="T3" fmla="*/ 2147483646 h 240"/>
                <a:gd name="T4" fmla="*/ 2147483646 w 960"/>
                <a:gd name="T5" fmla="*/ 2147483646 h 240"/>
                <a:gd name="T6" fmla="*/ 2147483646 w 960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0" h="240">
                  <a:moveTo>
                    <a:pt x="0" y="0"/>
                  </a:moveTo>
                  <a:lnTo>
                    <a:pt x="0" y="240"/>
                  </a:lnTo>
                  <a:lnTo>
                    <a:pt x="960" y="240"/>
                  </a:lnTo>
                  <a:lnTo>
                    <a:pt x="96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398F5ABE-328C-49EA-9665-A044DA29A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/>
              <a:t>Functional Dependency A</a:t>
            </a:r>
            <a:r>
              <a:rPr lang="en-US">
                <a:cs typeface="Calibri" panose="020F0502020204030204" pitchFamily="34" charset="0"/>
              </a:rPr>
              <a:t>→B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1">
            <a:extLst>
              <a:ext uri="{FF2B5EF4-FFF2-40B4-BE49-F238E27FC236}">
                <a16:creationId xmlns:a16="http://schemas.microsoft.com/office/drawing/2014/main" id="{BD7E4586-1768-440A-9990-A5F31F84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4889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CA" altLang="en-US" sz="3000" b="1">
                <a:latin typeface="Arial" panose="020B0604020202020204" pitchFamily="34" charset="0"/>
              </a:rPr>
              <a:t>Determinant</a:t>
            </a:r>
            <a:endParaRPr lang="en-US" altLang="en-US" sz="3000" b="1">
              <a:latin typeface="Arial" panose="020B0604020202020204" pitchFamily="34" charset="0"/>
            </a:endParaRP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A34980F7-5834-49CF-9391-730D79BEA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47A78-C0A0-4FCA-A0F3-80C22823D8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82">
            <a:extLst>
              <a:ext uri="{FF2B5EF4-FFF2-40B4-BE49-F238E27FC236}">
                <a16:creationId xmlns:a16="http://schemas.microsoft.com/office/drawing/2014/main" id="{0D78A089-3D31-4975-93F0-7A7CB2A5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47800"/>
            <a:ext cx="4110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Functional Dependency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	EmpNum 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CA" altLang="en-US" sz="2400" noProof="1">
                <a:latin typeface="Times New Roman" panose="02020603050405020304" pitchFamily="18" charset="0"/>
              </a:rPr>
              <a:t> </a:t>
            </a:r>
            <a:r>
              <a:rPr lang="en-CA" altLang="en-US" sz="2400">
                <a:latin typeface="Times New Roman" panose="02020603050405020304" pitchFamily="18" charset="0"/>
              </a:rPr>
              <a:t>EmpEmail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Text Box 83">
            <a:extLst>
              <a:ext uri="{FF2B5EF4-FFF2-40B4-BE49-F238E27FC236}">
                <a16:creationId xmlns:a16="http://schemas.microsoft.com/office/drawing/2014/main" id="{124170BB-0F7E-497A-9922-36520D055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0400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Attribute on the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Left Hand Side  </a:t>
            </a:r>
            <a:r>
              <a:rPr lang="en-US" altLang="en-US" sz="2400" dirty="0">
                <a:latin typeface="Times New Roman" panose="02020603050405020304" pitchFamily="18" charset="0"/>
              </a:rPr>
              <a:t>is known as the </a:t>
            </a:r>
            <a:r>
              <a:rPr lang="en-US" altLang="en-US" sz="24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determinant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EmpNum</a:t>
            </a:r>
            <a:r>
              <a:rPr lang="en-US" altLang="en-US" sz="2400" dirty="0">
                <a:latin typeface="Times New Roman" panose="02020603050405020304" pitchFamily="18" charset="0"/>
              </a:rPr>
              <a:t> is a determinant of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EmpEmail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40A7779-8E49-4DEB-850C-6B306922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/>
              <a:t>Functional Dependency A</a:t>
            </a:r>
            <a:r>
              <a:rPr lang="en-US" dirty="0">
                <a:cs typeface="Calibri" panose="020F0502020204030204" pitchFamily="34" charset="0"/>
              </a:rPr>
              <a:t>→B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</TotalTime>
  <Words>3064</Words>
  <Application>Microsoft Office PowerPoint</Application>
  <PresentationFormat>On-screen Show (4:3)</PresentationFormat>
  <Paragraphs>1264</Paragraphs>
  <Slides>63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Andalus</vt:lpstr>
      <vt:lpstr>Arial</vt:lpstr>
      <vt:lpstr>Arial Unicode MS</vt:lpstr>
      <vt:lpstr>Arial-BoldMT</vt:lpstr>
      <vt:lpstr>Calibri</vt:lpstr>
      <vt:lpstr>Tahoma</vt:lpstr>
      <vt:lpstr>Times</vt:lpstr>
      <vt:lpstr>Times New Roman</vt:lpstr>
      <vt:lpstr>Verdana</vt:lpstr>
      <vt:lpstr>Wingdings</vt:lpstr>
      <vt:lpstr>Office Theme</vt:lpstr>
      <vt:lpstr>Default Design</vt:lpstr>
      <vt:lpstr>Normalization</vt:lpstr>
      <vt:lpstr>References</vt:lpstr>
      <vt:lpstr>Overview</vt:lpstr>
      <vt:lpstr>Functional Dependency A→B</vt:lpstr>
      <vt:lpstr>PowerPoint Presentation</vt:lpstr>
      <vt:lpstr>PowerPoint Presentation</vt:lpstr>
      <vt:lpstr>PowerPoint Presentation</vt:lpstr>
      <vt:lpstr>2 different ways to depict FDs</vt:lpstr>
      <vt:lpstr>Determinant</vt:lpstr>
      <vt:lpstr>PowerPoint Presentation</vt:lpstr>
      <vt:lpstr>Exercise:</vt:lpstr>
      <vt:lpstr>Transitive Dependency A→B →C</vt:lpstr>
      <vt:lpstr>PowerPoint Presentation</vt:lpstr>
      <vt:lpstr>Partial dependency (A1,A2), A2 →B</vt:lpstr>
      <vt:lpstr>PowerPoint Presentation</vt:lpstr>
      <vt:lpstr>Normalization</vt:lpstr>
      <vt:lpstr>Normalization</vt:lpstr>
      <vt:lpstr>Normalization</vt:lpstr>
      <vt:lpstr>NORMAL FORMS</vt:lpstr>
      <vt:lpstr>Normal Forms</vt:lpstr>
      <vt:lpstr>PowerPoint Presentation</vt:lpstr>
      <vt:lpstr> A table is in 1NF if there are no repeating groups in the table.   A table is in 1NF   if all non-key fields are functionally dependent on the PK.     for each given value of PK, we always get only one value of the non-key field(s).       We say a relation is in 1NF if all values stored in the relation are single-valued and atomic.    Values must be simple.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Suppose a company wants to store the names and contact details of its Customers. It creates a table that looks like this. Is it in 1 NF?</vt:lpstr>
      <vt:lpstr>Customer and Customer_Contact table. </vt:lpstr>
      <vt:lpstr>Partial dependency (A1,A2), A2 →B</vt:lpstr>
      <vt:lpstr>PowerPoint Presentation</vt:lpstr>
      <vt:lpstr>PowerPoint Presentation</vt:lpstr>
      <vt:lpstr>PowerPoint Presentation</vt:lpstr>
      <vt:lpstr>Transitive Dependency A→B →C</vt:lpstr>
      <vt:lpstr>PowerPoint Presentation</vt:lpstr>
      <vt:lpstr>PowerPoint Presentation</vt:lpstr>
      <vt:lpstr>PowerPoint Presentation</vt:lpstr>
      <vt:lpstr>Transitive Dependency A→B →C</vt:lpstr>
      <vt:lpstr>Customer table is not in 3NF  as it has transitive dependency- P_id-&gt;p_zip and p_zip-&gt;{p_city,p_district,p_state}  So it decomposes into  Customer and Customer_Address table</vt:lpstr>
      <vt:lpstr>Normal Forms  Summary</vt:lpstr>
      <vt:lpstr>Interested in More examples</vt:lpstr>
      <vt:lpstr>Exercise: </vt:lpstr>
      <vt:lpstr>Is the below Order table in 1 NF?</vt:lpstr>
      <vt:lpstr>Is the below Order table in 1 NF?</vt:lpstr>
      <vt:lpstr>Now, Order table is in 1 NF as its  all cells have atomic and single value.</vt:lpstr>
      <vt:lpstr>Is it in 2 NF?</vt:lpstr>
      <vt:lpstr>Second NF</vt:lpstr>
      <vt:lpstr>Is it in 3 NF</vt:lpstr>
      <vt:lpstr>3 NF</vt:lpstr>
      <vt:lpstr>PowerPoint Presentation</vt:lpstr>
      <vt:lpstr>First Normal Form</vt:lpstr>
      <vt:lpstr>Second Normal Form</vt:lpstr>
      <vt:lpstr>Second Normal Form</vt:lpstr>
      <vt:lpstr>Third Normal Form</vt:lpstr>
      <vt:lpstr>Third Normal Form</vt:lpstr>
      <vt:lpstr>DISCUSSION</vt:lpstr>
      <vt:lpstr>DISCUSSION</vt:lpstr>
      <vt:lpstr>DERIVABLE DATA</vt:lpstr>
      <vt:lpstr>Third Normal Form</vt:lpstr>
      <vt:lpstr>QUESTION</vt:lpstr>
      <vt:lpstr>DISCUSSION</vt:lpstr>
      <vt:lpstr> References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RON MCFADYEN</dc:creator>
  <cp:lastModifiedBy>AAA</cp:lastModifiedBy>
  <cp:revision>1245</cp:revision>
  <dcterms:created xsi:type="dcterms:W3CDTF">2003-03-30T00:25:53Z</dcterms:created>
  <dcterms:modified xsi:type="dcterms:W3CDTF">2019-09-24T17:00:21Z</dcterms:modified>
</cp:coreProperties>
</file>