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3" r:id="rId3"/>
  </p:sldMasterIdLst>
  <p:notesMasterIdLst>
    <p:notesMasterId r:id="rId44"/>
  </p:notesMasterIdLst>
  <p:handoutMasterIdLst>
    <p:handoutMasterId r:id="rId45"/>
  </p:handoutMasterIdLst>
  <p:sldIdLst>
    <p:sldId id="324" r:id="rId4"/>
    <p:sldId id="282" r:id="rId5"/>
    <p:sldId id="327" r:id="rId6"/>
    <p:sldId id="421" r:id="rId7"/>
    <p:sldId id="413" r:id="rId8"/>
    <p:sldId id="414" r:id="rId9"/>
    <p:sldId id="415" r:id="rId10"/>
    <p:sldId id="416" r:id="rId11"/>
    <p:sldId id="427" r:id="rId12"/>
    <p:sldId id="417" r:id="rId13"/>
    <p:sldId id="418" r:id="rId14"/>
    <p:sldId id="419" r:id="rId15"/>
    <p:sldId id="420" r:id="rId16"/>
    <p:sldId id="332" r:id="rId17"/>
    <p:sldId id="337" r:id="rId18"/>
    <p:sldId id="394" r:id="rId19"/>
    <p:sldId id="339" r:id="rId20"/>
    <p:sldId id="341" r:id="rId21"/>
    <p:sldId id="400" r:id="rId22"/>
    <p:sldId id="423" r:id="rId23"/>
    <p:sldId id="401" r:id="rId24"/>
    <p:sldId id="402" r:id="rId25"/>
    <p:sldId id="403" r:id="rId26"/>
    <p:sldId id="404" r:id="rId27"/>
    <p:sldId id="405" r:id="rId28"/>
    <p:sldId id="350" r:id="rId29"/>
    <p:sldId id="359" r:id="rId30"/>
    <p:sldId id="426" r:id="rId31"/>
    <p:sldId id="360" r:id="rId32"/>
    <p:sldId id="407" r:id="rId33"/>
    <p:sldId id="428" r:id="rId34"/>
    <p:sldId id="429" r:id="rId35"/>
    <p:sldId id="361" r:id="rId36"/>
    <p:sldId id="367" r:id="rId37"/>
    <p:sldId id="368" r:id="rId38"/>
    <p:sldId id="369" r:id="rId39"/>
    <p:sldId id="422" r:id="rId40"/>
    <p:sldId id="370" r:id="rId41"/>
    <p:sldId id="381" r:id="rId42"/>
    <p:sldId id="398" r:id="rId4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8" autoAdjust="0"/>
  </p:normalViewPr>
  <p:slideViewPr>
    <p:cSldViewPr snapToObjects="1">
      <p:cViewPr varScale="1">
        <p:scale>
          <a:sx n="45" d="100"/>
          <a:sy n="45" d="100"/>
        </p:scale>
        <p:origin x="1365" y="3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FDABEE0-9EBC-439E-9A1A-97170988A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7ACF9D3-2DB9-4433-ADC7-CA5E8936BF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42A650FD-EE50-4E22-B4A1-A5794F3A23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83ED1DC8-2155-4797-B16B-078942937E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E4AB14C-C179-40DD-A820-110C72472A1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41FC816-CC6D-4311-BD72-63FB4FC167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B06794-4265-4C9C-A1C7-7254EC9EC9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81ECE14-6FE3-45C2-885F-B62850AFD31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BA87F6EB-2C70-46DD-BA2B-20B3542080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/>
              <a:t>Click to edit Master text styles</a:t>
            </a:r>
          </a:p>
          <a:p>
            <a:pPr lvl="1"/>
            <a:r>
              <a:rPr lang="en-CA" altLang="en-US" noProof="0"/>
              <a:t>Second level</a:t>
            </a:r>
          </a:p>
          <a:p>
            <a:pPr lvl="2"/>
            <a:r>
              <a:rPr lang="en-CA" altLang="en-US" noProof="0"/>
              <a:t>Third level</a:t>
            </a:r>
          </a:p>
          <a:p>
            <a:pPr lvl="3"/>
            <a:r>
              <a:rPr lang="en-CA" altLang="en-US" noProof="0"/>
              <a:t>Fourth level</a:t>
            </a:r>
          </a:p>
          <a:p>
            <a:pPr lvl="4"/>
            <a:r>
              <a:rPr lang="en-CA" altLang="en-US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356A3299-9935-4BB3-A023-EFFC5A852A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453D9AD9-09B6-4602-BAD3-96ED35E02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09C380B-46CA-4F06-81EB-4322861DFE2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C22FC82-C786-433A-9C40-53AE80A62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227162-0856-40D7-94B2-ECC0163F2436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2AD3EAD-1FF6-4677-9532-22B1A462D2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32C3C62-1470-438E-A053-BFA31102E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C6159DC-1E00-4F9C-89D6-4B81CF793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28A420-6247-46F7-ACAD-4B3B30271E4B}" type="slidenum">
              <a:rPr lang="en-CA" altLang="en-US" sz="1200" smtClean="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5AF8F7E-41F9-49D7-80E6-A4D69ABDA1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AC30B81-E56E-42A4-AC96-4C8486D97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4CBA559-156F-4485-A027-A3978B820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C75E2C-2C9D-43F1-82C4-B296B2EE7122}" type="slidenum">
              <a:rPr lang="en-CA" altLang="en-US" sz="1200" smtClean="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87FD6EF-5108-4454-87EE-9895E58404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F3C1785-B2C6-48B7-B45D-E0C0CE579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94D7FB4-FDD9-48D9-926D-0F6A5A17A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4471C4-C2C8-4EE3-BBC2-AFC310C1D3A0}" type="slidenum">
              <a:rPr lang="en-CA" altLang="en-US" sz="1200" smtClean="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6FAD6A8-4050-4608-A841-81F5C90A5B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0107088-FF82-4BD7-AEA6-4243BA578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A1C7E92-E002-440A-8DB5-2BB65A8E5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B9D5DE-BF4D-471A-B62D-2E53AC386AA3}" type="slidenum">
              <a:rPr lang="en-CA" altLang="en-US" sz="1200" smtClean="0">
                <a:latin typeface="Tahoma" panose="020B0604030504040204" pitchFamily="34" charset="0"/>
              </a:rPr>
              <a:pPr/>
              <a:t>29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E998B15-F13F-445D-9F62-B8E9072208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8D61E6E-A295-44A5-B0A1-566894008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7D54C44-BD0D-4939-AED4-0BD59C402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EB03B1-E44D-4355-8B5A-B4442E7B4BCF}" type="slidenum">
              <a:rPr lang="en-CA" altLang="en-US" sz="1200" smtClean="0">
                <a:latin typeface="Tahoma" panose="020B0604030504040204" pitchFamily="34" charset="0"/>
              </a:rPr>
              <a:pPr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4C7380A-A246-4FDC-97A0-24DF74C5C2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6FD6ABF-C4CF-4391-84EB-6DB958BE7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2CC1D3C-F629-4E59-B0CC-9D19492A1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ACCC15-278E-4861-A532-008AC050A442}" type="slidenum">
              <a:rPr lang="en-CA" altLang="en-US" sz="1200" smtClean="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90D0F54-55B0-4B23-B372-827AE1485A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9E1D4F7-A3A1-4EC8-8B2C-913838FA0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2DE100A-206B-4CD0-B5BC-5F9E64B4A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604615-6C86-4AA0-8238-7A5EA9D647CF}" type="slidenum">
              <a:rPr lang="en-CA" altLang="en-US" sz="1200" smtClean="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A322A9A-3DD3-44A0-AD95-B85207A6BD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EC11ECB-ACEF-4CE0-A781-6F3F49ACF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0D39058-E253-4641-850C-50F381467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CD3B83-7BEE-4310-9763-0A4C9FC4E6C9}" type="slidenum">
              <a:rPr lang="en-CA" altLang="en-US" sz="1200" smtClean="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C872230-780B-4D9C-BDFE-EC6592BD3F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493B19E-4913-41DA-85DE-0AD53DCB5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F908219-F039-4897-A1E2-570A47C4E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1C4449-FBCB-45AD-926A-F75B70904B69}" type="slidenum">
              <a:rPr lang="en-CA" altLang="en-US" sz="1200" smtClean="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E95F334-7F5E-41E6-BA05-4E7243148F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289DE2C-66C5-463C-B02D-613EBFA5B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30E3ABE1-6DB0-4104-B33B-1BCA12F31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77C4E8-A947-4565-A9EB-8AE1987B971C}" type="slidenum">
              <a:rPr lang="en-CA" altLang="en-US" sz="1200" smtClean="0">
                <a:latin typeface="Tahoma" panose="020B0604030504040204" pitchFamily="34" charset="0"/>
              </a:rPr>
              <a:pPr/>
              <a:t>39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40AD167-55F4-4801-83BD-39531C4CEB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6B99645-6B1E-417D-9FA8-752E75867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E7555F6-020A-482C-895D-56387F4BC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E0FFCB-47DE-4DBF-AB60-D19D39F106CD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1C2FA57-A6B9-40CD-AEEB-37B85E027B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0C470E5-7EEF-4216-AA71-59AD4867B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B1AE69AC-E1AD-4147-9D8A-3BE1ABA12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F7122-5105-4713-A2B8-7747F5C99C51}" type="slidenum">
              <a:rPr lang="en-CA" altLang="en-US" sz="1200" smtClean="0">
                <a:latin typeface="Tahoma" panose="020B0604030504040204" pitchFamily="34" charset="0"/>
              </a:rPr>
              <a:pPr/>
              <a:t>40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CC51FE8-9A52-4504-AD70-A0D9143490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86B9150-049C-49CD-BAFD-2F96B2964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A636D2F-70A5-4224-9BE7-D39097DC7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1E459F-BF1A-4D8E-853C-26459D1ED3F5}" type="slidenum">
              <a:rPr lang="en-CA" altLang="en-US" sz="1200" smtClean="0">
                <a:latin typeface="Tahoma" panose="020B0604030504040204" pitchFamily="34" charset="0"/>
              </a:rPr>
              <a:pPr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E64EE26-D39E-45E6-897B-7F22D815B1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59FBFB2-3C96-463C-8E31-13B4B072B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6479B47-30A5-40E3-938B-9303AD09C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A66704-76A6-4909-9018-5C973A0BD191}" type="slidenum">
              <a:rPr lang="en-CA" altLang="en-US" sz="1200" smtClean="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0BA1F75-D907-4932-B08F-3F55C4BA95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2DC777E-0EF5-4E3A-8A3B-64FD57690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228B75C-0A9F-4551-9CE2-6ACF742BA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E4B4B5-E5AE-4A18-80E0-869164AE8871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BE4345F-0E8D-48D5-8882-AEAA12FD5C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B7CC16C-1288-45A2-ABA1-5EEB009BF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2AB84C6-44C5-433F-813C-23231F0BA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61E614-70B8-41A0-B8B3-FADFD06A7A4E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88F9D38-820A-4F9E-BA34-A28F31DD9B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BC9DA09-C42E-4621-86E9-C3C8DB193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7BA4E1F-A9D1-438F-932E-E4FBE6CE6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0AE4CF-9242-4D3E-A05C-4CDCB2174617}" type="slidenum">
              <a:rPr lang="en-CA" altLang="en-US" sz="1200" smtClean="0">
                <a:latin typeface="Tahoma" panose="020B0604030504040204" pitchFamily="34" charset="0"/>
              </a:rPr>
              <a:pPr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AF2E5B5-7497-4691-93AC-B4B3328DE5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458FACD-9187-4CAC-96E5-26CAC20CC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3A72F77-2DC3-4229-856A-D87FCACF9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D6CFD-4937-4C90-BFBD-A72DA89AFF45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84D6BDC-48B9-4EB8-A221-F93869AF29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05FCEE9-A54C-4547-A2B4-4B5035E77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C958358-541D-4D07-918E-0D506875E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9ED165-4E37-405B-BD58-667C2A1187A9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6AFD98-5BD5-4907-AE7B-5C5C3F12B6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A3307DF-2A29-431A-93C1-3BB3614F9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>
            <a:extLst>
              <a:ext uri="{FF2B5EF4-FFF2-40B4-BE49-F238E27FC236}">
                <a16:creationId xmlns:a16="http://schemas.microsoft.com/office/drawing/2014/main" id="{91D00F42-A0D7-413C-9E51-0814BAAA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166E30F6-B11D-4268-A171-AA823D37D038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ACCBEE18-6C75-410C-9640-FFD90F2895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7" name="Picture 35" descr="awtri_4c UPDATE_color">
            <a:extLst>
              <a:ext uri="{FF2B5EF4-FFF2-40B4-BE49-F238E27FC236}">
                <a16:creationId xmlns:a16="http://schemas.microsoft.com/office/drawing/2014/main" id="{02286526-E76B-4E12-8EDB-A13CA96A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>
            <a:extLst>
              <a:ext uri="{FF2B5EF4-FFF2-40B4-BE49-F238E27FC236}">
                <a16:creationId xmlns:a16="http://schemas.microsoft.com/office/drawing/2014/main" id="{092FF2B6-D2BF-46B7-9AA2-BAD529D929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E80E062E-FCDD-41DF-AB7F-E67ACEC8A8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44372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5FBDB85-C1FE-465D-AEB5-E0BBA2BAB8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ADD2F569-37B9-4D31-A230-C73B31B36B89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310653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E31E7E8-C037-44EC-B5B2-762F00984D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A7073818-227E-4A5C-9FDE-689C6A7AE883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9066988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D2775E-6FAD-4FB0-AFFB-C053E7AA43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41CB53-D55C-40DD-91EC-8A1D9DABD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AEDBB2-5F13-47E5-B9F4-2B93C4D61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8CE01-146E-4B82-A0F9-6EB4E3CEC7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110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A5DB3E-334E-494B-8B8F-8E62CA691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13A91B-1B88-449F-BF5F-E26B9FFF0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69A37B-4669-4A94-B7A5-3AFFDBEC6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256C1-E8B5-49FA-9909-3DFDD1C7BA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412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ECBE95-E9EC-4503-8832-E4103704B5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F0D66D-3535-4168-A912-CA7CC03BE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83A986-F638-42EE-A990-C496080CB1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FB509-47D6-4116-ADEB-47AA28B23A9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793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D7AA5-2B87-45D6-AC1D-8A2DD6E00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5D404-63F9-47F8-A12F-A419ACC853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3B755-4DCB-460A-B24A-5AC6B694C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9EC7B-21E8-4D4B-88C3-9337B3C2F4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926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4ED830-FAE7-4812-85D3-197A6CBC8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0650E8-A95B-4143-AD4C-928CE59147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DE26BC-96FF-4D7F-8028-507A5A8B9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1C54-75FD-4E28-9B47-7E0136C6A9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1459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3AC13AA-5E63-4795-831D-29EB6084AD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0E97D0-DCEB-4EB5-A5FD-AD21759E2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321797-172A-4A28-AFB4-CA005BAC83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727EF-699E-4E59-BEA4-B658489DC9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2260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F40F7A3-7599-48F2-9124-719605BF0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F4728F1-7056-45F6-9530-B1ADE0DEB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EEB09E-513C-48D9-A98F-B362474AB3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71BCD-BFC3-4BD7-BCF3-A5CD2B7581F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0124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D0952-2533-46FE-AFAA-304887B9B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19DEC-E86A-4A41-B50E-FA713E617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E1BF6-F318-4E37-9E56-72BA50F00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8383D-AFC7-4F79-82E5-ED1B2F7DA0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316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FE51000-071B-499F-847C-999A56A6EA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4177AE2B-CC10-4289-B085-A7885E9C6E1D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1912751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6DDC6-F482-42C6-AE93-8DE8EAC55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7A7BC-5108-4790-BC7C-3E3BB08AA5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310B4-E3D0-4EE0-8A7E-93975EC47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C69E-D45B-4726-8226-34AA9A13D72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381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F6762A-DEC1-48A5-9AED-F2D2E3A8C3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3D6990-F984-49D5-9938-B63DD26A6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0A42E1-349A-42B1-A674-7801B8834E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B9679-A46D-434A-80EB-9026BADE64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8697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6E2BC8-4F73-4244-BF88-59501CCB4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41234-004C-4B49-A36F-31EA0C326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5D5C08-8CCE-463F-B329-BEF128E06F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F61F-E73A-49FF-97F4-9BB22EAFC6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1708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B97967-8B12-4235-B50B-8F7D5F17E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584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44FDE6-5671-4CF7-ACCF-44E29248BE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210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000BC0-D827-4FBF-90B3-5F469130B8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890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A0536-3B8E-43A7-B6DE-68B1103CB6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256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F4365C-CCCE-4D1D-94A6-E80C04DA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1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F149A4-41BA-459A-B529-706654D26B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309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DD8282-1288-43F4-924A-0C473EB97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349233D-194D-4223-B6FC-1C2E288FA7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A1E32C1E-8C70-464D-8F93-A4D02F994F62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6276889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A60EC-7DE6-4FEA-9EEF-E3A5E12D7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58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3A51E-F3BB-4543-9A27-40512CE35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4413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3E82E0-329A-4200-80E5-809F4425E8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084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929FF9-064B-404F-87A7-6F619765A0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44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AFCDEED-01F2-45ED-B6F7-17FE6778D6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1C6BF8D7-D21C-4B19-92D4-9149A1BF698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939685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93E6ACD-D9D5-4545-AF1E-E4DAAF2924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67B662BE-441B-466D-818B-B29C9D9587D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115323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58672EC5-5FE4-49AE-BAED-5F605955D8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412E1E5A-310E-4946-B080-96A5B64D3B5C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82199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0639DC06-D135-4FDA-A663-1C6B0DA8AD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21DB850B-03F2-4113-88B9-033AF6B6DCBD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778498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3DCC393-9DD5-44DE-A7F9-92DE34370C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81698E3A-7662-4D72-B92B-C7D60F730150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65613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C8C0DD5-060A-4917-989A-046891E68A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8FED6433-DFE5-4D91-8AD6-4E8E0D256922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332404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>
            <a:extLst>
              <a:ext uri="{FF2B5EF4-FFF2-40B4-BE49-F238E27FC236}">
                <a16:creationId xmlns:a16="http://schemas.microsoft.com/office/drawing/2014/main" id="{DAC959D2-A1FB-44A1-98ED-5581897574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>
              <a:extLst>
                <a:ext uri="{FF2B5EF4-FFF2-40B4-BE49-F238E27FC236}">
                  <a16:creationId xmlns:a16="http://schemas.microsoft.com/office/drawing/2014/main" id="{2DB7B160-DD66-4A59-99AC-7638037C394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>
                <a:latin typeface="Tahoma" panose="020B0604030504040204" pitchFamily="34" charset="0"/>
              </a:endParaRPr>
            </a:p>
          </p:txBody>
        </p:sp>
        <p:grpSp>
          <p:nvGrpSpPr>
            <p:cNvPr id="1033" name="Group 44">
              <a:extLst>
                <a:ext uri="{FF2B5EF4-FFF2-40B4-BE49-F238E27FC236}">
                  <a16:creationId xmlns:a16="http://schemas.microsoft.com/office/drawing/2014/main" id="{44713B6E-2138-49F9-9D32-E56F0AEC84E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>
                <a:extLst>
                  <a:ext uri="{FF2B5EF4-FFF2-40B4-BE49-F238E27FC236}">
                    <a16:creationId xmlns:a16="http://schemas.microsoft.com/office/drawing/2014/main" id="{D9EBED06-0145-4923-A575-19E2130E23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>
                <a:extLst>
                  <a:ext uri="{FF2B5EF4-FFF2-40B4-BE49-F238E27FC236}">
                    <a16:creationId xmlns:a16="http://schemas.microsoft.com/office/drawing/2014/main" id="{783E59E0-AA8D-4B75-8879-29464E2A4B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>
            <a:extLst>
              <a:ext uri="{FF2B5EF4-FFF2-40B4-BE49-F238E27FC236}">
                <a16:creationId xmlns:a16="http://schemas.microsoft.com/office/drawing/2014/main" id="{3E8C5EA9-BDC7-4514-A612-0E4F24525AC9}"/>
              </a:ext>
            </a:extLst>
          </p:cNvPr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ffec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>
              <a:latin typeface="Tahoma" panose="020B0604030504040204" pitchFamily="34" charset="0"/>
            </a:endParaRPr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AA1EF30B-A375-4E08-9C3B-409334962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BE59CA43-A13B-49E0-ABCF-FBCB81385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23- </a:t>
            </a:r>
            <a:fld id="{DED30298-D41B-4400-92BC-FB0136EC2FCB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>
            <a:extLst>
              <a:ext uri="{FF2B5EF4-FFF2-40B4-BE49-F238E27FC236}">
                <a16:creationId xmlns:a16="http://schemas.microsoft.com/office/drawing/2014/main" id="{068AC26E-AFF2-4CAE-8CAA-3E3A43712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>
            <a:extLst>
              <a:ext uri="{FF2B5EF4-FFF2-40B4-BE49-F238E27FC236}">
                <a16:creationId xmlns:a16="http://schemas.microsoft.com/office/drawing/2014/main" id="{B612ABF6-E9D1-4BC2-A064-468B950A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/>
              <a:t>Copyright © 2007 </a:t>
            </a:r>
            <a:r>
              <a:rPr lang="en-US" altLang="en-US" sz="90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F98453A-BE9F-4B68-96F1-8E233BB9B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 du masque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A01370D-9246-4CE5-B0E0-7F5DDE035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F133C38-F60F-4946-B2E9-D61A48651B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031ADD-748C-4CD0-82A9-81E1276E3B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90477D8-86F6-4BE8-B0BC-A9D1553043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14C77BA-980C-4DE7-982F-C8C85B8AFE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">
            <a:extLst>
              <a:ext uri="{FF2B5EF4-FFF2-40B4-BE49-F238E27FC236}">
                <a16:creationId xmlns:a16="http://schemas.microsoft.com/office/drawing/2014/main" id="{767F89B9-A6B5-4F83-B6A8-71BB6E9010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22">
            <a:extLst>
              <a:ext uri="{FF2B5EF4-FFF2-40B4-BE49-F238E27FC236}">
                <a16:creationId xmlns:a16="http://schemas.microsoft.com/office/drawing/2014/main" id="{9F8489E4-A4C0-41F5-A434-B42272DA71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34B5C1C1-8A70-40EB-AD11-570345CC4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Titles Can Be Long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3968EB87-02BE-414A-9BB7-F5BAF163F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This the Top Level of the Slide Text</a:t>
            </a:r>
          </a:p>
          <a:p>
            <a:pPr lvl="1"/>
            <a:r>
              <a:rPr lang="en-US" altLang="en-US"/>
              <a:t>This Is the Second Level of the Slide Text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E6F286E-110D-46B5-8156-C72A4966BD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solidFill>
                  <a:srgbClr val="FFFFFF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4C85FFE0-2962-4DFC-9A2D-13E66AF232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64"/>
          <a:stretch>
            <a:fillRect/>
          </a:stretch>
        </p:blipFill>
        <p:spPr bwMode="auto">
          <a:xfrm>
            <a:off x="3619500" y="6553200"/>
            <a:ext cx="1905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7">
            <a:extLst>
              <a:ext uri="{FF2B5EF4-FFF2-40B4-BE49-F238E27FC236}">
                <a16:creationId xmlns:a16="http://schemas.microsoft.com/office/drawing/2014/main" id="{50018078-7FCA-4A67-92B0-3137272C88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9">
            <a:extLst>
              <a:ext uri="{FF2B5EF4-FFF2-40B4-BE49-F238E27FC236}">
                <a16:creationId xmlns:a16="http://schemas.microsoft.com/office/drawing/2014/main" id="{63FFD4F4-E25C-441A-9A45-238F5844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rIns="0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defRPr/>
            </a:pPr>
            <a:endParaRPr lang="en-US" altLang="en-US" sz="1000" b="1">
              <a:solidFill>
                <a:srgbClr val="FFFFFF"/>
              </a:solidFill>
              <a:latin typeface="Futura Md BT" pitchFamily="34" charset="0"/>
            </a:endParaRPr>
          </a:p>
          <a:p>
            <a:pPr algn="r" eaLnBrk="1" hangingPunct="1">
              <a:defRPr/>
            </a:pPr>
            <a:r>
              <a:rPr lang="en-US" altLang="en-US" sz="1000" b="1">
                <a:solidFill>
                  <a:srgbClr val="FFFFFF"/>
                </a:solidFill>
                <a:latin typeface="Futura Md BT" pitchFamily="34" charset="0"/>
              </a:rPr>
              <a:t>2002.11.05- SLIDE </a:t>
            </a:r>
            <a:fld id="{E19CFB39-21D5-4BFA-BB72-D70822FF3F6D}" type="slidenum">
              <a:rPr lang="en-US" altLang="en-US" sz="1000" b="1" smtClean="0">
                <a:solidFill>
                  <a:srgbClr val="FFFFFF"/>
                </a:solidFill>
                <a:latin typeface="Futura Md BT" pitchFamily="34" charset="0"/>
              </a:rPr>
              <a:pPr algn="r" eaLnBrk="1" hangingPunct="1">
                <a:defRPr/>
              </a:pPr>
              <a:t>‹#›</a:t>
            </a:fld>
            <a:r>
              <a:rPr lang="en-US" altLang="en-US" sz="1000" b="1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oreilly.com/library/view/cissp-certification-training/9781771376044/video24197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ode.com/whitepapers/security-labels-clearance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vertica.com/blog/author/soniya-shahhpe-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Pink tissue paper">
            <a:extLst>
              <a:ext uri="{FF2B5EF4-FFF2-40B4-BE49-F238E27FC236}">
                <a16:creationId xmlns:a16="http://schemas.microsoft.com/office/drawing/2014/main" id="{4B0A2A95-1800-4BA7-B08B-002496244B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71" name="Rectangle 3" descr="Pink tissue paper">
            <a:extLst>
              <a:ext uri="{FF2B5EF4-FFF2-40B4-BE49-F238E27FC236}">
                <a16:creationId xmlns:a16="http://schemas.microsoft.com/office/drawing/2014/main" id="{F5E85218-DD99-4DFE-9E02-25BB42F7C8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25146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DBA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Database Security </a:t>
            </a:r>
            <a:br>
              <a:rPr lang="en-US" altLang="en-US"/>
            </a:br>
            <a:r>
              <a:rPr lang="en-US" altLang="en-US"/>
              <a:t>and Authorization</a:t>
            </a:r>
          </a:p>
        </p:txBody>
      </p:sp>
      <p:pic>
        <p:nvPicPr>
          <p:cNvPr id="7172" name="Picture 5" descr="Image result for database security">
            <a:extLst>
              <a:ext uri="{FF2B5EF4-FFF2-40B4-BE49-F238E27FC236}">
                <a16:creationId xmlns:a16="http://schemas.microsoft.com/office/drawing/2014/main" id="{E5E9EEF9-D158-42D9-BFBF-BB4542FE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524000"/>
            <a:ext cx="42862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7C4475E-7292-4C76-8B23-53DF8830C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5B7586C-5F25-46BE-8EAB-DC3BC45F0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A5C73B41-F0D4-4D2D-ACC0-483CDA5F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0" b="45926"/>
          <a:stretch>
            <a:fillRect/>
          </a:stretch>
        </p:blipFill>
        <p:spPr bwMode="auto">
          <a:xfrm>
            <a:off x="-239713" y="1546225"/>
            <a:ext cx="9144001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Slide Number Placeholder 1">
            <a:extLst>
              <a:ext uri="{FF2B5EF4-FFF2-40B4-BE49-F238E27FC236}">
                <a16:creationId xmlns:a16="http://schemas.microsoft.com/office/drawing/2014/main" id="{FA849554-23E3-46C0-A69E-BD9088ADE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0BBED602-FED7-42A3-90EA-72747840CFC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0486" name="Title 1">
            <a:extLst>
              <a:ext uri="{FF2B5EF4-FFF2-40B4-BE49-F238E27FC236}">
                <a16:creationId xmlns:a16="http://schemas.microsoft.com/office/drawing/2014/main" id="{92543A91-C5F5-4B48-843C-AF61BFA5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-230188"/>
            <a:ext cx="7796213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800000"/>
                </a:solidFill>
              </a:rPr>
              <a:t>Encrypt database with a password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DB29BF5-A786-4C38-B964-4EB4E0F98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Enter password:1234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B070148-DA6E-4E99-88A3-7F62767FA1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ECF8172E-D425-409C-B0C2-F19F04CD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"/>
          <a:stretch>
            <a:fillRect/>
          </a:stretch>
        </p:blipFill>
        <p:spPr bwMode="auto">
          <a:xfrm>
            <a:off x="-31750" y="1447800"/>
            <a:ext cx="91440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Slide Number Placeholder 1">
            <a:extLst>
              <a:ext uri="{FF2B5EF4-FFF2-40B4-BE49-F238E27FC236}">
                <a16:creationId xmlns:a16="http://schemas.microsoft.com/office/drawing/2014/main" id="{38220097-BD6F-4FE3-ACD6-D3AB6D6DE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87F376DF-2BAE-4455-91E2-3916C49F4E4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1510" name="Title 1">
            <a:extLst>
              <a:ext uri="{FF2B5EF4-FFF2-40B4-BE49-F238E27FC236}">
                <a16:creationId xmlns:a16="http://schemas.microsoft.com/office/drawing/2014/main" id="{B24EA0D7-6332-47AB-AC18-1B2184689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-381000"/>
            <a:ext cx="7796213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800000"/>
                </a:solidFill>
              </a:rPr>
              <a:t>Encrypt database with a password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90A93B3-48E0-4982-91A6-FB1D03241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159DB92-D360-4949-BD93-5310FB37F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Save db and close.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Open again.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It asks for password</a:t>
            </a:r>
          </a:p>
        </p:txBody>
      </p:sp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8041D9BB-BD1D-4B28-AA8F-1EA570849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8C5C94D4-8A76-44FB-A8F8-2F8C088FD71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2533" name="Title 1">
            <a:extLst>
              <a:ext uri="{FF2B5EF4-FFF2-40B4-BE49-F238E27FC236}">
                <a16:creationId xmlns:a16="http://schemas.microsoft.com/office/drawing/2014/main" id="{F4DD632D-1B5F-4F79-8224-070791074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-230188"/>
            <a:ext cx="7796213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800000"/>
                </a:solidFill>
              </a:rPr>
              <a:t>Encrypt database with a password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2A22665-7B50-4DE1-A8B4-4BA1D49CD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Decrypt database with password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DAE507A-0E34-45CE-B800-41E252D0E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4B449C45-9AD9-4066-B746-7FEEBDFAC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7"/>
          <a:stretch>
            <a:fillRect/>
          </a:stretch>
        </p:blipFill>
        <p:spPr bwMode="auto">
          <a:xfrm>
            <a:off x="-80963" y="2971800"/>
            <a:ext cx="914400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Slide Number Placeholder 1">
            <a:extLst>
              <a:ext uri="{FF2B5EF4-FFF2-40B4-BE49-F238E27FC236}">
                <a16:creationId xmlns:a16="http://schemas.microsoft.com/office/drawing/2014/main" id="{3DAC1F13-96EA-4309-9E43-E5C4491CC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8EDFF674-6744-4ADC-8902-AF7A3EB2B8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8AFD4414-7E34-48DA-A55C-2B4E9854E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331208A5-FB2E-4A2A-9B5F-6A53CF85E3C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EDF6356D-9B7D-4291-BB52-39353BFEA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Database Security</a:t>
            </a: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C726A9F3-0A20-4ED8-B358-498D9CBC3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447800"/>
            <a:ext cx="8294687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ea typeface="Verdana" panose="020B0604030504040204" pitchFamily="34" charset="0"/>
              </a:rPr>
              <a:t>A DBMS includes a database security and authorization subsystem</a:t>
            </a:r>
          </a:p>
          <a:p>
            <a:pPr eaLnBrk="1" hangingPunct="1">
              <a:defRPr/>
            </a:pPr>
            <a:endParaRPr lang="en-US" altLang="en-US" sz="2200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ea typeface="Verdana" panose="020B0604030504040204" pitchFamily="34" charset="0"/>
              </a:rPr>
              <a:t>responsible for ensuring the security of a database against unauthorized access.</a:t>
            </a:r>
          </a:p>
          <a:p>
            <a:pPr eaLnBrk="1" hangingPunct="1">
              <a:defRPr/>
            </a:pPr>
            <a:endParaRPr lang="en-US" altLang="en-US" sz="2200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ea typeface="Verdana" panose="020B0604030504040204" pitchFamily="34" charset="0"/>
              </a:rPr>
              <a:t>Types of database security mechanisms:</a:t>
            </a:r>
          </a:p>
          <a:p>
            <a:pPr marL="914400" lvl="1" indent="-457200" eaLnBrk="1" hangingPunct="1">
              <a:buSzPct val="100000"/>
              <a:buFont typeface="+mj-lt"/>
              <a:buAutoNum type="alphaUcPeriod"/>
              <a:defRPr/>
            </a:pPr>
            <a:r>
              <a:rPr lang="en-US" altLang="en-US" sz="2200" b="1" dirty="0">
                <a:solidFill>
                  <a:schemeClr val="tx1"/>
                </a:solidFill>
                <a:ea typeface="Verdana" panose="020B0604030504040204" pitchFamily="34" charset="0"/>
              </a:rPr>
              <a:t>Discretionary Access Control(DAC)</a:t>
            </a:r>
          </a:p>
          <a:p>
            <a:pPr marL="457200" lvl="1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en-US" sz="2200" b="1" dirty="0">
                <a:solidFill>
                  <a:schemeClr val="tx1"/>
                </a:solidFill>
                <a:ea typeface="Verdana" panose="020B0604030504040204" pitchFamily="34" charset="0"/>
              </a:rPr>
              <a:t>	 (Optional/Flexible)</a:t>
            </a:r>
            <a:endParaRPr lang="en-US" altLang="en-US" sz="2200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 marL="457200" lvl="1" indent="0" eaLnBrk="1" hangingPunct="1">
              <a:buSzPct val="100000"/>
              <a:buFont typeface="Wingdings" panose="05000000000000000000" pitchFamily="2" charset="2"/>
              <a:buNone/>
              <a:defRPr/>
            </a:pPr>
            <a:endParaRPr lang="en-US" altLang="en-US" sz="2200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 marL="914400" lvl="1" indent="-457200" eaLnBrk="1" hangingPunct="1">
              <a:buSzPct val="100000"/>
              <a:buFont typeface="+mj-lt"/>
              <a:buAutoNum type="alphaUcPeriod" startAt="2"/>
              <a:defRPr/>
            </a:pPr>
            <a:r>
              <a:rPr lang="en-US" altLang="en-US" sz="2200" b="1" dirty="0">
                <a:solidFill>
                  <a:schemeClr val="tx1"/>
                </a:solidFill>
                <a:ea typeface="Verdana" panose="020B0604030504040204" pitchFamily="34" charset="0"/>
              </a:rPr>
              <a:t>Mandatory Access Control(MAC) </a:t>
            </a:r>
          </a:p>
          <a:p>
            <a:pPr marL="457200" lvl="1" indent="0" eaLnBrk="1" hangingPunct="1"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en-US" sz="2200" b="1" dirty="0">
                <a:solidFill>
                  <a:schemeClr val="tx1"/>
                </a:solidFill>
                <a:ea typeface="Verdana" panose="020B0604030504040204" pitchFamily="34" charset="0"/>
              </a:rPr>
              <a:t>	(Needed)</a:t>
            </a:r>
          </a:p>
          <a:p>
            <a:pPr marL="457200" lvl="1" indent="0" eaLnBrk="1" hangingPunct="1">
              <a:buSzPct val="100000"/>
              <a:buFont typeface="Wingdings" panose="05000000000000000000" pitchFamily="2" charset="2"/>
              <a:buNone/>
              <a:defRPr/>
            </a:pPr>
            <a:endParaRPr lang="en-US" altLang="en-US" sz="2200" b="1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 marL="914400" lvl="1" indent="-457200" eaLnBrk="1" hangingPunct="1">
              <a:buSzPct val="100000"/>
              <a:buFont typeface="+mj-lt"/>
              <a:buAutoNum type="alphaUcPeriod" startAt="3"/>
              <a:defRPr/>
            </a:pPr>
            <a:r>
              <a:rPr lang="en-US" altLang="en-US" sz="2200" b="1" dirty="0">
                <a:solidFill>
                  <a:schemeClr val="tx1"/>
                </a:solidFill>
                <a:ea typeface="Verdana" panose="020B0604030504040204" pitchFamily="34" charset="0"/>
              </a:rPr>
              <a:t>Role Based Access Control</a:t>
            </a:r>
            <a:endParaRPr lang="en-US" altLang="en-US" sz="2200" dirty="0">
              <a:solidFill>
                <a:schemeClr val="tx1"/>
              </a:solidFill>
              <a:ea typeface="Verdana" panose="020B0604030504040204" pitchFamily="34" charset="0"/>
            </a:endParaRPr>
          </a:p>
        </p:txBody>
      </p:sp>
      <p:pic>
        <p:nvPicPr>
          <p:cNvPr id="24581" name="Picture 6" descr="Image result for Mandatory access control image">
            <a:extLst>
              <a:ext uri="{FF2B5EF4-FFF2-40B4-BE49-F238E27FC236}">
                <a16:creationId xmlns:a16="http://schemas.microsoft.com/office/drawing/2014/main" id="{23FF91CC-C1B3-4D5C-833A-8A030B11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2884919A-AA22-4071-8DA1-93F637094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656155A1-D8A1-4768-8DFF-F80F1EC21D8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6627" name="Rectangle 6">
            <a:extLst>
              <a:ext uri="{FF2B5EF4-FFF2-40B4-BE49-F238E27FC236}">
                <a16:creationId xmlns:a16="http://schemas.microsoft.com/office/drawing/2014/main" id="{375D7DFD-CA4B-4DCE-AA0D-EB6042AEA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Security and the DBA 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D3BA3CCA-8D3A-4A20-96EE-7C799E0D6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751887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The database administrator (</a:t>
            </a:r>
            <a:r>
              <a:rPr lang="en-US" altLang="en-US" sz="2000" b="1" dirty="0">
                <a:solidFill>
                  <a:schemeClr val="tx1"/>
                </a:solidFill>
              </a:rPr>
              <a:t>DBA</a:t>
            </a:r>
            <a:r>
              <a:rPr lang="en-US" altLang="en-US" sz="2000" dirty="0">
                <a:solidFill>
                  <a:schemeClr val="tx1"/>
                </a:solidFill>
              </a:rPr>
              <a:t>) is the central authority for managing a database system.</a:t>
            </a:r>
          </a:p>
          <a:p>
            <a:pPr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</a:rPr>
              <a:t>The DBA’s responsibilities include</a:t>
            </a:r>
          </a:p>
          <a:p>
            <a:pPr lvl="2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granting privileges</a:t>
            </a:r>
            <a:r>
              <a:rPr lang="en-US" altLang="en-US" sz="2000" dirty="0">
                <a:solidFill>
                  <a:schemeClr val="tx1"/>
                </a:solidFill>
              </a:rPr>
              <a:t> to users who need to use the system</a:t>
            </a:r>
          </a:p>
          <a:p>
            <a:pPr lvl="2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classifying users and data </a:t>
            </a:r>
            <a:r>
              <a:rPr lang="en-US" altLang="en-US" sz="2000" dirty="0">
                <a:solidFill>
                  <a:schemeClr val="tx1"/>
                </a:solidFill>
              </a:rPr>
              <a:t>based on policy of the organization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The DBA is responsible for the overall security of the database system.</a:t>
            </a:r>
          </a:p>
        </p:txBody>
      </p:sp>
      <p:pic>
        <p:nvPicPr>
          <p:cNvPr id="5" name="Picture 5" descr="Image result for role based access control examples">
            <a:extLst>
              <a:ext uri="{FF2B5EF4-FFF2-40B4-BE49-F238E27FC236}">
                <a16:creationId xmlns:a16="http://schemas.microsoft.com/office/drawing/2014/main" id="{8B19438B-2C01-4E3F-A568-23528660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8961"/>
          <a:stretch>
            <a:fillRect/>
          </a:stretch>
        </p:blipFill>
        <p:spPr bwMode="auto">
          <a:xfrm>
            <a:off x="0" y="3886200"/>
            <a:ext cx="9067800" cy="2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92583570-6BF9-48D5-B35C-C36FA2884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2BE025FE-ABE7-49F7-8F45-AC551FF755D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2B37628-0FEC-4994-ADC4-C3865E181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Database Security and the DBA (contd..)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15A8F57-031C-4CA7-9660-6205498C2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The DBA has a DBA account in the DBMS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600">
                <a:solidFill>
                  <a:schemeClr val="tx1"/>
                </a:solidFill>
              </a:rPr>
              <a:t>These accounts provide powerful capabilities such as: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1. Account creation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2. Privilege granting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3. Privilege revocation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4. Security level assignment</a:t>
            </a:r>
          </a:p>
          <a:p>
            <a:pPr lvl="1" eaLnBrk="1" hangingPunct="1"/>
            <a:endParaRPr lang="en-US" altLang="en-US" sz="240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z="2400">
                <a:solidFill>
                  <a:schemeClr val="tx1"/>
                </a:solidFill>
              </a:rPr>
              <a:t>1 is access control, </a:t>
            </a:r>
          </a:p>
          <a:p>
            <a:pPr lvl="1" eaLnBrk="1" hangingPunct="1"/>
            <a:r>
              <a:rPr lang="en-US" altLang="en-US" sz="2400">
                <a:solidFill>
                  <a:schemeClr val="tx1"/>
                </a:solidFill>
              </a:rPr>
              <a:t>whereas 2 and 3 are discretionary and </a:t>
            </a:r>
          </a:p>
          <a:p>
            <a:pPr lvl="1" eaLnBrk="1" hangingPunct="1"/>
            <a:r>
              <a:rPr lang="en-US" altLang="en-US" sz="2400">
                <a:solidFill>
                  <a:schemeClr val="tx1"/>
                </a:solidFill>
              </a:rPr>
              <a:t>4 is used to control mandatory authorization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300ED85B-04A5-42F5-9362-48A633270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2220723D-FF9B-428F-9064-9AAC237C7FD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A0957718-818A-48CF-AC60-E82A9771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Access Protection, User Accounts </a:t>
            </a:r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771AFCFE-EED0-4AD6-B62A-D0307EB63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839200" cy="4572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Whenever a person or group of persons need to access a db system, 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the individual or group must first apply for a user account.</a:t>
            </a:r>
          </a:p>
          <a:p>
            <a:pPr eaLnBrk="1" hangingPunct="1"/>
            <a:endParaRPr lang="en-US" altLang="en-US" sz="26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600">
                <a:solidFill>
                  <a:schemeClr val="tx1"/>
                </a:solidFill>
              </a:rPr>
              <a:t>The DBA will then create a new </a:t>
            </a:r>
            <a:r>
              <a:rPr lang="en-US" altLang="en-US" sz="2600" b="1">
                <a:solidFill>
                  <a:schemeClr val="tx1"/>
                </a:solidFill>
              </a:rPr>
              <a:t>account id</a:t>
            </a:r>
            <a:r>
              <a:rPr lang="en-US" altLang="en-US" sz="2600">
                <a:solidFill>
                  <a:schemeClr val="tx1"/>
                </a:solidFill>
              </a:rPr>
              <a:t> and </a:t>
            </a:r>
            <a:r>
              <a:rPr lang="en-US" altLang="en-US" sz="2600" b="1">
                <a:solidFill>
                  <a:schemeClr val="tx1"/>
                </a:solidFill>
              </a:rPr>
              <a:t>password</a:t>
            </a:r>
            <a:r>
              <a:rPr lang="en-US" altLang="en-US" sz="2600">
                <a:solidFill>
                  <a:schemeClr val="tx1"/>
                </a:solidFill>
              </a:rPr>
              <a:t> for the user</a:t>
            </a:r>
          </a:p>
          <a:p>
            <a:pPr lvl="1"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The user must log in to the DBMS by entering account id and password whenever database access is needed.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2377FEB7-B658-47EB-A863-663750060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89438EBB-C41E-4F8D-A172-D2489839AA6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C2A1851D-4618-4E01-B270-7900905CF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Discretionary Access Control</a:t>
            </a: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78D3284D-8A08-4EFE-A8C7-B3A1E58EB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50" y="1447800"/>
            <a:ext cx="8294688" cy="609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tx1"/>
                </a:solidFill>
              </a:rPr>
              <a:t>Discretionary access control in a database system is based on the </a:t>
            </a:r>
          </a:p>
        </p:txBody>
      </p:sp>
      <p:pic>
        <p:nvPicPr>
          <p:cNvPr id="6" name="Picture 14" descr="Image result for give key to other image">
            <a:extLst>
              <a:ext uri="{FF2B5EF4-FFF2-40B4-BE49-F238E27FC236}">
                <a16:creationId xmlns:a16="http://schemas.microsoft.com/office/drawing/2014/main" id="{1D17F2E8-98F2-478E-BB8A-E7682B53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29000"/>
            <a:ext cx="28384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Image result for stop key image">
            <a:extLst>
              <a:ext uri="{FF2B5EF4-FFF2-40B4-BE49-F238E27FC236}">
                <a16:creationId xmlns:a16="http://schemas.microsoft.com/office/drawing/2014/main" id="{9FA72D31-0458-4E2A-B6C7-57CA391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3429000"/>
            <a:ext cx="4029075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AD42DF-E560-4960-B3DA-487611780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02" y="1982787"/>
            <a:ext cx="8294687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 kern="1200">
                <a:solidFill>
                  <a:srgbClr val="8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8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granting privileges/permissions and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76311D0-EC9A-489B-9FC8-4474A44ED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46" y="2592387"/>
            <a:ext cx="8294687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 kern="1200">
                <a:solidFill>
                  <a:srgbClr val="8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8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revoking them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55E19DF1-F32F-46DD-B48E-17D04ABFE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2400" b="1">
                <a:solidFill>
                  <a:srgbClr val="00CC99"/>
                </a:solidFill>
              </a:rPr>
              <a:t>Grant and Revoke: Definition</a:t>
            </a:r>
            <a:endParaRPr lang="en-GB" altLang="en-US" sz="2400" b="1">
              <a:solidFill>
                <a:srgbClr val="00CC99"/>
              </a:solidFill>
            </a:endParaRPr>
          </a:p>
        </p:txBody>
      </p:sp>
      <p:sp>
        <p:nvSpPr>
          <p:cNvPr id="34819" name="Text Box 5">
            <a:extLst>
              <a:ext uri="{FF2B5EF4-FFF2-40B4-BE49-F238E27FC236}">
                <a16:creationId xmlns:a16="http://schemas.microsoft.com/office/drawing/2014/main" id="{25B25F43-A033-40D4-A35F-E1813EF4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Management of users</a:t>
            </a:r>
          </a:p>
        </p:txBody>
      </p:sp>
      <p:sp>
        <p:nvSpPr>
          <p:cNvPr id="34820" name="Text Box 6">
            <a:extLst>
              <a:ext uri="{FF2B5EF4-FFF2-40B4-BE49-F238E27FC236}">
                <a16:creationId xmlns:a16="http://schemas.microsoft.com/office/drawing/2014/main" id="{7A127E52-79D8-4FE7-94EB-8751447AD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200" b="1">
                <a:solidFill>
                  <a:srgbClr val="00CC99"/>
                </a:solidFill>
              </a:rPr>
              <a:t>Database Security</a:t>
            </a:r>
          </a:p>
        </p:txBody>
      </p:sp>
      <p:grpSp>
        <p:nvGrpSpPr>
          <p:cNvPr id="34821" name="Group 9">
            <a:extLst>
              <a:ext uri="{FF2B5EF4-FFF2-40B4-BE49-F238E27FC236}">
                <a16:creationId xmlns:a16="http://schemas.microsoft.com/office/drawing/2014/main" id="{306CBB69-A931-4BF9-9A92-BFF4F6E16E5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152400" cy="152400"/>
            <a:chOff x="96" y="144"/>
            <a:chExt cx="96" cy="96"/>
          </a:xfrm>
        </p:grpSpPr>
        <p:sp>
          <p:nvSpPr>
            <p:cNvPr id="34831" name="Line 10">
              <a:extLst>
                <a:ext uri="{FF2B5EF4-FFF2-40B4-BE49-F238E27FC236}">
                  <a16:creationId xmlns:a16="http://schemas.microsoft.com/office/drawing/2014/main" id="{9792E0B7-78FF-4BDA-9C4D-ACECF68F7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11">
              <a:extLst>
                <a:ext uri="{FF2B5EF4-FFF2-40B4-BE49-F238E27FC236}">
                  <a16:creationId xmlns:a16="http://schemas.microsoft.com/office/drawing/2014/main" id="{D873DE08-4E4B-4E36-BA19-DDBD45A45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2" name="Rectangle 12">
            <a:extLst>
              <a:ext uri="{FF2B5EF4-FFF2-40B4-BE49-F238E27FC236}">
                <a16:creationId xmlns:a16="http://schemas.microsoft.com/office/drawing/2014/main" id="{8F58F5FA-D300-417D-9D56-7A18427D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800000"/>
              </a:solidFill>
              <a:latin typeface="Arial Unicode MS"/>
            </a:endParaRPr>
          </a:p>
        </p:txBody>
      </p:sp>
      <p:sp>
        <p:nvSpPr>
          <p:cNvPr id="34823" name="Rectangle 14">
            <a:extLst>
              <a:ext uri="{FF2B5EF4-FFF2-40B4-BE49-F238E27FC236}">
                <a16:creationId xmlns:a16="http://schemas.microsoft.com/office/drawing/2014/main" id="{ECF3104A-7802-4250-B7D8-3155A8A4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4400">
              <a:solidFill>
                <a:srgbClr val="000000"/>
              </a:solidFill>
            </a:endParaRPr>
          </a:p>
        </p:txBody>
      </p:sp>
      <p:sp>
        <p:nvSpPr>
          <p:cNvPr id="34824" name="Rectangle 15">
            <a:extLst>
              <a:ext uri="{FF2B5EF4-FFF2-40B4-BE49-F238E27FC236}">
                <a16:creationId xmlns:a16="http://schemas.microsoft.com/office/drawing/2014/main" id="{01F2F257-0CD0-4765-AB0E-E9A62564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800000"/>
              </a:solidFill>
              <a:latin typeface="Arial Unicode MS"/>
            </a:endParaRP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33487250-F442-4D57-864A-FC1BD3CE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4" y="1157287"/>
            <a:ext cx="6053446" cy="15859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GB" altLang="en-US" sz="2200" b="1" u="sng" dirty="0">
                <a:solidFill>
                  <a:srgbClr val="000000"/>
                </a:solidFill>
                <a:latin typeface="Times New Roman"/>
              </a:rPr>
              <a:t>Grant:</a:t>
            </a:r>
          </a:p>
          <a:p>
            <a:pPr eaLnBrk="1" hangingPunct="1">
              <a:defRPr/>
            </a:pPr>
            <a:endParaRPr lang="en-GB" altLang="en-US" sz="2200" u="sng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defRPr/>
            </a:pP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The GRANT statement is used to </a:t>
            </a:r>
            <a:r>
              <a:rPr lang="en-GB" altLang="en-US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give permissions </a:t>
            </a: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to a </a:t>
            </a:r>
            <a:r>
              <a:rPr lang="en-GB" altLang="en-US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user or role</a:t>
            </a:r>
          </a:p>
          <a:p>
            <a:pPr eaLnBrk="1" hangingPunct="1">
              <a:defRPr/>
            </a:pP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Assign permissions on both :</a:t>
            </a:r>
          </a:p>
          <a:p>
            <a:pPr eaLnBrk="1" hangingPunct="1">
              <a:defRPr/>
            </a:pP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	statements </a:t>
            </a:r>
          </a:p>
          <a:p>
            <a:pPr eaLnBrk="1" hangingPunct="1">
              <a:defRPr/>
            </a:pP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	(Insert, Update, Select, Delete)</a:t>
            </a:r>
          </a:p>
          <a:p>
            <a:pPr eaLnBrk="1" hangingPunct="1">
              <a:defRPr/>
            </a:pP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as well as </a:t>
            </a:r>
          </a:p>
          <a:p>
            <a:pPr eaLnBrk="1" hangingPunct="1">
              <a:defRPr/>
            </a:pP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	objects</a:t>
            </a:r>
          </a:p>
          <a:p>
            <a:pPr eaLnBrk="1" hangingPunct="1">
              <a:defRPr/>
            </a:pP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	(Tables, Views, Forms)</a:t>
            </a:r>
          </a:p>
          <a:p>
            <a:pPr eaLnBrk="1" hangingPunct="1"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  <a:p>
            <a:pPr eaLnBrk="1" hangingPunct="1"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  <a:p>
            <a:pPr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B12153-CA60-42AA-9DBC-A6E6B303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046F4-7767-4C03-94BB-FB59FFD3D467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  <p:pic>
        <p:nvPicPr>
          <p:cNvPr id="34827" name="Picture 14" descr="Image result for give key to other image">
            <a:extLst>
              <a:ext uri="{FF2B5EF4-FFF2-40B4-BE49-F238E27FC236}">
                <a16:creationId xmlns:a16="http://schemas.microsoft.com/office/drawing/2014/main" id="{4A10EF62-08B0-4030-BBBB-BEE45B7B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6038"/>
            <a:ext cx="17970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6" descr="Image result for giving lamborghini car key image">
            <a:extLst>
              <a:ext uri="{FF2B5EF4-FFF2-40B4-BE49-F238E27FC236}">
                <a16:creationId xmlns:a16="http://schemas.microsoft.com/office/drawing/2014/main" id="{AA8EC353-3202-4A4E-976B-CE61B0F3D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624013"/>
            <a:ext cx="326707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Picture 18" descr="Related image">
            <a:extLst>
              <a:ext uri="{FF2B5EF4-FFF2-40B4-BE49-F238E27FC236}">
                <a16:creationId xmlns:a16="http://schemas.microsoft.com/office/drawing/2014/main" id="{E00BFEC7-E443-4F29-9CA8-EDE4FBAA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3781425"/>
            <a:ext cx="27924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6">
            <a:extLst>
              <a:ext uri="{FF2B5EF4-FFF2-40B4-BE49-F238E27FC236}">
                <a16:creationId xmlns:a16="http://schemas.microsoft.com/office/drawing/2014/main" id="{2817F060-708B-4469-83FA-9809CCAF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91087"/>
            <a:ext cx="6053446" cy="15859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You can use the GRANT statement with the </a:t>
            </a:r>
          </a:p>
          <a:p>
            <a:pPr eaLnBrk="1" hangingPunct="1">
              <a:defRPr/>
            </a:pPr>
            <a:r>
              <a:rPr lang="en-GB" altLang="en-US" sz="22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WITH GRANT OPTION </a:t>
            </a: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clause </a:t>
            </a:r>
          </a:p>
          <a:p>
            <a:pPr eaLnBrk="1" hangingPunct="1">
              <a:defRPr/>
            </a:pPr>
            <a:r>
              <a:rPr lang="en-GB" altLang="en-US" sz="2200" dirty="0">
                <a:solidFill>
                  <a:srgbClr val="000000"/>
                </a:solidFill>
                <a:latin typeface="Times New Roman"/>
              </a:rPr>
              <a:t>to permit the user or role receiving the permission to further grant/revoke access to other accounts</a:t>
            </a:r>
          </a:p>
          <a:p>
            <a:pPr>
              <a:defRPr/>
            </a:pPr>
            <a:endParaRPr lang="en-GB" altLang="en-US" sz="22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>
            <a:extLst>
              <a:ext uri="{FF2B5EF4-FFF2-40B4-BE49-F238E27FC236}">
                <a16:creationId xmlns:a16="http://schemas.microsoft.com/office/drawing/2014/main" id="{98726DE8-8E2E-4EC9-ADCB-B4C830360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EFF1D42D-9430-48E3-A714-A6510B05FF2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D959BF4-74B2-4F3C-9275-6089CF8B3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9220" name="Picture 11" descr="Elmasri_cov">
            <a:extLst>
              <a:ext uri="{FF2B5EF4-FFF2-40B4-BE49-F238E27FC236}">
                <a16:creationId xmlns:a16="http://schemas.microsoft.com/office/drawing/2014/main" id="{745A2909-B76B-41D0-9F09-2A0EC24B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AA6AD-8150-4725-9DC6-BAA4C3FA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365B9-7C25-4021-9668-8ECB8391AAE8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  <p:pic>
        <p:nvPicPr>
          <p:cNvPr id="35843" name="Picture 2" descr="Image result for many keys image">
            <a:extLst>
              <a:ext uri="{FF2B5EF4-FFF2-40B4-BE49-F238E27FC236}">
                <a16:creationId xmlns:a16="http://schemas.microsoft.com/office/drawing/2014/main" id="{F286AAD1-95E9-424D-8876-5FCBE4105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790575"/>
            <a:ext cx="7813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6" descr="Image result for granting access">
            <a:extLst>
              <a:ext uri="{FF2B5EF4-FFF2-40B4-BE49-F238E27FC236}">
                <a16:creationId xmlns:a16="http://schemas.microsoft.com/office/drawing/2014/main" id="{64136F2A-D2A1-44BE-8666-59EB943CD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3400425"/>
            <a:ext cx="90487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066192-D45B-4A4C-A3DB-F29D8B8A5FDD}"/>
              </a:ext>
            </a:extLst>
          </p:cNvPr>
          <p:cNvSpPr/>
          <p:nvPr/>
        </p:nvSpPr>
        <p:spPr bwMode="auto">
          <a:xfrm>
            <a:off x="533400" y="790699"/>
            <a:ext cx="1371600" cy="4285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C00000"/>
                </a:solidFill>
                <a:latin typeface="Arial Unicode MS"/>
              </a:rPr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6E935-F4D9-4C16-96F6-9CB58E832981}"/>
              </a:ext>
            </a:extLst>
          </p:cNvPr>
          <p:cNvSpPr/>
          <p:nvPr/>
        </p:nvSpPr>
        <p:spPr bwMode="auto">
          <a:xfrm>
            <a:off x="4267200" y="943099"/>
            <a:ext cx="1371600" cy="4285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C00000"/>
                </a:solidFill>
                <a:latin typeface="Arial Unicode MS"/>
              </a:rPr>
              <a:t>Select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701AFD-5BDA-4D9B-8110-E077203AE976}"/>
              </a:ext>
            </a:extLst>
          </p:cNvPr>
          <p:cNvSpPr/>
          <p:nvPr/>
        </p:nvSpPr>
        <p:spPr bwMode="auto">
          <a:xfrm>
            <a:off x="457200" y="2286000"/>
            <a:ext cx="1371600" cy="4285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C00000"/>
                </a:solidFill>
                <a:latin typeface="Arial Unicode MS"/>
              </a:rPr>
              <a:t>Update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CF444-DE88-4064-BE21-42710B77D3F3}"/>
              </a:ext>
            </a:extLst>
          </p:cNvPr>
          <p:cNvSpPr/>
          <p:nvPr/>
        </p:nvSpPr>
        <p:spPr bwMode="auto">
          <a:xfrm>
            <a:off x="4343400" y="2162299"/>
            <a:ext cx="1371600" cy="4285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C00000"/>
                </a:solidFill>
                <a:latin typeface="Arial Unicode MS"/>
              </a:rPr>
              <a:t>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C9A260A2-EEE0-415B-BA8B-5D9043F53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2400" b="1">
                <a:solidFill>
                  <a:srgbClr val="00CC99"/>
                </a:solidFill>
              </a:rPr>
              <a:t>Grant and Revoke: Definition</a:t>
            </a:r>
            <a:endParaRPr lang="en-GB" altLang="en-US" sz="2400" b="1">
              <a:solidFill>
                <a:srgbClr val="00CC99"/>
              </a:solidFill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7EE12F57-F99F-4305-9A18-DE8DE3E3D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Management of users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E03929FA-0676-46C3-9850-2D1F1C5B2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200" b="1">
                <a:solidFill>
                  <a:srgbClr val="00CC99"/>
                </a:solidFill>
              </a:rPr>
              <a:t>Database Security</a:t>
            </a:r>
          </a:p>
        </p:txBody>
      </p: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3B340635-74FD-446D-BC07-7763B398D6A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152400" cy="152400"/>
            <a:chOff x="96" y="144"/>
            <a:chExt cx="96" cy="96"/>
          </a:xfrm>
        </p:grpSpPr>
        <p:sp>
          <p:nvSpPr>
            <p:cNvPr id="36877" name="Line 6">
              <a:extLst>
                <a:ext uri="{FF2B5EF4-FFF2-40B4-BE49-F238E27FC236}">
                  <a16:creationId xmlns:a16="http://schemas.microsoft.com/office/drawing/2014/main" id="{87559D83-928F-4DF0-82E7-9D6475230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7">
              <a:extLst>
                <a:ext uri="{FF2B5EF4-FFF2-40B4-BE49-F238E27FC236}">
                  <a16:creationId xmlns:a16="http://schemas.microsoft.com/office/drawing/2014/main" id="{E54B567F-2937-4E74-A4AB-B53374C11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0" name="Rectangle 8">
            <a:extLst>
              <a:ext uri="{FF2B5EF4-FFF2-40B4-BE49-F238E27FC236}">
                <a16:creationId xmlns:a16="http://schemas.microsoft.com/office/drawing/2014/main" id="{5BCC00A3-47FA-4C48-970C-27B5DD4B6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800000"/>
              </a:solidFill>
              <a:latin typeface="Arial Unicode MS"/>
            </a:endParaRP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7A8BDC0A-18A0-423D-9B8B-4E6D5406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4400">
              <a:solidFill>
                <a:srgbClr val="000000"/>
              </a:solidFill>
            </a:endParaRP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DE9A7824-2728-4188-97EF-5EA330BBD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800000"/>
              </a:solidFill>
              <a:latin typeface="Arial Unicode MS"/>
            </a:endParaRP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B600022D-3D62-4E91-835D-D34B285E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572500" cy="25225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just" eaLnBrk="1" hangingPunct="1">
              <a:defRPr/>
            </a:pPr>
            <a:endParaRPr lang="en-GB" altLang="en-US" sz="2200" u="sng" dirty="0">
              <a:solidFill>
                <a:srgbClr val="000000"/>
              </a:solidFill>
              <a:latin typeface="Times New Roman"/>
            </a:endParaRPr>
          </a:p>
          <a:p>
            <a:pPr algn="just" eaLnBrk="1" hangingPunct="1">
              <a:defRPr/>
            </a:pPr>
            <a:endParaRPr lang="en-GB" altLang="en-US" sz="2200" u="sng" dirty="0">
              <a:solidFill>
                <a:srgbClr val="000000"/>
              </a:solidFill>
              <a:latin typeface="Times New Roman"/>
            </a:endParaRPr>
          </a:p>
          <a:p>
            <a:pPr algn="just" eaLnBrk="1" hangingPunct="1">
              <a:defRPr/>
            </a:pPr>
            <a:endParaRPr lang="en-GB" altLang="en-US" sz="2200" u="sng" dirty="0">
              <a:solidFill>
                <a:srgbClr val="000000"/>
              </a:solidFill>
              <a:latin typeface="Times New Roman"/>
            </a:endParaRPr>
          </a:p>
          <a:p>
            <a:pPr algn="just" eaLnBrk="1" hangingPunct="1">
              <a:defRPr/>
            </a:pPr>
            <a:r>
              <a:rPr lang="en-GB" altLang="en-US" sz="2200" b="1" u="sng" dirty="0">
                <a:solidFill>
                  <a:srgbClr val="000000"/>
                </a:solidFill>
                <a:latin typeface="Times New Roman"/>
              </a:rPr>
              <a:t>Revoke:</a:t>
            </a:r>
          </a:p>
          <a:p>
            <a:pPr algn="just" eaLnBrk="1" hangingPunct="1">
              <a:defRPr/>
            </a:pPr>
            <a:endParaRPr lang="fr-FR" altLang="en-US" sz="2200" u="sng" dirty="0">
              <a:solidFill>
                <a:srgbClr val="000000"/>
              </a:solidFill>
              <a:latin typeface="Times New Roman"/>
            </a:endParaRPr>
          </a:p>
          <a:p>
            <a:pPr algn="just" eaLnBrk="1" hangingPunct="1">
              <a:defRPr/>
            </a:pP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The REVOKE </a:t>
            </a:r>
            <a:r>
              <a:rPr lang="fr-FR" altLang="en-US" sz="2200" dirty="0" err="1">
                <a:solidFill>
                  <a:srgbClr val="000000"/>
                </a:solidFill>
                <a:latin typeface="Times New Roman"/>
              </a:rPr>
              <a:t>statement</a:t>
            </a: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FR" altLang="en-US" sz="2200" dirty="0" err="1">
                <a:solidFill>
                  <a:srgbClr val="000000"/>
                </a:solidFill>
                <a:latin typeface="Times New Roman"/>
              </a:rPr>
              <a:t>is</a:t>
            </a: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FR" altLang="en-US" sz="2200" dirty="0" err="1">
                <a:solidFill>
                  <a:srgbClr val="000000"/>
                </a:solidFill>
                <a:latin typeface="Times New Roman"/>
              </a:rPr>
              <a:t>used</a:t>
            </a: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 to </a:t>
            </a:r>
          </a:p>
          <a:p>
            <a:pPr algn="just" eaLnBrk="1" hangingPunct="1">
              <a:defRPr/>
            </a:pPr>
            <a:r>
              <a:rPr lang="fr-FR" altLang="en-US" sz="22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remove</a:t>
            </a: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fr-FR" altLang="en-US" sz="2200" dirty="0" err="1">
                <a:solidFill>
                  <a:srgbClr val="000000"/>
                </a:solidFill>
                <a:latin typeface="Times New Roman"/>
              </a:rPr>
              <a:t>previously</a:t>
            </a: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FR" altLang="en-US" sz="22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granted</a:t>
            </a:r>
            <a:r>
              <a:rPr lang="fr-FR" altLang="en-US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</a:rPr>
              <a:t> permission</a:t>
            </a: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just" eaLnBrk="1" hangingPunct="1">
              <a:defRPr/>
            </a:pPr>
            <a:r>
              <a:rPr lang="fr-FR" altLang="en-US" sz="2200" dirty="0" err="1">
                <a:solidFill>
                  <a:srgbClr val="000000"/>
                </a:solidFill>
                <a:latin typeface="Times New Roman"/>
              </a:rPr>
              <a:t>from</a:t>
            </a: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 a user in the </a:t>
            </a:r>
            <a:r>
              <a:rPr lang="fr-FR" altLang="en-US" sz="2200" dirty="0" err="1">
                <a:solidFill>
                  <a:srgbClr val="000000"/>
                </a:solidFill>
                <a:latin typeface="Times New Roman"/>
              </a:rPr>
              <a:t>current</a:t>
            </a: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fr-FR" altLang="en-US" sz="2200" dirty="0" err="1">
                <a:solidFill>
                  <a:srgbClr val="000000"/>
                </a:solidFill>
                <a:latin typeface="Times New Roman"/>
              </a:rPr>
              <a:t>database</a:t>
            </a: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algn="just" eaLnBrk="1" hangingPunct="1">
              <a:defRPr/>
            </a:pPr>
            <a:r>
              <a:rPr lang="fr-FR" altLang="en-US" sz="2200" dirty="0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0E0D5-0B6D-4060-980F-3E36ADD1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0AAFF-9F57-423A-BC3F-33F7FBB6764F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  <p:pic>
        <p:nvPicPr>
          <p:cNvPr id="36875" name="Picture 14" descr="Image result for stop key image">
            <a:extLst>
              <a:ext uri="{FF2B5EF4-FFF2-40B4-BE49-F238E27FC236}">
                <a16:creationId xmlns:a16="http://schemas.microsoft.com/office/drawing/2014/main" id="{3329AACA-82CC-4FFC-9F1D-690DE551E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-4763"/>
            <a:ext cx="2557463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16" descr="Image result for pull tug of war chain image">
            <a:extLst>
              <a:ext uri="{FF2B5EF4-FFF2-40B4-BE49-F238E27FC236}">
                <a16:creationId xmlns:a16="http://schemas.microsoft.com/office/drawing/2014/main" id="{D8FEA7A5-0EBE-4A97-88FA-CAF40CBB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13" y="4000500"/>
            <a:ext cx="4286251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6">
            <a:extLst>
              <a:ext uri="{FF2B5EF4-FFF2-40B4-BE49-F238E27FC236}">
                <a16:creationId xmlns:a16="http://schemas.microsoft.com/office/drawing/2014/main" id="{BE5BA83A-A722-4765-8AD6-80DF1B26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Management of users</a:t>
            </a:r>
          </a:p>
        </p:txBody>
      </p:sp>
      <p:sp>
        <p:nvSpPr>
          <p:cNvPr id="37891" name="Text Box 7">
            <a:extLst>
              <a:ext uri="{FF2B5EF4-FFF2-40B4-BE49-F238E27FC236}">
                <a16:creationId xmlns:a16="http://schemas.microsoft.com/office/drawing/2014/main" id="{816757F8-A056-46C8-A284-D713B52CC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200" b="1">
                <a:solidFill>
                  <a:srgbClr val="00CC99"/>
                </a:solidFill>
              </a:rPr>
              <a:t>Database Security</a:t>
            </a:r>
          </a:p>
        </p:txBody>
      </p:sp>
      <p:grpSp>
        <p:nvGrpSpPr>
          <p:cNvPr id="37892" name="Group 8">
            <a:extLst>
              <a:ext uri="{FF2B5EF4-FFF2-40B4-BE49-F238E27FC236}">
                <a16:creationId xmlns:a16="http://schemas.microsoft.com/office/drawing/2014/main" id="{9F789D13-436D-40E1-BD1A-0B423BA73CA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152400" cy="152400"/>
            <a:chOff x="96" y="144"/>
            <a:chExt cx="96" cy="96"/>
          </a:xfrm>
        </p:grpSpPr>
        <p:sp>
          <p:nvSpPr>
            <p:cNvPr id="37913" name="Line 9">
              <a:extLst>
                <a:ext uri="{FF2B5EF4-FFF2-40B4-BE49-F238E27FC236}">
                  <a16:creationId xmlns:a16="http://schemas.microsoft.com/office/drawing/2014/main" id="{AC5BB75E-9920-4585-A4B6-B4138DC18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0">
              <a:extLst>
                <a:ext uri="{FF2B5EF4-FFF2-40B4-BE49-F238E27FC236}">
                  <a16:creationId xmlns:a16="http://schemas.microsoft.com/office/drawing/2014/main" id="{576A0ACF-499B-42F7-BA86-4FA11D5A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3" name="Group 11">
            <a:extLst>
              <a:ext uri="{FF2B5EF4-FFF2-40B4-BE49-F238E27FC236}">
                <a16:creationId xmlns:a16="http://schemas.microsoft.com/office/drawing/2014/main" id="{45152607-5F3A-4BF6-8074-2A843D47D00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152400" cy="152400"/>
            <a:chOff x="96" y="144"/>
            <a:chExt cx="96" cy="96"/>
          </a:xfrm>
        </p:grpSpPr>
        <p:sp>
          <p:nvSpPr>
            <p:cNvPr id="37911" name="Line 12">
              <a:extLst>
                <a:ext uri="{FF2B5EF4-FFF2-40B4-BE49-F238E27FC236}">
                  <a16:creationId xmlns:a16="http://schemas.microsoft.com/office/drawing/2014/main" id="{665A005B-C41B-4FE9-9340-BAE74F407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13">
              <a:extLst>
                <a:ext uri="{FF2B5EF4-FFF2-40B4-BE49-F238E27FC236}">
                  <a16:creationId xmlns:a16="http://schemas.microsoft.com/office/drawing/2014/main" id="{6A1DD8FE-5AAD-4F6B-A2B5-047FD5598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4" name="Text Box 14">
            <a:extLst>
              <a:ext uri="{FF2B5EF4-FFF2-40B4-BE49-F238E27FC236}">
                <a16:creationId xmlns:a16="http://schemas.microsoft.com/office/drawing/2014/main" id="{20835A66-2551-489F-91CC-280577BB0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Grant and Revoke</a:t>
            </a:r>
            <a:endParaRPr lang="en-GB" altLang="en-US" sz="1200" b="1">
              <a:solidFill>
                <a:srgbClr val="00CC99"/>
              </a:solidFill>
            </a:endParaRPr>
          </a:p>
        </p:txBody>
      </p:sp>
      <p:sp>
        <p:nvSpPr>
          <p:cNvPr id="37895" name="Text Box 15">
            <a:extLst>
              <a:ext uri="{FF2B5EF4-FFF2-40B4-BE49-F238E27FC236}">
                <a16:creationId xmlns:a16="http://schemas.microsoft.com/office/drawing/2014/main" id="{1F9A8122-86F4-4C15-B55F-84B3BF27E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2400" b="1">
                <a:solidFill>
                  <a:srgbClr val="00CC99"/>
                </a:solidFill>
              </a:rPr>
              <a:t>Syntax &amp; Sémantic</a:t>
            </a:r>
            <a:endParaRPr lang="en-GB" altLang="en-US" sz="2400" b="1">
              <a:solidFill>
                <a:srgbClr val="00CC99"/>
              </a:solidFill>
            </a:endParaRPr>
          </a:p>
        </p:txBody>
      </p:sp>
      <p:sp>
        <p:nvSpPr>
          <p:cNvPr id="37896" name="Text Box 16">
            <a:extLst>
              <a:ext uri="{FF2B5EF4-FFF2-40B4-BE49-F238E27FC236}">
                <a16:creationId xmlns:a16="http://schemas.microsoft.com/office/drawing/2014/main" id="{6F9A96C1-AD12-4EF5-A0A5-052AE53E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716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400" b="1">
                <a:solidFill>
                  <a:srgbClr val="000099"/>
                </a:solidFill>
              </a:rPr>
              <a:t>MySQL</a:t>
            </a:r>
            <a:endParaRPr lang="en-GB" altLang="en-US" sz="2400" b="1">
              <a:solidFill>
                <a:srgbClr val="000099"/>
              </a:solidFill>
            </a:endParaRPr>
          </a:p>
        </p:txBody>
      </p:sp>
      <p:sp>
        <p:nvSpPr>
          <p:cNvPr id="37897" name="AutoShape 17">
            <a:extLst>
              <a:ext uri="{FF2B5EF4-FFF2-40B4-BE49-F238E27FC236}">
                <a16:creationId xmlns:a16="http://schemas.microsoft.com/office/drawing/2014/main" id="{228F1D06-2E98-4427-9144-A488EE363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800000"/>
              </a:solidFill>
              <a:latin typeface="Arial Unicode MS"/>
            </a:endParaRPr>
          </a:p>
        </p:txBody>
      </p:sp>
      <p:sp>
        <p:nvSpPr>
          <p:cNvPr id="37898" name="Rectangle 30">
            <a:extLst>
              <a:ext uri="{FF2B5EF4-FFF2-40B4-BE49-F238E27FC236}">
                <a16:creationId xmlns:a16="http://schemas.microsoft.com/office/drawing/2014/main" id="{3E38DA04-3447-4429-A1D2-05596351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8229600" cy="3352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800000"/>
              </a:solidFill>
              <a:latin typeface="Arial Unicode MS"/>
            </a:endParaRPr>
          </a:p>
        </p:txBody>
      </p:sp>
      <p:grpSp>
        <p:nvGrpSpPr>
          <p:cNvPr id="37899" name="Group 31">
            <a:extLst>
              <a:ext uri="{FF2B5EF4-FFF2-40B4-BE49-F238E27FC236}">
                <a16:creationId xmlns:a16="http://schemas.microsoft.com/office/drawing/2014/main" id="{354B437D-99CC-451F-8404-7DD3B07806A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9144000" cy="3157538"/>
            <a:chOff x="0" y="1166"/>
            <a:chExt cx="5760" cy="1989"/>
          </a:xfrm>
        </p:grpSpPr>
        <p:sp>
          <p:nvSpPr>
            <p:cNvPr id="37901" name="Rectangle 32">
              <a:extLst>
                <a:ext uri="{FF2B5EF4-FFF2-40B4-BE49-F238E27FC236}">
                  <a16:creationId xmlns:a16="http://schemas.microsoft.com/office/drawing/2014/main" id="{E113BB47-4438-4599-9A29-7536587D4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18"/>
              <a:ext cx="576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 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02" name="Rectangle 33">
              <a:extLst>
                <a:ext uri="{FF2B5EF4-FFF2-40B4-BE49-F238E27FC236}">
                  <a16:creationId xmlns:a16="http://schemas.microsoft.com/office/drawing/2014/main" id="{55B91C4C-BD46-4999-B5ED-E7EEB735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66"/>
              <a:ext cx="576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GRANT priv_type [(column_list)] [, priv_type [(column_list)] ...]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03" name="Rectangle 34">
              <a:extLst>
                <a:ext uri="{FF2B5EF4-FFF2-40B4-BE49-F238E27FC236}">
                  <a16:creationId xmlns:a16="http://schemas.microsoft.com/office/drawing/2014/main" id="{083410F4-5D1A-401B-85CD-142818FB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87"/>
              <a:ext cx="576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    ON {tbl_name | * | *.* | db_name.*}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35">
              <a:extLst>
                <a:ext uri="{FF2B5EF4-FFF2-40B4-BE49-F238E27FC236}">
                  <a16:creationId xmlns:a16="http://schemas.microsoft.com/office/drawing/2014/main" id="{6212E20E-38C2-4C18-ACDF-5F1303A2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08"/>
              <a:ext cx="576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    TO user_name [IDENTIFIED BY 'password']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05" name="Rectangle 36">
              <a:extLst>
                <a:ext uri="{FF2B5EF4-FFF2-40B4-BE49-F238E27FC236}">
                  <a16:creationId xmlns:a16="http://schemas.microsoft.com/office/drawing/2014/main" id="{2983CA0A-9924-47DB-A897-C1D65B6E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9"/>
              <a:ext cx="576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        [, user_name [IDENTIFIED BY 'password'] ...]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37">
              <a:extLst>
                <a:ext uri="{FF2B5EF4-FFF2-40B4-BE49-F238E27FC236}">
                  <a16:creationId xmlns:a16="http://schemas.microsoft.com/office/drawing/2014/main" id="{86EF2E2E-9F3B-4CA4-AA81-FDAD76BFC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50"/>
              <a:ext cx="576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    [WITH GRANT OPTION]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07" name="Rectangle 38">
              <a:extLst>
                <a:ext uri="{FF2B5EF4-FFF2-40B4-BE49-F238E27FC236}">
                  <a16:creationId xmlns:a16="http://schemas.microsoft.com/office/drawing/2014/main" id="{7B2EB79A-C741-4A6A-8E99-A9C98AC9C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71"/>
              <a:ext cx="576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 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08" name="Rectangle 39">
              <a:extLst>
                <a:ext uri="{FF2B5EF4-FFF2-40B4-BE49-F238E27FC236}">
                  <a16:creationId xmlns:a16="http://schemas.microsoft.com/office/drawing/2014/main" id="{835168B1-B85D-4286-82E0-EFD93107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2"/>
              <a:ext cx="576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REVOKE priv_type [(column_list)] [, priv_type [(column_list)] ...]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09" name="Rectangle 40">
              <a:extLst>
                <a:ext uri="{FF2B5EF4-FFF2-40B4-BE49-F238E27FC236}">
                  <a16:creationId xmlns:a16="http://schemas.microsoft.com/office/drawing/2014/main" id="{E38DC111-8FEA-436D-BA80-84536474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13"/>
              <a:ext cx="576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    ON {tbl_name | * | *.* | db_name.*}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41">
              <a:extLst>
                <a:ext uri="{FF2B5EF4-FFF2-40B4-BE49-F238E27FC236}">
                  <a16:creationId xmlns:a16="http://schemas.microsoft.com/office/drawing/2014/main" id="{455164E7-A013-4DD5-BE7D-AC50C515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34"/>
              <a:ext cx="576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rgbClr val="800000"/>
                  </a:solidFill>
                  <a:latin typeface="Arial Unicode MS"/>
                  <a:cs typeface="Courier New" panose="02070309020205020404" pitchFamily="49" charset="0"/>
                </a:rPr>
                <a:t>    FROM user_name [, user_name ...]</a:t>
              </a:r>
              <a:r>
                <a:rPr lang="en-GB" altLang="en-US" sz="1100">
                  <a:solidFill>
                    <a:srgbClr val="000000"/>
                  </a:solidFill>
                </a:rPr>
                <a:t> </a:t>
              </a:r>
              <a:endParaRPr lang="en-GB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5356F-218F-49D0-8996-EF1AA456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2F30D-073F-43F9-B401-42CB956B32BE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09876673-6D92-401A-9F58-2139F4DC4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Management of users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B4442673-F96D-40E6-A3EA-E5A9B0D9C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200" b="1">
                <a:solidFill>
                  <a:srgbClr val="00CC99"/>
                </a:solidFill>
              </a:rPr>
              <a:t>Database Security</a:t>
            </a: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EED01F4A-4662-4C0E-90EC-DFCBCCFF188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152400" cy="152400"/>
            <a:chOff x="96" y="144"/>
            <a:chExt cx="96" cy="96"/>
          </a:xfrm>
        </p:grpSpPr>
        <p:sp>
          <p:nvSpPr>
            <p:cNvPr id="38926" name="Line 5">
              <a:extLst>
                <a:ext uri="{FF2B5EF4-FFF2-40B4-BE49-F238E27FC236}">
                  <a16:creationId xmlns:a16="http://schemas.microsoft.com/office/drawing/2014/main" id="{C2D6785B-C033-46B6-9AF9-EDE3B687F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6">
              <a:extLst>
                <a:ext uri="{FF2B5EF4-FFF2-40B4-BE49-F238E27FC236}">
                  <a16:creationId xmlns:a16="http://schemas.microsoft.com/office/drawing/2014/main" id="{897770BA-91F4-40D5-A135-A6841B9A1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17" name="Group 7">
            <a:extLst>
              <a:ext uri="{FF2B5EF4-FFF2-40B4-BE49-F238E27FC236}">
                <a16:creationId xmlns:a16="http://schemas.microsoft.com/office/drawing/2014/main" id="{F1D1C606-27D0-48C8-9C71-9EE57238B7B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152400" cy="152400"/>
            <a:chOff x="96" y="144"/>
            <a:chExt cx="96" cy="96"/>
          </a:xfrm>
        </p:grpSpPr>
        <p:sp>
          <p:nvSpPr>
            <p:cNvPr id="38924" name="Line 8">
              <a:extLst>
                <a:ext uri="{FF2B5EF4-FFF2-40B4-BE49-F238E27FC236}">
                  <a16:creationId xmlns:a16="http://schemas.microsoft.com/office/drawing/2014/main" id="{486DCFFC-4F51-45FC-83CD-A561FECA1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9">
              <a:extLst>
                <a:ext uri="{FF2B5EF4-FFF2-40B4-BE49-F238E27FC236}">
                  <a16:creationId xmlns:a16="http://schemas.microsoft.com/office/drawing/2014/main" id="{CAA108F2-DA96-49EF-BC74-8525A122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8" name="Text Box 10">
            <a:extLst>
              <a:ext uri="{FF2B5EF4-FFF2-40B4-BE49-F238E27FC236}">
                <a16:creationId xmlns:a16="http://schemas.microsoft.com/office/drawing/2014/main" id="{F7630EFE-B49F-470E-979C-B7C9F2FDB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Grant and Revoke</a:t>
            </a:r>
            <a:endParaRPr lang="en-GB" altLang="en-US" sz="1200" b="1">
              <a:solidFill>
                <a:srgbClr val="00CC99"/>
              </a:solidFill>
            </a:endParaRPr>
          </a:p>
        </p:txBody>
      </p:sp>
      <p:sp>
        <p:nvSpPr>
          <p:cNvPr id="38919" name="Text Box 11">
            <a:extLst>
              <a:ext uri="{FF2B5EF4-FFF2-40B4-BE49-F238E27FC236}">
                <a16:creationId xmlns:a16="http://schemas.microsoft.com/office/drawing/2014/main" id="{2FD89184-19B0-4815-94B8-38E7517E7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2400" b="1">
                <a:solidFill>
                  <a:srgbClr val="00CC99"/>
                </a:solidFill>
              </a:rPr>
              <a:t>Oracle Syntax</a:t>
            </a:r>
            <a:endParaRPr lang="en-GB" altLang="en-US" sz="2400" b="1">
              <a:solidFill>
                <a:srgbClr val="00CC99"/>
              </a:solidFill>
            </a:endParaRPr>
          </a:p>
        </p:txBody>
      </p:sp>
      <p:sp>
        <p:nvSpPr>
          <p:cNvPr id="38920" name="Rectangle 42">
            <a:extLst>
              <a:ext uri="{FF2B5EF4-FFF2-40B4-BE49-F238E27FC236}">
                <a16:creationId xmlns:a16="http://schemas.microsoft.com/office/drawing/2014/main" id="{85072E39-E501-41C0-B2D5-635F7C66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463675"/>
            <a:ext cx="8229600" cy="40989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800000"/>
              </a:solidFill>
              <a:latin typeface="Arial Unicode MS"/>
            </a:endParaRPr>
          </a:p>
        </p:txBody>
      </p:sp>
      <p:sp>
        <p:nvSpPr>
          <p:cNvPr id="38921" name="Rectangle 43">
            <a:extLst>
              <a:ext uri="{FF2B5EF4-FFF2-40B4-BE49-F238E27FC236}">
                <a16:creationId xmlns:a16="http://schemas.microsoft.com/office/drawing/2014/main" id="{BD179F41-16CF-4354-A118-E23C5457A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565525"/>
            <a:ext cx="586740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830D1B"/>
                </a:solidFill>
                <a:latin typeface="Arial Unicode MS"/>
              </a:rPr>
              <a:t>REVOKE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830D1B"/>
                </a:solidFill>
                <a:latin typeface="Arial Unicode MS"/>
              </a:rPr>
              <a:t>SELECT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830D1B"/>
                </a:solidFill>
                <a:latin typeface="Arial Unicode MS"/>
              </a:rPr>
              <a:t>ON   tablename      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830D1B"/>
                </a:solidFill>
                <a:latin typeface="Arial Unicode MS"/>
              </a:rPr>
              <a:t>FROM   username;</a:t>
            </a:r>
            <a:r>
              <a:rPr lang="en-GB" altLang="en-US" sz="2200">
                <a:solidFill>
                  <a:srgbClr val="000000"/>
                </a:solidFill>
                <a:latin typeface="Arial Unicode MS"/>
              </a:rPr>
              <a:t> </a:t>
            </a:r>
            <a:endParaRPr lang="en-GB" altLang="en-US" sz="2200">
              <a:solidFill>
                <a:srgbClr val="000000"/>
              </a:solidFill>
            </a:endParaRPr>
          </a:p>
        </p:txBody>
      </p:sp>
      <p:sp>
        <p:nvSpPr>
          <p:cNvPr id="38922" name="Rectangle 44">
            <a:extLst>
              <a:ext uri="{FF2B5EF4-FFF2-40B4-BE49-F238E27FC236}">
                <a16:creationId xmlns:a16="http://schemas.microsoft.com/office/drawing/2014/main" id="{095729AE-99B4-41D7-96AA-32E44404E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649413"/>
            <a:ext cx="657225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830D1B"/>
                </a:solidFill>
                <a:latin typeface="Arial Unicode MS"/>
              </a:rPr>
              <a:t>GRANT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830D1B"/>
                </a:solidFill>
                <a:latin typeface="Arial Unicode MS"/>
              </a:rPr>
              <a:t>	SELECT, INSERT, UPDATE, DELETE 	ON tablename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>
                <a:solidFill>
                  <a:srgbClr val="830D1B"/>
                </a:solidFill>
                <a:latin typeface="Arial Unicode MS"/>
              </a:rPr>
              <a:t>TO username; </a:t>
            </a:r>
            <a:endParaRPr lang="en-GB" altLang="en-US" sz="2200">
              <a:solidFill>
                <a:srgbClr val="830D1B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D72A0-4838-4269-B4C4-9D2180A9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BCA83-7F89-41F1-9AFF-579D077401EB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AF1DCE32-9086-4B95-AB8E-B3876B77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Management of users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47FF0632-F907-424D-BEA2-AB6E7AB02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200" b="1">
                <a:solidFill>
                  <a:srgbClr val="00CC99"/>
                </a:solidFill>
              </a:rPr>
              <a:t>Database Security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2D00EFC5-8124-442F-91D1-E697FF9D87C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152400" cy="152400"/>
            <a:chOff x="96" y="144"/>
            <a:chExt cx="96" cy="96"/>
          </a:xfrm>
        </p:grpSpPr>
        <p:sp>
          <p:nvSpPr>
            <p:cNvPr id="39948" name="Line 5">
              <a:extLst>
                <a:ext uri="{FF2B5EF4-FFF2-40B4-BE49-F238E27FC236}">
                  <a16:creationId xmlns:a16="http://schemas.microsoft.com/office/drawing/2014/main" id="{9CA4AD9B-2B1D-4402-959B-CF1900B45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6">
              <a:extLst>
                <a:ext uri="{FF2B5EF4-FFF2-40B4-BE49-F238E27FC236}">
                  <a16:creationId xmlns:a16="http://schemas.microsoft.com/office/drawing/2014/main" id="{6BAE60F9-D6DA-4640-A8A1-639B521A4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1" name="Group 7">
            <a:extLst>
              <a:ext uri="{FF2B5EF4-FFF2-40B4-BE49-F238E27FC236}">
                <a16:creationId xmlns:a16="http://schemas.microsoft.com/office/drawing/2014/main" id="{05908C05-75DC-4BB7-955E-7CEBC795340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152400" cy="152400"/>
            <a:chOff x="96" y="144"/>
            <a:chExt cx="96" cy="96"/>
          </a:xfrm>
        </p:grpSpPr>
        <p:sp>
          <p:nvSpPr>
            <p:cNvPr id="39946" name="Line 8">
              <a:extLst>
                <a:ext uri="{FF2B5EF4-FFF2-40B4-BE49-F238E27FC236}">
                  <a16:creationId xmlns:a16="http://schemas.microsoft.com/office/drawing/2014/main" id="{7D8B15C1-9C11-40A9-8630-04DCD532F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9">
              <a:extLst>
                <a:ext uri="{FF2B5EF4-FFF2-40B4-BE49-F238E27FC236}">
                  <a16:creationId xmlns:a16="http://schemas.microsoft.com/office/drawing/2014/main" id="{D1778DAB-9F9A-4924-9293-F7DB105F3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2" name="Text Box 10">
            <a:extLst>
              <a:ext uri="{FF2B5EF4-FFF2-40B4-BE49-F238E27FC236}">
                <a16:creationId xmlns:a16="http://schemas.microsoft.com/office/drawing/2014/main" id="{8677D19E-5295-4A37-8201-D663DDEA8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Grant and Revoke</a:t>
            </a:r>
            <a:endParaRPr lang="en-GB" altLang="en-US" sz="1200" b="1">
              <a:solidFill>
                <a:srgbClr val="00CC99"/>
              </a:solidFill>
            </a:endParaRPr>
          </a:p>
        </p:txBody>
      </p:sp>
      <p:sp>
        <p:nvSpPr>
          <p:cNvPr id="39943" name="Text Box 17">
            <a:extLst>
              <a:ext uri="{FF2B5EF4-FFF2-40B4-BE49-F238E27FC236}">
                <a16:creationId xmlns:a16="http://schemas.microsoft.com/office/drawing/2014/main" id="{FD45F556-0653-4FDC-81AE-B6246259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38200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if you wanted to grant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select, insert, update, and delete privileges on a table called suppliers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to a user name smithj,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you would execute the following statement: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GRANT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	SELECT, INSERT, UPDATE, DELETE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	ON SUPPLIERS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TO SMITHJ;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You can also use the all keyword to indicate that you wish all permissions to be granted. For example: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fr-FR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GRANT ALL ON SUPPLIERS TO SMITHJ;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fr-FR" altLang="en-US" sz="2200">
              <a:solidFill>
                <a:srgbClr val="000000"/>
              </a:solidFill>
            </a:endParaRPr>
          </a:p>
        </p:txBody>
      </p:sp>
      <p:sp>
        <p:nvSpPr>
          <p:cNvPr id="39944" name="Text Box 18">
            <a:extLst>
              <a:ext uri="{FF2B5EF4-FFF2-40B4-BE49-F238E27FC236}">
                <a16:creationId xmlns:a16="http://schemas.microsoft.com/office/drawing/2014/main" id="{9C37EB11-1937-4D9D-9D72-3E2C07444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9563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000" b="1" u="sng">
                <a:solidFill>
                  <a:srgbClr val="3333CC"/>
                </a:solidFill>
                <a:latin typeface="Arial Unicode MS"/>
              </a:rPr>
              <a:t>Grant Example: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57010-10F2-4CFA-AB05-B174280B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15B10-1F7F-47EB-B34B-BBF70AB80BC7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3C684EC3-A5FE-441D-B08E-DD5E678EB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Management of users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844AE65-7A1C-46D0-8CD2-FB20DE22E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47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200" b="1">
                <a:solidFill>
                  <a:srgbClr val="00CC99"/>
                </a:solidFill>
              </a:rPr>
              <a:t>Database Security</a:t>
            </a:r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F52DE327-F07E-48EF-8B95-D97512469F6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152400" cy="152400"/>
            <a:chOff x="96" y="144"/>
            <a:chExt cx="96" cy="96"/>
          </a:xfrm>
        </p:grpSpPr>
        <p:sp>
          <p:nvSpPr>
            <p:cNvPr id="40972" name="Line 5">
              <a:extLst>
                <a:ext uri="{FF2B5EF4-FFF2-40B4-BE49-F238E27FC236}">
                  <a16:creationId xmlns:a16="http://schemas.microsoft.com/office/drawing/2014/main" id="{8526654F-8807-4BA3-A3A5-096928045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6">
              <a:extLst>
                <a:ext uri="{FF2B5EF4-FFF2-40B4-BE49-F238E27FC236}">
                  <a16:creationId xmlns:a16="http://schemas.microsoft.com/office/drawing/2014/main" id="{FE7C1D27-4BAB-4565-B0EB-46AF351FE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5" name="Group 7">
            <a:extLst>
              <a:ext uri="{FF2B5EF4-FFF2-40B4-BE49-F238E27FC236}">
                <a16:creationId xmlns:a16="http://schemas.microsoft.com/office/drawing/2014/main" id="{C9A8541A-8526-4EB2-8F5B-5EF07B27C33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152400" cy="152400"/>
            <a:chOff x="96" y="144"/>
            <a:chExt cx="96" cy="96"/>
          </a:xfrm>
        </p:grpSpPr>
        <p:sp>
          <p:nvSpPr>
            <p:cNvPr id="40970" name="Line 8">
              <a:extLst>
                <a:ext uri="{FF2B5EF4-FFF2-40B4-BE49-F238E27FC236}">
                  <a16:creationId xmlns:a16="http://schemas.microsoft.com/office/drawing/2014/main" id="{08A2EAEC-5DC1-480D-9B7D-51003CA3A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4"/>
              <a:ext cx="0" cy="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9">
              <a:extLst>
                <a:ext uri="{FF2B5EF4-FFF2-40B4-BE49-F238E27FC236}">
                  <a16:creationId xmlns:a16="http://schemas.microsoft.com/office/drawing/2014/main" id="{15B484E1-D2B0-49F1-8E06-F319CE4E3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0"/>
              <a:ext cx="9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" name="Text Box 10">
            <a:extLst>
              <a:ext uri="{FF2B5EF4-FFF2-40B4-BE49-F238E27FC236}">
                <a16:creationId xmlns:a16="http://schemas.microsoft.com/office/drawing/2014/main" id="{850DFB87-DA14-404A-AC44-4AA1238A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2286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fr-FR" altLang="en-US" sz="1200" b="1">
                <a:solidFill>
                  <a:srgbClr val="00CC99"/>
                </a:solidFill>
              </a:rPr>
              <a:t>Grant and Revoke</a:t>
            </a:r>
            <a:endParaRPr lang="en-GB" altLang="en-US" sz="1200" b="1">
              <a:solidFill>
                <a:srgbClr val="00CC99"/>
              </a:solidFill>
            </a:endParaRPr>
          </a:p>
        </p:txBody>
      </p:sp>
      <p:sp>
        <p:nvSpPr>
          <p:cNvPr id="40967" name="Text Box 13">
            <a:extLst>
              <a:ext uri="{FF2B5EF4-FFF2-40B4-BE49-F238E27FC236}">
                <a16:creationId xmlns:a16="http://schemas.microsoft.com/office/drawing/2014/main" id="{9533D089-E1E6-4111-979C-8EF42E09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8600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000" b="1" u="sng">
                <a:solidFill>
                  <a:srgbClr val="3333CC"/>
                </a:solidFill>
                <a:latin typeface="Arial Unicode MS"/>
              </a:rPr>
              <a:t>Revoke Example</a:t>
            </a:r>
          </a:p>
        </p:txBody>
      </p:sp>
      <p:sp>
        <p:nvSpPr>
          <p:cNvPr id="40968" name="Text Box 19">
            <a:extLst>
              <a:ext uri="{FF2B5EF4-FFF2-40B4-BE49-F238E27FC236}">
                <a16:creationId xmlns:a16="http://schemas.microsoft.com/office/drawing/2014/main" id="{8BBCE37C-E0A1-449F-A577-67DEE966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686800" cy="46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Once having granted privileges, you may need to </a:t>
            </a:r>
            <a:r>
              <a:rPr lang="fr-FR" altLang="en-US" sz="2200" b="1">
                <a:solidFill>
                  <a:srgbClr val="000000"/>
                </a:solidFill>
                <a:cs typeface="Arial" panose="020B0604020202020204" pitchFamily="34" charset="0"/>
              </a:rPr>
              <a:t>revoke/remove </a:t>
            </a: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some or all of these privileges. 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To do this, you can execute a revoke command. 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Eg: if you want to </a:t>
            </a:r>
            <a:r>
              <a:rPr lang="fr-FR" altLang="en-US" sz="2200" b="1">
                <a:solidFill>
                  <a:srgbClr val="000000"/>
                </a:solidFill>
                <a:cs typeface="Arial" panose="020B0604020202020204" pitchFamily="34" charset="0"/>
              </a:rPr>
              <a:t>revoke delete privileges </a:t>
            </a: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on a table called </a:t>
            </a:r>
            <a:r>
              <a:rPr lang="fr-FR" altLang="en-US" sz="2200" b="1">
                <a:solidFill>
                  <a:srgbClr val="000000"/>
                </a:solidFill>
                <a:cs typeface="Arial" panose="020B0604020202020204" pitchFamily="34" charset="0"/>
              </a:rPr>
              <a:t>suppliers</a:t>
            </a: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 from a user named </a:t>
            </a:r>
            <a:r>
              <a:rPr lang="fr-FR" altLang="en-US" sz="2200" b="1">
                <a:solidFill>
                  <a:srgbClr val="000000"/>
                </a:solidFill>
                <a:cs typeface="Arial" panose="020B0604020202020204" pitchFamily="34" charset="0"/>
              </a:rPr>
              <a:t>anderson</a:t>
            </a: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, you would execute the following statement: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REVOKE   DELETE  ON SUPPLIERS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FROM ANDERSON;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altLang="en-US" sz="2200" b="1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200">
                <a:solidFill>
                  <a:srgbClr val="000000"/>
                </a:solidFill>
                <a:cs typeface="Arial" panose="020B0604020202020204" pitchFamily="34" charset="0"/>
              </a:rPr>
              <a:t>revoke all privileges on a table, use the all keyword. E.g: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FR" altLang="en-US" sz="2200" b="1">
                <a:solidFill>
                  <a:srgbClr val="C00000"/>
                </a:solidFill>
                <a:cs typeface="Arial" panose="020B0604020202020204" pitchFamily="34" charset="0"/>
              </a:rPr>
              <a:t>REVOKE ALL ON SUPPLIERS FROM ANDERSON;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315B6-2D21-4074-B82F-91FE81B5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C9CB2B-70A4-48FC-BB16-2CE689AE59F1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ACC41ADB-4D8F-4D43-B674-F1E7268BD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A413AE1A-AB70-4C3D-B1CC-47944949457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id="{D5861F57-153C-4618-BF9B-F121ACFF7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Propagation of Privileges using the GRANT OPTION</a:t>
            </a:r>
          </a:p>
        </p:txBody>
      </p:sp>
      <p:sp>
        <p:nvSpPr>
          <p:cNvPr id="41988" name="Rectangle 7">
            <a:extLst>
              <a:ext uri="{FF2B5EF4-FFF2-40B4-BE49-F238E27FC236}">
                <a16:creationId xmlns:a16="http://schemas.microsoft.com/office/drawing/2014/main" id="{2F27DAE5-6F6F-450E-8B64-F32D45655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owner A of a relation R grants a privilege on R to another account B, privilege can be given to B with or without the GRANT OPTION.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GRANT OPTION is given, this means that B can also grant that privilege on R to other accounts.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B is given the GRANT OPTION by A and that B then grants the privilege on R to a third account C, also with GRANT OPTION.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privileges on R can propagate to other accounts without the knowledge of the owner of 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owner account </a:t>
            </a:r>
            <a:r>
              <a:rPr lang="en-US" altLang="en-US" sz="22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now revokes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privilege granted to B, </a:t>
            </a:r>
            <a:r>
              <a:rPr lang="en-US" altLang="en-US" sz="22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privileges that B propagated based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that privilege should automatically </a:t>
            </a:r>
            <a:r>
              <a:rPr lang="en-US" altLang="en-US" sz="220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revoked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the system.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12AFEEDB-4713-401D-96E5-0FFDCAE87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1E800E94-643D-4A84-8E4C-214F28A9520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7FAA2159-1999-4542-9716-1CBE9A7EC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Mandatory Access Control(MAC)</a:t>
            </a:r>
          </a:p>
        </p:txBody>
      </p:sp>
      <p:sp>
        <p:nvSpPr>
          <p:cNvPr id="735239" name="Rectangle 7">
            <a:extLst>
              <a:ext uri="{FF2B5EF4-FFF2-40B4-BE49-F238E27FC236}">
                <a16:creationId xmlns:a16="http://schemas.microsoft.com/office/drawing/2014/main" id="{DB3E4647-488B-454E-99C0-C795A5695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classifies data and users based on security classes.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4037" name="Picture 6" descr="Related image">
            <a:extLst>
              <a:ext uri="{FF2B5EF4-FFF2-40B4-BE49-F238E27FC236}">
                <a16:creationId xmlns:a16="http://schemas.microsoft.com/office/drawing/2014/main" id="{CABDA5B0-08C8-4372-8435-3F0FD6B74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2247900"/>
            <a:ext cx="30384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8" descr="Image result for Mandatory access control image">
            <a:extLst>
              <a:ext uri="{FF2B5EF4-FFF2-40B4-BE49-F238E27FC236}">
                <a16:creationId xmlns:a16="http://schemas.microsoft.com/office/drawing/2014/main" id="{BFB0E0C3-45BE-46E4-B6F5-785EC1E2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2295525"/>
            <a:ext cx="60769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B0B97E59-3E3D-4505-9DC8-EFF04D841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555FCF29-8F08-4F7B-A8B7-AF97BCCAEE9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6083" name="Rectangle 6">
            <a:extLst>
              <a:ext uri="{FF2B5EF4-FFF2-40B4-BE49-F238E27FC236}">
                <a16:creationId xmlns:a16="http://schemas.microsoft.com/office/drawing/2014/main" id="{F954537B-9FF7-4CA3-A47C-BE50C5DAB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Mandatory Access Control(MAC)</a:t>
            </a:r>
          </a:p>
        </p:txBody>
      </p:sp>
      <p:sp>
        <p:nvSpPr>
          <p:cNvPr id="735239" name="Rectangle 7">
            <a:extLst>
              <a:ext uri="{FF2B5EF4-FFF2-40B4-BE49-F238E27FC236}">
                <a16:creationId xmlns:a16="http://schemas.microsoft.com/office/drawing/2014/main" id="{53C29871-3916-4083-A62A-CAE5D2419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policy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classifies </a:t>
            </a:r>
            <a:r>
              <a:rPr lang="en-US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security classes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6085" name="Picture 6">
            <a:extLst>
              <a:ext uri="{FF2B5EF4-FFF2-40B4-BE49-F238E27FC236}">
                <a16:creationId xmlns:a16="http://schemas.microsoft.com/office/drawing/2014/main" id="{259DEF2B-4BBA-48CA-81D2-AABE4C90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6" t="17407" r="10834" b="20370"/>
          <a:stretch>
            <a:fillRect/>
          </a:stretch>
        </p:blipFill>
        <p:spPr bwMode="auto">
          <a:xfrm>
            <a:off x="1295400" y="2286000"/>
            <a:ext cx="6019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Content Placeholder 2">
            <a:extLst>
              <a:ext uri="{FF2B5EF4-FFF2-40B4-BE49-F238E27FC236}">
                <a16:creationId xmlns:a16="http://schemas.microsoft.com/office/drawing/2014/main" id="{290377B8-4B07-45D8-A4B3-EBBA2CE58E8E}"/>
              </a:ext>
            </a:extLst>
          </p:cNvPr>
          <p:cNvSpPr txBox="1">
            <a:spLocks/>
          </p:cNvSpPr>
          <p:nvPr/>
        </p:nvSpPr>
        <p:spPr bwMode="auto">
          <a:xfrm>
            <a:off x="239713" y="5943600"/>
            <a:ext cx="829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https://www.oreilly.com/library/view/cissp-certification-training/9781771376044/video241971.html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087" name="Picture 6" descr="Related image">
            <a:extLst>
              <a:ext uri="{FF2B5EF4-FFF2-40B4-BE49-F238E27FC236}">
                <a16:creationId xmlns:a16="http://schemas.microsoft.com/office/drawing/2014/main" id="{990938FE-EBF4-4756-84FE-54182D8B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-17463"/>
            <a:ext cx="3038475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2DC5EEA0-9F74-453A-B62C-47B35EB2B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968109A7-3F29-4DE1-B482-A8EAE496B30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6E17DDE3-587F-4AE5-810F-87F6C9860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Mandatory Access Control (2)</a:t>
            </a:r>
          </a:p>
        </p:txBody>
      </p:sp>
      <p:sp>
        <p:nvSpPr>
          <p:cNvPr id="737287" name="Rectangle 7">
            <a:extLst>
              <a:ext uri="{FF2B5EF4-FFF2-40B4-BE49-F238E27FC236}">
                <a16:creationId xmlns:a16="http://schemas.microsoft.com/office/drawing/2014/main" id="{4A6862FB-8180-4751-8B39-66B22B1EA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15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security classes</a:t>
            </a:r>
            <a:r>
              <a:rPr lang="en-US" altLang="en-US" sz="22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 secret (TS),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secret (S)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confidential (C)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lvl="2"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unclassified (U)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is the highest level and U the lowest: TS ≥ S ≥ C ≥ U</a:t>
            </a:r>
          </a:p>
          <a:p>
            <a:pPr eaLnBrk="1" hangingPunct="1">
              <a:defRPr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Bell-</a:t>
            </a:r>
            <a:r>
              <a:rPr lang="en-US" alt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LaPadula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classifies </a:t>
            </a:r>
          </a:p>
          <a:p>
            <a:pPr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(user, account, program) and </a:t>
            </a:r>
          </a:p>
          <a:p>
            <a:pPr eaLnBrk="1" hangingPunct="1">
              <a:defRPr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(table, row, column) </a:t>
            </a:r>
          </a:p>
          <a:p>
            <a:pPr eaLnBrk="1" hangingPunct="1">
              <a:defRPr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one of the security classifications, T, S, C, or U:</a:t>
            </a:r>
          </a:p>
          <a:p>
            <a:pPr lvl="1" eaLnBrk="1" hangingPunct="1">
              <a:defRPr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Clearance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(classification) of a subject S as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class(S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to the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object O as </a:t>
            </a: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class(O)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8133" name="Picture 6" descr="Related image">
            <a:extLst>
              <a:ext uri="{FF2B5EF4-FFF2-40B4-BE49-F238E27FC236}">
                <a16:creationId xmlns:a16="http://schemas.microsoft.com/office/drawing/2014/main" id="{C23E992A-1CE3-45C5-81BB-B3282005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-17463"/>
            <a:ext cx="3038475" cy="279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DE6F11C9-EE36-4703-AB98-3AC742DC51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B8B8DF-E48A-40F4-92DE-EADE265D872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1267" name="Rectangle 8">
            <a:extLst>
              <a:ext uri="{FF2B5EF4-FFF2-40B4-BE49-F238E27FC236}">
                <a16:creationId xmlns:a16="http://schemas.microsoft.com/office/drawing/2014/main" id="{2EA6D4DB-960E-4A89-8CCB-507B46331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Outline</a:t>
            </a:r>
          </a:p>
        </p:txBody>
      </p:sp>
      <p:sp>
        <p:nvSpPr>
          <p:cNvPr id="11268" name="Rectangle 9">
            <a:extLst>
              <a:ext uri="{FF2B5EF4-FFF2-40B4-BE49-F238E27FC236}">
                <a16:creationId xmlns:a16="http://schemas.microsoft.com/office/drawing/2014/main" id="{92281C18-5371-4A3E-B81B-F65A671C3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447800"/>
            <a:ext cx="8294687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1"/>
                </a:solidFill>
              </a:rPr>
              <a:t>Database Security and Authorization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tx1"/>
                </a:solidFill>
              </a:rPr>
              <a:t>Types of Security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tx1"/>
                </a:solidFill>
              </a:rPr>
              <a:t>Database Security and DBA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tx1"/>
                </a:solidFill>
              </a:rPr>
              <a:t>Access Protection, User Accounts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1"/>
                </a:solidFill>
              </a:rPr>
              <a:t>Discretionary Access Control(DAC)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tx1"/>
                </a:solidFill>
              </a:rPr>
              <a:t>	Grant/Revoke Privileges, GRANT OPTION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1"/>
                </a:solidFill>
              </a:rPr>
              <a:t>Mandatory Access Control (MAC)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1"/>
                </a:solidFill>
              </a:rPr>
              <a:t>Role Based Access RBAC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1"/>
                </a:solidFill>
              </a:rPr>
              <a:t>Encryption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1"/>
                </a:solidFill>
              </a:rPr>
              <a:t>Password Protection</a:t>
            </a: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>
              <a:solidFill>
                <a:schemeClr val="tx1"/>
              </a:solidFill>
            </a:endParaRPr>
          </a:p>
        </p:txBody>
      </p:sp>
      <p:pic>
        <p:nvPicPr>
          <p:cNvPr id="11269" name="Picture 6" descr="Related image">
            <a:extLst>
              <a:ext uri="{FF2B5EF4-FFF2-40B4-BE49-F238E27FC236}">
                <a16:creationId xmlns:a16="http://schemas.microsoft.com/office/drawing/2014/main" id="{E5C77A72-65BB-44A1-BF74-79B1BBF7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0"/>
            <a:ext cx="24574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29C0F98-268E-40E5-AEEC-B4CF34F64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MAC( contd..)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38730A9-55E8-4FA0-8437-1C7DEE93B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relation has the form:</a:t>
            </a:r>
          </a:p>
        </p:txBody>
      </p:sp>
      <p:graphicFrame>
        <p:nvGraphicFramePr>
          <p:cNvPr id="1038420" name="Group 84">
            <a:extLst>
              <a:ext uri="{FF2B5EF4-FFF2-40B4-BE49-F238E27FC236}">
                <a16:creationId xmlns:a16="http://schemas.microsoft.com/office/drawing/2014/main" id="{F7A45481-1192-48D7-8B2B-4A583D6CAAD3}"/>
              </a:ext>
            </a:extLst>
          </p:cNvPr>
          <p:cNvGraphicFramePr>
            <a:graphicFrameLocks noGrp="1"/>
          </p:cNvGraphicFramePr>
          <p:nvPr/>
        </p:nvGraphicFramePr>
        <p:xfrm>
          <a:off x="342446" y="2292349"/>
          <a:ext cx="8382000" cy="2273301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7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C_name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C_prof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Cryptography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Secretary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181" name="Text Box 83">
            <a:extLst>
              <a:ext uri="{FF2B5EF4-FFF2-40B4-BE49-F238E27FC236}">
                <a16:creationId xmlns:a16="http://schemas.microsoft.com/office/drawing/2014/main" id="{2F5A02FE-3F9A-4D87-9B08-F6A71D45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851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2" name="Text Box 85">
            <a:extLst>
              <a:ext uri="{FF2B5EF4-FFF2-40B4-BE49-F238E27FC236}">
                <a16:creationId xmlns:a16="http://schemas.microsoft.com/office/drawing/2014/main" id="{B8E1DE33-555F-4E13-AC26-30FADE3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5408613"/>
            <a:ext cx="650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CC"/>
                </a:solidFill>
              </a:rPr>
              <a:t>U = unclassified : S = Secret : TS = Top Secret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123E9C5-26A7-4B5F-9405-9DF24B0A2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2ED8166-374C-41B8-B6A3-54832209E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2813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/>
              <a:t>Main relation has the form:</a:t>
            </a:r>
          </a:p>
        </p:txBody>
      </p:sp>
      <p:graphicFrame>
        <p:nvGraphicFramePr>
          <p:cNvPr id="1038420" name="Group 84">
            <a:extLst>
              <a:ext uri="{FF2B5EF4-FFF2-40B4-BE49-F238E27FC236}">
                <a16:creationId xmlns:a16="http://schemas.microsoft.com/office/drawing/2014/main" id="{929D9BE5-F6C4-4B25-8D22-6E852618B38A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77974"/>
          <a:ext cx="8382000" cy="1819277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2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C_name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C_prof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Cryptography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Secretary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05" name="Text Box 83">
            <a:extLst>
              <a:ext uri="{FF2B5EF4-FFF2-40B4-BE49-F238E27FC236}">
                <a16:creationId xmlns:a16="http://schemas.microsoft.com/office/drawing/2014/main" id="{41F6615B-AA79-45D6-BC93-0AC354237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851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Group 27">
            <a:extLst>
              <a:ext uri="{FF2B5EF4-FFF2-40B4-BE49-F238E27FC236}">
                <a16:creationId xmlns:a16="http://schemas.microsoft.com/office/drawing/2014/main" id="{64A487B9-E08C-4246-AE63-4F3289314F93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4308475"/>
          <a:ext cx="6172200" cy="207327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 Smith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---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 Doe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Security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 Jones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Secretary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111">
            <a:extLst>
              <a:ext uri="{FF2B5EF4-FFF2-40B4-BE49-F238E27FC236}">
                <a16:creationId xmlns:a16="http://schemas.microsoft.com/office/drawing/2014/main" id="{5B132353-F94E-4695-9E43-1429C4820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3716338"/>
            <a:ext cx="7466012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A user with class(user)=S gets below view of the data</a:t>
            </a:r>
          </a:p>
        </p:txBody>
      </p:sp>
      <p:sp>
        <p:nvSpPr>
          <p:cNvPr id="51229" name="Rectangle 2">
            <a:extLst>
              <a:ext uri="{FF2B5EF4-FFF2-40B4-BE49-F238E27FC236}">
                <a16:creationId xmlns:a16="http://schemas.microsoft.com/office/drawing/2014/main" id="{2562FA00-734F-4AEB-BAFC-BB8A9506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FFFFFF"/>
                </a:solidFill>
                <a:latin typeface="Futura Md BT" pitchFamily="34" charset="0"/>
              </a:rPr>
              <a:t>MAC( contd..)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3885BEA-CE81-4F5F-8DD2-6AD9EBD99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8C4CB19-0A75-425B-83E9-5B5D584F2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2813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/>
              <a:t>Main relation has the form:</a:t>
            </a:r>
          </a:p>
        </p:txBody>
      </p:sp>
      <p:graphicFrame>
        <p:nvGraphicFramePr>
          <p:cNvPr id="1038420" name="Group 84">
            <a:extLst>
              <a:ext uri="{FF2B5EF4-FFF2-40B4-BE49-F238E27FC236}">
                <a16:creationId xmlns:a16="http://schemas.microsoft.com/office/drawing/2014/main" id="{3E954FDB-B362-490B-AF3F-C56CF6B17FED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77974"/>
          <a:ext cx="8382000" cy="1819277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2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C_name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C_prof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Cryptography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Secretary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29" name="Text Box 83">
            <a:extLst>
              <a:ext uri="{FF2B5EF4-FFF2-40B4-BE49-F238E27FC236}">
                <a16:creationId xmlns:a16="http://schemas.microsoft.com/office/drawing/2014/main" id="{66C6AD5F-EF6C-476F-9869-613BE0CA3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851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10">
            <a:extLst>
              <a:ext uri="{FF2B5EF4-FFF2-40B4-BE49-F238E27FC236}">
                <a16:creationId xmlns:a16="http://schemas.microsoft.com/office/drawing/2014/main" id="{F425B358-DF7A-4B7F-9935-1CF843130031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4495800"/>
          <a:ext cx="6172200" cy="157480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 Doe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 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Secretary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111">
            <a:extLst>
              <a:ext uri="{FF2B5EF4-FFF2-40B4-BE49-F238E27FC236}">
                <a16:creationId xmlns:a16="http://schemas.microsoft.com/office/drawing/2014/main" id="{8087783F-981D-49A1-A8F6-9AEFC8746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57638"/>
            <a:ext cx="748506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A user with class(user)=U gets below view of the data</a:t>
            </a:r>
          </a:p>
        </p:txBody>
      </p:sp>
      <p:sp>
        <p:nvSpPr>
          <p:cNvPr id="52249" name="Rectangle 2">
            <a:extLst>
              <a:ext uri="{FF2B5EF4-FFF2-40B4-BE49-F238E27FC236}">
                <a16:creationId xmlns:a16="http://schemas.microsoft.com/office/drawing/2014/main" id="{A991096B-51BC-4AF9-ABF2-F006F9B23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FFFFFF"/>
                </a:solidFill>
                <a:latin typeface="Futura Md BT" pitchFamily="34" charset="0"/>
              </a:rPr>
              <a:t>MAC( contd..)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1A41B5CC-C789-4F1E-ABC0-457B4C3B6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CE13C8C1-741A-4FA5-AB6D-C636879BAD3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3251" name="Rectangle 6">
            <a:extLst>
              <a:ext uri="{FF2B5EF4-FFF2-40B4-BE49-F238E27FC236}">
                <a16:creationId xmlns:a16="http://schemas.microsoft.com/office/drawing/2014/main" id="{6105EB21-86CD-4281-930F-8A5837E9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Mandatory Access Control (3)</a:t>
            </a:r>
          </a:p>
        </p:txBody>
      </p:sp>
      <p:sp>
        <p:nvSpPr>
          <p:cNvPr id="53252" name="Rectangle 7">
            <a:extLst>
              <a:ext uri="{FF2B5EF4-FFF2-40B4-BE49-F238E27FC236}">
                <a16:creationId xmlns:a16="http://schemas.microsoft.com/office/drawing/2014/main" id="{A9FFDF99-B075-4DE8-8BDE-6BCD39C07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are enforced on data access based on the subject/object classifications:</a:t>
            </a:r>
          </a:p>
          <a:p>
            <a:pPr lvl="1" eaLnBrk="1" hangingPunct="1"/>
            <a:r>
              <a:rPr lang="en-US" altLang="en-US" sz="2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security property:</a:t>
            </a:r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subject S is not allowed read access to an object O unless class(S) ≥ class(O).</a:t>
            </a:r>
          </a:p>
          <a:p>
            <a:pPr eaLnBrk="1" hangingPunct="1"/>
            <a:endParaRPr lang="en-US" alt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security levels top secret classified unclassified image">
            <a:extLst>
              <a:ext uri="{FF2B5EF4-FFF2-40B4-BE49-F238E27FC236}">
                <a16:creationId xmlns:a16="http://schemas.microsoft.com/office/drawing/2014/main" id="{9E4AD7DE-2617-4F7D-BE2A-9159D4BA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733800"/>
            <a:ext cx="8482012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Content Placeholder 2">
            <a:extLst>
              <a:ext uri="{FF2B5EF4-FFF2-40B4-BE49-F238E27FC236}">
                <a16:creationId xmlns:a16="http://schemas.microsoft.com/office/drawing/2014/main" id="{C0E32C76-3054-4C41-95B2-248043CA9F45}"/>
              </a:ext>
            </a:extLst>
          </p:cNvPr>
          <p:cNvSpPr txBox="1">
            <a:spLocks/>
          </p:cNvSpPr>
          <p:nvPr/>
        </p:nvSpPr>
        <p:spPr bwMode="auto">
          <a:xfrm>
            <a:off x="239713" y="6324600"/>
            <a:ext cx="829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https://www.isode.com/whitepapers/security-labels-clearance.html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0C0BBA1F-1C6D-4792-9B7B-B302D66BB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C0E3833C-501E-4EB4-AF40-0D983C3A66E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5299" name="Rectangle 6">
            <a:extLst>
              <a:ext uri="{FF2B5EF4-FFF2-40B4-BE49-F238E27FC236}">
                <a16:creationId xmlns:a16="http://schemas.microsoft.com/office/drawing/2014/main" id="{EA2C8D67-49EA-4AEB-890B-907F67F24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Comparing Discretionary Access Control and Mandatory Access Control</a:t>
            </a:r>
          </a:p>
        </p:txBody>
      </p:sp>
      <p:sp>
        <p:nvSpPr>
          <p:cNvPr id="751623" name="Rectangle 7">
            <a:extLst>
              <a:ext uri="{FF2B5EF4-FFF2-40B4-BE49-F238E27FC236}">
                <a16:creationId xmlns:a16="http://schemas.microsoft.com/office/drawing/2014/main" id="{29782555-1259-4778-8167-2F275BCAE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Discretionary Access Control (DAC)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highly </a:t>
            </a:r>
            <a:r>
              <a:rPr lang="en-US" altLang="en-US" sz="2400" dirty="0" err="1">
                <a:solidFill>
                  <a:schemeClr val="tx1"/>
                </a:solidFill>
              </a:rPr>
              <a:t>flexibile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suitable for a large variety of application domains.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Drawback 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vulnerability to malicious attacks, such as Trojan horses embedded in application programs.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A1A4CC50-8223-4ED1-8CDE-BBD851A50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B004CE6B-FC1B-4499-81EB-6DCCED94843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7347" name="Rectangle 6">
            <a:extLst>
              <a:ext uri="{FF2B5EF4-FFF2-40B4-BE49-F238E27FC236}">
                <a16:creationId xmlns:a16="http://schemas.microsoft.com/office/drawing/2014/main" id="{4FFB594D-AF8A-4049-9034-E63C50236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Comparing Discretionary Access Control and Mandatory Access Control(2)</a:t>
            </a:r>
          </a:p>
        </p:txBody>
      </p:sp>
      <p:sp>
        <p:nvSpPr>
          <p:cNvPr id="753671" name="Rectangle 7">
            <a:extLst>
              <a:ext uri="{FF2B5EF4-FFF2-40B4-BE49-F238E27FC236}">
                <a16:creationId xmlns:a16="http://schemas.microsoft.com/office/drawing/2014/main" id="{4FD759FB-D9F2-44B4-8FBC-6E486BEE5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Mandatory policies(MAC)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ensure a high degree of protection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Drawback -too rigid and applicable in limited environments.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In many practical situations, discretionary policies are preferred because they offer a better trade-off between security and applicability.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4AC8C115-4B97-40F9-9FC3-926E851A7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AD917613-12BE-4231-B643-76164B6E8BA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79607357-AE01-4B69-977D-7E8FF7246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3505200" cy="992187"/>
          </a:xfrm>
        </p:spPr>
        <p:txBody>
          <a:bodyPr/>
          <a:lstStyle/>
          <a:p>
            <a:pPr eaLnBrk="1" hangingPunct="1"/>
            <a:r>
              <a:rPr lang="en-US" altLang="en-US"/>
              <a:t>Role-Based Access Control</a:t>
            </a:r>
          </a:p>
        </p:txBody>
      </p:sp>
      <p:sp>
        <p:nvSpPr>
          <p:cNvPr id="62468" name="Rectangle 7">
            <a:extLst>
              <a:ext uri="{FF2B5EF4-FFF2-40B4-BE49-F238E27FC236}">
                <a16:creationId xmlns:a16="http://schemas.microsoft.com/office/drawing/2014/main" id="{9AFE10B9-3585-4E2A-9167-34A7B6604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b="1" dirty="0">
                <a:solidFill>
                  <a:schemeClr val="tx1"/>
                </a:solidFill>
              </a:rPr>
              <a:t>Role-based access control (RBAC)</a:t>
            </a:r>
            <a:r>
              <a:rPr lang="en-US" altLang="en-US" sz="2400" dirty="0">
                <a:solidFill>
                  <a:schemeClr val="tx1"/>
                </a:solidFill>
              </a:rPr>
              <a:t> enforce security in large-scale enterprise-wide systems.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Its basic notion is that permissions are associated with roles, and users are assigned to appropriate roles.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Roles can be created using the 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CREATE ROLE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and </a:t>
            </a:r>
            <a:r>
              <a:rPr lang="en-US" altLang="en-US" sz="2400" b="1" dirty="0">
                <a:solidFill>
                  <a:schemeClr val="tx1"/>
                </a:solidFill>
              </a:rPr>
              <a:t>DESTROY ROLE</a:t>
            </a:r>
            <a:r>
              <a:rPr lang="en-US" altLang="en-US" sz="2400" dirty="0">
                <a:solidFill>
                  <a:schemeClr val="tx1"/>
                </a:solidFill>
              </a:rPr>
              <a:t> commands. 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GRANT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 and 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REVOKE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commands discussed under DAC can then be used to assign and revoke privileges from 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roles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9397" name="Picture 6" descr="Image result for database user roles levels image">
            <a:extLst>
              <a:ext uri="{FF2B5EF4-FFF2-40B4-BE49-F238E27FC236}">
                <a16:creationId xmlns:a16="http://schemas.microsoft.com/office/drawing/2014/main" id="{CC8CF69D-3FB5-45B8-9BFF-86B8E037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1" r="24579" b="25275"/>
          <a:stretch>
            <a:fillRect/>
          </a:stretch>
        </p:blipFill>
        <p:spPr bwMode="auto">
          <a:xfrm>
            <a:off x="4038600" y="15875"/>
            <a:ext cx="5105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2EC6B9E-4C24-45AA-9880-9DF46CE4E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RBAC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87F11FD3-FCF7-47F6-A50D-ACAF5ADA8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294688" cy="4572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>
                <a:hlinkClick r:id="rId2"/>
              </a:rPr>
              <a:t>Shah S.</a:t>
            </a:r>
            <a:r>
              <a:rPr lang="en-US" altLang="en-US" sz="2000"/>
              <a:t> (2017) </a:t>
            </a:r>
            <a:r>
              <a:rPr lang="en-US" altLang="en-US" sz="2000" i="1"/>
              <a:t>Understanding Users, Privileges, and Roles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/>
              <a:t>Available from: https://www.vertica.com/blog/understanding-users-privileges-roles/. [Accessed 8 January 2010]. 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/>
              <a:t>(Shah, 2017)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29104912-FBE6-482F-AB9B-C0C020CAA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EC1F9DBA-0AB9-4CF2-B249-E0C09B2BB5A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61445" name="Picture 2" descr="Image result for granting select, update, insert access image">
            <a:extLst>
              <a:ext uri="{FF2B5EF4-FFF2-40B4-BE49-F238E27FC236}">
                <a16:creationId xmlns:a16="http://schemas.microsoft.com/office/drawing/2014/main" id="{E09A0FCC-78FC-42E9-8F7F-61E2D9FBC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971800"/>
            <a:ext cx="84963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9A487523-9721-4721-997C-F0C3250CC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0E848FA9-6986-4357-BEF0-81531E9C9B4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2467" name="Rectangle 6">
            <a:extLst>
              <a:ext uri="{FF2B5EF4-FFF2-40B4-BE49-F238E27FC236}">
                <a16:creationId xmlns:a16="http://schemas.microsoft.com/office/drawing/2014/main" id="{0D0F5079-D197-44B9-B42E-1FCF9FBFB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Role-Based Access Control(2)</a:t>
            </a:r>
          </a:p>
        </p:txBody>
      </p:sp>
      <p:sp>
        <p:nvSpPr>
          <p:cNvPr id="62468" name="Rectangle 7">
            <a:extLst>
              <a:ext uri="{FF2B5EF4-FFF2-40B4-BE49-F238E27FC236}">
                <a16:creationId xmlns:a16="http://schemas.microsoft.com/office/drawing/2014/main" id="{8EA187FB-9705-440B-823E-1675E410C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</a:rPr>
              <a:t>RBAC</a:t>
            </a:r>
            <a:r>
              <a:rPr lang="en-US" altLang="en-US" sz="2400">
                <a:solidFill>
                  <a:schemeClr val="tx1"/>
                </a:solidFill>
              </a:rPr>
              <a:t> appears to be a viable alternative to traditional discretionary and mandatory access controls; 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it ensures that only authorized users are given access to certain data or resources.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Many DBMSs have allowed the concept of roles, where privileges can be assigned to roles.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Role hierarchy in </a:t>
            </a:r>
            <a:r>
              <a:rPr lang="en-US" altLang="en-US" sz="2400" b="1">
                <a:solidFill>
                  <a:schemeClr val="tx1"/>
                </a:solidFill>
              </a:rPr>
              <a:t>RBAC</a:t>
            </a:r>
            <a:r>
              <a:rPr lang="en-US" altLang="en-US" sz="2400">
                <a:solidFill>
                  <a:schemeClr val="tx1"/>
                </a:solidFill>
              </a:rPr>
              <a:t> is a natural way of organizing roles to reflect the organization’s lines of authority and responsibility.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E5E9AE15-0862-49D7-AF70-ADAB5047E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57C9065D-0A4E-4073-93BD-8DEFB2F5E3C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4515" name="Rectangle 6">
            <a:extLst>
              <a:ext uri="{FF2B5EF4-FFF2-40B4-BE49-F238E27FC236}">
                <a16:creationId xmlns:a16="http://schemas.microsoft.com/office/drawing/2014/main" id="{B64F8D6F-4193-4F07-A0E2-88FBBB8A5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Encryption</a:t>
            </a:r>
          </a:p>
        </p:txBody>
      </p:sp>
      <p:sp>
        <p:nvSpPr>
          <p:cNvPr id="64516" name="Rectangle 7">
            <a:extLst>
              <a:ext uri="{FF2B5EF4-FFF2-40B4-BE49-F238E27FC236}">
                <a16:creationId xmlns:a16="http://schemas.microsoft.com/office/drawing/2014/main" id="{E3EB4EF8-A2B9-4E52-A019-8B8BDEBF9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tx1"/>
                </a:solidFill>
              </a:rPr>
              <a:t>Encryption</a:t>
            </a:r>
            <a:r>
              <a:rPr lang="en-US" altLang="en-US" sz="2400">
                <a:solidFill>
                  <a:schemeClr val="tx1"/>
                </a:solidFill>
              </a:rPr>
              <a:t> is a means of maintaining secure data in an insecure environment.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b="1">
                <a:solidFill>
                  <a:schemeClr val="tx1"/>
                </a:solidFill>
              </a:rPr>
              <a:t>Encryption</a:t>
            </a:r>
            <a:r>
              <a:rPr lang="en-US" altLang="en-US" sz="2400">
                <a:solidFill>
                  <a:schemeClr val="tx1"/>
                </a:solidFill>
              </a:rPr>
              <a:t> consists of applying an </a:t>
            </a:r>
            <a:r>
              <a:rPr lang="en-US" altLang="en-US" sz="2400" b="1">
                <a:solidFill>
                  <a:schemeClr val="tx1"/>
                </a:solidFill>
              </a:rPr>
              <a:t>encryption algorithm</a:t>
            </a:r>
            <a:r>
              <a:rPr lang="en-US" altLang="en-US" sz="2400">
                <a:solidFill>
                  <a:schemeClr val="tx1"/>
                </a:solidFill>
              </a:rPr>
              <a:t> to data using some prespecified </a:t>
            </a:r>
            <a:r>
              <a:rPr lang="en-US" altLang="en-US" sz="2400" b="1">
                <a:solidFill>
                  <a:schemeClr val="tx1"/>
                </a:solidFill>
              </a:rPr>
              <a:t>encryption key</a:t>
            </a:r>
            <a:r>
              <a:rPr lang="en-US" altLang="en-US" sz="2400">
                <a:solidFill>
                  <a:schemeClr val="tx1"/>
                </a:solidFill>
              </a:rPr>
              <a:t>.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The resulting data has to be </a:t>
            </a:r>
            <a:r>
              <a:rPr lang="en-US" altLang="en-US" sz="2400" b="1">
                <a:solidFill>
                  <a:schemeClr val="tx1"/>
                </a:solidFill>
              </a:rPr>
              <a:t>decrypted</a:t>
            </a:r>
            <a:r>
              <a:rPr lang="en-US" altLang="en-US" sz="2400">
                <a:solidFill>
                  <a:schemeClr val="tx1"/>
                </a:solidFill>
              </a:rPr>
              <a:t> using a </a:t>
            </a:r>
            <a:r>
              <a:rPr lang="en-US" altLang="en-US" sz="2400" b="1">
                <a:solidFill>
                  <a:schemeClr val="tx1"/>
                </a:solidFill>
              </a:rPr>
              <a:t>decryption key</a:t>
            </a:r>
            <a:r>
              <a:rPr lang="en-US" altLang="en-US" sz="2400">
                <a:solidFill>
                  <a:schemeClr val="tx1"/>
                </a:solidFill>
              </a:rPr>
              <a:t> to recover the original data.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F1E4A1D2-8EAE-4608-BB53-E06046AD0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5534268C-B445-430F-93AB-2BFAB749C4E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5C95CF31-F58E-4222-999F-4FA578A8B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Introduction to Database Security</a:t>
            </a:r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B94C0623-3197-48D8-9539-18EE6D75C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1"/>
                </a:solidFill>
                <a:ea typeface="Verdana" panose="020B0604030504040204" pitchFamily="34" charset="0"/>
              </a:rPr>
              <a:t>The security mechanism of a DBMS must include provisions for </a:t>
            </a:r>
            <a:r>
              <a:rPr lang="en-US" altLang="en-US" sz="2400" b="1">
                <a:solidFill>
                  <a:srgbClr val="FF0000"/>
                </a:solidFill>
                <a:ea typeface="Verdana" panose="020B0604030504040204" pitchFamily="34" charset="0"/>
              </a:rPr>
              <a:t>restricting access</a:t>
            </a:r>
            <a:r>
              <a:rPr lang="en-US" altLang="en-US" sz="2400" b="1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ea typeface="Verdana" panose="020B0604030504040204" pitchFamily="34" charset="0"/>
              </a:rPr>
              <a:t>to the database as a </a:t>
            </a:r>
            <a:r>
              <a:rPr lang="en-US" altLang="en-US" sz="2400" b="1">
                <a:solidFill>
                  <a:srgbClr val="FF0000"/>
                </a:solidFill>
                <a:ea typeface="Verdana" panose="020B0604030504040204" pitchFamily="34" charset="0"/>
              </a:rPr>
              <a:t>whole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  <a:ea typeface="Verdana" panose="020B0604030504040204" pitchFamily="34" charset="0"/>
              </a:rPr>
              <a:t>This function is called </a:t>
            </a:r>
            <a:r>
              <a:rPr lang="en-US" altLang="en-US" sz="2400" b="1">
                <a:solidFill>
                  <a:srgbClr val="FF0000"/>
                </a:solidFill>
                <a:ea typeface="Verdana" panose="020B0604030504040204" pitchFamily="34" charset="0"/>
              </a:rPr>
              <a:t>access control</a:t>
            </a:r>
            <a:r>
              <a:rPr lang="en-US" altLang="en-US" sz="2400">
                <a:solidFill>
                  <a:schemeClr val="tx1"/>
                </a:solidFill>
                <a:ea typeface="Verdana" panose="020B0604030504040204" pitchFamily="34" charset="0"/>
              </a:rPr>
              <a:t> and is handled by </a:t>
            </a:r>
          </a:p>
          <a:p>
            <a:pPr eaLnBrk="1" hangingPunct="1"/>
            <a:r>
              <a:rPr lang="en-US" altLang="en-US" sz="2400" b="1">
                <a:solidFill>
                  <a:schemeClr val="tx1"/>
                </a:solidFill>
                <a:ea typeface="Verdana" panose="020B0604030504040204" pitchFamily="34" charset="0"/>
              </a:rPr>
              <a:t>creating user accounts </a:t>
            </a:r>
            <a:r>
              <a:rPr lang="en-US" altLang="en-US" sz="2400">
                <a:solidFill>
                  <a:schemeClr val="tx1"/>
                </a:solidFill>
                <a:ea typeface="Verdana" panose="020B0604030504040204" pitchFamily="34" charset="0"/>
              </a:rPr>
              <a:t>and passwords to control </a:t>
            </a:r>
            <a:r>
              <a:rPr lang="en-US" altLang="en-US" sz="2400" b="1">
                <a:solidFill>
                  <a:schemeClr val="tx1"/>
                </a:solidFill>
                <a:ea typeface="Verdana" panose="020B0604030504040204" pitchFamily="34" charset="0"/>
              </a:rPr>
              <a:t>login</a:t>
            </a:r>
            <a:r>
              <a:rPr lang="en-US" altLang="en-US" sz="2400">
                <a:solidFill>
                  <a:schemeClr val="tx1"/>
                </a:solidFill>
                <a:ea typeface="Verdana" panose="020B0604030504040204" pitchFamily="34" charset="0"/>
              </a:rPr>
              <a:t> process by the DBMS.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FD8AC739-5E26-47E0-B909-516A1F36FE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3119ADF2-10F9-4D4A-A529-EDCA3850D68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87988B6-D9FE-430F-8A93-005B2E72E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C80D562-8FA5-41A1-A1A3-82F3BF8F9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 Database Security and Authorization</a:t>
            </a:r>
          </a:p>
          <a:p>
            <a:pPr eaLnBrk="1" hangingPunct="1"/>
            <a:r>
              <a:rPr lang="en-US" altLang="en-US"/>
              <a:t>2 Discretionary Access Control </a:t>
            </a:r>
          </a:p>
          <a:p>
            <a:pPr eaLnBrk="1" hangingPunct="1"/>
            <a:r>
              <a:rPr lang="en-US" altLang="en-US"/>
              <a:t>3 Mandatory Access Control and </a:t>
            </a:r>
          </a:p>
          <a:p>
            <a:pPr eaLnBrk="1" hangingPunct="1"/>
            <a:r>
              <a:rPr lang="en-US" altLang="en-US"/>
              <a:t>4 Role-Based Access Control for Multilevel Security</a:t>
            </a:r>
          </a:p>
          <a:p>
            <a:pPr eaLnBrk="1" hangingPunct="1"/>
            <a:r>
              <a:rPr lang="en-US" altLang="en-US"/>
              <a:t>5 Encryption and Public Key Infrastructures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B9264AC-B05C-4ECF-A1A5-B065EFAB0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68B8BC3-A2A9-4732-8115-FDE781EBE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00" y="1454150"/>
            <a:ext cx="7772400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Goto File Tab-&gt;Open-&gt;Browse icon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01833FEA-C6AB-40E7-A206-EFFE2E17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52"/>
          <a:stretch>
            <a:fillRect/>
          </a:stretch>
        </p:blipFill>
        <p:spPr bwMode="auto">
          <a:xfrm>
            <a:off x="-25400" y="2098675"/>
            <a:ext cx="314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Slide Number Placeholder 1">
            <a:extLst>
              <a:ext uri="{FF2B5EF4-FFF2-40B4-BE49-F238E27FC236}">
                <a16:creationId xmlns:a16="http://schemas.microsoft.com/office/drawing/2014/main" id="{8EB092AE-A021-4C50-80CB-09198CE6E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3AFBA476-3F51-4731-B194-CE68858B168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5366" name="Title 1">
            <a:extLst>
              <a:ext uri="{FF2B5EF4-FFF2-40B4-BE49-F238E27FC236}">
                <a16:creationId xmlns:a16="http://schemas.microsoft.com/office/drawing/2014/main" id="{3CCE8BEF-5F02-44B0-8A7D-2270718D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-304800"/>
            <a:ext cx="7796212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800000"/>
                </a:solidFill>
              </a:rPr>
              <a:t>Encrypt database with a password</a:t>
            </a:r>
          </a:p>
        </p:txBody>
      </p:sp>
      <p:sp>
        <p:nvSpPr>
          <p:cNvPr id="15367" name="Rectangle 2">
            <a:extLst>
              <a:ext uri="{FF2B5EF4-FFF2-40B4-BE49-F238E27FC236}">
                <a16:creationId xmlns:a16="http://schemas.microsoft.com/office/drawing/2014/main" id="{1C88C23B-1675-4C22-BECC-4ED71EBD9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2057400" cy="609600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699E1213-C819-406B-91A6-5514653C4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" y="1371600"/>
            <a:ext cx="7772400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Select your database.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Click dropdown of Open.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Select </a:t>
            </a:r>
            <a:r>
              <a:rPr lang="en-US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Open Exclusive </a:t>
            </a:r>
            <a:r>
              <a:rPr lang="en-US" altLang="en-US" sz="2200" dirty="0"/>
              <a:t>option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200" dirty="0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734C7090-8174-4954-98F7-E82CF0B7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6"/>
          <a:stretch>
            <a:fillRect/>
          </a:stretch>
        </p:blipFill>
        <p:spPr bwMode="auto">
          <a:xfrm>
            <a:off x="-28575" y="25908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Slide Number Placeholder 1">
            <a:extLst>
              <a:ext uri="{FF2B5EF4-FFF2-40B4-BE49-F238E27FC236}">
                <a16:creationId xmlns:a16="http://schemas.microsoft.com/office/drawing/2014/main" id="{2924BDA9-99AB-4785-B1A1-473985837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4BD18FA2-E5BB-4183-84ED-FFC9F2DFD97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6389" name="Title 1">
            <a:extLst>
              <a:ext uri="{FF2B5EF4-FFF2-40B4-BE49-F238E27FC236}">
                <a16:creationId xmlns:a16="http://schemas.microsoft.com/office/drawing/2014/main" id="{5A05A723-0389-4AD5-A5E4-4E8DCE8A9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381000"/>
            <a:ext cx="7796213" cy="992188"/>
          </a:xfrm>
        </p:spPr>
        <p:txBody>
          <a:bodyPr/>
          <a:lstStyle/>
          <a:p>
            <a:pPr eaLnBrk="1" hangingPunct="1"/>
            <a:r>
              <a:rPr lang="en-US" altLang="en-US"/>
              <a:t>Encrypt database with a password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F4C040BC-D29D-44FB-907B-23D7149E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868988"/>
            <a:ext cx="2057400" cy="836612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35C3ABA-54C8-4601-B8EF-297B4C493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Database is opened in Exclusive Mode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8AA8BF5-B610-40C4-A0E0-D0CC4D42D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6E4616E1-782C-483F-987F-F4DD1729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48518"/>
          <a:stretch>
            <a:fillRect/>
          </a:stretch>
        </p:blipFill>
        <p:spPr bwMode="auto">
          <a:xfrm>
            <a:off x="28575" y="1752600"/>
            <a:ext cx="9144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8954AC80-7D2A-4132-81BA-A42A90634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868A673A-426E-41ED-B9F8-7C6FC83A9DC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7414" name="Title 1">
            <a:extLst>
              <a:ext uri="{FF2B5EF4-FFF2-40B4-BE49-F238E27FC236}">
                <a16:creationId xmlns:a16="http://schemas.microsoft.com/office/drawing/2014/main" id="{6620F3E2-07E7-42F8-96E9-AD4F3BDAF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-230188"/>
            <a:ext cx="7796213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800000"/>
                </a:solidFill>
              </a:rPr>
              <a:t>Encrypt database with a password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E90967D-BCA1-40C6-8A0C-C6271E04C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7709" y="110569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dirty="0" err="1">
                <a:solidFill>
                  <a:schemeClr val="tx1"/>
                </a:solidFill>
              </a:rPr>
              <a:t>Goto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</a:rPr>
              <a:t>File</a:t>
            </a:r>
            <a:r>
              <a:rPr lang="en-US" altLang="en-US" sz="2200" dirty="0">
                <a:solidFill>
                  <a:schemeClr val="tx1"/>
                </a:solidFill>
              </a:rPr>
              <a:t>. </a:t>
            </a:r>
            <a:br>
              <a:rPr lang="en-US" altLang="en-US" sz="2200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Click on 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FFFF00"/>
                </a:highlight>
              </a:rPr>
              <a:t>Encrypt with Password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4B10FE91-8CE1-4369-B357-C90A8152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 b="39632"/>
          <a:stretch>
            <a:fillRect/>
          </a:stretch>
        </p:blipFill>
        <p:spPr bwMode="auto">
          <a:xfrm>
            <a:off x="-60325" y="2249488"/>
            <a:ext cx="9144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39C45DB8-826C-4011-924B-39E2822CF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F5BCA806-4BC2-4F78-ACCF-AFEEAEBC7D8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8437" name="Title 1">
            <a:extLst>
              <a:ext uri="{FF2B5EF4-FFF2-40B4-BE49-F238E27FC236}">
                <a16:creationId xmlns:a16="http://schemas.microsoft.com/office/drawing/2014/main" id="{8E339B46-8BB3-46C8-BEC6-68DF2716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-381000"/>
            <a:ext cx="7796212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800000"/>
                </a:solidFill>
              </a:rPr>
              <a:t>Encrypt database with a password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33859B78-0ADF-42CD-9386-8D4C5219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14800"/>
            <a:ext cx="838200" cy="609600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6C8716F-BACF-4EF5-B4A1-A2E39764A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7709" y="110569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dirty="0" err="1">
                <a:solidFill>
                  <a:schemeClr val="tx1"/>
                </a:solidFill>
              </a:rPr>
              <a:t>Goto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b="1" dirty="0">
                <a:solidFill>
                  <a:schemeClr val="tx1"/>
                </a:solidFill>
              </a:rPr>
              <a:t>Database Tools tab on top </a:t>
            </a:r>
            <a:r>
              <a:rPr lang="en-US" altLang="en-US" sz="2200" dirty="0">
                <a:solidFill>
                  <a:schemeClr val="tx1"/>
                </a:solidFill>
              </a:rPr>
              <a:t>. </a:t>
            </a:r>
            <a:br>
              <a:rPr lang="en-US" altLang="en-US" sz="2200" dirty="0">
                <a:solidFill>
                  <a:schemeClr val="tx1"/>
                </a:solidFill>
              </a:rPr>
            </a:br>
            <a:r>
              <a:rPr lang="en-US" altLang="en-US" sz="2200" dirty="0">
                <a:solidFill>
                  <a:schemeClr val="tx1"/>
                </a:solidFill>
              </a:rPr>
              <a:t>Click on 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FFFF00"/>
                </a:highlight>
              </a:rPr>
              <a:t>Encrypt with Password</a:t>
            </a:r>
          </a:p>
        </p:txBody>
      </p:sp>
      <p:sp>
        <p:nvSpPr>
          <p:cNvPr id="19459" name="Slide Number Placeholder 1">
            <a:extLst>
              <a:ext uri="{FF2B5EF4-FFF2-40B4-BE49-F238E27FC236}">
                <a16:creationId xmlns:a16="http://schemas.microsoft.com/office/drawing/2014/main" id="{1776B5CE-B516-4F03-AC21-391F6E4DE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23- </a:t>
            </a:r>
            <a:fld id="{6BBD93B5-1730-4A65-8B32-8C04AB6D115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9460" name="Title 1">
            <a:extLst>
              <a:ext uri="{FF2B5EF4-FFF2-40B4-BE49-F238E27FC236}">
                <a16:creationId xmlns:a16="http://schemas.microsoft.com/office/drawing/2014/main" id="{C54F11B4-431C-47A9-9DAF-A9E08F092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56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800000"/>
                </a:solidFill>
              </a:rPr>
              <a:t>Encrypt database with a password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rgbClr val="800000"/>
                </a:solidFill>
              </a:rPr>
              <a:t>OLD MSACCESS THEN DO THIS ELSE SKIP</a:t>
            </a:r>
          </a:p>
        </p:txBody>
      </p:sp>
      <p:pic>
        <p:nvPicPr>
          <p:cNvPr id="19461" name="Picture 2" descr="Image result for encrypt with password+database tools+ms access">
            <a:extLst>
              <a:ext uri="{FF2B5EF4-FFF2-40B4-BE49-F238E27FC236}">
                <a16:creationId xmlns:a16="http://schemas.microsoft.com/office/drawing/2014/main" id="{B7980DC8-36B9-45C3-AE45-300AFA18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2333625"/>
            <a:ext cx="89614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6">
            <a:extLst>
              <a:ext uri="{FF2B5EF4-FFF2-40B4-BE49-F238E27FC236}">
                <a16:creationId xmlns:a16="http://schemas.microsoft.com/office/drawing/2014/main" id="{A9D171F3-93F7-4AF1-810C-63B1F8CA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1725613" cy="381000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 Unicode M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0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Arial Unicode MS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CC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1467</TotalTime>
  <Words>1748</Words>
  <Application>Microsoft Office PowerPoint</Application>
  <PresentationFormat>Letter Paper (8.5x11 in)</PresentationFormat>
  <Paragraphs>427</Paragraphs>
  <Slides>40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Wingdings</vt:lpstr>
      <vt:lpstr>Times New Roman</vt:lpstr>
      <vt:lpstr>Futura Md BT</vt:lpstr>
      <vt:lpstr>Tahoma</vt:lpstr>
      <vt:lpstr>Calibri</vt:lpstr>
      <vt:lpstr>Verdana</vt:lpstr>
      <vt:lpstr>Arial Unicode MS</vt:lpstr>
      <vt:lpstr>Courier New</vt:lpstr>
      <vt:lpstr>Blends</vt:lpstr>
      <vt:lpstr>Modèle par défaut</vt:lpstr>
      <vt:lpstr>Default Design</vt:lpstr>
      <vt:lpstr>PowerPoint Presentation</vt:lpstr>
      <vt:lpstr>PowerPoint Presentation</vt:lpstr>
      <vt:lpstr>Chapter Outline</vt:lpstr>
      <vt:lpstr>Introduction to Database Security</vt:lpstr>
      <vt:lpstr>PowerPoint Presentation</vt:lpstr>
      <vt:lpstr>Encrypt database with a password</vt:lpstr>
      <vt:lpstr>Database is opened in Exclusive Mode</vt:lpstr>
      <vt:lpstr>Goto File.  Click on Encrypt with Password</vt:lpstr>
      <vt:lpstr>Goto Database Tools tab on top .  Click on Encrypt with Password</vt:lpstr>
      <vt:lpstr>PowerPoint Presentation</vt:lpstr>
      <vt:lpstr>Enter password:1234</vt:lpstr>
      <vt:lpstr>PowerPoint Presentation</vt:lpstr>
      <vt:lpstr>Decrypt database with password</vt:lpstr>
      <vt:lpstr>Database Security</vt:lpstr>
      <vt:lpstr>Database Security and the DBA </vt:lpstr>
      <vt:lpstr>Database Security and the DBA (contd..)</vt:lpstr>
      <vt:lpstr>Access Protection, User Accounts </vt:lpstr>
      <vt:lpstr>Discretionary Access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Propagation of Privileges using the GRANT OPTION</vt:lpstr>
      <vt:lpstr>Mandatory Access Control(MAC)</vt:lpstr>
      <vt:lpstr>Mandatory Access Control(MAC)</vt:lpstr>
      <vt:lpstr>Mandatory Access Control (2)</vt:lpstr>
      <vt:lpstr>MAC( contd..)</vt:lpstr>
      <vt:lpstr>PowerPoint Presentation</vt:lpstr>
      <vt:lpstr>PowerPoint Presentation</vt:lpstr>
      <vt:lpstr>Mandatory Access Control (3)</vt:lpstr>
      <vt:lpstr>Comparing Discretionary Access Control and Mandatory Access Control</vt:lpstr>
      <vt:lpstr>Comparing Discretionary Access Control and Mandatory Access Control(2)</vt:lpstr>
      <vt:lpstr>Role-Based Access Control</vt:lpstr>
      <vt:lpstr>RBAC</vt:lpstr>
      <vt:lpstr>Role-Based Access Control(2)</vt:lpstr>
      <vt:lpstr>Encryption</vt:lpstr>
      <vt:lpstr>Summary</vt:lpstr>
    </vt:vector>
  </TitlesOfParts>
  <Manager/>
  <Company>Copyright © 2007 Ramez Elmasri and Shamkant B. Navathe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</dc:title>
  <dc:subject>Database Security  and Authorization</dc:subject>
  <dc:creator>Elmasri/Navathe</dc:creator>
  <cp:keywords/>
  <dc:description/>
  <cp:lastModifiedBy>AAA</cp:lastModifiedBy>
  <cp:revision>471</cp:revision>
  <cp:lastPrinted>2001-11-04T00:51:13Z</cp:lastPrinted>
  <dcterms:created xsi:type="dcterms:W3CDTF">2005-02-25T19:46:41Z</dcterms:created>
  <dcterms:modified xsi:type="dcterms:W3CDTF">2019-10-15T07:41:45Z</dcterms:modified>
  <cp:category/>
</cp:coreProperties>
</file>