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3" r:id="rId5"/>
  </p:sldMasterIdLst>
  <p:notesMasterIdLst>
    <p:notesMasterId r:id="rId25"/>
  </p:notesMasterIdLst>
  <p:handoutMasterIdLst>
    <p:handoutMasterId r:id="rId26"/>
  </p:handoutMasterIdLst>
  <p:sldIdLst>
    <p:sldId id="333" r:id="rId6"/>
    <p:sldId id="420" r:id="rId7"/>
    <p:sldId id="298" r:id="rId8"/>
    <p:sldId id="262" r:id="rId9"/>
    <p:sldId id="310" r:id="rId10"/>
    <p:sldId id="421" r:id="rId11"/>
    <p:sldId id="324" r:id="rId12"/>
    <p:sldId id="322" r:id="rId13"/>
    <p:sldId id="312" r:id="rId14"/>
    <p:sldId id="313" r:id="rId15"/>
    <p:sldId id="423" r:id="rId16"/>
    <p:sldId id="323" r:id="rId17"/>
    <p:sldId id="325" r:id="rId18"/>
    <p:sldId id="443" r:id="rId19"/>
    <p:sldId id="418" r:id="rId20"/>
    <p:sldId id="419" r:id="rId21"/>
    <p:sldId id="417" r:id="rId22"/>
    <p:sldId id="409" r:id="rId23"/>
    <p:sldId id="4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 autoAdjust="0"/>
    <p:restoredTop sz="92208" autoAdjust="0"/>
  </p:normalViewPr>
  <p:slideViewPr>
    <p:cSldViewPr snapToGrid="0" showGuides="1">
      <p:cViewPr varScale="1">
        <p:scale>
          <a:sx n="45" d="100"/>
          <a:sy n="45" d="100"/>
        </p:scale>
        <p:origin x="655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ubalt.edu/ntsbagga/web/INSS%20651_F07/lecture9_Transaction_aggarwal.pp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3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56751AC-EF10-4093-97A4-FEDEF3C10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9E45AB9-A86F-45FF-8845-20B68E7B1735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F3B2179-CD5E-4520-8319-EB326B6FC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414643B-6BA9-456F-A9DC-D67B4BEA5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altLang="en-US" dirty="0">
                <a:latin typeface="Times New Roman" panose="02020603050405020304" pitchFamily="18" charset="0"/>
              </a:rPr>
              <a:t>https://www.lifewire.com/isolation-definition-1019173</a:t>
            </a:r>
          </a:p>
        </p:txBody>
      </p:sp>
    </p:spTree>
    <p:extLst>
      <p:ext uri="{BB962C8B-B14F-4D97-AF65-F5344CB8AC3E}">
        <p14:creationId xmlns:p14="http://schemas.microsoft.com/office/powerpoint/2010/main" val="315409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E209573-E3CE-4281-965F-F6FF370AB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007C7F4-9BDB-4B5D-A748-1669E1215524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83F6958-2323-48E3-9549-37712CB82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8D9ED66-B219-4832-B441-DF9AF6155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60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DFD2E939-8C22-46B9-A79E-BEE74FC51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5985D2D-A488-4139-A207-D21B253313AE}" type="slidenum">
              <a:rPr lang="zh-CN" altLang="en-US" sz="1200">
                <a:ea typeface="SimSun" panose="02010600030101010101" pitchFamily="2" charset="-122"/>
              </a:rPr>
              <a:pPr eaLnBrk="1" hangingPunct="1"/>
              <a:t>14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0CBA6EA-9DD7-486A-B908-0D31EF6BB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261A2CF-78C4-4D8E-8AFE-1FDA8CE09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B9EDB3A-C932-470E-934A-274D8406F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F235361-0F00-4DF7-962E-02814B178B6D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0B1AB396-9397-4D48-BFB5-ECD69FC80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887A0F4-B361-4628-A9CB-387D7F5BC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3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89AB6FE-2A9C-4D2D-8AF8-3F9989E2D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C649D4-6484-4C02-8953-B2BB1AA5FB4C}" type="slidenum">
              <a:rPr kumimoji="0" lang="en-US" altLang="en-US" sz="1300" b="0" i="0" u="sng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8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77EFE928-D94F-48E4-8706-1BA2F2EC3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4C28376-C93F-4448-8FAA-0338CBB40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https://slideplayer.com/slide/6327504/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 10: Transaction Management and Concurrent Control</a:t>
            </a:r>
          </a:p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home.ubalt.edu/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ntsbagga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/web/INSS%20651_F07/lecture9_Transaction_aggarwal.ppt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E14D28D8-899F-4DEC-8F8C-272CCAD90D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562656D-1DA8-4D32-B8A6-C4F452039B41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4320D5C-1F10-43F5-A3BF-E43907E2C4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139B836-9A6F-4B37-87E7-5DC5929F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9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https://medium.com/@openxcell/cockroachdb-more-than-just-an-invincible-database-4d05ad534379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EB8BF93D-CF52-4E75-86B9-B560AE6BA7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IIC Oct 22-Oct 25, 2001</a:t>
            </a:r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88D6F89B-0E52-4366-B216-029AF6E41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422B282-11DF-4B37-80AD-A5FCB3F9BBBD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B1466C1B-E3C5-471E-9B32-088F36904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5175"/>
            <a:ext cx="6543675" cy="3681413"/>
          </a:xfrm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E6E85E5B-BF23-42E5-9893-D12DCB761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4752975"/>
            <a:ext cx="4991100" cy="4451350"/>
          </a:xfrm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801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E209573-E3CE-4281-965F-F6FF370AB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007C7F4-9BDB-4B5D-A748-1669E1215524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83F6958-2323-48E3-9549-37712CB82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8D9ED66-B219-4832-B441-DF9AF6155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Either all operations of the transaction are properly reflected in the database or none are.</a:t>
            </a:r>
          </a:p>
          <a:p>
            <a:endParaRPr lang="pt-PT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9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A3C50B1-05A1-40D7-8077-5DA19121B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8B6F01A-008B-4482-80B0-365FB7F3728A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6D2D3BD-0178-411C-A58D-1A3294186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CB816D5-7E63-49D9-9D33-3C7E161D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56751AC-EF10-4093-97A4-FEDEF3C10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9E45AB9-A86F-45FF-8845-20B68E7B1735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F3B2179-CD5E-4520-8319-EB326B6FC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414643B-6BA9-456F-A9DC-D67B4BEA5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altLang="en-US" dirty="0">
                <a:latin typeface="Times New Roman" panose="02020603050405020304" pitchFamily="18" charset="0"/>
              </a:rPr>
              <a:t>https://www.lifewire.com/isolation-definition-1019173</a:t>
            </a:r>
          </a:p>
        </p:txBody>
      </p:sp>
    </p:spTree>
    <p:extLst>
      <p:ext uri="{BB962C8B-B14F-4D97-AF65-F5344CB8AC3E}">
        <p14:creationId xmlns:p14="http://schemas.microsoft.com/office/powerpoint/2010/main" val="7013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BA46-970C-4063-BB04-6005397F2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C6CDB-C76A-49B6-8CD9-774615C6D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7772A-B0F9-41B1-BE88-C01E20D702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24808-4A54-4B65-974A-AE09490C3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EAD80B-CCFE-46A6-9882-B5B68DEB4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75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77E8-EA2A-4F34-9FA9-AE8F8888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E8F1-CE5D-49AF-B8F2-AAF8A911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41520-08FE-45D1-8355-C3083994A0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B6B79-1CD4-44A7-B2F4-AAFFF2862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56516-1CA0-44AB-A79C-76032A6C1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727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EC89-C996-4947-A5E5-D3D38FEF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31EC-EB95-49C5-BB4A-245EF81C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DEA8A-5347-4810-9774-9CBAC9D570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6490A-2E43-46ED-863E-7B33C0A6F7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FE6AFA-F519-4701-8F31-04653171C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58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6E0B-7A45-4587-9B03-8ED854A7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7216-C73C-4EB7-B7B2-8AA2D2616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52488-69DA-42A0-8336-27DBD173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7B29-E7C0-40C6-8095-DC1A6CA6C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4FCC-7745-4B94-9D23-3A5542950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8FBBDB-2E59-4007-91E5-7A1A2B1AF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796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C9FE-D948-460F-9CC8-2DA58F42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FACA-4717-4FB1-93E5-05BE07AC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6A24E-449D-45F0-945C-BD05F4D3E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5E04C-917C-4E40-912B-3D247BA41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2CEBD-1E05-4A0A-8211-81DC69228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A92BAF-4A19-4D33-A7AC-3C09793D8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EF7147-E745-45DC-97D2-39BF56DA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DF0352-EBCC-4399-88FB-0FDF77FBE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91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03A0-A24E-4901-B7EF-96B6CD82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82479-8532-492D-898D-0F106A14A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B2822-83E1-4D16-82A0-0E4404035B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444087-D196-46C6-9C0F-A1D0FCD76B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622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44FC5-8827-441A-B0E0-04856205AF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7661B-74CD-4925-B838-ACF5654D6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DB15C-968B-4E55-965D-D4E798E4EE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A959-6F59-4BC8-95D6-36847EA5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DA95-B275-4F72-89CA-06586EA1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A315F-B0A5-49EA-92DC-3EB93E8D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1C2D3-4BBA-4FFA-ABB8-F43E1B39AA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6E7D-BC68-44A9-816E-9BDE280FF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6FDEDC-AB57-43F7-B738-16F0E7C97F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613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DE24-474A-4866-AFC6-7D8A371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B48C8-D1AE-4E87-881C-7D0605935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89CAE-9D43-4C3A-AF93-9E4B0AF75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1DEB-B9C3-4036-99D0-1F0A8A4976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BD3E-E0CB-4B1C-9F6C-85209A487A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E92667-825C-4607-BEBD-87D182024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086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5A50-7C91-4E7C-95D9-30943A8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7299F-94F6-41D3-BC46-D2E33F9A9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F607C-2037-4733-8118-46C19F489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DEBCF-EB5C-4647-81E9-72C96DBF6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4964DE-5092-4D39-8F76-F2D68A0A96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199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8BB98-6953-4981-A87D-5CBE6534D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41B12-F60F-44AF-91D5-B40EB986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A5941-251C-46D6-9DC6-E083A043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5BB77-0656-42DD-A7B4-2591D0BC9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56B8ED-8E0D-4BD4-9BA7-EA63191F4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4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33"/>
            </a:gs>
            <a:gs pos="50000">
              <a:srgbClr val="8A8700"/>
            </a:gs>
            <a:gs pos="100000">
              <a:srgbClr val="66663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4BCADEA-4538-4DF7-8A99-C6241FF0F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8954802-3EF2-4BAC-923B-CE86E26EF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B3050C57-3E4A-45F8-ABE3-DFE6DA274D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en-US"/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978DD760-2C29-45D9-A1CA-9CA956EA4F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CA763B35-3B07-470A-9F38-1C7A166B0D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18890448-C70E-4097-B175-2250206B0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975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800" i="1" u="none">
                <a:solidFill>
                  <a:schemeClr val="bg1"/>
                </a:solidFill>
                <a:latin typeface="Tahoma" panose="020B0604030504040204" pitchFamily="34" charset="0"/>
              </a:rPr>
              <a:t>II.I Selected Database Issues: 2 - Transaction Management</a:t>
            </a: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68B0CA2C-1A81-4AE0-8479-499F51BD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0" y="6400800"/>
            <a:ext cx="314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en-US" sz="1800" i="1" u="none">
                <a:solidFill>
                  <a:schemeClr val="bg1"/>
                </a:solidFill>
                <a:latin typeface="Tahoma" panose="020B0604030504040204" pitchFamily="34" charset="0"/>
              </a:rPr>
              <a:t>Slide </a:t>
            </a:r>
            <a:fld id="{67EC9EB1-151E-4738-A715-42FA01D3706C}" type="slidenum">
              <a:rPr lang="en-US" altLang="en-US" sz="1800" i="1" u="none">
                <a:solidFill>
                  <a:schemeClr val="bg1"/>
                </a:solidFill>
                <a:latin typeface="Tahoma" panose="020B0604030504040204" pitchFamily="34" charset="0"/>
              </a:rPr>
              <a:pPr algn="r"/>
              <a:t>‹#›</a:t>
            </a:fld>
            <a:r>
              <a:rPr lang="en-US" altLang="en-US" sz="1800" i="1" u="none">
                <a:solidFill>
                  <a:schemeClr val="bg1"/>
                </a:solidFill>
                <a:latin typeface="Tahoma" panose="020B0604030504040204" pitchFamily="34" charset="0"/>
              </a:rPr>
              <a:t>/20 </a:t>
            </a:r>
          </a:p>
        </p:txBody>
      </p:sp>
    </p:spTree>
    <p:extLst>
      <p:ext uri="{BB962C8B-B14F-4D97-AF65-F5344CB8AC3E}">
        <p14:creationId xmlns:p14="http://schemas.microsoft.com/office/powerpoint/2010/main" val="9391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query-definition-101918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wire.com/databases-for-beginners-101964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Transaction Processing</a:t>
            </a:r>
            <a:br>
              <a:rPr lang="en-US" dirty="0"/>
            </a:br>
            <a:r>
              <a:rPr lang="en-US" i="1" dirty="0"/>
              <a:t>Task 1D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Ibtisam Mogul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25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43A4A5D5-0A7E-4C21-BFBC-2F294F614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Transaction ACID properties (Cont.)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34F1F265-5FC3-48BC-94F3-B081E1C46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23" y="1382244"/>
            <a:ext cx="6068333" cy="48847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chemeClr val="tx2"/>
                </a:solidFill>
              </a:rPr>
              <a:t>3. Isolation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tx2"/>
                </a:solidFill>
              </a:rPr>
              <a:t> During transaction T1,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tx2"/>
                </a:solidFill>
              </a:rPr>
              <a:t> if between steps 3 and 6,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tx2"/>
                </a:solidFill>
              </a:rPr>
              <a:t> another transaction T2 is allowed to access the partially updated database,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tx2"/>
                </a:solidFill>
              </a:rPr>
              <a:t>it will see an </a:t>
            </a:r>
            <a:r>
              <a:rPr lang="en-US" sz="1800" b="1" dirty="0">
                <a:solidFill>
                  <a:srgbClr val="FF0000"/>
                </a:solidFill>
              </a:rPr>
              <a:t>inconsistent database </a:t>
            </a:r>
          </a:p>
          <a:p>
            <a:pPr marL="0" indent="0" algn="just"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	(the sum  </a:t>
            </a:r>
            <a:r>
              <a:rPr lang="en-US" sz="1800" i="1" dirty="0">
                <a:solidFill>
                  <a:schemeClr val="tx2"/>
                </a:solidFill>
              </a:rPr>
              <a:t>A + B</a:t>
            </a:r>
            <a:r>
              <a:rPr lang="en-US" sz="1800" dirty="0">
                <a:solidFill>
                  <a:schemeClr val="tx2"/>
                </a:solidFill>
              </a:rPr>
              <a:t> will be (1050)</a:t>
            </a:r>
          </a:p>
          <a:p>
            <a:pPr marL="0" indent="0" algn="just">
              <a:buNone/>
              <a:defRPr/>
            </a:pPr>
            <a:r>
              <a:rPr lang="en-US" sz="1800" dirty="0">
                <a:solidFill>
                  <a:schemeClr val="tx2"/>
                </a:solidFill>
              </a:rPr>
              <a:t>	 which is less than it should be 1100)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tx2"/>
                </a:solidFill>
              </a:rPr>
              <a:t>Solution: Isolation (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Feels like</a:t>
            </a:r>
            <a:r>
              <a:rPr lang="en-US" sz="1800" dirty="0">
                <a:solidFill>
                  <a:schemeClr val="tx2"/>
                </a:solidFill>
              </a:rPr>
              <a:t> only 1 transaction is executing)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tx2"/>
                </a:solidFill>
              </a:rPr>
              <a:t>Isolation can be ensured by running transactions serially (one after the other).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tx2"/>
                </a:solidFill>
              </a:rPr>
              <a:t>Perform T1 entirely then only perform T2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A714F9-6BED-46EB-8DF9-8C805AEE7713}"/>
              </a:ext>
            </a:extLst>
          </p:cNvPr>
          <p:cNvCxnSpPr>
            <a:cxnSpLocks/>
          </p:cNvCxnSpPr>
          <p:nvPr/>
        </p:nvCxnSpPr>
        <p:spPr>
          <a:xfrm>
            <a:off x="6445666" y="3229945"/>
            <a:ext cx="29685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6C378283-F4C3-4B81-B34F-724BFE40D93E}"/>
              </a:ext>
            </a:extLst>
          </p:cNvPr>
          <p:cNvSpPr txBox="1">
            <a:spLocks noChangeArrowheads="1"/>
          </p:cNvSpPr>
          <p:nvPr/>
        </p:nvSpPr>
        <p:spPr>
          <a:xfrm>
            <a:off x="6550582" y="1382244"/>
            <a:ext cx="2638751" cy="48847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b="1" dirty="0"/>
              <a:t>	T1</a:t>
            </a:r>
          </a:p>
          <a:p>
            <a:pPr marL="0" indent="0">
              <a:buNone/>
              <a:defRPr/>
            </a:pPr>
            <a:r>
              <a:rPr lang="en-US" sz="1600" dirty="0"/>
              <a:t>1.	read(</a:t>
            </a:r>
            <a:r>
              <a:rPr lang="en-US" sz="1600" i="1" dirty="0"/>
              <a:t>A</a:t>
            </a:r>
            <a:r>
              <a:rPr lang="en-US" sz="1600" dirty="0"/>
              <a:t>)[500]</a:t>
            </a:r>
          </a:p>
          <a:p>
            <a:pPr marL="0" indent="0">
              <a:buNone/>
              <a:defRPr/>
            </a:pPr>
            <a:r>
              <a:rPr lang="en-US" sz="1600" dirty="0"/>
              <a:t>2.	</a:t>
            </a:r>
            <a:r>
              <a:rPr lang="en-US" sz="1600" i="1" dirty="0"/>
              <a:t>A</a:t>
            </a:r>
            <a:r>
              <a:rPr lang="en-US" sz="1600" dirty="0"/>
              <a:t> := </a:t>
            </a:r>
            <a:r>
              <a:rPr lang="en-US" sz="1600" i="1" dirty="0"/>
              <a:t>A – </a:t>
            </a:r>
            <a:r>
              <a:rPr lang="en-US" sz="1600" dirty="0"/>
              <a:t>50[</a:t>
            </a:r>
            <a:r>
              <a:rPr lang="en-US" sz="1600" b="1" dirty="0">
                <a:solidFill>
                  <a:srgbClr val="FF0000"/>
                </a:solidFill>
              </a:rPr>
              <a:t>450</a:t>
            </a:r>
            <a:r>
              <a:rPr lang="en-US" sz="1600" dirty="0"/>
              <a:t>]</a:t>
            </a:r>
          </a:p>
          <a:p>
            <a:pPr marL="0" indent="0">
              <a:buNone/>
              <a:defRPr/>
            </a:pPr>
            <a:r>
              <a:rPr lang="en-US" sz="1600" dirty="0"/>
              <a:t>3.	write(</a:t>
            </a:r>
            <a:r>
              <a:rPr lang="en-US" sz="1600" i="1" dirty="0"/>
              <a:t>A</a:t>
            </a:r>
            <a:r>
              <a:rPr lang="en-US" sz="1600" dirty="0"/>
              <a:t>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  <a:defRPr/>
            </a:pPr>
            <a:r>
              <a:rPr lang="en-US" sz="1600" dirty="0"/>
              <a:t>4.	read(</a:t>
            </a:r>
            <a:r>
              <a:rPr lang="en-US" sz="1600" i="1" dirty="0"/>
              <a:t>B</a:t>
            </a:r>
            <a:r>
              <a:rPr lang="en-US" sz="1600" dirty="0"/>
              <a:t>) [600]</a:t>
            </a:r>
          </a:p>
          <a:p>
            <a:pPr marL="0" indent="0">
              <a:buNone/>
              <a:defRPr/>
            </a:pPr>
            <a:r>
              <a:rPr lang="en-US" sz="1600" dirty="0"/>
              <a:t>5.	</a:t>
            </a:r>
            <a:r>
              <a:rPr lang="en-US" sz="1600" i="1" dirty="0"/>
              <a:t>B</a:t>
            </a:r>
            <a:r>
              <a:rPr lang="en-US" sz="1600" dirty="0"/>
              <a:t> := </a:t>
            </a:r>
            <a:r>
              <a:rPr lang="en-US" sz="1600" i="1" dirty="0"/>
              <a:t>B + </a:t>
            </a:r>
            <a:r>
              <a:rPr lang="en-US" sz="1600" dirty="0"/>
              <a:t>50  [650]</a:t>
            </a:r>
          </a:p>
          <a:p>
            <a:pPr marL="0" indent="0">
              <a:buNone/>
              <a:defRPr/>
            </a:pPr>
            <a:r>
              <a:rPr lang="en-US" sz="1600" dirty="0"/>
              <a:t>6.	write(</a:t>
            </a:r>
            <a:r>
              <a:rPr lang="en-US" sz="1600" i="1" dirty="0"/>
              <a:t>B)</a:t>
            </a:r>
            <a:endParaRPr lang="en-US" sz="1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4615AD-2A56-42E2-800F-7D34182E9D40}"/>
              </a:ext>
            </a:extLst>
          </p:cNvPr>
          <p:cNvSpPr txBox="1">
            <a:spLocks noChangeArrowheads="1"/>
          </p:cNvSpPr>
          <p:nvPr/>
        </p:nvSpPr>
        <p:spPr>
          <a:xfrm>
            <a:off x="9414243" y="1431418"/>
            <a:ext cx="2728219" cy="488473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b="1" dirty="0"/>
              <a:t>	T2</a:t>
            </a:r>
          </a:p>
          <a:p>
            <a:pPr marL="0" indent="0">
              <a:buNone/>
              <a:defRPr/>
            </a:pPr>
            <a:br>
              <a:rPr lang="en-US" sz="1600" dirty="0"/>
            </a:br>
            <a:r>
              <a:rPr lang="en-US" sz="1600" dirty="0"/>
              <a:t>                      </a:t>
            </a:r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1600" dirty="0"/>
              <a:t>read(A), read(B), print(A+B)</a:t>
            </a:r>
          </a:p>
          <a:p>
            <a:pPr marL="0" indent="0">
              <a:buNone/>
              <a:defRPr/>
            </a:pPr>
            <a:r>
              <a:rPr lang="en-US" sz="1600" dirty="0"/>
              <a:t>[</a:t>
            </a:r>
            <a:r>
              <a:rPr lang="en-US" sz="1600" b="1" dirty="0">
                <a:solidFill>
                  <a:srgbClr val="FF0000"/>
                </a:solidFill>
              </a:rPr>
              <a:t>450</a:t>
            </a:r>
            <a:r>
              <a:rPr lang="en-US" sz="1600" dirty="0"/>
              <a:t>, 600, </a:t>
            </a:r>
            <a:r>
              <a:rPr lang="en-US" sz="1600" b="1" dirty="0">
                <a:solidFill>
                  <a:srgbClr val="FF0000"/>
                </a:solidFill>
              </a:rPr>
              <a:t>1050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110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43A4A5D5-0A7E-4C21-BFBC-2F294F614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ACID properties (Cont.)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34F1F265-5FC3-48BC-94F3-B081E1C46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3029" y="1458446"/>
            <a:ext cx="10374085" cy="48847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3. Isolation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/>
                </a:solidFill>
              </a:rPr>
              <a:t> If Joe issues a transaction against a 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n-US" dirty="0">
                <a:solidFill>
                  <a:schemeClr val="tx2"/>
                </a:solidFill>
              </a:rPr>
              <a:t> at the same time that Mary issues a different transaction,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/>
                </a:solidFill>
              </a:rPr>
              <a:t> both transactions should operate on the database in an isolated manner.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/>
                </a:solidFill>
              </a:rPr>
              <a:t> The database should either perform Joe’s entire transaction before executing Mary’s </a:t>
            </a:r>
          </a:p>
          <a:p>
            <a:pPr marL="0" indent="0" algn="just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or vice-versa. 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/>
                </a:solidFill>
              </a:rPr>
              <a:t> This prevents Joe’s transaction from reading intermediate data produced </a:t>
            </a:r>
          </a:p>
          <a:p>
            <a:pPr marL="0" indent="0" algn="just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as a side effect of part of Mary’s transaction </a:t>
            </a:r>
          </a:p>
          <a:p>
            <a:pPr marL="0" indent="0" algn="just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that will not eventually be committed to the database.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876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F4EC25E5-CD81-40AF-987D-EA3CE909F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ACID properties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48DC7065-2298-4129-8D9A-84DE78EBE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2533" y="1326619"/>
            <a:ext cx="11116734" cy="500062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200" b="1" dirty="0">
                <a:solidFill>
                  <a:schemeClr val="tx2"/>
                </a:solidFill>
                <a:cs typeface="Times New Roman" panose="02020603050405020304" pitchFamily="18" charset="0"/>
              </a:rPr>
              <a:t>4. Durability requirement </a:t>
            </a:r>
          </a:p>
          <a:p>
            <a:pPr marL="457200" lvl="1" indent="0">
              <a:buNone/>
            </a:pPr>
            <a:endParaRPr lang="en-US" sz="22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200" dirty="0">
                <a:solidFill>
                  <a:schemeClr val="tx2"/>
                </a:solidFill>
              </a:rPr>
              <a:t>Once a transaction has completed, its changes are made </a:t>
            </a:r>
            <a:r>
              <a:rPr lang="en-GB" altLang="en-US" sz="2200" b="1" dirty="0">
                <a:solidFill>
                  <a:srgbClr val="FF0000"/>
                </a:solidFill>
              </a:rPr>
              <a:t>permanent in DB</a:t>
            </a:r>
            <a:r>
              <a:rPr lang="en-GB" altLang="en-US" sz="2200" dirty="0">
                <a:solidFill>
                  <a:schemeClr val="tx2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altLang="en-US" sz="220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200" dirty="0">
                <a:solidFill>
                  <a:schemeClr val="tx2"/>
                </a:solidFill>
              </a:rPr>
              <a:t>Even if the system crashes, the effects of a transaction must remain in database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altLang="en-US" sz="2200" dirty="0">
              <a:solidFill>
                <a:schemeClr val="tx2"/>
              </a:solidFill>
            </a:endParaRPr>
          </a:p>
          <a:p>
            <a:pPr marL="457200" indent="0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2"/>
                </a:solidFill>
              </a:rPr>
              <a:t> Example, </a:t>
            </a:r>
          </a:p>
          <a:p>
            <a:pPr marL="457200" indent="0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2"/>
                </a:solidFill>
              </a:rPr>
              <a:t> if a flight booking, a seat has successfully been booked, </a:t>
            </a:r>
          </a:p>
          <a:p>
            <a:pPr marL="457200" indent="0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chemeClr val="tx2"/>
                </a:solidFill>
              </a:rPr>
              <a:t> then the seat will remain booked even if the system crashes.</a:t>
            </a:r>
          </a:p>
        </p:txBody>
      </p:sp>
    </p:spTree>
    <p:extLst>
      <p:ext uri="{BB962C8B-B14F-4D97-AF65-F5344CB8AC3E}">
        <p14:creationId xmlns:p14="http://schemas.microsoft.com/office/powerpoint/2010/main" val="24058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59BDA9-AA44-4089-ABE9-E59FA649B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Transactions and Recovery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1F6A240-6EBB-41AF-AA45-6E9BA4D3C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of transaction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739AC05-2D62-4D3A-8A75-C88BB1B146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981200"/>
            <a:ext cx="4267200" cy="4191000"/>
          </a:xfrm>
        </p:spPr>
        <p:txBody>
          <a:bodyPr/>
          <a:lstStyle/>
          <a:p>
            <a:r>
              <a:rPr lang="en-GB" altLang="en-US" sz="2400" dirty="0"/>
              <a:t>Transfer AED 50 from account A to account B</a:t>
            </a:r>
          </a:p>
          <a:p>
            <a:pPr lvl="1">
              <a:buFontTx/>
              <a:buNone/>
            </a:pPr>
            <a:r>
              <a:rPr lang="en-GB" altLang="en-US" sz="2000" dirty="0"/>
              <a:t>Read(A)	</a:t>
            </a:r>
          </a:p>
          <a:p>
            <a:pPr lvl="1">
              <a:buFontTx/>
              <a:buNone/>
            </a:pPr>
            <a:r>
              <a:rPr lang="en-GB" altLang="en-US" sz="2000" dirty="0"/>
              <a:t>A = A - 50</a:t>
            </a:r>
          </a:p>
          <a:p>
            <a:pPr lvl="1">
              <a:buFontTx/>
              <a:buNone/>
            </a:pPr>
            <a:r>
              <a:rPr lang="en-GB" altLang="en-US" sz="2000" dirty="0"/>
              <a:t>Write(A)</a:t>
            </a:r>
          </a:p>
          <a:p>
            <a:pPr lvl="1">
              <a:buFontTx/>
              <a:buNone/>
            </a:pPr>
            <a:r>
              <a:rPr lang="en-GB" altLang="en-US" sz="2000" dirty="0"/>
              <a:t>Read(B)</a:t>
            </a:r>
          </a:p>
          <a:p>
            <a:pPr lvl="1">
              <a:buFontTx/>
              <a:buNone/>
            </a:pPr>
            <a:r>
              <a:rPr lang="en-GB" altLang="en-US" sz="2000" dirty="0"/>
              <a:t>B = B+50</a:t>
            </a:r>
          </a:p>
          <a:p>
            <a:pPr lvl="1">
              <a:buFontTx/>
              <a:buNone/>
            </a:pPr>
            <a:r>
              <a:rPr lang="en-GB" altLang="en-US" sz="2000" dirty="0"/>
              <a:t>Write(B)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075CAF8-4C8C-447F-8738-0034A441163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1981200"/>
            <a:ext cx="5427406" cy="4191000"/>
          </a:xfrm>
        </p:spPr>
        <p:txBody>
          <a:bodyPr/>
          <a:lstStyle/>
          <a:p>
            <a:pPr lvl="1">
              <a:buFontTx/>
              <a:buNone/>
            </a:pPr>
            <a:r>
              <a:rPr lang="en-GB" altLang="en-US" sz="2000" b="1" dirty="0"/>
              <a:t>Atomicity</a:t>
            </a:r>
            <a:r>
              <a:rPr lang="en-GB" altLang="en-US" sz="2000" dirty="0"/>
              <a:t> - shouldn’t take money from A without giving it to B</a:t>
            </a:r>
          </a:p>
          <a:p>
            <a:pPr lvl="1">
              <a:buFontTx/>
              <a:buNone/>
            </a:pPr>
            <a:endParaRPr lang="en-GB" altLang="en-US" sz="2000" dirty="0"/>
          </a:p>
          <a:p>
            <a:pPr lvl="1">
              <a:buFontTx/>
              <a:buNone/>
            </a:pPr>
            <a:r>
              <a:rPr lang="en-GB" altLang="en-US" sz="2000" b="1" dirty="0"/>
              <a:t>Consistency</a:t>
            </a:r>
            <a:r>
              <a:rPr lang="en-GB" altLang="en-US" sz="2000" dirty="0"/>
              <a:t> - money isn’t lost or gained</a:t>
            </a:r>
          </a:p>
          <a:p>
            <a:pPr lvl="1">
              <a:buFontTx/>
              <a:buNone/>
            </a:pPr>
            <a:endParaRPr lang="en-GB" altLang="en-US" sz="2000" b="1" dirty="0"/>
          </a:p>
          <a:p>
            <a:pPr lvl="1">
              <a:buFontTx/>
              <a:buNone/>
            </a:pPr>
            <a:r>
              <a:rPr lang="en-GB" altLang="en-US" sz="2000" b="1" dirty="0"/>
              <a:t>Isolation</a:t>
            </a:r>
            <a:r>
              <a:rPr lang="en-GB" altLang="en-US" sz="2000" dirty="0"/>
              <a:t> - other queries shouldn’t see A or B change until completion</a:t>
            </a:r>
          </a:p>
          <a:p>
            <a:pPr lvl="1">
              <a:buFontTx/>
              <a:buNone/>
            </a:pPr>
            <a:endParaRPr lang="en-GB" altLang="en-US" sz="2000" b="1" dirty="0"/>
          </a:p>
          <a:p>
            <a:pPr lvl="1">
              <a:buFontTx/>
              <a:buNone/>
            </a:pPr>
            <a:r>
              <a:rPr lang="en-GB" altLang="en-US" sz="2000" b="1" dirty="0"/>
              <a:t>Durability</a:t>
            </a:r>
            <a:r>
              <a:rPr lang="en-GB" altLang="en-US" sz="2000" dirty="0"/>
              <a:t> - the money does not go back to A</a:t>
            </a:r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A499B695-A7D2-4258-83DA-136ED1E749CD}"/>
              </a:ext>
            </a:extLst>
          </p:cNvPr>
          <p:cNvSpPr>
            <a:spLocks/>
          </p:cNvSpPr>
          <p:nvPr/>
        </p:nvSpPr>
        <p:spPr bwMode="auto">
          <a:xfrm>
            <a:off x="4008438" y="2852739"/>
            <a:ext cx="431800" cy="2232025"/>
          </a:xfrm>
          <a:prstGeom prst="rightBrace">
            <a:avLst>
              <a:gd name="adj1" fmla="val 430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04EAACE7-AF28-4BB1-8C1E-1CF51CC4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4" y="3716339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>
                <a:latin typeface="Verdana" panose="020B0604030504040204" pitchFamily="34" charset="0"/>
              </a:rPr>
              <a:t>transaction</a:t>
            </a:r>
            <a:endParaRPr lang="en-US" altLang="en-US" sz="20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3417B06-A01D-4979-A510-6E3898192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Some Transaction Primitives 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761310FC-3554-40C3-8962-ACF075AF5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Examples of primitives for transactions.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40739EE8-1F9D-4077-9958-E3FDF7963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6" y="3421063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CA" altLang="en-US"/>
          </a:p>
        </p:txBody>
      </p:sp>
      <p:graphicFrame>
        <p:nvGraphicFramePr>
          <p:cNvPr id="499717" name="Group 5">
            <a:extLst>
              <a:ext uri="{FF2B5EF4-FFF2-40B4-BE49-F238E27FC236}">
                <a16:creationId xmlns:a16="http://schemas.microsoft.com/office/drawing/2014/main" id="{EB218D02-E25C-46B3-8776-19C75DC0C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9367"/>
              </p:ext>
            </p:extLst>
          </p:nvPr>
        </p:nvGraphicFramePr>
        <p:xfrm>
          <a:off x="807522" y="2041525"/>
          <a:ext cx="8728364" cy="3158745"/>
        </p:xfrm>
        <a:graphic>
          <a:graphicData uri="http://schemas.openxmlformats.org/drawingml/2006/table">
            <a:tbl>
              <a:tblPr/>
              <a:tblGrid>
                <a:gridCol w="350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Primitive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BEGIN_TRANSACTION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Make the start of a transaction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END_TRANSACTION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Terminate the transaction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try to commit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ABORT_TRANSACTION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Kill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the transaction and restore the old values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b="1" dirty="0">
                          <a:solidFill>
                            <a:schemeClr val="tx2"/>
                          </a:solidFill>
                          <a:ea typeface="굴림" panose="020B0600000101010101" pitchFamily="34" charset="-127"/>
                        </a:rPr>
                        <a:t>COMMIT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  <a:ea typeface="굴림" panose="020B0600000101010101" pitchFamily="34" charset="-127"/>
                        </a:rPr>
                        <a:t>permanently saves changes to database on disk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529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b="1" dirty="0">
                          <a:solidFill>
                            <a:schemeClr val="tx2"/>
                          </a:solidFill>
                          <a:ea typeface="굴림" panose="020B0600000101010101" pitchFamily="34" charset="-127"/>
                        </a:rPr>
                        <a:t>ROLLBACK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  <a:ea typeface="굴림" panose="020B0600000101010101" pitchFamily="34" charset="-127"/>
                        </a:rPr>
                        <a:t>restores the previous database state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520627"/>
                  </a:ext>
                </a:extLst>
              </a:tr>
            </a:tbl>
          </a:graphicData>
        </a:graphic>
      </p:graphicFrame>
      <p:pic>
        <p:nvPicPr>
          <p:cNvPr id="10242" name="Picture 2" descr="Image result for undo image">
            <a:extLst>
              <a:ext uri="{FF2B5EF4-FFF2-40B4-BE49-F238E27FC236}">
                <a16:creationId xmlns:a16="http://schemas.microsoft.com/office/drawing/2014/main" id="{6E86115D-4E46-48F5-AC8C-1B1FE02B9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78" y="4708092"/>
            <a:ext cx="632023" cy="5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ancel button image">
            <a:extLst>
              <a:ext uri="{FF2B5EF4-FFF2-40B4-BE49-F238E27FC236}">
                <a16:creationId xmlns:a16="http://schemas.microsoft.com/office/drawing/2014/main" id="{880762D4-8E4C-4D03-B0A4-0CE52FFAC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15" y="3709584"/>
            <a:ext cx="790748" cy="5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write to database image">
            <a:extLst>
              <a:ext uri="{FF2B5EF4-FFF2-40B4-BE49-F238E27FC236}">
                <a16:creationId xmlns:a16="http://schemas.microsoft.com/office/drawing/2014/main" id="{A277E976-58AD-4703-BEB3-064793EF9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r="8321" b="8058"/>
          <a:stretch/>
        </p:blipFill>
        <p:spPr bwMode="auto">
          <a:xfrm>
            <a:off x="9553673" y="4091247"/>
            <a:ext cx="602673" cy="8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A05F039-B844-4A01-8E4B-D2DE4FEB4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sz="4100" b="1">
                <a:ea typeface="宋体" panose="02010600030101010101" pitchFamily="2" charset="-122"/>
              </a:rPr>
              <a:t>Transaction Support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1F9C209-1C48-4FFD-B353-D32677A77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004" y="1543675"/>
            <a:ext cx="11412186" cy="4114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Transaction can have one of two outcomes: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Success: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transaction </a:t>
            </a:r>
            <a:r>
              <a:rPr lang="en-US" altLang="zh-CN" sz="2200" b="1" dirty="0">
                <a:solidFill>
                  <a:schemeClr val="tx2"/>
                </a:solidFill>
                <a:highlight>
                  <a:srgbClr val="FFFF00"/>
                </a:highlight>
                <a:ea typeface="宋体" panose="02010600030101010101" pitchFamily="2" charset="-122"/>
                <a:cs typeface="Times New Roman" panose="02020603050405020304" pitchFamily="18" charset="0"/>
              </a:rPr>
              <a:t>commits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and database reaches a new consistent state. </a:t>
            </a:r>
          </a:p>
          <a:p>
            <a:pPr lvl="1" algn="just">
              <a:lnSpc>
                <a:spcPct val="90000"/>
              </a:lnSpc>
            </a:pP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Failure: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transaction </a:t>
            </a:r>
            <a:r>
              <a:rPr lang="en-US" altLang="zh-CN" sz="2200" b="1" dirty="0">
                <a:solidFill>
                  <a:schemeClr val="tx2"/>
                </a:solidFill>
                <a:highlight>
                  <a:srgbClr val="FFFF00"/>
                </a:highlight>
                <a:ea typeface="宋体" panose="02010600030101010101" pitchFamily="2" charset="-122"/>
                <a:cs typeface="Times New Roman" panose="02020603050405020304" pitchFamily="18" charset="0"/>
              </a:rPr>
              <a:t>aborts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, and database must be restored to consistent state before it started. 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Such a transaction is </a:t>
            </a:r>
            <a:r>
              <a:rPr lang="en-US" altLang="zh-CN" sz="2200" i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rolled back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en-US" altLang="zh-CN" sz="2200" i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undone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Committed transaction cannot be aborted.</a:t>
            </a:r>
          </a:p>
          <a:p>
            <a:pPr algn="just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Aborted transaction that is rolled back can be restarted later.</a:t>
            </a:r>
          </a:p>
        </p:txBody>
      </p:sp>
      <p:pic>
        <p:nvPicPr>
          <p:cNvPr id="5" name="Picture 6" descr="Image result for write to database image">
            <a:extLst>
              <a:ext uri="{FF2B5EF4-FFF2-40B4-BE49-F238E27FC236}">
                <a16:creationId xmlns:a16="http://schemas.microsoft.com/office/drawing/2014/main" id="{AA190E67-3C17-4BEA-93FA-57C509448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0" r="8321" b="8058"/>
          <a:stretch/>
        </p:blipFill>
        <p:spPr bwMode="auto">
          <a:xfrm>
            <a:off x="8842138" y="1838498"/>
            <a:ext cx="602673" cy="8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cancel button image">
            <a:extLst>
              <a:ext uri="{FF2B5EF4-FFF2-40B4-BE49-F238E27FC236}">
                <a16:creationId xmlns:a16="http://schemas.microsoft.com/office/drawing/2014/main" id="{50827A8E-93EC-4C0E-AA8A-7B25CBE38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46" y="2715116"/>
            <a:ext cx="790748" cy="5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ndo image">
            <a:extLst>
              <a:ext uri="{FF2B5EF4-FFF2-40B4-BE49-F238E27FC236}">
                <a16:creationId xmlns:a16="http://schemas.microsoft.com/office/drawing/2014/main" id="{BD1010F8-16CD-449A-994B-B9939F69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823" y="3760441"/>
            <a:ext cx="632023" cy="5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949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02C365F-AADA-4780-8633-095D2E63C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sz="4100" b="1">
                <a:ea typeface="宋体" panose="02010600030101010101" pitchFamily="2" charset="-122"/>
              </a:rPr>
              <a:t>State Transition Diagram for Transaction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99FBF63-BD08-41EB-810B-2DDC49F51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7892" name="Picture 4" descr="DS3-Figure 19-02">
            <a:extLst>
              <a:ext uri="{FF2B5EF4-FFF2-40B4-BE49-F238E27FC236}">
                <a16:creationId xmlns:a16="http://schemas.microsoft.com/office/drawing/2014/main" id="{02724DFE-EDF4-4128-AF4E-83BC9C79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6" y="1752600"/>
            <a:ext cx="11460501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885958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740DC996-9655-4332-8024-5D8E5CA5D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Transaction State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B03AB75-39C2-492A-A40C-8EC5EA034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818" y="1395246"/>
            <a:ext cx="5817597" cy="50720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</a:rPr>
              <a:t>Active </a:t>
            </a:r>
            <a:r>
              <a:rPr lang="en-US" altLang="en-US" sz="1600" dirty="0"/>
              <a:t>–</a:t>
            </a:r>
            <a:r>
              <a:rPr lang="en-US" altLang="en-US" sz="1600" b="1" dirty="0">
                <a:solidFill>
                  <a:schemeClr val="tx2"/>
                </a:solidFill>
              </a:rPr>
              <a:t> </a:t>
            </a:r>
            <a:r>
              <a:rPr lang="en-US" altLang="en-US" sz="1600" dirty="0"/>
              <a:t>the initial state;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/>
              <a:t>  the transaction stays in this state while it is executing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</a:rPr>
              <a:t>Partially committed </a:t>
            </a:r>
            <a:r>
              <a:rPr lang="en-US" altLang="en-US" sz="1600" dirty="0"/>
              <a:t>–</a:t>
            </a:r>
            <a:r>
              <a:rPr lang="en-US" altLang="en-US" sz="1600" b="1" dirty="0">
                <a:solidFill>
                  <a:schemeClr val="tx2"/>
                </a:solidFill>
              </a:rPr>
              <a:t> </a:t>
            </a:r>
            <a:r>
              <a:rPr lang="en-US" altLang="en-US" sz="1600" dirty="0"/>
              <a:t>after the final statement has been executed.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</a:rPr>
              <a:t>Committed </a:t>
            </a:r>
            <a:r>
              <a:rPr lang="en-US" altLang="en-US" sz="1600" dirty="0"/>
              <a:t>– after successful completion.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16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</a:rPr>
              <a:t>Failed </a:t>
            </a:r>
            <a:r>
              <a:rPr lang="en-US" altLang="en-US" sz="1600" dirty="0"/>
              <a:t>–</a:t>
            </a:r>
            <a:r>
              <a:rPr lang="en-US" altLang="en-US" sz="1600" b="1" dirty="0"/>
              <a:t> </a:t>
            </a:r>
            <a:r>
              <a:rPr lang="en-US" altLang="en-US" sz="1600" dirty="0"/>
              <a:t>after the discovery that normal execution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/>
              <a:t>          can no longer proceed.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</a:rPr>
              <a:t>Aborted </a:t>
            </a:r>
            <a:r>
              <a:rPr lang="en-US" altLang="en-US" sz="1600" dirty="0"/>
              <a:t>– after the transaction has been rolled back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/>
              <a:t>            and the database restored to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/>
              <a:t>            its state prior to the start of the transaction.  </a:t>
            </a:r>
          </a:p>
        </p:txBody>
      </p:sp>
      <p:pic>
        <p:nvPicPr>
          <p:cNvPr id="6" name="Picture 4" descr="DS3-Figure 19-02">
            <a:extLst>
              <a:ext uri="{FF2B5EF4-FFF2-40B4-BE49-F238E27FC236}">
                <a16:creationId xmlns:a16="http://schemas.microsoft.com/office/drawing/2014/main" id="{961EC0C2-02BF-43DA-9DF8-3C95AEA9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53" y="1338944"/>
            <a:ext cx="6545304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4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>
            <a:extLst>
              <a:ext uri="{FF2B5EF4-FFF2-40B4-BE49-F238E27FC236}">
                <a16:creationId xmlns:a16="http://schemas.microsoft.com/office/drawing/2014/main" id="{5F662BE4-2DBE-43E4-AD87-BFA7CB1C8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Transaction Control</a:t>
            </a:r>
          </a:p>
        </p:txBody>
      </p:sp>
      <p:sp>
        <p:nvSpPr>
          <p:cNvPr id="1035267" name="Rectangle 3">
            <a:extLst>
              <a:ext uri="{FF2B5EF4-FFF2-40B4-BE49-F238E27FC236}">
                <a16:creationId xmlns:a16="http://schemas.microsoft.com/office/drawing/2014/main" id="{4A7D9805-9F39-4346-AF83-A7C9B4D32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441677"/>
            <a:ext cx="9982200" cy="4572000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a private copy of the database is created for the duration of the transaction</a:t>
            </a:r>
          </a:p>
          <a:p>
            <a:endParaRPr lang="en-US" altLang="en-US" sz="2200" dirty="0"/>
          </a:p>
          <a:p>
            <a:r>
              <a:rPr lang="en-US" altLang="en-US" sz="2200" dirty="0"/>
              <a:t>Transactions are started with </a:t>
            </a:r>
            <a:r>
              <a:rPr lang="en-US" altLang="en-US" sz="2200" dirty="0">
                <a:solidFill>
                  <a:srgbClr val="FF0000"/>
                </a:solidFill>
              </a:rPr>
              <a:t>BEGIN TRANSACTION</a:t>
            </a:r>
            <a:r>
              <a:rPr lang="en-US" altLang="en-US" sz="2200" dirty="0"/>
              <a:t> </a:t>
            </a:r>
          </a:p>
          <a:p>
            <a:r>
              <a:rPr lang="en-US" altLang="en-US" sz="2200" dirty="0"/>
              <a:t>followed by the SQL statements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Any changes made by the SQL are made 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  permanent in DB </a:t>
            </a:r>
            <a:r>
              <a:rPr lang="en-US" altLang="en-US" sz="2200" dirty="0"/>
              <a:t>by </a:t>
            </a:r>
            <a:r>
              <a:rPr lang="en-US" altLang="en-US" sz="2200" dirty="0">
                <a:solidFill>
                  <a:srgbClr val="FF0000"/>
                </a:solidFill>
              </a:rPr>
              <a:t>COMMIT</a:t>
            </a:r>
          </a:p>
          <a:p>
            <a:endParaRPr lang="en-US" altLang="en-US" sz="2200" dirty="0">
              <a:solidFill>
                <a:srgbClr val="FF0000"/>
              </a:solidFill>
            </a:endParaRPr>
          </a:p>
          <a:p>
            <a:r>
              <a:rPr lang="en-US" altLang="en-US" sz="2200" dirty="0"/>
              <a:t>Part or all of a transaction can be </a:t>
            </a:r>
            <a:r>
              <a:rPr lang="en-US" altLang="en-US" sz="2200" dirty="0">
                <a:solidFill>
                  <a:srgbClr val="FF0000"/>
                </a:solidFill>
              </a:rPr>
              <a:t>undone</a:t>
            </a:r>
            <a:r>
              <a:rPr lang="en-US" altLang="en-US" sz="2200" dirty="0"/>
              <a:t> using </a:t>
            </a:r>
            <a:r>
              <a:rPr lang="en-US" altLang="en-US" sz="2200" dirty="0">
                <a:solidFill>
                  <a:srgbClr val="FF0000"/>
                </a:solidFill>
              </a:rPr>
              <a:t>ROLLBACK</a:t>
            </a:r>
          </a:p>
        </p:txBody>
      </p:sp>
      <p:pic>
        <p:nvPicPr>
          <p:cNvPr id="4" name="Picture 4" descr="DS3-Figure 19-02">
            <a:extLst>
              <a:ext uri="{FF2B5EF4-FFF2-40B4-BE49-F238E27FC236}">
                <a16:creationId xmlns:a16="http://schemas.microsoft.com/office/drawing/2014/main" id="{C31C9A5D-FB02-4F20-A09B-E5842E48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293" y="3378124"/>
            <a:ext cx="4171973" cy="341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72EDD5ED-4357-4326-82E2-A361516F4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769BEF-78CA-41E9-BB81-0BC1F611911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02" name="Picture 2" descr="C:\Program Files\Common Files\Microsoft Shared\Clipart\themes1\Lines\BD15156_.GIF">
            <a:extLst>
              <a:ext uri="{FF2B5EF4-FFF2-40B4-BE49-F238E27FC236}">
                <a16:creationId xmlns:a16="http://schemas.microsoft.com/office/drawing/2014/main" id="{E294603D-DCCB-48AD-80FA-49449E168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1"/>
            <a:ext cx="6400800" cy="10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03" name="Picture 3" descr="C:\Program Files\Common Files\Microsoft Shared\Clipart\themes1\Lines\BD15156_.GIF">
            <a:extLst>
              <a:ext uri="{FF2B5EF4-FFF2-40B4-BE49-F238E27FC236}">
                <a16:creationId xmlns:a16="http://schemas.microsoft.com/office/drawing/2014/main" id="{9A80E7A1-A347-4604-B5BD-56E8E5B0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1"/>
            <a:ext cx="6400800" cy="10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04" name="Picture 4" descr="C:\Program Files\Common Files\Microsoft Shared\Clipart\themes1\Lines\BD15156_.GIF">
            <a:extLst>
              <a:ext uri="{FF2B5EF4-FFF2-40B4-BE49-F238E27FC236}">
                <a16:creationId xmlns:a16="http://schemas.microsoft.com/office/drawing/2014/main" id="{6711E6B0-136C-4313-917B-AEDBDB44A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324601"/>
            <a:ext cx="8686800" cy="1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6" name="Text Box 6">
            <a:extLst>
              <a:ext uri="{FF2B5EF4-FFF2-40B4-BE49-F238E27FC236}">
                <a16:creationId xmlns:a16="http://schemas.microsoft.com/office/drawing/2014/main" id="{12C5F593-9DB2-408E-8FDD-85CBFEC0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"/>
            <a:ext cx="73152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2000">
                <a:solidFill>
                  <a:srgbClr val="FFFFFF"/>
                </a:solidFill>
                <a:latin typeface="Tahoma" panose="020B0604030504040204" pitchFamily="34" charset="0"/>
              </a:rPr>
              <a:t>4.2 </a:t>
            </a:r>
            <a:r>
              <a:rPr lang="en-US" altLang="en-US">
                <a:solidFill>
                  <a:srgbClr val="FFFFFF"/>
                </a:solidFill>
                <a:latin typeface="Tahoma" panose="020B0604030504040204" pitchFamily="34" charset="0"/>
              </a:rPr>
              <a:t>Transaction Support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102407" name="Text Box 7">
            <a:extLst>
              <a:ext uri="{FF2B5EF4-FFF2-40B4-BE49-F238E27FC236}">
                <a16:creationId xmlns:a16="http://schemas.microsoft.com/office/drawing/2014/main" id="{615CA703-9C63-4674-809A-93FABF63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1"/>
            <a:ext cx="8610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 sz="240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 sz="240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102409" name="Text Box 9">
            <a:extLst>
              <a:ext uri="{FF2B5EF4-FFF2-40B4-BE49-F238E27FC236}">
                <a16:creationId xmlns:a16="http://schemas.microsoft.com/office/drawing/2014/main" id="{AFB728B4-97C6-459B-BD7B-6409176F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102410" name="Rectangle 10">
            <a:extLst>
              <a:ext uri="{FF2B5EF4-FFF2-40B4-BE49-F238E27FC236}">
                <a16:creationId xmlns:a16="http://schemas.microsoft.com/office/drawing/2014/main" id="{5BDA2052-95AB-436D-8933-AA1D6E7B8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6600" y="1600200"/>
            <a:ext cx="3352800" cy="4648200"/>
          </a:xfrm>
          <a:solidFill>
            <a:srgbClr val="666633"/>
          </a:solidFill>
          <a:ln>
            <a:solidFill>
              <a:srgbClr val="FFFF99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FFF99"/>
                </a:solidFill>
              </a:rPr>
              <a:t>Transaction manager:</a:t>
            </a:r>
            <a:r>
              <a:rPr lang="en-US" altLang="en-US" sz="1600" dirty="0"/>
              <a:t> coordinates transactions on behalf of application programs. </a:t>
            </a:r>
          </a:p>
          <a:p>
            <a:pPr>
              <a:lnSpc>
                <a:spcPct val="90000"/>
              </a:lnSpc>
            </a:pPr>
            <a:endParaRPr lang="en-US" altLang="en-US" sz="1600" b="1" dirty="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FFF99"/>
                </a:solidFill>
              </a:rPr>
              <a:t>Scheduler:</a:t>
            </a:r>
            <a:r>
              <a:rPr lang="en-US" altLang="en-US" sz="1600" dirty="0"/>
              <a:t> (or </a:t>
            </a:r>
            <a:r>
              <a:rPr lang="en-US" altLang="en-US" sz="1600" i="1" dirty="0">
                <a:solidFill>
                  <a:srgbClr val="FFFF99"/>
                </a:solidFill>
              </a:rPr>
              <a:t>Lock manager</a:t>
            </a:r>
            <a:r>
              <a:rPr lang="en-US" altLang="en-US" sz="1600" dirty="0"/>
              <a:t>) Maximizes concurrency and isolation to ensure integrity and consistency.</a:t>
            </a:r>
          </a:p>
          <a:p>
            <a:pPr>
              <a:lnSpc>
                <a:spcPct val="90000"/>
              </a:lnSpc>
            </a:pPr>
            <a:endParaRPr lang="en-US" altLang="en-US" sz="1600" b="1" dirty="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FFF99"/>
                </a:solidFill>
              </a:rPr>
              <a:t>Recovery manager:</a:t>
            </a:r>
            <a:r>
              <a:rPr lang="en-US" altLang="en-US" sz="1600" dirty="0"/>
              <a:t> ensures database restoration after failure when failure occurs </a:t>
            </a:r>
            <a:r>
              <a:rPr lang="en-US" altLang="en-US" sz="1600" i="1" dirty="0"/>
              <a:t>during </a:t>
            </a:r>
            <a:r>
              <a:rPr lang="en-US" altLang="en-US" sz="1600" dirty="0"/>
              <a:t>a transaction.</a:t>
            </a:r>
          </a:p>
          <a:p>
            <a:pPr>
              <a:lnSpc>
                <a:spcPct val="90000"/>
              </a:lnSpc>
            </a:pPr>
            <a:endParaRPr lang="en-US" altLang="en-US" sz="1600" b="1" dirty="0">
              <a:solidFill>
                <a:srgbClr val="FFFF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FFF99"/>
                </a:solidFill>
              </a:rPr>
              <a:t>Buffer manager</a:t>
            </a:r>
            <a:r>
              <a:rPr lang="en-US" altLang="en-US" sz="1600" dirty="0"/>
              <a:t> responsible for transfer of data between disk storage and main memory.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pic>
        <p:nvPicPr>
          <p:cNvPr id="102413" name="Picture 13" descr="D:\June\book3\Instructors Guide\artwork tiffs\Ch19-tif\DS3-Figure 19-03.tif">
            <a:extLst>
              <a:ext uri="{FF2B5EF4-FFF2-40B4-BE49-F238E27FC236}">
                <a16:creationId xmlns:a16="http://schemas.microsoft.com/office/drawing/2014/main" id="{5397754A-DF15-4F5F-9FA2-9949FBD9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18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9E0F82DE-3CDB-4781-8F0E-67983AB6A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34013"/>
            <a:ext cx="10972800" cy="1143000"/>
          </a:xfrm>
        </p:spPr>
        <p:txBody>
          <a:bodyPr/>
          <a:lstStyle/>
          <a:p>
            <a:r>
              <a:rPr lang="en-US" altLang="en-US" dirty="0"/>
              <a:t>DBMS Transaction Processing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E858BB-F194-4268-9237-D16513F8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9850B-0985-42D2-8CDF-46E8524C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r>
              <a:rPr lang="en-US" dirty="0"/>
              <a:t>ACID Properties</a:t>
            </a:r>
          </a:p>
          <a:p>
            <a:r>
              <a:rPr lang="en-US" dirty="0"/>
              <a:t>State Transition Diagram for Transaction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38AEF44-042E-48EB-BCEB-0DE297F83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sz="4100" b="1" dirty="0">
                <a:ea typeface="宋体" panose="02010600030101010101" pitchFamily="2" charset="-122"/>
              </a:rPr>
              <a:t>Transaction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B84E93F-7811-4A30-A015-0F1D8D685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2889" y="1441257"/>
            <a:ext cx="10845209" cy="4852988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GB" altLang="en-US" sz="2200" dirty="0">
                <a:cs typeface="Times New Roman" panose="02020603050405020304" pitchFamily="18" charset="0"/>
              </a:rPr>
              <a:t>A transaction is 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GB" altLang="en-US" sz="2200" dirty="0">
                <a:cs typeface="Times New Roman" panose="02020603050405020304" pitchFamily="18" charset="0"/>
              </a:rPr>
              <a:t>an action, or a series of actions, 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GB" altLang="en-US" sz="2200" dirty="0">
                <a:cs typeface="Times New Roman" panose="02020603050405020304" pitchFamily="18" charset="0"/>
              </a:rPr>
              <a:t>carried out by a single user or an application program, 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GB" altLang="en-US" sz="2200" dirty="0">
                <a:cs typeface="Times New Roman" panose="02020603050405020304" pitchFamily="18" charset="0"/>
              </a:rPr>
              <a:t>which reads or updates the contents of a database.</a:t>
            </a:r>
          </a:p>
          <a:p>
            <a:pPr algn="just">
              <a:lnSpc>
                <a:spcPct val="0"/>
              </a:lnSpc>
              <a:spcBef>
                <a:spcPts val="0"/>
              </a:spcBef>
              <a:buFontTx/>
              <a:buNone/>
            </a:pP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 Logical unit of work on the database.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80000"/>
              </a:lnSpc>
              <a:spcBef>
                <a:spcPts val="0"/>
              </a:spcBef>
              <a:buNone/>
            </a:pP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AE648-5140-4DC3-BF02-33685E14B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43" t="46190" r="30447" b="24286"/>
          <a:stretch/>
        </p:blipFill>
        <p:spPr>
          <a:xfrm>
            <a:off x="425944" y="3591296"/>
            <a:ext cx="10010408" cy="326670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964573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31B6B87B-0945-4D63-AC43-51522CAC6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255" y="1327067"/>
            <a:ext cx="11186061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Enroll a student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MARY to ATHE4.4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steps: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start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1.check to see if student "MARY" exists…		read only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2.check to see if class "ATHE4.4" exists..		read only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3. access enrollment table		..	read only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 update enrollment table	..make changes 	(update)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4. access student record/table			..read only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update student table		..make changes 	(update)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5. access class record/table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update class table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6.commit transaction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3E7097-8CC4-4A89-8BBD-27C3457A3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pPr algn="just"/>
            <a:r>
              <a:rPr lang="en-US" altLang="zh-CN" sz="4100" b="1" dirty="0">
                <a:ea typeface="宋体" panose="02010600030101010101" pitchFamily="2" charset="-122"/>
              </a:rPr>
              <a:t>Transaction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4090F49F-292B-48D8-9819-6E4FF27D4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B33699E-1417-4470-8A66-7CA0F8461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8465" y="1490721"/>
            <a:ext cx="10972800" cy="497603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b="1" dirty="0">
                <a:solidFill>
                  <a:srgbClr val="FF0000"/>
                </a:solidFill>
              </a:rPr>
              <a:t>unit of program </a:t>
            </a:r>
            <a:r>
              <a:rPr lang="en-US" altLang="en-US" dirty="0"/>
              <a:t>execution that </a:t>
            </a:r>
            <a:r>
              <a:rPr lang="en-US" altLang="en-US" dirty="0">
                <a:highlight>
                  <a:srgbClr val="FFFF00"/>
                </a:highlight>
              </a:rPr>
              <a:t>accesses</a:t>
            </a:r>
            <a:r>
              <a:rPr lang="en-US" altLang="en-US" dirty="0"/>
              <a:t> and  possibly </a:t>
            </a:r>
            <a:r>
              <a:rPr lang="en-US" altLang="en-US" dirty="0">
                <a:highlight>
                  <a:srgbClr val="FFFF00"/>
                </a:highlight>
              </a:rPr>
              <a:t>updates </a:t>
            </a:r>
            <a:r>
              <a:rPr lang="en-US" altLang="en-US" dirty="0"/>
              <a:t>various data items.</a:t>
            </a:r>
          </a:p>
          <a:p>
            <a:r>
              <a:rPr lang="en-US" altLang="en-US" dirty="0"/>
              <a:t>E.g. transaction to transfer AED 50 from account A to account B:</a:t>
            </a:r>
          </a:p>
          <a:p>
            <a:pPr lvl="7">
              <a:buNone/>
            </a:pPr>
            <a:r>
              <a:rPr lang="en-US" altLang="en-US" sz="1800" dirty="0"/>
              <a:t>1.	</a:t>
            </a:r>
            <a:r>
              <a:rPr lang="en-US" altLang="en-US" sz="1800" dirty="0" err="1"/>
              <a:t>read_from_account</a:t>
            </a:r>
            <a:r>
              <a:rPr lang="en-US" altLang="en-US" sz="1800" dirty="0"/>
              <a:t>(</a:t>
            </a:r>
            <a:r>
              <a:rPr lang="en-US" altLang="en-US" sz="1800" i="1" dirty="0"/>
              <a:t>A</a:t>
            </a:r>
            <a:r>
              <a:rPr lang="en-US" altLang="en-US" sz="1800" dirty="0"/>
              <a:t>)</a:t>
            </a:r>
          </a:p>
          <a:p>
            <a:pPr lvl="7">
              <a:buNone/>
            </a:pPr>
            <a:r>
              <a:rPr lang="en-US" altLang="en-US" sz="1800" dirty="0"/>
              <a:t>2.	</a:t>
            </a:r>
            <a:r>
              <a:rPr lang="en-US" altLang="en-US" sz="1800" i="1" dirty="0"/>
              <a:t>A</a:t>
            </a:r>
            <a:r>
              <a:rPr lang="en-US" altLang="en-US" sz="1800" dirty="0"/>
              <a:t> = </a:t>
            </a:r>
            <a:r>
              <a:rPr lang="en-US" altLang="en-US" sz="1800" i="1" dirty="0"/>
              <a:t>A – </a:t>
            </a:r>
            <a:r>
              <a:rPr lang="en-US" altLang="en-US" sz="1800" dirty="0"/>
              <a:t>50</a:t>
            </a:r>
          </a:p>
          <a:p>
            <a:pPr lvl="7">
              <a:buNone/>
            </a:pPr>
            <a:r>
              <a:rPr lang="en-US" altLang="en-US" sz="1800" dirty="0"/>
              <a:t>3.	</a:t>
            </a:r>
            <a:r>
              <a:rPr lang="en-US" altLang="en-US" sz="1800" dirty="0" err="1"/>
              <a:t>write_to_account</a:t>
            </a:r>
            <a:r>
              <a:rPr lang="en-US" altLang="en-US" sz="1800" dirty="0"/>
              <a:t>(</a:t>
            </a:r>
            <a:r>
              <a:rPr lang="en-US" altLang="en-US" sz="1800" i="1" dirty="0"/>
              <a:t>A</a:t>
            </a:r>
            <a:r>
              <a:rPr lang="en-US" altLang="en-US" sz="1800" dirty="0"/>
              <a:t>)</a:t>
            </a:r>
          </a:p>
          <a:p>
            <a:pPr lvl="7">
              <a:buNone/>
            </a:pPr>
            <a:endParaRPr lang="en-US" altLang="en-US" sz="1800" dirty="0"/>
          </a:p>
          <a:p>
            <a:pPr lvl="7">
              <a:buNone/>
            </a:pPr>
            <a:r>
              <a:rPr lang="en-US" altLang="en-US" sz="1800" dirty="0"/>
              <a:t>4.	</a:t>
            </a:r>
            <a:r>
              <a:rPr lang="en-US" altLang="en-US" sz="1800" dirty="0" err="1"/>
              <a:t>read_from_accont</a:t>
            </a:r>
            <a:r>
              <a:rPr lang="en-US" altLang="en-US" sz="1800" dirty="0"/>
              <a:t>(</a:t>
            </a:r>
            <a:r>
              <a:rPr lang="en-US" altLang="en-US" sz="1800" i="1" dirty="0"/>
              <a:t>B</a:t>
            </a:r>
            <a:r>
              <a:rPr lang="en-US" altLang="en-US" sz="1800" dirty="0"/>
              <a:t>)</a:t>
            </a:r>
          </a:p>
          <a:p>
            <a:pPr lvl="7">
              <a:buNone/>
            </a:pPr>
            <a:r>
              <a:rPr lang="en-US" altLang="en-US" sz="1800" dirty="0"/>
              <a:t>5.	</a:t>
            </a:r>
            <a:r>
              <a:rPr lang="en-US" altLang="en-US" sz="1800" i="1" dirty="0"/>
              <a:t>B</a:t>
            </a:r>
            <a:r>
              <a:rPr lang="en-US" altLang="en-US" sz="1800" dirty="0"/>
              <a:t> = </a:t>
            </a:r>
            <a:r>
              <a:rPr lang="en-US" altLang="en-US" sz="1800" i="1" dirty="0"/>
              <a:t>B + </a:t>
            </a:r>
            <a:r>
              <a:rPr lang="en-US" altLang="en-US" sz="1800" dirty="0"/>
              <a:t>50</a:t>
            </a:r>
          </a:p>
          <a:p>
            <a:pPr lvl="7">
              <a:buNone/>
            </a:pPr>
            <a:r>
              <a:rPr lang="en-US" altLang="en-US" sz="1800" dirty="0"/>
              <a:t>6.	</a:t>
            </a:r>
            <a:r>
              <a:rPr lang="en-US" altLang="en-US" sz="1800" dirty="0" err="1"/>
              <a:t>write_to_account</a:t>
            </a:r>
            <a:r>
              <a:rPr lang="en-US" altLang="en-US" sz="1800" dirty="0"/>
              <a:t>(</a:t>
            </a:r>
            <a:r>
              <a:rPr lang="en-US" altLang="en-US" sz="1800" i="1" dirty="0"/>
              <a:t>B)</a:t>
            </a:r>
            <a:endParaRPr lang="en-US" altLang="en-US" sz="1800" dirty="0"/>
          </a:p>
          <a:p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sz="2000" dirty="0"/>
              <a:t>Failures of various kinds, such as hardware failures and system crashes</a:t>
            </a:r>
          </a:p>
          <a:p>
            <a:pPr lvl="1"/>
            <a:r>
              <a:rPr lang="en-US" altLang="en-US" sz="2000" dirty="0"/>
              <a:t>Concurrent execution of multiple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6902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9212-7DED-42DD-BBE4-65294BDA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29A4-5417-448F-95EC-F0024491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transaction definition in database">
            <a:extLst>
              <a:ext uri="{FF2B5EF4-FFF2-40B4-BE49-F238E27FC236}">
                <a16:creationId xmlns:a16="http://schemas.microsoft.com/office/drawing/2014/main" id="{12AFFE2C-2FCE-4DA6-B811-4ADFE79B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" y="1414272"/>
            <a:ext cx="11692127" cy="5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5BCEB1B-5F2C-4B7A-B0FD-5E0CCFFC9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Futura Light" pitchFamily="34" charset="0"/>
              </a:rPr>
              <a:t>Solution is ACID transactions</a:t>
            </a:r>
            <a:endParaRPr lang="en-GB" altLang="en-US"/>
          </a:p>
        </p:txBody>
      </p:sp>
      <p:pic>
        <p:nvPicPr>
          <p:cNvPr id="10244" name="Picture 4" descr="Image result for transaction definition in database">
            <a:extLst>
              <a:ext uri="{FF2B5EF4-FFF2-40B4-BE49-F238E27FC236}">
                <a16:creationId xmlns:a16="http://schemas.microsoft.com/office/drawing/2014/main" id="{AEF8E620-D374-44D5-B10B-87D4A414B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689" r="4705"/>
          <a:stretch/>
        </p:blipFill>
        <p:spPr bwMode="auto">
          <a:xfrm>
            <a:off x="5715000" y="3763961"/>
            <a:ext cx="6629400" cy="326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 for transaction definition in database">
            <a:extLst>
              <a:ext uri="{FF2B5EF4-FFF2-40B4-BE49-F238E27FC236}">
                <a16:creationId xmlns:a16="http://schemas.microsoft.com/office/drawing/2014/main" id="{5E3C37AA-7F39-46D4-85EC-AE17B953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54" y="1270906"/>
            <a:ext cx="7743825" cy="24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24160"/>
      </p:ext>
    </p:extLst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F4EC25E5-CD81-40AF-987D-EA3CE909F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ACID properties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48DC7065-2298-4129-8D9A-84DE78EBE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0917" y="1334985"/>
            <a:ext cx="6644284" cy="314248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Atomicity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transaction fails after step 3 and before step 6,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money will be “lost” leading to an inconsistent database state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could be due to software or hardware)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ensure that updates of a partially executed transaction are not reflected in the database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E2EC38-5F99-4812-8952-CA0043DBAE04}"/>
              </a:ext>
            </a:extLst>
          </p:cNvPr>
          <p:cNvCxnSpPr/>
          <p:nvPr/>
        </p:nvCxnSpPr>
        <p:spPr>
          <a:xfrm>
            <a:off x="8175612" y="3520093"/>
            <a:ext cx="28683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64E24DD5-F840-4473-A067-5B1AF5D3115C}"/>
              </a:ext>
            </a:extLst>
          </p:cNvPr>
          <p:cNvSpPr txBox="1">
            <a:spLocks noChangeArrowheads="1"/>
          </p:cNvSpPr>
          <p:nvPr/>
        </p:nvSpPr>
        <p:spPr>
          <a:xfrm>
            <a:off x="7898883" y="1173162"/>
            <a:ext cx="4293117" cy="34819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transaction to transfer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AED 50 from account A to account B: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read_from_account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write_to_account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read_from_accont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write_to_account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ED7993-E78A-47F4-A73E-B34F883BE45D}"/>
              </a:ext>
            </a:extLst>
          </p:cNvPr>
          <p:cNvSpPr txBox="1">
            <a:spLocks noChangeArrowheads="1"/>
          </p:cNvSpPr>
          <p:nvPr/>
        </p:nvSpPr>
        <p:spPr>
          <a:xfrm>
            <a:off x="670917" y="4553671"/>
            <a:ext cx="6644284" cy="500062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4126CB-85DE-4EEF-86B4-B5CCB1F7302D}"/>
              </a:ext>
            </a:extLst>
          </p:cNvPr>
          <p:cNvSpPr txBox="1">
            <a:spLocks noChangeArrowheads="1"/>
          </p:cNvSpPr>
          <p:nvPr/>
        </p:nvSpPr>
        <p:spPr>
          <a:xfrm>
            <a:off x="597684" y="5739225"/>
            <a:ext cx="6644284" cy="125878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nothing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execution of the transaction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4" descr="Image result for juice glass full or empty image">
            <a:extLst>
              <a:ext uri="{FF2B5EF4-FFF2-40B4-BE49-F238E27FC236}">
                <a16:creationId xmlns:a16="http://schemas.microsoft.com/office/drawing/2014/main" id="{86453241-6AD8-437F-ADBE-F2A159486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7" t="22143" r="33481"/>
          <a:stretch/>
        </p:blipFill>
        <p:spPr bwMode="auto">
          <a:xfrm>
            <a:off x="2695699" y="4173187"/>
            <a:ext cx="665018" cy="1186543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juice glass full or empty image">
            <a:extLst>
              <a:ext uri="{FF2B5EF4-FFF2-40B4-BE49-F238E27FC236}">
                <a16:creationId xmlns:a16="http://schemas.microsoft.com/office/drawing/2014/main" id="{09372926-A3D4-41C9-A133-405B6238F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26439" r="63650"/>
          <a:stretch/>
        </p:blipFill>
        <p:spPr bwMode="auto">
          <a:xfrm>
            <a:off x="6543304" y="5866410"/>
            <a:ext cx="698664" cy="112106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25BA917-EACF-4815-A152-5B67721CC84F}"/>
              </a:ext>
            </a:extLst>
          </p:cNvPr>
          <p:cNvSpPr txBox="1">
            <a:spLocks noChangeArrowheads="1"/>
          </p:cNvSpPr>
          <p:nvPr/>
        </p:nvSpPr>
        <p:spPr>
          <a:xfrm>
            <a:off x="3584209" y="4160373"/>
            <a:ext cx="3258666" cy="19889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read_from_account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write_to_account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read_from_accont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write_to_account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0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A7417432-98D1-4669-B763-712059C5F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ACID properties (Cont.)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C81056DF-CE4E-433C-9D90-9D6D6C67D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057" y="1382301"/>
            <a:ext cx="12006943" cy="53625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Consistency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/>
              <a:t>Only </a:t>
            </a:r>
            <a:r>
              <a:rPr lang="en-GB" altLang="en-US" sz="2000" b="1" dirty="0">
                <a:solidFill>
                  <a:srgbClr val="FF0000"/>
                </a:solidFill>
              </a:rPr>
              <a:t>Valid Data</a:t>
            </a:r>
            <a:r>
              <a:rPr lang="en-GB" altLang="en-US" sz="2000" dirty="0"/>
              <a:t> </a:t>
            </a:r>
            <a:r>
              <a:rPr lang="en-US" sz="2000" dirty="0"/>
              <a:t>will be written to the database</a:t>
            </a:r>
            <a:r>
              <a:rPr lang="en-GB" altLang="en-US" sz="20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If a transaction is executed that violates the database's consistency rules, </a:t>
            </a:r>
          </a:p>
          <a:p>
            <a:pPr marL="457200" lvl="1" indent="0">
              <a:buNone/>
            </a:pPr>
            <a:r>
              <a:rPr lang="en-US" sz="2000" dirty="0"/>
              <a:t>  the entire transaction will be rolled back and the database will be restored to its original state.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if a transaction successfully executes, it will take the 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n-US" sz="2000" dirty="0"/>
              <a:t> from one consistent state to another consistent state.</a:t>
            </a:r>
            <a:endParaRPr lang="en-GB" alt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GB" altLang="en-US" sz="2000" dirty="0"/>
          </a:p>
          <a:p>
            <a:pPr marL="457200" lvl="1" indent="0">
              <a:buNone/>
              <a:defRPr/>
            </a:pPr>
            <a:r>
              <a:rPr lang="en-GB" sz="2000" dirty="0" err="1"/>
              <a:t>Eg</a:t>
            </a:r>
            <a:r>
              <a:rPr lang="en-GB" sz="2000" dirty="0"/>
              <a:t>: </a:t>
            </a:r>
            <a:r>
              <a:rPr lang="en-US" sz="2000" dirty="0"/>
              <a:t>the sum of A and B is unchanged by the execution of the transaction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r>
              <a:rPr lang="en-US" sz="2000" dirty="0"/>
              <a:t>Before transaction A=500, B=600, Total= 1100</a:t>
            </a:r>
          </a:p>
          <a:p>
            <a:pPr marL="457200" lvl="1" indent="0">
              <a:buNone/>
              <a:defRPr/>
            </a:pPr>
            <a:r>
              <a:rPr lang="en-US" sz="2000" dirty="0"/>
              <a:t>Transaction: Transfer 50 AED from account A to account B</a:t>
            </a:r>
          </a:p>
          <a:p>
            <a:pPr marL="457200" lvl="1" indent="0">
              <a:buNone/>
              <a:defRPr/>
            </a:pPr>
            <a:r>
              <a:rPr lang="en-US" sz="2000" dirty="0"/>
              <a:t>After transaction: A=450, B=650 , Total= 1100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9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build="p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DatabasesII">
  <a:themeElements>
    <a:clrScheme name="DatabasesII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tabasesII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atabasesI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basesI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basesI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basesI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basesI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basesI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basesI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1161</TotalTime>
  <Words>884</Words>
  <Application>Microsoft Office PowerPoint</Application>
  <PresentationFormat>Widescreen</PresentationFormat>
  <Paragraphs>227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굴림</vt:lpstr>
      <vt:lpstr>Arial</vt:lpstr>
      <vt:lpstr>Euphemia</vt:lpstr>
      <vt:lpstr>Futura Light</vt:lpstr>
      <vt:lpstr>Helvetica</vt:lpstr>
      <vt:lpstr>Plantagenet Cherokee</vt:lpstr>
      <vt:lpstr>Tahoma</vt:lpstr>
      <vt:lpstr>Times New Roman</vt:lpstr>
      <vt:lpstr>Verdana</vt:lpstr>
      <vt:lpstr>Wingdings</vt:lpstr>
      <vt:lpstr>Academic Literature 16x9</vt:lpstr>
      <vt:lpstr>DatabasesII</vt:lpstr>
      <vt:lpstr>Transaction Processing Task 1D</vt:lpstr>
      <vt:lpstr>Contents</vt:lpstr>
      <vt:lpstr>Transaction</vt:lpstr>
      <vt:lpstr>Transaction</vt:lpstr>
      <vt:lpstr>Transaction Concept</vt:lpstr>
      <vt:lpstr>Solution</vt:lpstr>
      <vt:lpstr>Solution is ACID transactions</vt:lpstr>
      <vt:lpstr>Transaction ACID properties</vt:lpstr>
      <vt:lpstr>Transaction ACID properties (Cont.)</vt:lpstr>
      <vt:lpstr>Transaction ACID properties (Cont.)</vt:lpstr>
      <vt:lpstr>Transaction ACID properties (Cont.)</vt:lpstr>
      <vt:lpstr>Transaction ACID properties</vt:lpstr>
      <vt:lpstr>Example of transaction</vt:lpstr>
      <vt:lpstr>Some Transaction Primitives </vt:lpstr>
      <vt:lpstr>Transaction Support</vt:lpstr>
      <vt:lpstr>State Transition Diagram for Transaction </vt:lpstr>
      <vt:lpstr>Transaction State</vt:lpstr>
      <vt:lpstr>Transaction Control</vt:lpstr>
      <vt:lpstr>DBMS Transaction Processing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Mogul, Yakub</dc:creator>
  <cp:lastModifiedBy>ibtimogul@gmail.com</cp:lastModifiedBy>
  <cp:revision>902</cp:revision>
  <dcterms:created xsi:type="dcterms:W3CDTF">2017-10-04T14:07:18Z</dcterms:created>
  <dcterms:modified xsi:type="dcterms:W3CDTF">2019-11-06T05:32:13Z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