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4AE3A2-2594-4ED9-BB8B-A23BC12A77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CA4DA5-3E34-44DC-9002-01C2CEAB439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Multidisciplinary nature of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68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3600"/>
              <a:t>Software Development Activities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/>
              <a:t>Software development always includes the following activities </a:t>
            </a:r>
            <a:r>
              <a:rPr lang="bg-BG" dirty="0" smtClean="0"/>
              <a:t>:</a:t>
            </a:r>
            <a:endParaRPr lang="en-US" dirty="0"/>
          </a:p>
          <a:p>
            <a:pPr lvl="1"/>
            <a:r>
              <a:rPr lang="en-US" dirty="0"/>
              <a:t>Requirements analysis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 smtClean="0"/>
              <a:t>Implementation 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</p:txBody>
      </p:sp>
      <p:sp>
        <p:nvSpPr>
          <p:cNvPr id="468996" name="AutoShape 4"/>
          <p:cNvSpPr>
            <a:spLocks/>
          </p:cNvSpPr>
          <p:nvPr/>
        </p:nvSpPr>
        <p:spPr bwMode="auto">
          <a:xfrm>
            <a:off x="5651500" y="2492375"/>
            <a:ext cx="433388" cy="2232025"/>
          </a:xfrm>
          <a:prstGeom prst="rightBrace">
            <a:avLst>
              <a:gd name="adj1" fmla="val 42918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229350" y="2924175"/>
            <a:ext cx="2519363" cy="13668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03138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Software Requirements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458200" cy="5329237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requirements</a:t>
            </a:r>
            <a:r>
              <a:rPr lang="en-US"/>
              <a:t> define the functionality of the system</a:t>
            </a:r>
          </a:p>
          <a:p>
            <a:pPr lvl="1">
              <a:lnSpc>
                <a:spcPct val="105000"/>
              </a:lnSpc>
            </a:pPr>
            <a:r>
              <a:rPr lang="en-US"/>
              <a:t>Answer the question "what?", not "how?"</a:t>
            </a:r>
          </a:p>
          <a:p>
            <a:pPr lvl="1">
              <a:lnSpc>
                <a:spcPct val="105000"/>
              </a:lnSpc>
            </a:pPr>
            <a:r>
              <a:rPr lang="en-US"/>
              <a:t>Define constraints on the system</a:t>
            </a:r>
            <a:endParaRPr lang="bg-BG"/>
          </a:p>
          <a:p>
            <a:pPr>
              <a:lnSpc>
                <a:spcPct val="105000"/>
              </a:lnSpc>
            </a:pPr>
            <a:r>
              <a:rPr lang="en-US"/>
              <a:t>Two kinds of requirements</a:t>
            </a:r>
          </a:p>
          <a:p>
            <a:pPr lvl="2">
              <a:lnSpc>
                <a:spcPct val="105000"/>
              </a:lnSpc>
            </a:pP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/>
              <a:t> requirements</a:t>
            </a: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lnSpc>
                <a:spcPct val="105000"/>
              </a:lnSpc>
            </a:pP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Non-functional</a:t>
            </a:r>
            <a:r>
              <a:rPr lang="en-US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9973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/>
              <a:t>Software Architecture and Software Design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5211762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design</a:t>
            </a:r>
            <a:r>
              <a:rPr lang="en-US"/>
              <a:t> is a technical description about how the system will implement the requirements</a:t>
            </a:r>
            <a:endParaRPr lang="bg-BG"/>
          </a:p>
          <a:p>
            <a:r>
              <a:rPr lang="en-US"/>
              <a:t>The </a:t>
            </a: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 architecture</a:t>
            </a:r>
            <a:r>
              <a:rPr lang="bg-BG"/>
              <a:t> </a:t>
            </a:r>
            <a:r>
              <a:rPr lang="en-US"/>
              <a:t>describes</a:t>
            </a:r>
            <a:r>
              <a:rPr lang="bg-BG"/>
              <a:t>:</a:t>
            </a:r>
            <a:endParaRPr lang="en-US"/>
          </a:p>
          <a:p>
            <a:pPr lvl="1"/>
            <a:r>
              <a:rPr lang="en-US"/>
              <a:t>How the system will be decomposed into subsystems (modules)</a:t>
            </a:r>
          </a:p>
          <a:p>
            <a:pPr lvl="1"/>
            <a:r>
              <a:rPr lang="en-US"/>
              <a:t>Responsibilities of each module</a:t>
            </a:r>
            <a:endParaRPr lang="bg-BG"/>
          </a:p>
          <a:p>
            <a:pPr lvl="1"/>
            <a:r>
              <a:rPr lang="en-US"/>
              <a:t>Interaction between modules</a:t>
            </a:r>
          </a:p>
          <a:p>
            <a:pPr lvl="1"/>
            <a:r>
              <a:rPr lang="en-US"/>
              <a:t>Platforms and technologies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546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en-US" dirty="0"/>
              <a:t>During the 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</a:t>
            </a: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implementation </a:t>
            </a:r>
            <a:r>
              <a:rPr lang="en-US" dirty="0" smtClean="0"/>
              <a:t>phase </a:t>
            </a:r>
            <a:r>
              <a:rPr lang="en-US" dirty="0"/>
              <a:t>developers create the software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Sometimes called </a:t>
            </a: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construction </a:t>
            </a:r>
            <a:r>
              <a:rPr lang="en-US" dirty="0" smtClean="0"/>
              <a:t>phase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It includes: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Internal method design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Writing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Software Verification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What is </a:t>
            </a:r>
            <a:r>
              <a:rPr lang="en-US" sz="30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verification</a:t>
            </a:r>
            <a:r>
              <a:rPr lang="en-US" sz="30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checks whether the developed software conforms to the requirements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Performed by the Software Quality Assurance Engineers (QA)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Formal </a:t>
            </a:r>
            <a:r>
              <a:rPr lang="en-US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reviews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inspections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Different kinds of </a:t>
            </a:r>
            <a:r>
              <a:rPr lang="en-US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testing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Cannot certify absence of defects!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Can only decrease their rates</a:t>
            </a:r>
          </a:p>
        </p:txBody>
      </p:sp>
    </p:spTree>
    <p:extLst>
      <p:ext uri="{BB962C8B-B14F-4D97-AF65-F5344CB8AC3E}">
        <p14:creationId xmlns:p14="http://schemas.microsoft.com/office/powerpoint/2010/main" val="14130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Software Testing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Testing</a:t>
            </a:r>
            <a:r>
              <a:rPr lang="en-US" i="1"/>
              <a:t> </a:t>
            </a:r>
            <a:r>
              <a:rPr lang="en-US"/>
              <a:t>checks whether the developed software conforms to the requirements</a:t>
            </a:r>
            <a:endParaRPr lang="bg-BG" i="1"/>
          </a:p>
          <a:p>
            <a:r>
              <a:rPr lang="en-US"/>
              <a:t>Testing aims to find defects (bugs)</a:t>
            </a:r>
            <a:endParaRPr lang="bg-BG"/>
          </a:p>
          <a:p>
            <a:pPr lvl="1"/>
            <a:r>
              <a:rPr lang="bg-BG"/>
              <a:t>Black-box </a:t>
            </a:r>
            <a:r>
              <a:rPr lang="en-US"/>
              <a:t>and</a:t>
            </a:r>
            <a:r>
              <a:rPr lang="bg-BG"/>
              <a:t> white-box </a:t>
            </a:r>
            <a:r>
              <a:rPr lang="en-US"/>
              <a:t>tests</a:t>
            </a:r>
            <a:endParaRPr lang="bg-BG"/>
          </a:p>
          <a:p>
            <a:pPr lvl="1"/>
            <a:r>
              <a:rPr lang="en-US"/>
              <a:t>Unit tests, integration tests, system tests, acceptance tests</a:t>
            </a:r>
          </a:p>
          <a:p>
            <a:pPr lvl="1"/>
            <a:r>
              <a:rPr lang="en-US"/>
              <a:t>Stress tests, load tests, regression tests</a:t>
            </a:r>
          </a:p>
          <a:p>
            <a:pPr lvl="1"/>
            <a:r>
              <a:rPr lang="en-US"/>
              <a:t>Tester engineers can use automated test tools </a:t>
            </a:r>
            <a:r>
              <a:rPr lang="en-US">
                <a:sym typeface="Wingdings" pitchFamily="2" charset="2"/>
              </a:rPr>
              <a:t>to record and execute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Testing Process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 planning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test strategy and test plan</a:t>
            </a:r>
          </a:p>
          <a:p>
            <a:pPr lvl="1">
              <a:lnSpc>
                <a:spcPct val="90000"/>
              </a:lnSpc>
            </a:pPr>
            <a:r>
              <a:rPr lang="en-US"/>
              <a:t>During requirements and design phases</a:t>
            </a:r>
          </a:p>
          <a:p>
            <a:pPr>
              <a:lnSpc>
                <a:spcPct val="90000"/>
              </a:lnSpc>
            </a:pPr>
            <a:r>
              <a:rPr lang="en-US"/>
              <a:t>Test development</a:t>
            </a:r>
          </a:p>
          <a:p>
            <a:pPr lvl="1">
              <a:lnSpc>
                <a:spcPct val="90000"/>
              </a:lnSpc>
            </a:pPr>
            <a:r>
              <a:rPr lang="en-US"/>
              <a:t>Test procedures, test scenarios, test cases, test scripts</a:t>
            </a:r>
          </a:p>
          <a:p>
            <a:pPr>
              <a:lnSpc>
                <a:spcPct val="90000"/>
              </a:lnSpc>
            </a:pPr>
            <a:r>
              <a:rPr lang="en-US"/>
              <a:t>Test execution</a:t>
            </a:r>
          </a:p>
          <a:p>
            <a:pPr>
              <a:lnSpc>
                <a:spcPct val="90000"/>
              </a:lnSpc>
            </a:pPr>
            <a:r>
              <a:rPr lang="en-US"/>
              <a:t>Test reporting</a:t>
            </a:r>
          </a:p>
          <a:p>
            <a:pPr>
              <a:lnSpc>
                <a:spcPct val="90000"/>
              </a:lnSpc>
            </a:pPr>
            <a:r>
              <a:rPr lang="en-US"/>
              <a:t>Retesting the defects</a:t>
            </a:r>
          </a:p>
        </p:txBody>
      </p:sp>
    </p:spTree>
    <p:extLst>
      <p:ext uri="{BB962C8B-B14F-4D97-AF65-F5344CB8AC3E}">
        <p14:creationId xmlns:p14="http://schemas.microsoft.com/office/powerpoint/2010/main" val="400217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 and Test Cases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341438"/>
            <a:ext cx="8496300" cy="52562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 plan</a:t>
            </a:r>
            <a:r>
              <a:rPr lang="en-US" dirty="0"/>
              <a:t> is a formal document that describes how tests will be performed</a:t>
            </a:r>
          </a:p>
          <a:p>
            <a:pPr lvl="1"/>
            <a:r>
              <a:rPr lang="en-US" dirty="0"/>
              <a:t>List of test activities to be performed to ensure meeting the requirements</a:t>
            </a:r>
          </a:p>
          <a:p>
            <a:pPr lvl="1"/>
            <a:r>
              <a:rPr lang="en-US" dirty="0"/>
              <a:t>Features to be tested, testing approach, schedule, acceptance </a:t>
            </a:r>
            <a:r>
              <a:rPr lang="en-US" dirty="0" smtClean="0"/>
              <a:t>criteria</a:t>
            </a:r>
          </a:p>
          <a:p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 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cases</a:t>
            </a:r>
            <a:r>
              <a:rPr lang="en-US" dirty="0"/>
              <a:t> – tests of single function</a:t>
            </a:r>
          </a:p>
        </p:txBody>
      </p:sp>
    </p:spTree>
    <p:extLst>
      <p:ext uri="{BB962C8B-B14F-4D97-AF65-F5344CB8AC3E}">
        <p14:creationId xmlns:p14="http://schemas.microsoft.com/office/powerpoint/2010/main" val="238932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set of responsibilities in the project assigned to a person or team </a:t>
            </a:r>
          </a:p>
          <a:p>
            <a:r>
              <a:rPr lang="en-GB" dirty="0" smtClean="0"/>
              <a:t> For example, analyst, system architect, tester, developer, manager, reviewer </a:t>
            </a:r>
          </a:p>
          <a:p>
            <a:r>
              <a:rPr lang="en-GB" dirty="0" smtClean="0"/>
              <a:t> One person can fill one or more roles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5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Project Management?</a:t>
            </a:r>
            <a:endParaRPr lang="bg-BG" sz="360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 management</a:t>
            </a:r>
            <a:r>
              <a:rPr lang="en-US"/>
              <a:t> is the discipline of organizing and managing resources in order to successfully complete a project</a:t>
            </a:r>
          </a:p>
          <a:p>
            <a:r>
              <a:rPr lang="en-US"/>
              <a:t>Successfully means within defined scope, quality, time and cost constraints</a:t>
            </a:r>
          </a:p>
          <a:p>
            <a:r>
              <a:rPr lang="en-US"/>
              <a:t>Project constraints:</a:t>
            </a:r>
            <a:endParaRPr lang="bg-BG"/>
          </a:p>
        </p:txBody>
      </p:sp>
      <p:sp>
        <p:nvSpPr>
          <p:cNvPr id="531461" name="AutoShape 5"/>
          <p:cNvSpPr>
            <a:spLocks noChangeAspect="1" noChangeArrowheads="1"/>
          </p:cNvSpPr>
          <p:nvPr/>
        </p:nvSpPr>
        <p:spPr bwMode="auto">
          <a:xfrm>
            <a:off x="4470400" y="4267200"/>
            <a:ext cx="2663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941888" y="4625975"/>
            <a:ext cx="1755775" cy="13874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5383213" y="4291013"/>
            <a:ext cx="8842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sz="1600">
                <a:effectLst/>
              </a:rPr>
              <a:t>Scope</a:t>
            </a:r>
            <a:endParaRPr lang="bg-BG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1464" name="Rectangle 8"/>
          <p:cNvSpPr>
            <a:spLocks noChangeArrowheads="1"/>
          </p:cNvSpPr>
          <p:nvPr/>
        </p:nvSpPr>
        <p:spPr bwMode="auto">
          <a:xfrm rot="-2207561">
            <a:off x="6500813" y="5988050"/>
            <a:ext cx="7191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sz="1600">
                <a:effectLst/>
              </a:rPr>
              <a:t>Time</a:t>
            </a:r>
            <a:endParaRPr lang="bg-BG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 rot="2549801">
            <a:off x="4427538" y="5970588"/>
            <a:ext cx="685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sz="1600">
                <a:effectLst/>
              </a:rPr>
              <a:t>Cost</a:t>
            </a:r>
            <a:endParaRPr lang="bg-BG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5383213" y="5346700"/>
            <a:ext cx="95408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sz="1600">
                <a:effectLst/>
              </a:rPr>
              <a:t>Quality</a:t>
            </a:r>
            <a:endParaRPr lang="bg-BG" sz="4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1467" name="Line 11"/>
          <p:cNvSpPr>
            <a:spLocks noChangeShapeType="1"/>
          </p:cNvSpPr>
          <p:nvPr/>
        </p:nvSpPr>
        <p:spPr bwMode="auto">
          <a:xfrm flipH="1">
            <a:off x="5795963" y="4627563"/>
            <a:ext cx="93503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468" name="Text Box 12"/>
          <p:cNvSpPr txBox="1">
            <a:spLocks noChangeArrowheads="1"/>
          </p:cNvSpPr>
          <p:nvPr/>
        </p:nvSpPr>
        <p:spPr bwMode="auto">
          <a:xfrm>
            <a:off x="6711950" y="4338638"/>
            <a:ext cx="1963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tx1"/>
                </a:solidFill>
                <a:effectLst/>
              </a:rPr>
              <a:t>Project Success</a:t>
            </a:r>
          </a:p>
        </p:txBody>
      </p:sp>
    </p:spTree>
    <p:extLst>
      <p:ext uri="{BB962C8B-B14F-4D97-AF65-F5344CB8AC3E}">
        <p14:creationId xmlns:p14="http://schemas.microsoft.com/office/powerpoint/2010/main" val="203757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What is Software Project Management?</a:t>
            </a:r>
            <a:endParaRPr lang="bg-BG" sz="360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Software project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Management discipline about planning, monitoring and controlling software projects</a:t>
            </a:r>
          </a:p>
          <a:p>
            <a:pPr>
              <a:lnSpc>
                <a:spcPct val="90000"/>
              </a:lnSpc>
            </a:pPr>
            <a:r>
              <a:rPr lang="bg-BG" sz="2400" dirty="0"/>
              <a:t>Project </a:t>
            </a:r>
            <a:r>
              <a:rPr lang="en-US" sz="2400" dirty="0"/>
              <a:t>p</a:t>
            </a:r>
            <a:r>
              <a:rPr lang="bg-BG" sz="2400" dirty="0"/>
              <a:t>lanning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Identify the scope, estimate the work involved, and create a project schedule </a:t>
            </a:r>
          </a:p>
          <a:p>
            <a:pPr>
              <a:lnSpc>
                <a:spcPct val="90000"/>
              </a:lnSpc>
            </a:pPr>
            <a:r>
              <a:rPr lang="bg-BG" sz="2400" dirty="0"/>
              <a:t>Project </a:t>
            </a:r>
            <a:r>
              <a:rPr lang="en-US" sz="2400" dirty="0"/>
              <a:t>m</a:t>
            </a:r>
            <a:r>
              <a:rPr lang="bg-BG" sz="2400" dirty="0"/>
              <a:t>onitoring and </a:t>
            </a:r>
            <a:r>
              <a:rPr lang="en-US" sz="2400" dirty="0"/>
              <a:t>c</a:t>
            </a:r>
            <a:r>
              <a:rPr lang="bg-BG" sz="2400" dirty="0"/>
              <a:t>ontrol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K</a:t>
            </a:r>
            <a:r>
              <a:rPr lang="bg-BG" dirty="0"/>
              <a:t>eep the team up to date on the project's progress </a:t>
            </a:r>
            <a:r>
              <a:rPr lang="en-US" dirty="0"/>
              <a:t>and handle problems</a:t>
            </a:r>
          </a:p>
        </p:txBody>
      </p:sp>
    </p:spTree>
    <p:extLst>
      <p:ext uri="{BB962C8B-B14F-4D97-AF65-F5344CB8AC3E}">
        <p14:creationId xmlns:p14="http://schemas.microsoft.com/office/powerpoint/2010/main" val="72072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Executive Sponsor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Has ultimate authority and responsibility for a project </a:t>
            </a:r>
          </a:p>
          <a:p>
            <a:r>
              <a:rPr lang="en-GB" dirty="0" smtClean="0"/>
              <a:t>Approves changes to scope  </a:t>
            </a:r>
          </a:p>
          <a:p>
            <a:r>
              <a:rPr lang="en-GB" dirty="0" smtClean="0"/>
              <a:t>Provides additional funds for scope changes </a:t>
            </a:r>
          </a:p>
          <a:p>
            <a:r>
              <a:rPr lang="en-GB" dirty="0" smtClean="0"/>
              <a:t>Approves deliverables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12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Sponsor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 Makes the business decisions for the project </a:t>
            </a:r>
          </a:p>
          <a:p>
            <a:r>
              <a:rPr lang="en-GB" dirty="0" smtClean="0"/>
              <a:t> Participates day-to-day in one or more projects </a:t>
            </a:r>
          </a:p>
          <a:p>
            <a:r>
              <a:rPr lang="en-GB" dirty="0" smtClean="0"/>
              <a:t> Makes user resources available </a:t>
            </a:r>
          </a:p>
          <a:p>
            <a:r>
              <a:rPr lang="en-GB" dirty="0" smtClean="0"/>
              <a:t> Approves work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3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Reports to and receives direction from Executive Sponsor </a:t>
            </a:r>
          </a:p>
          <a:p>
            <a:r>
              <a:rPr lang="en-GB" dirty="0" smtClean="0"/>
              <a:t> Participates in and approves project plan and deliverables </a:t>
            </a:r>
          </a:p>
          <a:p>
            <a:r>
              <a:rPr lang="en-GB" dirty="0" smtClean="0"/>
              <a:t> Manages, reviews, and prioritizes the project work plans with objective to stay on time and on budget </a:t>
            </a:r>
          </a:p>
          <a:p>
            <a:r>
              <a:rPr lang="en-GB" dirty="0" smtClean="0"/>
              <a:t> Manages project resources </a:t>
            </a:r>
          </a:p>
          <a:p>
            <a:r>
              <a:rPr lang="en-GB" dirty="0" smtClean="0"/>
              <a:t>May manage and supervise the following resources:</a:t>
            </a:r>
          </a:p>
          <a:p>
            <a:pPr lvl="1"/>
            <a:r>
              <a:rPr lang="en-GB" dirty="0" smtClean="0"/>
              <a:t> Senior technical staff </a:t>
            </a:r>
          </a:p>
          <a:p>
            <a:pPr lvl="1"/>
            <a:r>
              <a:rPr lang="en-GB" dirty="0" smtClean="0"/>
              <a:t> Technical project managers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9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Team Lead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Assigned full or part time to participate in project team activities </a:t>
            </a:r>
          </a:p>
          <a:p>
            <a:r>
              <a:rPr lang="en-GB" dirty="0" smtClean="0"/>
              <a:t> Responsible for contributing to overall project objectives and specific team deliverables </a:t>
            </a:r>
          </a:p>
          <a:p>
            <a:r>
              <a:rPr lang="en-GB" dirty="0" smtClean="0"/>
              <a:t> Manages specific project plan activities and contributes to project plan development in collaboration with project manager </a:t>
            </a:r>
          </a:p>
          <a:p>
            <a:r>
              <a:rPr lang="en-GB" dirty="0" smtClean="0"/>
              <a:t> Coordinates documentation, testing, and training efforts related to project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40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Team 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Assigned full or part time to participate in project team activities </a:t>
            </a:r>
          </a:p>
          <a:p>
            <a:r>
              <a:rPr lang="en-GB" dirty="0" smtClean="0"/>
              <a:t> Responsible for contributing to overall project objectives and specific team deliverables </a:t>
            </a:r>
          </a:p>
          <a:p>
            <a:r>
              <a:rPr lang="en-GB" dirty="0" smtClean="0"/>
              <a:t> Escalates policy issues to team lead for referral to appropriate policy making bodies </a:t>
            </a:r>
          </a:p>
          <a:p>
            <a:r>
              <a:rPr lang="en-GB" dirty="0" smtClean="0"/>
              <a:t> This role includes all various resources necessary to execute the project plan.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51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</TotalTime>
  <Words>647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Multidisciplinary nature of software development</vt:lpstr>
      <vt:lpstr>Role</vt:lpstr>
      <vt:lpstr>What is Project Management?</vt:lpstr>
      <vt:lpstr>What is Software Project Management?</vt:lpstr>
      <vt:lpstr>Executive Sponsor</vt:lpstr>
      <vt:lpstr>Project Sponsor</vt:lpstr>
      <vt:lpstr>Project Manager</vt:lpstr>
      <vt:lpstr>Project Team Lead</vt:lpstr>
      <vt:lpstr>Project Team Member</vt:lpstr>
      <vt:lpstr>Software Development Activities</vt:lpstr>
      <vt:lpstr>Software Requirements</vt:lpstr>
      <vt:lpstr>Software Architecture and Software Design</vt:lpstr>
      <vt:lpstr>Software implementation</vt:lpstr>
      <vt:lpstr>Software Verification</vt:lpstr>
      <vt:lpstr>Software Testing</vt:lpstr>
      <vt:lpstr>Software Testing Process</vt:lpstr>
      <vt:lpstr>Test Plan and Test Cases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Loraine</dc:creator>
  <cp:lastModifiedBy>Dr. Loraine</cp:lastModifiedBy>
  <cp:revision>8</cp:revision>
  <dcterms:created xsi:type="dcterms:W3CDTF">2018-11-19T15:36:14Z</dcterms:created>
  <dcterms:modified xsi:type="dcterms:W3CDTF">2018-11-19T17:47:50Z</dcterms:modified>
</cp:coreProperties>
</file>