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1" r:id="rId13"/>
    <p:sldId id="272" r:id="rId14"/>
    <p:sldId id="273" r:id="rId15"/>
    <p:sldId id="274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E5955-66E1-4923-8E42-0B2C44BE174F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C8D3E-A085-443E-B6F4-8744F2030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5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61CFE-01F7-4B4C-95AE-483CA042A7E5}" type="slidenum">
              <a:rPr lang="en-US"/>
              <a:pPr/>
              <a:t>2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8F64E-2303-4889-BD10-DE3DA676BB85}" type="slidenum">
              <a:rPr lang="en-US"/>
              <a:pPr/>
              <a:t>11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31BCB-D808-485E-8EAA-34D5BD2B0356}" type="slidenum">
              <a:rPr lang="en-US"/>
              <a:pPr/>
              <a:t>12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85641-F32A-4D14-A959-E733CDF9E6CD}" type="slidenum">
              <a:rPr lang="en-US"/>
              <a:pPr/>
              <a:t>13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FD92E-09CA-40A8-ABD6-0F11BA2CBB36}" type="slidenum">
              <a:rPr lang="en-US"/>
              <a:pPr/>
              <a:t>14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D63D2-5095-4E19-BD6D-B20D88CAA817}" type="slidenum">
              <a:rPr lang="en-US"/>
              <a:pPr/>
              <a:t>15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F28FF-F94C-4113-85CF-AF347EFBE026}" type="slidenum">
              <a:rPr lang="en-US"/>
              <a:pPr/>
              <a:t>16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DE3F70-05F4-42CC-9FC8-4D68B109E31B}" type="slidenum">
              <a:rPr lang="en-US"/>
              <a:pPr/>
              <a:t>17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625E1-5778-48FE-B900-C31D06129326}" type="slidenum">
              <a:rPr lang="en-US"/>
              <a:pPr/>
              <a:t>3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B566-2E01-44B5-9319-034D80D6F759}" type="slidenum">
              <a:rPr lang="en-US"/>
              <a:pPr/>
              <a:t>4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BCAF1-96DD-4A6D-B817-A98427C351E0}" type="slidenum">
              <a:rPr lang="en-US"/>
              <a:pPr/>
              <a:t>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1FB1B-E137-46AB-BE5E-234EC976A801}" type="slidenum">
              <a:rPr lang="en-US"/>
              <a:pPr/>
              <a:t>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D833E-7799-46A9-830E-4DE4C542E925}" type="slidenum">
              <a:rPr lang="en-US"/>
              <a:pPr/>
              <a:t>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A84FA-501E-475E-BA97-107565AE5F39}" type="slidenum">
              <a:rPr lang="en-US"/>
              <a:pPr/>
              <a:t>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74CA9-69A3-4385-BEFA-D666A28EC0D8}" type="slidenum">
              <a:rPr lang="en-US"/>
              <a:pPr/>
              <a:t>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9D5DA-8C30-402B-A6A5-7F0566393AD5}" type="slidenum">
              <a:rPr lang="en-US"/>
              <a:pPr/>
              <a:t>10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578E-573D-41AC-A7A2-2BA339997B00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2B7459C-D174-49AD-8229-D79C1BF2A92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578E-573D-41AC-A7A2-2BA339997B00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459C-D174-49AD-8229-D79C1BF2A9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578E-573D-41AC-A7A2-2BA339997B00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459C-D174-49AD-8229-D79C1BF2A9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578E-573D-41AC-A7A2-2BA339997B00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459C-D174-49AD-8229-D79C1BF2A92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578E-573D-41AC-A7A2-2BA339997B00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2B7459C-D174-49AD-8229-D79C1BF2A92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578E-573D-41AC-A7A2-2BA339997B00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459C-D174-49AD-8229-D79C1BF2A92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578E-573D-41AC-A7A2-2BA339997B00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459C-D174-49AD-8229-D79C1BF2A92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578E-573D-41AC-A7A2-2BA339997B00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459C-D174-49AD-8229-D79C1BF2A9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578E-573D-41AC-A7A2-2BA339997B00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459C-D174-49AD-8229-D79C1BF2A9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578E-573D-41AC-A7A2-2BA339997B00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459C-D174-49AD-8229-D79C1BF2A92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578E-573D-41AC-A7A2-2BA339997B00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2B7459C-D174-49AD-8229-D79C1BF2A92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5D0578E-573D-41AC-A7A2-2BA339997B00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2B7459C-D174-49AD-8229-D79C1BF2A9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SDLC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27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2: Analysis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dirty="0"/>
              <a:t>Two primary analysis activities: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 dirty="0"/>
              <a:t>Gather the business requirements</a:t>
            </a:r>
          </a:p>
          <a:p>
            <a:pPr marL="1063625" lvl="2" indent="-381000" defTabSz="809625"/>
            <a:r>
              <a:rPr lang="en-US" b="1" i="1" dirty="0"/>
              <a:t>Business requirements </a:t>
            </a:r>
            <a:r>
              <a:rPr lang="en-US" dirty="0"/>
              <a:t>- the detailed set of knowledge worker requests that the system must meet in order to be </a:t>
            </a:r>
            <a:r>
              <a:rPr lang="en-US" dirty="0" smtClean="0"/>
              <a:t>successful</a:t>
            </a:r>
          </a:p>
          <a:p>
            <a:pPr marL="766763" lvl="1" indent="-419100" defTabSz="809625">
              <a:buFont typeface="Wingdings" pitchFamily="2" charset="2"/>
              <a:buAutoNum type="arabicPeriod" startAt="2"/>
            </a:pPr>
            <a:r>
              <a:rPr lang="en-US" dirty="0" smtClean="0"/>
              <a:t>Prioritize the requirements</a:t>
            </a:r>
          </a:p>
          <a:p>
            <a:pPr marL="1063625" lvl="2" indent="-381000" defTabSz="809625"/>
            <a:r>
              <a:rPr lang="en-US" b="1" i="1" dirty="0" smtClean="0"/>
              <a:t>Requirements definition document –</a:t>
            </a:r>
            <a:r>
              <a:rPr lang="en-US" dirty="0" smtClean="0"/>
              <a:t> prioritizes the business requirements and places them in a formal comprehensive document </a:t>
            </a:r>
          </a:p>
        </p:txBody>
      </p:sp>
    </p:spTree>
    <p:extLst>
      <p:ext uri="{BB962C8B-B14F-4D97-AF65-F5344CB8AC3E}">
        <p14:creationId xmlns:p14="http://schemas.microsoft.com/office/powerpoint/2010/main" val="275037145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3: Design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b="1" i="1" dirty="0"/>
              <a:t>Design phase</a:t>
            </a:r>
            <a:r>
              <a:rPr lang="en-US" dirty="0"/>
              <a:t> - build a technical blueprint of how the proposed system will work </a:t>
            </a:r>
          </a:p>
          <a:p>
            <a:pPr marL="457200" indent="-457200" defTabSz="809625"/>
            <a:r>
              <a:rPr lang="en-US" dirty="0"/>
              <a:t>Two primary design activities: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 dirty="0"/>
              <a:t>Design the technical architecture </a:t>
            </a:r>
            <a:endParaRPr lang="en-US" b="1" i="1" dirty="0"/>
          </a:p>
          <a:p>
            <a:pPr marL="1063625" lvl="2" indent="-381000" defTabSz="809625"/>
            <a:r>
              <a:rPr lang="en-US" b="1" i="1" dirty="0"/>
              <a:t>Technical architecture - </a:t>
            </a:r>
            <a:r>
              <a:rPr lang="en-US" dirty="0"/>
              <a:t>defines the hardware, software, and </a:t>
            </a:r>
            <a:r>
              <a:rPr lang="en-US" dirty="0" smtClean="0"/>
              <a:t>telecommunications equipment required to run the system </a:t>
            </a:r>
          </a:p>
          <a:p>
            <a:pPr marL="766763" lvl="1" indent="-419100" defTabSz="809625">
              <a:buFont typeface="Wingdings" pitchFamily="2" charset="2"/>
              <a:buAutoNum type="arabicPeriod" startAt="2"/>
            </a:pPr>
            <a:r>
              <a:rPr lang="en-US" dirty="0"/>
              <a:t>Design system models</a:t>
            </a:r>
            <a:endParaRPr lang="en-US" b="1" i="1" dirty="0"/>
          </a:p>
          <a:p>
            <a:pPr marL="1063625" lvl="2" indent="-381000" defTabSz="809625"/>
            <a:r>
              <a:rPr lang="en-US" b="1" i="1" dirty="0"/>
              <a:t>Modeling </a:t>
            </a:r>
            <a:r>
              <a:rPr lang="en-US" dirty="0"/>
              <a:t>- the activity of drawing a graphical representation of a design</a:t>
            </a:r>
            <a:endParaRPr lang="en-US" b="1" i="1" dirty="0"/>
          </a:p>
          <a:p>
            <a:pPr marL="1063625" lvl="2" indent="-381000" defTabSz="809625"/>
            <a:r>
              <a:rPr lang="en-US" b="1" i="1" dirty="0" smtClean="0"/>
              <a:t>GUI </a:t>
            </a:r>
            <a:r>
              <a:rPr lang="en-US" b="1" i="1" dirty="0"/>
              <a:t>screen design</a:t>
            </a:r>
            <a:r>
              <a:rPr lang="en-US" dirty="0"/>
              <a:t> - the ability to model the information system screens for an entire system </a:t>
            </a:r>
          </a:p>
          <a:p>
            <a:pPr marL="1063625" lvl="2" indent="-381000" defTabSz="8096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9643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4: Development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b="1" i="1"/>
              <a:t>Development phase -</a:t>
            </a:r>
            <a:r>
              <a:rPr lang="en-US"/>
              <a:t> take all of your detailed design documents from the design phase and transform them into an actual system </a:t>
            </a:r>
          </a:p>
          <a:p>
            <a:pPr marL="457200" indent="-457200" defTabSz="809625"/>
            <a:r>
              <a:rPr lang="en-US"/>
              <a:t>Two primary development activities: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/>
              <a:t>Build the technical architecture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/>
              <a:t>Build the database and programs </a:t>
            </a:r>
          </a:p>
          <a:p>
            <a:pPr marL="1063625" lvl="2" indent="-381000" defTabSz="809625"/>
            <a:r>
              <a:rPr lang="en-US"/>
              <a:t>Both of these activities are mostly performed by IT specialists</a:t>
            </a:r>
          </a:p>
        </p:txBody>
      </p:sp>
    </p:spTree>
    <p:extLst>
      <p:ext uri="{BB962C8B-B14F-4D97-AF65-F5344CB8AC3E}">
        <p14:creationId xmlns:p14="http://schemas.microsoft.com/office/powerpoint/2010/main" val="2598021197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5: Testing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b="1" i="1"/>
              <a:t>Testing phase</a:t>
            </a:r>
            <a:r>
              <a:rPr lang="en-US"/>
              <a:t> - verifies that the system works and meets all of the business requirements defined in the analysis phase </a:t>
            </a:r>
          </a:p>
          <a:p>
            <a:pPr marL="457200" indent="-457200" defTabSz="809625"/>
            <a:r>
              <a:rPr lang="en-US"/>
              <a:t>Two primary testing activities: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/>
              <a:t>Write the test conditions</a:t>
            </a:r>
          </a:p>
          <a:p>
            <a:pPr marL="1063625" lvl="2" indent="-381000" defTabSz="809625"/>
            <a:r>
              <a:rPr lang="en-US" b="1" i="1"/>
              <a:t>Test conditions</a:t>
            </a:r>
            <a:r>
              <a:rPr lang="en-US"/>
              <a:t> - the detailed steps the system must perform along with the expected results of each step </a:t>
            </a:r>
          </a:p>
        </p:txBody>
      </p:sp>
    </p:spTree>
    <p:extLst>
      <p:ext uri="{BB962C8B-B14F-4D97-AF65-F5344CB8AC3E}">
        <p14:creationId xmlns:p14="http://schemas.microsoft.com/office/powerpoint/2010/main" val="45912213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5: Testing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pPr marL="766763" lvl="1" indent="-419100" defTabSz="809625">
              <a:buFont typeface="Wingdings" pitchFamily="2" charset="2"/>
              <a:buAutoNum type="arabicPeriod" startAt="2"/>
            </a:pPr>
            <a:r>
              <a:rPr lang="en-US" dirty="0"/>
              <a:t>Perform the testing of the system</a:t>
            </a:r>
          </a:p>
          <a:p>
            <a:pPr marL="1063625" lvl="2" indent="-381000" defTabSz="809625"/>
            <a:r>
              <a:rPr lang="en-US" b="1" i="1" dirty="0"/>
              <a:t>Unit testing</a:t>
            </a:r>
            <a:r>
              <a:rPr lang="en-US" dirty="0"/>
              <a:t> – tests individual units of code</a:t>
            </a:r>
            <a:endParaRPr lang="en-US" b="1" i="1" dirty="0"/>
          </a:p>
          <a:p>
            <a:pPr marL="1063625" lvl="2" indent="-381000" defTabSz="809625"/>
            <a:r>
              <a:rPr lang="en-US" b="1" i="1" dirty="0" smtClean="0"/>
              <a:t>Integration </a:t>
            </a:r>
            <a:r>
              <a:rPr lang="en-US" b="1" i="1" dirty="0"/>
              <a:t>testing</a:t>
            </a:r>
            <a:r>
              <a:rPr lang="en-US" dirty="0"/>
              <a:t> – verifies that separate systems work </a:t>
            </a:r>
            <a:r>
              <a:rPr lang="en-US" dirty="0" smtClean="0"/>
              <a:t>together - </a:t>
            </a:r>
            <a:r>
              <a:rPr lang="en-US" dirty="0"/>
              <a:t>functional aspects of the integrated components</a:t>
            </a:r>
            <a:endParaRPr lang="en-US" dirty="0" smtClean="0"/>
          </a:p>
          <a:p>
            <a:pPr marL="1063625" lvl="2" indent="-381000" defTabSz="809625"/>
            <a:r>
              <a:rPr lang="en-US" b="1" i="1" dirty="0"/>
              <a:t>System testing</a:t>
            </a:r>
            <a:r>
              <a:rPr lang="en-US" dirty="0"/>
              <a:t> – verifies that the units of code function correctly when </a:t>
            </a:r>
            <a:r>
              <a:rPr lang="en-US" dirty="0" smtClean="0"/>
              <a:t>integrated for </a:t>
            </a:r>
            <a:r>
              <a:rPr lang="en-US" dirty="0"/>
              <a:t>functional and non-functional </a:t>
            </a:r>
            <a:r>
              <a:rPr lang="en-US" dirty="0" smtClean="0"/>
              <a:t>requirements(performance</a:t>
            </a:r>
            <a:r>
              <a:rPr lang="en-US" dirty="0"/>
              <a:t>, usability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lang="en-US" b="1" i="1" dirty="0"/>
          </a:p>
          <a:p>
            <a:pPr marL="1063625" lvl="2" indent="-381000" defTabSz="809625"/>
            <a:r>
              <a:rPr lang="en-US" b="1" i="1" dirty="0" smtClean="0"/>
              <a:t>User </a:t>
            </a:r>
            <a:r>
              <a:rPr lang="en-US" b="1" i="1" dirty="0"/>
              <a:t>acceptance testing (UAT) </a:t>
            </a:r>
            <a:r>
              <a:rPr lang="en-US" dirty="0"/>
              <a:t>– determines if the system satisfies the business requirements </a:t>
            </a:r>
          </a:p>
        </p:txBody>
      </p:sp>
    </p:spTree>
    <p:extLst>
      <p:ext uri="{BB962C8B-B14F-4D97-AF65-F5344CB8AC3E}">
        <p14:creationId xmlns:p14="http://schemas.microsoft.com/office/powerpoint/2010/main" val="379823544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6: Implementation / Deployment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b="1" i="1" dirty="0"/>
              <a:t>Implementation phase - </a:t>
            </a:r>
            <a:r>
              <a:rPr lang="en-US" dirty="0"/>
              <a:t>distribute the system to all of the knowledge workers and they begin using the system to perform their everyday jobs </a:t>
            </a:r>
          </a:p>
          <a:p>
            <a:pPr marL="457200" indent="-457200" defTabSz="809625"/>
            <a:r>
              <a:rPr lang="en-US" dirty="0"/>
              <a:t>Two primary implementation activities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 dirty="0"/>
              <a:t>Write detailed user documentation</a:t>
            </a:r>
          </a:p>
          <a:p>
            <a:pPr marL="1063625" lvl="2" indent="-381000" defTabSz="809625"/>
            <a:r>
              <a:rPr lang="en-US" b="1" i="1" dirty="0"/>
              <a:t>User documentation</a:t>
            </a:r>
            <a:r>
              <a:rPr lang="en-US" dirty="0"/>
              <a:t> - highlights how to use the system </a:t>
            </a:r>
            <a:endParaRPr lang="en-US" dirty="0" smtClean="0"/>
          </a:p>
          <a:p>
            <a:pPr marL="766763" lvl="1" indent="-419100" defTabSz="809625">
              <a:buFont typeface="Wingdings" pitchFamily="2" charset="2"/>
              <a:buAutoNum type="arabicPeriod" startAt="2"/>
            </a:pPr>
            <a:r>
              <a:rPr lang="en-US" dirty="0"/>
              <a:t>Provide training for the system users</a:t>
            </a:r>
          </a:p>
          <a:p>
            <a:pPr marL="1063625" lvl="2" indent="-381000" defTabSz="809625"/>
            <a:r>
              <a:rPr lang="en-US" b="1" i="1" dirty="0"/>
              <a:t>Online training</a:t>
            </a:r>
            <a:r>
              <a:rPr lang="en-US" dirty="0"/>
              <a:t> - runs over the Internet or off a CD-ROM </a:t>
            </a:r>
            <a:endParaRPr lang="en-US" b="1" i="1" dirty="0"/>
          </a:p>
          <a:p>
            <a:pPr marL="1063625" lvl="2" indent="-381000" defTabSz="809625"/>
            <a:r>
              <a:rPr lang="en-US" b="1" i="1" dirty="0"/>
              <a:t>Workshop training - </a:t>
            </a:r>
            <a:r>
              <a:rPr lang="en-US" dirty="0"/>
              <a:t>is held in a classroom environment and lead by an instructor </a:t>
            </a:r>
          </a:p>
          <a:p>
            <a:pPr marL="682625" lvl="2" indent="0" defTabSz="809625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30248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6: Implementation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/>
              <a:t>Choose the right implementation method</a:t>
            </a:r>
            <a:endParaRPr lang="en-US" b="1" i="1"/>
          </a:p>
          <a:p>
            <a:pPr lvl="1"/>
            <a:r>
              <a:rPr lang="en-US" b="1" i="1"/>
              <a:t>Parallel implementation</a:t>
            </a:r>
            <a:r>
              <a:rPr lang="en-US"/>
              <a:t> – use both the old and new system simultaneously</a:t>
            </a:r>
            <a:endParaRPr lang="en-US" b="1" i="1"/>
          </a:p>
          <a:p>
            <a:pPr lvl="1"/>
            <a:r>
              <a:rPr lang="en-US" b="1" i="1"/>
              <a:t>Plunge implementation</a:t>
            </a:r>
            <a:r>
              <a:rPr lang="en-US"/>
              <a:t> – discard the old system completely and use the new </a:t>
            </a:r>
            <a:endParaRPr lang="en-US" b="1" i="1"/>
          </a:p>
          <a:p>
            <a:pPr lvl="1"/>
            <a:r>
              <a:rPr lang="en-US" b="1" i="1"/>
              <a:t>Pilot implementation</a:t>
            </a:r>
            <a:r>
              <a:rPr lang="en-US"/>
              <a:t> – start with small groups of people on the new system and gradually add more users</a:t>
            </a:r>
            <a:endParaRPr lang="en-US" b="1" i="1"/>
          </a:p>
          <a:p>
            <a:pPr lvl="1"/>
            <a:r>
              <a:rPr lang="en-US" b="1" i="1"/>
              <a:t>Phased implementation</a:t>
            </a:r>
            <a:r>
              <a:rPr lang="en-US"/>
              <a:t> – implement the new system in phases </a:t>
            </a:r>
          </a:p>
        </p:txBody>
      </p:sp>
    </p:spTree>
    <p:extLst>
      <p:ext uri="{BB962C8B-B14F-4D97-AF65-F5344CB8AC3E}">
        <p14:creationId xmlns:p14="http://schemas.microsoft.com/office/powerpoint/2010/main" val="83681567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7: Maintenance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b="1" i="1"/>
              <a:t>Maintenance phase</a:t>
            </a:r>
            <a:r>
              <a:rPr lang="en-US"/>
              <a:t> -  monitor and support the new system to ensure it continues to meet the business goals </a:t>
            </a:r>
          </a:p>
          <a:p>
            <a:pPr marL="457200" indent="-457200" defTabSz="809625"/>
            <a:r>
              <a:rPr lang="en-US"/>
              <a:t>Two primary maintenance activities: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/>
              <a:t>Build a help desk to support the system users </a:t>
            </a:r>
          </a:p>
          <a:p>
            <a:pPr marL="1063625" lvl="2" indent="-381000" defTabSz="809625"/>
            <a:r>
              <a:rPr lang="en-US" b="1" i="1"/>
              <a:t>Help desk</a:t>
            </a:r>
            <a:r>
              <a:rPr lang="en-US"/>
              <a:t> - a group of people who responds to knowledge workers’ questions 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/>
              <a:t>Provide an environment to support system changes </a:t>
            </a:r>
          </a:p>
        </p:txBody>
      </p:sp>
    </p:spTree>
    <p:extLst>
      <p:ext uri="{BB962C8B-B14F-4D97-AF65-F5344CB8AC3E}">
        <p14:creationId xmlns:p14="http://schemas.microsoft.com/office/powerpoint/2010/main" val="250672151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SOFTWARE </a:t>
            </a:r>
            <a:r>
              <a:rPr lang="en-US" sz="4000" dirty="0"/>
              <a:t>DEVELOPMENT LIFE CYCLE (SDLC)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r>
              <a:rPr lang="en-US" b="1" i="1" dirty="0" smtClean="0"/>
              <a:t>Software </a:t>
            </a:r>
            <a:r>
              <a:rPr lang="en-US" b="1" i="1" dirty="0"/>
              <a:t>development life cycle (SDLC) </a:t>
            </a:r>
            <a:r>
              <a:rPr lang="en-US" dirty="0"/>
              <a:t>- a structured step-by-step approach for developing </a:t>
            </a:r>
            <a:r>
              <a:rPr lang="en-US" dirty="0" smtClean="0"/>
              <a:t>Software </a:t>
            </a:r>
            <a:r>
              <a:rPr lang="en-US" dirty="0"/>
              <a:t>systems </a:t>
            </a:r>
          </a:p>
          <a:p>
            <a:r>
              <a:rPr lang="en-US" dirty="0"/>
              <a:t>Typical activities include:</a:t>
            </a:r>
          </a:p>
          <a:p>
            <a:pPr lvl="2"/>
            <a:r>
              <a:rPr lang="en-US" dirty="0"/>
              <a:t>Determining budgets</a:t>
            </a:r>
          </a:p>
          <a:p>
            <a:pPr lvl="2"/>
            <a:r>
              <a:rPr lang="en-US" dirty="0"/>
              <a:t>Gathering business requirements</a:t>
            </a:r>
          </a:p>
          <a:p>
            <a:pPr lvl="2"/>
            <a:r>
              <a:rPr lang="en-US" dirty="0"/>
              <a:t>Designing models</a:t>
            </a:r>
          </a:p>
          <a:p>
            <a:pPr lvl="2"/>
            <a:r>
              <a:rPr lang="en-US" dirty="0"/>
              <a:t>Writing user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2299527227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DEVELOPMENT </a:t>
            </a:r>
            <a:r>
              <a:rPr lang="en-US" sz="4000" dirty="0"/>
              <a:t>LIFE CYCLE (SDLC)</a:t>
            </a:r>
          </a:p>
        </p:txBody>
      </p:sp>
      <p:graphicFrame>
        <p:nvGraphicFramePr>
          <p:cNvPr id="26656" name="Group 32"/>
          <p:cNvGraphicFramePr>
            <a:graphicFrameLocks noGrp="1"/>
          </p:cNvGraphicFramePr>
          <p:nvPr>
            <p:ph type="tbl" idx="1"/>
          </p:nvPr>
        </p:nvGraphicFramePr>
        <p:xfrm>
          <a:off x="457200" y="1609725"/>
          <a:ext cx="8229600" cy="5007744"/>
        </p:xfrm>
        <a:graphic>
          <a:graphicData uri="http://schemas.openxmlformats.org/drawingml/2006/table">
            <a:tbl>
              <a:tblPr/>
              <a:tblGrid>
                <a:gridCol w="2578100"/>
                <a:gridCol w="5651500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SDLC PHASE</a:t>
                      </a:r>
                    </a:p>
                  </a:txBody>
                  <a:tcPr marL="103236" marR="103236" marT="51618" marB="5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ACTIVITIES</a:t>
                      </a:r>
                    </a:p>
                  </a:txBody>
                  <a:tcPr marL="103236" marR="103236" marT="51618" marB="5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>
                  <a:txBody>
                    <a:bodyPr/>
                    <a:lstStyle/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Planning</a:t>
                      </a:r>
                    </a:p>
                  </a:txBody>
                  <a:tcPr marL="103236" marR="103236" marT="51618" marB="5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Define the system to be developed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Set the project scope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Develop the project plan</a:t>
                      </a:r>
                    </a:p>
                  </a:txBody>
                  <a:tcPr marL="103236" marR="103236" marT="51618" marB="5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 startAt="2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Analysis</a:t>
                      </a:r>
                    </a:p>
                  </a:txBody>
                  <a:tcPr marL="103236" marR="103236" marT="51618" marB="5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Gather business requirements</a:t>
                      </a:r>
                    </a:p>
                  </a:txBody>
                  <a:tcPr marL="103236" marR="103236" marT="51618" marB="5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 startAt="3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Design</a:t>
                      </a:r>
                    </a:p>
                  </a:txBody>
                  <a:tcPr marL="103236" marR="103236" marT="51618" marB="5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Design the technical architecture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Design system models</a:t>
                      </a:r>
                    </a:p>
                  </a:txBody>
                  <a:tcPr marL="103236" marR="103236" marT="51618" marB="5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 startAt="4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Development</a:t>
                      </a:r>
                    </a:p>
                  </a:txBody>
                  <a:tcPr marL="103236" marR="103236" marT="51618" marB="5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Build technical architecture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Build databases and programs</a:t>
                      </a:r>
                    </a:p>
                  </a:txBody>
                  <a:tcPr marL="103236" marR="103236" marT="51618" marB="5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 startAt="5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Testing</a:t>
                      </a:r>
                    </a:p>
                  </a:txBody>
                  <a:tcPr marL="103236" marR="103236" marT="51618" marB="5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Write test conditions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Perform testing</a:t>
                      </a:r>
                    </a:p>
                  </a:txBody>
                  <a:tcPr marL="103236" marR="103236" marT="51618" marB="5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 startAt="6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Implementation</a:t>
                      </a:r>
                    </a:p>
                  </a:txBody>
                  <a:tcPr marL="103236" marR="103236" marT="51618" marB="5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Write user documentation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Provide training</a:t>
                      </a:r>
                    </a:p>
                  </a:txBody>
                  <a:tcPr marL="103236" marR="103236" marT="51618" marB="5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 startAt="7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Maintenance</a:t>
                      </a:r>
                    </a:p>
                  </a:txBody>
                  <a:tcPr marL="103236" marR="103236" marT="51618" marB="51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Build a help desk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Support system changes</a:t>
                      </a:r>
                    </a:p>
                  </a:txBody>
                  <a:tcPr marL="103236" marR="103236" marT="51618" marB="51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DEVELOPMENT </a:t>
            </a:r>
            <a:r>
              <a:rPr lang="en-US" sz="4000" dirty="0"/>
              <a:t>LIFE CYCLE (SDLC)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/>
              <a:t>The SDLC has 7 phases: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/>
              <a:t>Planning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/>
              <a:t>Analysis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/>
              <a:t>Design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/>
              <a:t>Development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/>
              <a:t>Testing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/>
              <a:t>Implementation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/>
              <a:t>Maintenance </a:t>
            </a:r>
          </a:p>
        </p:txBody>
      </p:sp>
    </p:spTree>
    <p:extLst>
      <p:ext uri="{BB962C8B-B14F-4D97-AF65-F5344CB8AC3E}">
        <p14:creationId xmlns:p14="http://schemas.microsoft.com/office/powerpoint/2010/main" val="309457804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DEVELOPMENT </a:t>
            </a:r>
            <a:r>
              <a:rPr lang="en-US" sz="4000" dirty="0"/>
              <a:t>LIFE CYCLE (SDLC)</a:t>
            </a:r>
          </a:p>
        </p:txBody>
      </p:sp>
      <p:pic>
        <p:nvPicPr>
          <p:cNvPr id="28677" name="Picture 5" descr="haa5223x_06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1013"/>
            <a:ext cx="5353050" cy="431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825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1: Planning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pPr marL="457200" indent="-457200" defTabSz="809625"/>
            <a:r>
              <a:rPr lang="en-US" b="1" i="1" dirty="0"/>
              <a:t>Planning phase</a:t>
            </a:r>
            <a:r>
              <a:rPr lang="en-US" dirty="0"/>
              <a:t> - involves determining a solid plan for developing your information system </a:t>
            </a:r>
          </a:p>
          <a:p>
            <a:pPr marL="457200" indent="-457200" defTabSz="809625"/>
            <a:r>
              <a:rPr lang="en-US" dirty="0"/>
              <a:t>Three primary planning activities:</a:t>
            </a:r>
          </a:p>
          <a:p>
            <a:pPr marL="766763" lvl="1" indent="-419100" defTabSz="809625">
              <a:buFont typeface="Wingdings" pitchFamily="2" charset="2"/>
              <a:buAutoNum type="arabicPeriod"/>
            </a:pPr>
            <a:r>
              <a:rPr lang="en-US" dirty="0"/>
              <a:t>Define the system to be </a:t>
            </a:r>
            <a:r>
              <a:rPr lang="en-US" dirty="0" smtClean="0"/>
              <a:t>developed</a:t>
            </a:r>
          </a:p>
          <a:p>
            <a:pPr marL="766763" lvl="1" indent="-419100" defTabSz="809625">
              <a:buFont typeface="Wingdings" pitchFamily="2" charset="2"/>
              <a:buAutoNum type="arabicPeriod" startAt="2"/>
            </a:pPr>
            <a:r>
              <a:rPr lang="en-US" dirty="0" smtClean="0"/>
              <a:t>Set the project scope</a:t>
            </a:r>
            <a:endParaRPr lang="en-US" b="1" i="1" dirty="0" smtClean="0"/>
          </a:p>
          <a:p>
            <a:pPr marL="1063625" lvl="2" indent="-381000" defTabSz="809625"/>
            <a:r>
              <a:rPr lang="en-US" b="1" i="1" dirty="0" smtClean="0"/>
              <a:t>Project scope - </a:t>
            </a:r>
            <a:r>
              <a:rPr lang="en-US" dirty="0" smtClean="0"/>
              <a:t>clearly defines the high-level system requirements </a:t>
            </a:r>
            <a:endParaRPr lang="en-US" b="1" i="1" dirty="0" smtClean="0"/>
          </a:p>
          <a:p>
            <a:pPr marL="1063625" lvl="2" indent="-381000" defTabSz="809625"/>
            <a:r>
              <a:rPr lang="en-US" b="1" i="1" dirty="0" smtClean="0"/>
              <a:t>Project </a:t>
            </a:r>
            <a:r>
              <a:rPr lang="en-US" b="1" i="1" dirty="0" smtClean="0"/>
              <a:t>scope document - </a:t>
            </a:r>
            <a:r>
              <a:rPr lang="en-US" dirty="0" smtClean="0"/>
              <a:t>a written definition of the project scope</a:t>
            </a:r>
          </a:p>
        </p:txBody>
      </p:sp>
    </p:spTree>
    <p:extLst>
      <p:ext uri="{BB962C8B-B14F-4D97-AF65-F5344CB8AC3E}">
        <p14:creationId xmlns:p14="http://schemas.microsoft.com/office/powerpoint/2010/main" val="330742126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1: Planning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pPr marL="766763" lvl="1" indent="-419100" defTabSz="809625">
              <a:buFont typeface="Wingdings" pitchFamily="2" charset="2"/>
              <a:buAutoNum type="arabicPeriod" startAt="3"/>
            </a:pPr>
            <a:r>
              <a:rPr lang="en-US"/>
              <a:t>Develop the project plan including tasks, resources, and timeframes</a:t>
            </a:r>
            <a:endParaRPr lang="en-US" b="1" i="1"/>
          </a:p>
          <a:p>
            <a:pPr marL="1063625" lvl="2" indent="-381000" defTabSz="809625"/>
            <a:r>
              <a:rPr lang="en-US" b="1" i="1"/>
              <a:t>Project plan</a:t>
            </a:r>
            <a:r>
              <a:rPr lang="en-US"/>
              <a:t> - defines the what, when, and who questions of system development</a:t>
            </a:r>
            <a:endParaRPr lang="en-US" b="1" i="1"/>
          </a:p>
          <a:p>
            <a:pPr marL="1063625" lvl="2" indent="-381000" defTabSz="809625"/>
            <a:r>
              <a:rPr lang="en-US" b="1" i="1"/>
              <a:t>Project manager -</a:t>
            </a:r>
            <a:r>
              <a:rPr lang="en-US"/>
              <a:t> an individual who is an expert in project planning and management, defines and develops the project plan and tracks the plan to ensure all key project milestones are completed on time</a:t>
            </a:r>
            <a:endParaRPr lang="en-US" b="1" i="1"/>
          </a:p>
          <a:p>
            <a:pPr marL="1063625" lvl="2" indent="-381000" defTabSz="809625"/>
            <a:r>
              <a:rPr lang="en-US" b="1" i="1"/>
              <a:t>Project milestones</a:t>
            </a:r>
            <a:r>
              <a:rPr lang="en-US"/>
              <a:t> - represent key dates for which you need a certain group of activities performed </a:t>
            </a:r>
          </a:p>
        </p:txBody>
      </p:sp>
    </p:spTree>
    <p:extLst>
      <p:ext uri="{BB962C8B-B14F-4D97-AF65-F5344CB8AC3E}">
        <p14:creationId xmlns:p14="http://schemas.microsoft.com/office/powerpoint/2010/main" val="532473207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1: Planning</a:t>
            </a:r>
          </a:p>
        </p:txBody>
      </p:sp>
      <p:pic>
        <p:nvPicPr>
          <p:cNvPr id="32773" name="Picture 5" descr="haa5223x_06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93850"/>
            <a:ext cx="8305800" cy="30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66228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2: Analysis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r>
              <a:rPr lang="en-US" b="1" i="1"/>
              <a:t>Analysis phase - </a:t>
            </a:r>
            <a:r>
              <a:rPr lang="en-US"/>
              <a:t>involves end users and IT specialists working together to gather, understand, and document the business requirements for the proposed system </a:t>
            </a:r>
          </a:p>
        </p:txBody>
      </p:sp>
    </p:spTree>
    <p:extLst>
      <p:ext uri="{BB962C8B-B14F-4D97-AF65-F5344CB8AC3E}">
        <p14:creationId xmlns:p14="http://schemas.microsoft.com/office/powerpoint/2010/main" val="2256155830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</TotalTime>
  <Words>803</Words>
  <Application>Microsoft Office PowerPoint</Application>
  <PresentationFormat>On-screen Show (4:3)</PresentationFormat>
  <Paragraphs>124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SDLC</vt:lpstr>
      <vt:lpstr>SOFTWARE DEVELOPMENT LIFE CYCLE (SDLC)</vt:lpstr>
      <vt:lpstr>SOFTWARE DEVELOPMENT LIFE CYCLE (SDLC)</vt:lpstr>
      <vt:lpstr>SOFTWARE DEVELOPMENT LIFE CYCLE (SDLC)</vt:lpstr>
      <vt:lpstr>SOFTWARE DEVELOPMENT LIFE CYCLE (SDLC)</vt:lpstr>
      <vt:lpstr>Phase 1: Planning</vt:lpstr>
      <vt:lpstr>Phase 1: Planning</vt:lpstr>
      <vt:lpstr>Phase 1: Planning</vt:lpstr>
      <vt:lpstr>Phase 2: Analysis</vt:lpstr>
      <vt:lpstr>Phase 2: Analysis</vt:lpstr>
      <vt:lpstr>Phase 3: Design</vt:lpstr>
      <vt:lpstr>Phase 4: Development</vt:lpstr>
      <vt:lpstr>Phase 5: Testing</vt:lpstr>
      <vt:lpstr>Phase 5: Testing</vt:lpstr>
      <vt:lpstr>Phase 6: Implementation / Deployment</vt:lpstr>
      <vt:lpstr>Phase 6: Implementation</vt:lpstr>
      <vt:lpstr>Phase 7: Maintenance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Dr. Loraine</dc:creator>
  <cp:lastModifiedBy>Loraine</cp:lastModifiedBy>
  <cp:revision>7</cp:revision>
  <dcterms:created xsi:type="dcterms:W3CDTF">2019-09-04T16:59:39Z</dcterms:created>
  <dcterms:modified xsi:type="dcterms:W3CDTF">2019-09-05T09:09:57Z</dcterms:modified>
</cp:coreProperties>
</file>