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32"/>
  </p:notesMasterIdLst>
  <p:sldIdLst>
    <p:sldId id="257" r:id="rId2"/>
    <p:sldId id="262" r:id="rId3"/>
    <p:sldId id="296" r:id="rId4"/>
    <p:sldId id="299" r:id="rId5"/>
    <p:sldId id="300" r:id="rId6"/>
    <p:sldId id="268" r:id="rId7"/>
    <p:sldId id="298" r:id="rId8"/>
    <p:sldId id="272" r:id="rId9"/>
    <p:sldId id="273" r:id="rId10"/>
    <p:sldId id="274" r:id="rId11"/>
    <p:sldId id="275" r:id="rId12"/>
    <p:sldId id="276" r:id="rId13"/>
    <p:sldId id="277" r:id="rId14"/>
    <p:sldId id="278" r:id="rId15"/>
    <p:sldId id="301" r:id="rId16"/>
    <p:sldId id="302" r:id="rId17"/>
    <p:sldId id="295" r:id="rId18"/>
    <p:sldId id="281" r:id="rId19"/>
    <p:sldId id="304" r:id="rId20"/>
    <p:sldId id="305" r:id="rId21"/>
    <p:sldId id="282" r:id="rId22"/>
    <p:sldId id="283" r:id="rId23"/>
    <p:sldId id="303" r:id="rId24"/>
    <p:sldId id="287" r:id="rId25"/>
    <p:sldId id="288" r:id="rId26"/>
    <p:sldId id="289" r:id="rId27"/>
    <p:sldId id="290" r:id="rId28"/>
    <p:sldId id="291" r:id="rId29"/>
    <p:sldId id="292" r:id="rId30"/>
    <p:sldId id="293"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6247" autoAdjust="0"/>
  </p:normalViewPr>
  <p:slideViewPr>
    <p:cSldViewPr>
      <p:cViewPr varScale="1">
        <p:scale>
          <a:sx n="63" d="100"/>
          <a:sy n="63" d="100"/>
        </p:scale>
        <p:origin x="-726" y="-10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CA7ABD3-E243-4191-AB74-38E725302A0B}" type="datetimeFigureOut">
              <a:rPr lang="en-US" smtClean="0"/>
              <a:pPr/>
              <a:t>9/5/2019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B476ADE-35E8-4B37-B509-2F07EF0DA61D}" type="slidenum">
              <a:rPr lang="en-US" smtClean="0"/>
              <a:pPr/>
              <a:t>‹#›</a:t>
            </a:fld>
            <a:endParaRPr lang="en-US"/>
          </a:p>
        </p:txBody>
      </p:sp>
    </p:spTree>
    <p:extLst>
      <p:ext uri="{BB962C8B-B14F-4D97-AF65-F5344CB8AC3E}">
        <p14:creationId xmlns:p14="http://schemas.microsoft.com/office/powerpoint/2010/main" val="3397602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body" idx="1"/>
          </p:nvPr>
        </p:nvSpPr>
        <p:spPr>
          <a:noFill/>
          <a:ln w="9525"/>
        </p:spPr>
        <p:txBody>
          <a:bodyPr/>
          <a:lstStyle/>
          <a:p>
            <a:endParaRPr lang="en-US" smtClean="0"/>
          </a:p>
        </p:txBody>
      </p:sp>
      <p:sp>
        <p:nvSpPr>
          <p:cNvPr id="30723" name="Rectangle 3"/>
          <p:cNvSpPr>
            <a:spLocks noGrp="1" noRot="1" noChangeAspect="1" noChangeArrowheads="1" noTextEdit="1"/>
          </p:cNvSpPr>
          <p:nvPr>
            <p:ph type="sldImg"/>
          </p:nvPr>
        </p:nvSpPr>
        <p:spPr>
          <a:xfrm>
            <a:off x="1684338" y="777875"/>
            <a:ext cx="3462337" cy="2595563"/>
          </a:xfrm>
          <a:ln cap="flat"/>
        </p:spPr>
      </p:sp>
    </p:spTree>
    <p:extLst>
      <p:ext uri="{BB962C8B-B14F-4D97-AF65-F5344CB8AC3E}">
        <p14:creationId xmlns:p14="http://schemas.microsoft.com/office/powerpoint/2010/main" val="22120259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body" idx="1"/>
          </p:nvPr>
        </p:nvSpPr>
        <p:spPr>
          <a:xfrm>
            <a:off x="914730" y="4345781"/>
            <a:ext cx="5028543" cy="3853161"/>
          </a:xfrm>
          <a:noFill/>
          <a:ln w="9525"/>
        </p:spPr>
        <p:txBody>
          <a:bodyPr lIns="89166" tIns="43801" rIns="89166" bIns="43801"/>
          <a:lstStyle/>
          <a:p>
            <a:endParaRPr lang="en-US" smtClean="0"/>
          </a:p>
        </p:txBody>
      </p:sp>
      <p:sp>
        <p:nvSpPr>
          <p:cNvPr id="32771" name="Rectangle 3"/>
          <p:cNvSpPr>
            <a:spLocks noGrp="1" noRot="1" noChangeAspect="1" noChangeArrowheads="1" noTextEdit="1"/>
          </p:cNvSpPr>
          <p:nvPr>
            <p:ph type="sldImg"/>
          </p:nvPr>
        </p:nvSpPr>
        <p:spPr>
          <a:xfrm>
            <a:off x="1295400" y="798513"/>
            <a:ext cx="4267200" cy="3200400"/>
          </a:xfrm>
          <a:ln cap="flat"/>
        </p:spPr>
      </p:sp>
    </p:spTree>
    <p:extLst>
      <p:ext uri="{BB962C8B-B14F-4D97-AF65-F5344CB8AC3E}">
        <p14:creationId xmlns:p14="http://schemas.microsoft.com/office/powerpoint/2010/main" val="3099456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body" idx="1"/>
          </p:nvPr>
        </p:nvSpPr>
        <p:spPr>
          <a:noFill/>
          <a:ln w="9525"/>
        </p:spPr>
        <p:txBody>
          <a:bodyPr/>
          <a:lstStyle/>
          <a:p>
            <a:endParaRPr lang="de-DE" smtClean="0"/>
          </a:p>
        </p:txBody>
      </p:sp>
      <p:sp>
        <p:nvSpPr>
          <p:cNvPr id="50179" name="Rectangle 3"/>
          <p:cNvSpPr>
            <a:spLocks noGrp="1" noRot="1" noChangeAspect="1" noChangeArrowheads="1" noTextEdit="1"/>
          </p:cNvSpPr>
          <p:nvPr>
            <p:ph type="sldImg"/>
          </p:nvPr>
        </p:nvSpPr>
        <p:spPr>
          <a:xfrm>
            <a:off x="1292225" y="31750"/>
            <a:ext cx="4164013" cy="3122613"/>
          </a:xfrm>
          <a:ln cap="flat"/>
        </p:spPr>
      </p:sp>
    </p:spTree>
    <p:extLst>
      <p:ext uri="{BB962C8B-B14F-4D97-AF65-F5344CB8AC3E}">
        <p14:creationId xmlns:p14="http://schemas.microsoft.com/office/powerpoint/2010/main" val="31322843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dirty="0"/>
          </a:p>
        </p:txBody>
      </p:sp>
    </p:spTree>
    <p:extLst>
      <p:ext uri="{BB962C8B-B14F-4D97-AF65-F5344CB8AC3E}">
        <p14:creationId xmlns:p14="http://schemas.microsoft.com/office/powerpoint/2010/main" val="41892673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body" idx="1"/>
          </p:nvPr>
        </p:nvSpPr>
        <p:spPr>
          <a:xfrm>
            <a:off x="914730" y="4345781"/>
            <a:ext cx="5028543" cy="3853161"/>
          </a:xfrm>
          <a:noFill/>
          <a:ln w="9525"/>
        </p:spPr>
        <p:txBody>
          <a:bodyPr lIns="89166" tIns="43801" rIns="89166" bIns="43801"/>
          <a:lstStyle/>
          <a:p>
            <a:endParaRPr lang="en-US" smtClean="0"/>
          </a:p>
        </p:txBody>
      </p:sp>
      <p:sp>
        <p:nvSpPr>
          <p:cNvPr id="31747" name="Rectangle 3"/>
          <p:cNvSpPr>
            <a:spLocks noGrp="1" noRot="1" noChangeAspect="1" noChangeArrowheads="1" noTextEdit="1"/>
          </p:cNvSpPr>
          <p:nvPr>
            <p:ph type="sldImg"/>
          </p:nvPr>
        </p:nvSpPr>
        <p:spPr>
          <a:xfrm>
            <a:off x="1295400" y="798513"/>
            <a:ext cx="4267200" cy="3200400"/>
          </a:xfrm>
          <a:ln cap="flat"/>
        </p:spPr>
      </p:sp>
    </p:spTree>
    <p:extLst>
      <p:ext uri="{BB962C8B-B14F-4D97-AF65-F5344CB8AC3E}">
        <p14:creationId xmlns:p14="http://schemas.microsoft.com/office/powerpoint/2010/main" val="42692962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dirty="0"/>
          </a:p>
        </p:txBody>
      </p:sp>
    </p:spTree>
    <p:extLst>
      <p:ext uri="{BB962C8B-B14F-4D97-AF65-F5344CB8AC3E}">
        <p14:creationId xmlns:p14="http://schemas.microsoft.com/office/powerpoint/2010/main" val="28961119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dirty="0"/>
          </a:p>
        </p:txBody>
      </p:sp>
    </p:spTree>
    <p:extLst>
      <p:ext uri="{BB962C8B-B14F-4D97-AF65-F5344CB8AC3E}">
        <p14:creationId xmlns:p14="http://schemas.microsoft.com/office/powerpoint/2010/main" val="4697781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dirty="0"/>
          </a:p>
        </p:txBody>
      </p:sp>
    </p:spTree>
    <p:extLst>
      <p:ext uri="{BB962C8B-B14F-4D97-AF65-F5344CB8AC3E}">
        <p14:creationId xmlns:p14="http://schemas.microsoft.com/office/powerpoint/2010/main" val="23585576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dirty="0"/>
          </a:p>
        </p:txBody>
      </p:sp>
    </p:spTree>
    <p:extLst>
      <p:ext uri="{BB962C8B-B14F-4D97-AF65-F5344CB8AC3E}">
        <p14:creationId xmlns:p14="http://schemas.microsoft.com/office/powerpoint/2010/main" val="11939281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dirty="0"/>
          </a:p>
        </p:txBody>
      </p:sp>
    </p:spTree>
    <p:extLst>
      <p:ext uri="{BB962C8B-B14F-4D97-AF65-F5344CB8AC3E}">
        <p14:creationId xmlns:p14="http://schemas.microsoft.com/office/powerpoint/2010/main" val="30182219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5CA6E2EB-7E75-40EC-8FAF-88719B13533F}" type="datetimeFigureOut">
              <a:rPr lang="en-US" smtClean="0"/>
              <a:pPr/>
              <a:t>9/5/2019</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A17760D8-66A0-45D6-9FEF-ADCACF1771D4}"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CA6E2EB-7E75-40EC-8FAF-88719B13533F}" type="datetimeFigureOut">
              <a:rPr lang="en-US" smtClean="0"/>
              <a:pPr/>
              <a:t>9/5/2019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7760D8-66A0-45D6-9FEF-ADCACF1771D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CA6E2EB-7E75-40EC-8FAF-88719B13533F}" type="datetimeFigureOut">
              <a:rPr lang="en-US" smtClean="0"/>
              <a:pPr/>
              <a:t>9/5/2019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7760D8-66A0-45D6-9FEF-ADCACF1771D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5CA6E2EB-7E75-40EC-8FAF-88719B13533F}" type="datetimeFigureOut">
              <a:rPr lang="en-US" smtClean="0"/>
              <a:pPr/>
              <a:t>9/5/2019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7760D8-66A0-45D6-9FEF-ADCACF1771D4}"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5CA6E2EB-7E75-40EC-8FAF-88719B13533F}" type="datetimeFigureOut">
              <a:rPr lang="en-US" smtClean="0"/>
              <a:pPr/>
              <a:t>9/5/2019</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A17760D8-66A0-45D6-9FEF-ADCACF1771D4}"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5CA6E2EB-7E75-40EC-8FAF-88719B13533F}" type="datetimeFigureOut">
              <a:rPr lang="en-US" smtClean="0"/>
              <a:pPr/>
              <a:t>9/5/2019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7760D8-66A0-45D6-9FEF-ADCACF1771D4}"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5CA6E2EB-7E75-40EC-8FAF-88719B13533F}" type="datetimeFigureOut">
              <a:rPr lang="en-US" smtClean="0"/>
              <a:pPr/>
              <a:t>9/5/2019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17760D8-66A0-45D6-9FEF-ADCACF1771D4}"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5CA6E2EB-7E75-40EC-8FAF-88719B13533F}" type="datetimeFigureOut">
              <a:rPr lang="en-US" smtClean="0"/>
              <a:pPr/>
              <a:t>9/5/2019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17760D8-66A0-45D6-9FEF-ADCACF1771D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CA6E2EB-7E75-40EC-8FAF-88719B13533F}" type="datetimeFigureOut">
              <a:rPr lang="en-US" smtClean="0"/>
              <a:pPr/>
              <a:t>9/5/2019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17760D8-66A0-45D6-9FEF-ADCACF1771D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5CA6E2EB-7E75-40EC-8FAF-88719B13533F}" type="datetimeFigureOut">
              <a:rPr lang="en-US" smtClean="0"/>
              <a:pPr/>
              <a:t>9/5/2019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7760D8-66A0-45D6-9FEF-ADCACF1771D4}"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5CA6E2EB-7E75-40EC-8FAF-88719B13533F}" type="datetimeFigureOut">
              <a:rPr lang="en-US" smtClean="0"/>
              <a:pPr/>
              <a:t>9/5/2019</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A17760D8-66A0-45D6-9FEF-ADCACF1771D4}"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5CA6E2EB-7E75-40EC-8FAF-88719B13533F}" type="datetimeFigureOut">
              <a:rPr lang="en-US" smtClean="0"/>
              <a:pPr/>
              <a:t>9/5/2019</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A17760D8-66A0-45D6-9FEF-ADCACF1771D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Line 4"/>
          <p:cNvSpPr>
            <a:spLocks noChangeShapeType="1"/>
          </p:cNvSpPr>
          <p:nvPr/>
        </p:nvSpPr>
        <p:spPr bwMode="auto">
          <a:xfrm>
            <a:off x="0" y="4038600"/>
            <a:ext cx="9144000" cy="0"/>
          </a:xfrm>
          <a:prstGeom prst="line">
            <a:avLst/>
          </a:prstGeom>
          <a:noFill/>
          <a:ln w="50800">
            <a:solidFill>
              <a:schemeClr val="accent1"/>
            </a:solidFill>
            <a:round/>
            <a:headEnd/>
            <a:tailEnd/>
          </a:ln>
        </p:spPr>
        <p:txBody>
          <a:bodyPr wrap="none" anchor="ctr"/>
          <a:lstStyle/>
          <a:p>
            <a:endParaRPr lang="en-US"/>
          </a:p>
        </p:txBody>
      </p:sp>
      <p:sp>
        <p:nvSpPr>
          <p:cNvPr id="2051" name="Rectangle 6"/>
          <p:cNvSpPr>
            <a:spLocks noGrp="1" noChangeArrowheads="1"/>
          </p:cNvSpPr>
          <p:nvPr>
            <p:ph sz="quarter" idx="1"/>
          </p:nvPr>
        </p:nvSpPr>
        <p:spPr>
          <a:xfrm>
            <a:off x="669682" y="1981200"/>
            <a:ext cx="7804638" cy="2743200"/>
          </a:xfrm>
        </p:spPr>
        <p:txBody>
          <a:bodyPr>
            <a:normAutofit fontScale="62500" lnSpcReduction="20000"/>
          </a:bodyPr>
          <a:lstStyle/>
          <a:p>
            <a:pPr algn="ctr">
              <a:buFontTx/>
              <a:buNone/>
            </a:pPr>
            <a:r>
              <a:rPr lang="en-GB" sz="4000" dirty="0" smtClean="0"/>
              <a:t>Unit 4.5</a:t>
            </a:r>
          </a:p>
          <a:p>
            <a:pPr algn="ctr">
              <a:buFontTx/>
              <a:buNone/>
            </a:pPr>
            <a:r>
              <a:rPr lang="en-GB" sz="4000" dirty="0" smtClean="0"/>
              <a:t>Software Engineering</a:t>
            </a:r>
          </a:p>
          <a:p>
            <a:pPr algn="ctr">
              <a:buFontTx/>
              <a:buNone/>
            </a:pPr>
            <a:endParaRPr lang="en-GB" sz="4000" dirty="0"/>
          </a:p>
          <a:p>
            <a:pPr algn="ctr">
              <a:buFontTx/>
              <a:buNone/>
            </a:pPr>
            <a:endParaRPr lang="en-GB" sz="4000" dirty="0" smtClean="0"/>
          </a:p>
          <a:p>
            <a:pPr algn="ctr">
              <a:buFontTx/>
              <a:buNone/>
            </a:pPr>
            <a:endParaRPr lang="en-GB" sz="4000" dirty="0"/>
          </a:p>
          <a:p>
            <a:pPr algn="ctr">
              <a:buFontTx/>
              <a:buNone/>
            </a:pPr>
            <a:r>
              <a:rPr lang="en-GB" sz="4000" dirty="0" smtClean="0"/>
              <a:t>                                                     </a:t>
            </a:r>
          </a:p>
          <a:p>
            <a:pPr algn="ctr">
              <a:buFontTx/>
              <a:buNone/>
            </a:pPr>
            <a:r>
              <a:rPr lang="en-GB" sz="4000" dirty="0"/>
              <a:t> </a:t>
            </a:r>
            <a:r>
              <a:rPr lang="en-GB" sz="4000" dirty="0" smtClean="0"/>
              <a:t>                                                      </a:t>
            </a:r>
            <a:r>
              <a:rPr lang="en-GB" sz="4000" dirty="0" err="1" smtClean="0"/>
              <a:t>Dr.</a:t>
            </a:r>
            <a:r>
              <a:rPr lang="en-GB" sz="4000" dirty="0" smtClean="0"/>
              <a:t> Loraine Annie</a:t>
            </a:r>
            <a:endParaRPr lang="en-GB" sz="5400" dirty="0" smtClean="0"/>
          </a:p>
        </p:txBody>
      </p:sp>
    </p:spTree>
  </p:cSld>
  <p:clrMapOvr>
    <a:masterClrMapping/>
  </p:clrMapOvr>
  <p:transition advTm="2000"/>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Rectángulo"/>
          <p:cNvSpPr/>
          <p:nvPr/>
        </p:nvSpPr>
        <p:spPr>
          <a:xfrm>
            <a:off x="214283" y="285729"/>
            <a:ext cx="7786742" cy="584775"/>
          </a:xfrm>
          <a:prstGeom prst="rect">
            <a:avLst/>
          </a:prstGeom>
        </p:spPr>
        <p:txBody>
          <a:bodyPr wrap="square">
            <a:spAutoFit/>
          </a:bodyPr>
          <a:lstStyle/>
          <a:p>
            <a:r>
              <a:rPr lang="en-US" sz="3200" dirty="0" smtClean="0"/>
              <a:t>1. Requirements Analysis</a:t>
            </a:r>
            <a:r>
              <a:rPr lang="en-US" sz="3200" dirty="0"/>
              <a:t>	</a:t>
            </a:r>
            <a:endParaRPr lang="es-ES" sz="3200" dirty="0"/>
          </a:p>
        </p:txBody>
      </p:sp>
      <p:pic>
        <p:nvPicPr>
          <p:cNvPr id="7" name="6 Imagen" descr="dilbertsoftwarerequirements.jpg"/>
          <p:cNvPicPr>
            <a:picLocks noChangeAspect="1"/>
          </p:cNvPicPr>
          <p:nvPr/>
        </p:nvPicPr>
        <p:blipFill>
          <a:blip r:embed="rId3"/>
          <a:stretch>
            <a:fillRect/>
          </a:stretch>
        </p:blipFill>
        <p:spPr>
          <a:xfrm>
            <a:off x="1142976" y="914400"/>
            <a:ext cx="6929486" cy="5026187"/>
          </a:xfrm>
          <a:prstGeom prst="rect">
            <a:avLst/>
          </a:prstGeom>
          <a:ln w="228600" cap="sq" cmpd="thickThin">
            <a:solidFill>
              <a:srgbClr val="000000"/>
            </a:solidFill>
            <a:prstDash val="solid"/>
            <a:miter lim="800000"/>
          </a:ln>
          <a:effectLst>
            <a:innerShdw blurRad="76200">
              <a:srgbClr val="000000"/>
            </a:innerShdw>
          </a:effectLst>
        </p:spPr>
      </p:pic>
      <p:sp>
        <p:nvSpPr>
          <p:cNvPr id="8" name="7 Rectángulo"/>
          <p:cNvSpPr/>
          <p:nvPr/>
        </p:nvSpPr>
        <p:spPr>
          <a:xfrm>
            <a:off x="1142977" y="6120490"/>
            <a:ext cx="8001056" cy="523220"/>
          </a:xfrm>
          <a:prstGeom prst="rect">
            <a:avLst/>
          </a:prstGeom>
        </p:spPr>
        <p:txBody>
          <a:bodyPr wrap="square">
            <a:spAutoFit/>
          </a:bodyPr>
          <a:lstStyle/>
          <a:p>
            <a:r>
              <a:rPr lang="en-US" sz="2800" dirty="0" smtClean="0"/>
              <a:t>Find out what the client want the software to do</a:t>
            </a:r>
            <a:r>
              <a:rPr lang="en-US" sz="2800" dirty="0"/>
              <a:t>	</a:t>
            </a:r>
            <a:endParaRPr lang="es-ES" sz="28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Rectángulo"/>
          <p:cNvSpPr/>
          <p:nvPr/>
        </p:nvSpPr>
        <p:spPr>
          <a:xfrm>
            <a:off x="214283" y="285729"/>
            <a:ext cx="7786742" cy="584775"/>
          </a:xfrm>
          <a:prstGeom prst="rect">
            <a:avLst/>
          </a:prstGeom>
        </p:spPr>
        <p:txBody>
          <a:bodyPr wrap="square">
            <a:spAutoFit/>
          </a:bodyPr>
          <a:lstStyle/>
          <a:p>
            <a:r>
              <a:rPr lang="en-US" sz="3200" dirty="0" smtClean="0"/>
              <a:t>2. Design</a:t>
            </a:r>
            <a:r>
              <a:rPr lang="en-US" sz="3200" dirty="0"/>
              <a:t>	</a:t>
            </a:r>
            <a:endParaRPr lang="es-ES" sz="3200" dirty="0"/>
          </a:p>
        </p:txBody>
      </p:sp>
      <p:pic>
        <p:nvPicPr>
          <p:cNvPr id="7" name="6 Imagen" descr="simplicity.png"/>
          <p:cNvPicPr>
            <a:picLocks noChangeAspect="1"/>
          </p:cNvPicPr>
          <p:nvPr/>
        </p:nvPicPr>
        <p:blipFill>
          <a:blip r:embed="rId3"/>
          <a:stretch>
            <a:fillRect/>
          </a:stretch>
        </p:blipFill>
        <p:spPr>
          <a:xfrm>
            <a:off x="3286117" y="500068"/>
            <a:ext cx="2928958" cy="5658349"/>
          </a:xfrm>
          <a:prstGeom prst="rect">
            <a:avLst/>
          </a:prstGeom>
          <a:ln w="228600" cap="sq" cmpd="thickThin">
            <a:solidFill>
              <a:srgbClr val="000000"/>
            </a:solidFill>
            <a:prstDash val="solid"/>
            <a:miter lim="800000"/>
          </a:ln>
          <a:effectLst>
            <a:innerShdw blurRad="76200">
              <a:srgbClr val="000000"/>
            </a:innerShdw>
          </a:effectLst>
        </p:spPr>
      </p:pic>
      <p:sp>
        <p:nvSpPr>
          <p:cNvPr id="8" name="7 Rectángulo"/>
          <p:cNvSpPr/>
          <p:nvPr/>
        </p:nvSpPr>
        <p:spPr>
          <a:xfrm>
            <a:off x="2643174" y="6263366"/>
            <a:ext cx="8001056" cy="523220"/>
          </a:xfrm>
          <a:prstGeom prst="rect">
            <a:avLst/>
          </a:prstGeom>
        </p:spPr>
        <p:txBody>
          <a:bodyPr wrap="square">
            <a:spAutoFit/>
          </a:bodyPr>
          <a:lstStyle/>
          <a:p>
            <a:r>
              <a:rPr lang="en-US" sz="2800" dirty="0" smtClean="0"/>
              <a:t>Planning the software solution</a:t>
            </a:r>
            <a:r>
              <a:rPr lang="en-US" sz="2800" dirty="0"/>
              <a:t>	</a:t>
            </a:r>
            <a:endParaRPr lang="es-ES" sz="28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Rectángulo"/>
          <p:cNvSpPr/>
          <p:nvPr/>
        </p:nvSpPr>
        <p:spPr>
          <a:xfrm>
            <a:off x="214283" y="285729"/>
            <a:ext cx="7786742" cy="584775"/>
          </a:xfrm>
          <a:prstGeom prst="rect">
            <a:avLst/>
          </a:prstGeom>
        </p:spPr>
        <p:txBody>
          <a:bodyPr wrap="square">
            <a:spAutoFit/>
          </a:bodyPr>
          <a:lstStyle/>
          <a:p>
            <a:r>
              <a:rPr lang="en-US" sz="3200" dirty="0"/>
              <a:t>3</a:t>
            </a:r>
            <a:r>
              <a:rPr lang="en-US" sz="3200" dirty="0" smtClean="0"/>
              <a:t>. Implementation</a:t>
            </a:r>
            <a:r>
              <a:rPr lang="en-US" sz="3200" dirty="0"/>
              <a:t>	</a:t>
            </a:r>
            <a:endParaRPr lang="es-ES" sz="3200" dirty="0"/>
          </a:p>
        </p:txBody>
      </p:sp>
      <p:pic>
        <p:nvPicPr>
          <p:cNvPr id="4" name="3 Imagen" descr="phd120804s.gif"/>
          <p:cNvPicPr>
            <a:picLocks noChangeAspect="1"/>
          </p:cNvPicPr>
          <p:nvPr/>
        </p:nvPicPr>
        <p:blipFill>
          <a:blip r:embed="rId3"/>
          <a:stretch>
            <a:fillRect/>
          </a:stretch>
        </p:blipFill>
        <p:spPr>
          <a:xfrm>
            <a:off x="785786" y="1785926"/>
            <a:ext cx="7786742" cy="3374254"/>
          </a:xfrm>
          <a:prstGeom prst="rect">
            <a:avLst/>
          </a:prstGeom>
          <a:ln w="228600" cap="sq" cmpd="thickThin">
            <a:solidFill>
              <a:srgbClr val="000000"/>
            </a:solidFill>
            <a:prstDash val="solid"/>
            <a:miter lim="800000"/>
          </a:ln>
          <a:effectLst>
            <a:innerShdw blurRad="76200">
              <a:srgbClr val="000000"/>
            </a:innerShdw>
          </a:effectLst>
        </p:spPr>
      </p:pic>
      <p:sp>
        <p:nvSpPr>
          <p:cNvPr id="6" name="5 Rectángulo"/>
          <p:cNvSpPr/>
          <p:nvPr/>
        </p:nvSpPr>
        <p:spPr>
          <a:xfrm>
            <a:off x="4071934" y="5429266"/>
            <a:ext cx="1428792" cy="954107"/>
          </a:xfrm>
          <a:prstGeom prst="rect">
            <a:avLst/>
          </a:prstGeom>
        </p:spPr>
        <p:txBody>
          <a:bodyPr wrap="square">
            <a:spAutoFit/>
          </a:bodyPr>
          <a:lstStyle/>
          <a:p>
            <a:r>
              <a:rPr lang="en-US" sz="2800" dirty="0" smtClean="0"/>
              <a:t>Code!!!</a:t>
            </a:r>
            <a:r>
              <a:rPr lang="en-US" sz="2800" dirty="0"/>
              <a:t>	</a:t>
            </a:r>
            <a:endParaRPr lang="es-ES" sz="28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Rectángulo"/>
          <p:cNvSpPr/>
          <p:nvPr/>
        </p:nvSpPr>
        <p:spPr>
          <a:xfrm>
            <a:off x="214283" y="285729"/>
            <a:ext cx="7786742" cy="584775"/>
          </a:xfrm>
          <a:prstGeom prst="rect">
            <a:avLst/>
          </a:prstGeom>
        </p:spPr>
        <p:txBody>
          <a:bodyPr wrap="square">
            <a:spAutoFit/>
          </a:bodyPr>
          <a:lstStyle/>
          <a:p>
            <a:r>
              <a:rPr lang="en-US" sz="3200" dirty="0"/>
              <a:t>4</a:t>
            </a:r>
            <a:r>
              <a:rPr lang="en-US" sz="3200" dirty="0" smtClean="0"/>
              <a:t>. Testing</a:t>
            </a:r>
            <a:endParaRPr lang="es-ES" sz="3200" dirty="0"/>
          </a:p>
        </p:txBody>
      </p:sp>
      <p:pic>
        <p:nvPicPr>
          <p:cNvPr id="3" name="2 Imagen" descr="phd011406s.gif"/>
          <p:cNvPicPr>
            <a:picLocks noChangeAspect="1"/>
          </p:cNvPicPr>
          <p:nvPr/>
        </p:nvPicPr>
        <p:blipFill>
          <a:blip r:embed="rId3"/>
          <a:stretch>
            <a:fillRect/>
          </a:stretch>
        </p:blipFill>
        <p:spPr>
          <a:xfrm>
            <a:off x="785786" y="1714488"/>
            <a:ext cx="7473494" cy="3238514"/>
          </a:xfrm>
          <a:prstGeom prst="rect">
            <a:avLst/>
          </a:prstGeom>
        </p:spPr>
      </p:pic>
      <p:sp>
        <p:nvSpPr>
          <p:cNvPr id="4" name="3 Rectángulo"/>
          <p:cNvSpPr/>
          <p:nvPr/>
        </p:nvSpPr>
        <p:spPr>
          <a:xfrm>
            <a:off x="642911" y="5286389"/>
            <a:ext cx="8001056" cy="954107"/>
          </a:xfrm>
          <a:prstGeom prst="rect">
            <a:avLst/>
          </a:prstGeom>
        </p:spPr>
        <p:txBody>
          <a:bodyPr wrap="square">
            <a:spAutoFit/>
          </a:bodyPr>
          <a:lstStyle/>
          <a:p>
            <a:r>
              <a:rPr lang="en-US" sz="2800" dirty="0" smtClean="0"/>
              <a:t>Executing the application trying to find software bugs</a:t>
            </a:r>
            <a:r>
              <a:rPr lang="en-US" sz="2800" dirty="0"/>
              <a:t>	</a:t>
            </a:r>
            <a:endParaRPr lang="es-ES" sz="28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Rectángulo"/>
          <p:cNvSpPr/>
          <p:nvPr/>
        </p:nvSpPr>
        <p:spPr>
          <a:xfrm>
            <a:off x="214283" y="285729"/>
            <a:ext cx="7786742" cy="584775"/>
          </a:xfrm>
          <a:prstGeom prst="rect">
            <a:avLst/>
          </a:prstGeom>
        </p:spPr>
        <p:txBody>
          <a:bodyPr wrap="square">
            <a:spAutoFit/>
          </a:bodyPr>
          <a:lstStyle/>
          <a:p>
            <a:r>
              <a:rPr lang="en-US" sz="3200" dirty="0" smtClean="0"/>
              <a:t>5. Maintenance</a:t>
            </a:r>
            <a:r>
              <a:rPr lang="en-US" sz="3200" dirty="0"/>
              <a:t>	</a:t>
            </a:r>
            <a:endParaRPr lang="es-ES" sz="3200" dirty="0"/>
          </a:p>
        </p:txBody>
      </p:sp>
      <p:sp>
        <p:nvSpPr>
          <p:cNvPr id="3" name="2 Rectángulo"/>
          <p:cNvSpPr/>
          <p:nvPr/>
        </p:nvSpPr>
        <p:spPr>
          <a:xfrm>
            <a:off x="1428728" y="2714622"/>
            <a:ext cx="6500858" cy="954107"/>
          </a:xfrm>
          <a:prstGeom prst="rect">
            <a:avLst/>
          </a:prstGeom>
        </p:spPr>
        <p:txBody>
          <a:bodyPr wrap="square">
            <a:spAutoFit/>
          </a:bodyPr>
          <a:lstStyle/>
          <a:p>
            <a:r>
              <a:rPr lang="en-US" sz="2800" dirty="0" smtClean="0"/>
              <a:t>Any activity </a:t>
            </a:r>
            <a:r>
              <a:rPr lang="en-US" sz="2800" dirty="0"/>
              <a:t>oriented to change an existing software </a:t>
            </a:r>
            <a:r>
              <a:rPr lang="en-US" sz="2800" dirty="0" smtClean="0"/>
              <a:t>product. </a:t>
            </a:r>
            <a:r>
              <a:rPr lang="en-US" sz="2800" dirty="0"/>
              <a:t>	</a:t>
            </a:r>
            <a:endParaRPr lang="es-ES" sz="28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4"/>
          <p:cNvSpPr>
            <a:spLocks noGrp="1" noChangeArrowheads="1"/>
          </p:cNvSpPr>
          <p:nvPr>
            <p:ph type="title"/>
          </p:nvPr>
        </p:nvSpPr>
        <p:spPr>
          <a:noFill/>
        </p:spPr>
        <p:txBody>
          <a:bodyPr anchor="ctr"/>
          <a:lstStyle/>
          <a:p>
            <a:r>
              <a:rPr lang="en-GB" sz="3200" smtClean="0"/>
              <a:t>What are the attributes of good software?</a:t>
            </a:r>
            <a:endParaRPr lang="en-GB" smtClean="0"/>
          </a:p>
        </p:txBody>
      </p:sp>
      <p:sp>
        <p:nvSpPr>
          <p:cNvPr id="18435" name="Rectangle 5"/>
          <p:cNvSpPr>
            <a:spLocks noGrp="1" noChangeArrowheads="1"/>
          </p:cNvSpPr>
          <p:nvPr>
            <p:ph sz="quarter" idx="1"/>
          </p:nvPr>
        </p:nvSpPr>
        <p:spPr/>
        <p:txBody>
          <a:bodyPr>
            <a:normAutofit/>
          </a:bodyPr>
          <a:lstStyle/>
          <a:p>
            <a:pPr marL="0" indent="0">
              <a:lnSpc>
                <a:spcPct val="90000"/>
              </a:lnSpc>
              <a:buNone/>
            </a:pPr>
            <a:r>
              <a:rPr lang="en-GB" sz="2400" dirty="0" smtClean="0"/>
              <a:t>The software should deliver the required functionality and performance to the user and should be maintainable, dependable and acceptable.</a:t>
            </a:r>
          </a:p>
          <a:p>
            <a:pPr>
              <a:lnSpc>
                <a:spcPct val="90000"/>
              </a:lnSpc>
            </a:pPr>
            <a:r>
              <a:rPr lang="en-GB" sz="2400" dirty="0"/>
              <a:t>Acceptability</a:t>
            </a:r>
          </a:p>
          <a:p>
            <a:pPr lvl="1">
              <a:lnSpc>
                <a:spcPct val="90000"/>
              </a:lnSpc>
            </a:pPr>
            <a:r>
              <a:rPr lang="en-GB" sz="2000" dirty="0"/>
              <a:t>Software must </a:t>
            </a:r>
            <a:r>
              <a:rPr lang="en-GB" sz="2000" dirty="0" smtClean="0"/>
              <a:t>be accepted </a:t>
            </a:r>
            <a:r>
              <a:rPr lang="en-GB" sz="2000" dirty="0"/>
              <a:t>by the users for which it was designed. This means it must be understandable, usable and compatible with other systems.</a:t>
            </a:r>
          </a:p>
          <a:p>
            <a:pPr>
              <a:lnSpc>
                <a:spcPct val="90000"/>
              </a:lnSpc>
            </a:pPr>
            <a:r>
              <a:rPr lang="en-GB" sz="2400" dirty="0" smtClean="0"/>
              <a:t>Maintainability</a:t>
            </a:r>
            <a:endParaRPr lang="en-GB" sz="2400" dirty="0" smtClean="0"/>
          </a:p>
          <a:p>
            <a:pPr lvl="1">
              <a:lnSpc>
                <a:spcPct val="90000"/>
              </a:lnSpc>
            </a:pPr>
            <a:r>
              <a:rPr lang="en-GB" sz="2000" dirty="0" smtClean="0"/>
              <a:t>Software must evolve to meet changing needs;</a:t>
            </a:r>
          </a:p>
          <a:p>
            <a:pPr>
              <a:lnSpc>
                <a:spcPct val="90000"/>
              </a:lnSpc>
            </a:pPr>
            <a:r>
              <a:rPr lang="en-GB" sz="2400" dirty="0" smtClean="0"/>
              <a:t>Dependability</a:t>
            </a:r>
          </a:p>
          <a:p>
            <a:pPr lvl="1">
              <a:lnSpc>
                <a:spcPct val="90000"/>
              </a:lnSpc>
            </a:pPr>
            <a:r>
              <a:rPr lang="en-GB" sz="2000" dirty="0" smtClean="0"/>
              <a:t>Software must be trustworthy;</a:t>
            </a:r>
          </a:p>
          <a:p>
            <a:pPr>
              <a:lnSpc>
                <a:spcPct val="90000"/>
              </a:lnSpc>
            </a:pPr>
            <a:r>
              <a:rPr lang="en-GB" sz="2400" dirty="0" smtClean="0"/>
              <a:t>Efficiency</a:t>
            </a:r>
          </a:p>
          <a:p>
            <a:pPr lvl="1">
              <a:lnSpc>
                <a:spcPct val="90000"/>
              </a:lnSpc>
            </a:pPr>
            <a:r>
              <a:rPr lang="en-GB" sz="2000" dirty="0" smtClean="0"/>
              <a:t>Software should not make wasteful use of system resources</a:t>
            </a:r>
            <a:r>
              <a:rPr lang="en-GB" sz="2000" dirty="0" smtClean="0"/>
              <a:t>;</a:t>
            </a:r>
            <a:endParaRPr lang="en-GB" sz="2000" dirty="0" smtClean="0"/>
          </a:p>
        </p:txBody>
      </p:sp>
    </p:spTree>
    <p:extLst>
      <p:ext uri="{BB962C8B-B14F-4D97-AF65-F5344CB8AC3E}">
        <p14:creationId xmlns:p14="http://schemas.microsoft.com/office/powerpoint/2010/main" val="383391477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4"/>
          <p:cNvSpPr>
            <a:spLocks noGrp="1" noChangeArrowheads="1"/>
          </p:cNvSpPr>
          <p:nvPr>
            <p:ph type="title"/>
          </p:nvPr>
        </p:nvSpPr>
        <p:spPr/>
        <p:txBody>
          <a:bodyPr/>
          <a:lstStyle/>
          <a:p>
            <a:r>
              <a:rPr lang="en-GB" sz="3200" smtClean="0"/>
              <a:t>What are the key challenges facing software engineering?</a:t>
            </a:r>
            <a:endParaRPr lang="en-GB" smtClean="0"/>
          </a:p>
        </p:txBody>
      </p:sp>
      <p:sp>
        <p:nvSpPr>
          <p:cNvPr id="19459" name="Rectangle 5"/>
          <p:cNvSpPr>
            <a:spLocks noGrp="1" noChangeArrowheads="1"/>
          </p:cNvSpPr>
          <p:nvPr>
            <p:ph sz="quarter" idx="1"/>
          </p:nvPr>
        </p:nvSpPr>
        <p:spPr/>
        <p:txBody>
          <a:bodyPr/>
          <a:lstStyle/>
          <a:p>
            <a:r>
              <a:rPr lang="en-GB" sz="2400" dirty="0" smtClean="0"/>
              <a:t>Heterogeneity</a:t>
            </a:r>
          </a:p>
          <a:p>
            <a:pPr lvl="1"/>
            <a:r>
              <a:rPr lang="en-GB" sz="2000" dirty="0" smtClean="0"/>
              <a:t>Developing techniques for building software that can cope with heterogeneous platforms and execution environments;</a:t>
            </a:r>
          </a:p>
          <a:p>
            <a:r>
              <a:rPr lang="en-GB" sz="2400" dirty="0" smtClean="0"/>
              <a:t>Delivery</a:t>
            </a:r>
          </a:p>
          <a:p>
            <a:pPr lvl="1"/>
            <a:r>
              <a:rPr lang="en-GB" sz="2000" dirty="0" smtClean="0"/>
              <a:t>Developing techniques that lead to faster delivery of software;</a:t>
            </a:r>
          </a:p>
          <a:p>
            <a:r>
              <a:rPr lang="en-GB" sz="2400" dirty="0" smtClean="0"/>
              <a:t>Trust</a:t>
            </a:r>
          </a:p>
          <a:p>
            <a:pPr lvl="1"/>
            <a:r>
              <a:rPr lang="en-GB" sz="2000" dirty="0" smtClean="0"/>
              <a:t>Developing techniques that demonstrate that software can be trusted by its users.</a:t>
            </a:r>
          </a:p>
        </p:txBody>
      </p:sp>
    </p:spTree>
    <p:extLst>
      <p:ext uri="{BB962C8B-B14F-4D97-AF65-F5344CB8AC3E}">
        <p14:creationId xmlns:p14="http://schemas.microsoft.com/office/powerpoint/2010/main" val="336968705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4"/>
          <p:cNvSpPr>
            <a:spLocks noGrp="1" noChangeArrowheads="1"/>
          </p:cNvSpPr>
          <p:nvPr>
            <p:ph type="title"/>
          </p:nvPr>
        </p:nvSpPr>
        <p:spPr/>
        <p:txBody>
          <a:bodyPr/>
          <a:lstStyle/>
          <a:p>
            <a:r>
              <a:rPr lang="en-GB" smtClean="0"/>
              <a:t>Software costs</a:t>
            </a:r>
          </a:p>
        </p:txBody>
      </p:sp>
      <p:sp>
        <p:nvSpPr>
          <p:cNvPr id="6147" name="Rectangle 5"/>
          <p:cNvSpPr>
            <a:spLocks noGrp="1" noChangeArrowheads="1"/>
          </p:cNvSpPr>
          <p:nvPr>
            <p:ph sz="quarter" idx="1"/>
          </p:nvPr>
        </p:nvSpPr>
        <p:spPr/>
        <p:txBody>
          <a:bodyPr>
            <a:normAutofit/>
          </a:bodyPr>
          <a:lstStyle/>
          <a:p>
            <a:r>
              <a:rPr lang="en-GB" smtClean="0"/>
              <a:t>Software costs often dominate computer system costs. The costs of software on a PC are often greater than the hardware cost.</a:t>
            </a:r>
          </a:p>
          <a:p>
            <a:r>
              <a:rPr lang="en-GB" smtClean="0"/>
              <a:t>Software costs more to maintain than it does to develop. For systems with a long life, maintenance costs may be several times development costs.</a:t>
            </a:r>
          </a:p>
          <a:p>
            <a:r>
              <a:rPr lang="en-GB" smtClean="0"/>
              <a:t>Software engineering is concerned with cost-effective software development.</a:t>
            </a:r>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4"/>
          <p:cNvSpPr>
            <a:spLocks noGrp="1" noChangeArrowheads="1"/>
          </p:cNvSpPr>
          <p:nvPr>
            <p:ph type="title"/>
          </p:nvPr>
        </p:nvSpPr>
        <p:spPr/>
        <p:txBody>
          <a:bodyPr/>
          <a:lstStyle/>
          <a:p>
            <a:r>
              <a:rPr lang="en-GB" sz="3200" smtClean="0"/>
              <a:t>What are the costs of software engineering?</a:t>
            </a:r>
            <a:endParaRPr lang="en-GB" smtClean="0"/>
          </a:p>
        </p:txBody>
      </p:sp>
      <p:sp>
        <p:nvSpPr>
          <p:cNvPr id="15363" name="Rectangle 5"/>
          <p:cNvSpPr>
            <a:spLocks noGrp="1" noChangeArrowheads="1"/>
          </p:cNvSpPr>
          <p:nvPr>
            <p:ph sz="quarter" idx="1"/>
          </p:nvPr>
        </p:nvSpPr>
        <p:spPr/>
        <p:txBody>
          <a:bodyPr>
            <a:normAutofit/>
          </a:bodyPr>
          <a:lstStyle/>
          <a:p>
            <a:r>
              <a:rPr lang="en-GB" smtClean="0"/>
              <a:t>Roughly 60% of costs are development costs, 40% are testing costs. For custom software, evolution costs often exceed development costs.</a:t>
            </a:r>
          </a:p>
          <a:p>
            <a:r>
              <a:rPr lang="en-GB" smtClean="0"/>
              <a:t>Costs vary depending on the type of system being developed and the requirements of system attributes such as performance and system reliability.</a:t>
            </a:r>
          </a:p>
          <a:p>
            <a:r>
              <a:rPr lang="en-GB" smtClean="0"/>
              <a:t>Distribution of costs depends on the development model that is used.</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4"/>
          <p:cNvSpPr>
            <a:spLocks noGrp="1" noChangeArrowheads="1"/>
          </p:cNvSpPr>
          <p:nvPr>
            <p:ph type="title"/>
          </p:nvPr>
        </p:nvSpPr>
        <p:spPr/>
        <p:txBody>
          <a:bodyPr/>
          <a:lstStyle/>
          <a:p>
            <a:r>
              <a:rPr lang="en-GB" smtClean="0"/>
              <a:t>What is a software process?</a:t>
            </a:r>
          </a:p>
        </p:txBody>
      </p:sp>
      <p:sp>
        <p:nvSpPr>
          <p:cNvPr id="13315" name="Rectangle 5"/>
          <p:cNvSpPr>
            <a:spLocks noGrp="1" noChangeArrowheads="1"/>
          </p:cNvSpPr>
          <p:nvPr>
            <p:ph sz="quarter" idx="1"/>
          </p:nvPr>
        </p:nvSpPr>
        <p:spPr/>
        <p:txBody>
          <a:bodyPr>
            <a:normAutofit/>
          </a:bodyPr>
          <a:lstStyle/>
          <a:p>
            <a:pPr>
              <a:lnSpc>
                <a:spcPct val="90000"/>
              </a:lnSpc>
            </a:pPr>
            <a:r>
              <a:rPr lang="en-GB" smtClean="0"/>
              <a:t>A set of activities whose goal is the development or evolution of software.</a:t>
            </a:r>
          </a:p>
          <a:p>
            <a:pPr>
              <a:lnSpc>
                <a:spcPct val="90000"/>
              </a:lnSpc>
            </a:pPr>
            <a:r>
              <a:rPr lang="en-GB" smtClean="0"/>
              <a:t>Generic activities in all software processes are:</a:t>
            </a:r>
          </a:p>
          <a:p>
            <a:pPr lvl="1">
              <a:lnSpc>
                <a:spcPct val="90000"/>
              </a:lnSpc>
            </a:pPr>
            <a:r>
              <a:rPr lang="en-GB" smtClean="0"/>
              <a:t>Specification - what the system should do and its development constraints</a:t>
            </a:r>
          </a:p>
          <a:p>
            <a:pPr lvl="1">
              <a:lnSpc>
                <a:spcPct val="90000"/>
              </a:lnSpc>
            </a:pPr>
            <a:r>
              <a:rPr lang="en-GB" smtClean="0"/>
              <a:t>Development - production of the software system</a:t>
            </a:r>
          </a:p>
          <a:p>
            <a:pPr lvl="1">
              <a:lnSpc>
                <a:spcPct val="90000"/>
              </a:lnSpc>
            </a:pPr>
            <a:r>
              <a:rPr lang="en-GB" smtClean="0"/>
              <a:t>Validation - checking that the software is what the customer wants</a:t>
            </a:r>
          </a:p>
          <a:p>
            <a:pPr lvl="1">
              <a:lnSpc>
                <a:spcPct val="90000"/>
              </a:lnSpc>
            </a:pPr>
            <a:r>
              <a:rPr lang="en-GB" smtClean="0"/>
              <a:t>Evolution - changing the software in response to changing demands.</a:t>
            </a:r>
          </a:p>
        </p:txBody>
      </p:sp>
    </p:spTree>
    <p:extLst>
      <p:ext uri="{BB962C8B-B14F-4D97-AF65-F5344CB8AC3E}">
        <p14:creationId xmlns:p14="http://schemas.microsoft.com/office/powerpoint/2010/main" val="387586617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4"/>
          <p:cNvSpPr>
            <a:spLocks noGrp="1" noChangeArrowheads="1"/>
          </p:cNvSpPr>
          <p:nvPr>
            <p:ph type="title"/>
          </p:nvPr>
        </p:nvSpPr>
        <p:spPr/>
        <p:txBody>
          <a:bodyPr/>
          <a:lstStyle/>
          <a:p>
            <a:r>
              <a:rPr lang="en-GB" smtClean="0"/>
              <a:t>What is software?</a:t>
            </a:r>
          </a:p>
        </p:txBody>
      </p:sp>
      <p:sp>
        <p:nvSpPr>
          <p:cNvPr id="9219" name="Rectangle 5"/>
          <p:cNvSpPr>
            <a:spLocks noGrp="1" noChangeArrowheads="1"/>
          </p:cNvSpPr>
          <p:nvPr>
            <p:ph sz="quarter" idx="1"/>
          </p:nvPr>
        </p:nvSpPr>
        <p:spPr/>
        <p:txBody>
          <a:bodyPr>
            <a:normAutofit fontScale="92500" lnSpcReduction="10000"/>
          </a:bodyPr>
          <a:lstStyle/>
          <a:p>
            <a:pPr>
              <a:lnSpc>
                <a:spcPct val="90000"/>
              </a:lnSpc>
            </a:pPr>
            <a:r>
              <a:rPr lang="en-US" sz="2400" dirty="0"/>
              <a:t>Software is a set of instructions, data or programs used to operate computers and execute specific tasks.</a:t>
            </a:r>
            <a:endParaRPr lang="en-GB" sz="2400" dirty="0" smtClean="0"/>
          </a:p>
          <a:p>
            <a:pPr>
              <a:lnSpc>
                <a:spcPct val="90000"/>
              </a:lnSpc>
            </a:pPr>
            <a:r>
              <a:rPr lang="en-GB" sz="2400" dirty="0" smtClean="0"/>
              <a:t>Computer programs and associated documentation such as requirements, design models and user manuals.</a:t>
            </a:r>
          </a:p>
          <a:p>
            <a:pPr>
              <a:lnSpc>
                <a:spcPct val="90000"/>
              </a:lnSpc>
            </a:pPr>
            <a:r>
              <a:rPr lang="en-GB" sz="2400" dirty="0" smtClean="0"/>
              <a:t>Two types of Software</a:t>
            </a:r>
          </a:p>
          <a:p>
            <a:pPr lvl="1">
              <a:lnSpc>
                <a:spcPct val="90000"/>
              </a:lnSpc>
            </a:pPr>
            <a:r>
              <a:rPr lang="en-GB" sz="2200" dirty="0" smtClean="0"/>
              <a:t>System software</a:t>
            </a:r>
          </a:p>
          <a:p>
            <a:pPr lvl="1">
              <a:lnSpc>
                <a:spcPct val="90000"/>
              </a:lnSpc>
            </a:pPr>
            <a:r>
              <a:rPr lang="en-GB" sz="2200" dirty="0" smtClean="0"/>
              <a:t>Application software</a:t>
            </a:r>
          </a:p>
          <a:p>
            <a:pPr>
              <a:lnSpc>
                <a:spcPct val="90000"/>
              </a:lnSpc>
            </a:pPr>
            <a:r>
              <a:rPr lang="en-GB" sz="2400" dirty="0" smtClean="0"/>
              <a:t>Software products may be</a:t>
            </a:r>
          </a:p>
          <a:p>
            <a:pPr lvl="1">
              <a:lnSpc>
                <a:spcPct val="90000"/>
              </a:lnSpc>
            </a:pPr>
            <a:r>
              <a:rPr lang="en-GB" sz="2000" dirty="0" smtClean="0"/>
              <a:t>Generic - developed to be sold to a range of different customers e.g. PC software Ex:  Excel or Word.</a:t>
            </a:r>
          </a:p>
          <a:p>
            <a:pPr lvl="1">
              <a:lnSpc>
                <a:spcPct val="90000"/>
              </a:lnSpc>
            </a:pPr>
            <a:r>
              <a:rPr lang="en-GB" sz="2000" dirty="0" smtClean="0"/>
              <a:t>customised - developed for a single customer according to their specification. Ex: Moodle</a:t>
            </a:r>
          </a:p>
          <a:p>
            <a:pPr>
              <a:lnSpc>
                <a:spcPct val="90000"/>
              </a:lnSpc>
            </a:pPr>
            <a:r>
              <a:rPr lang="en-GB" sz="2400" dirty="0" smtClean="0"/>
              <a:t>New software can be created by developing new programs, configuring generic software systems or reusing existing software.</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4"/>
          <p:cNvSpPr>
            <a:spLocks noGrp="1" noChangeArrowheads="1"/>
          </p:cNvSpPr>
          <p:nvPr>
            <p:ph type="title"/>
          </p:nvPr>
        </p:nvSpPr>
        <p:spPr/>
        <p:txBody>
          <a:bodyPr>
            <a:normAutofit/>
          </a:bodyPr>
          <a:lstStyle/>
          <a:p>
            <a:r>
              <a:rPr lang="en-GB" smtClean="0"/>
              <a:t>What is a software process model?</a:t>
            </a:r>
          </a:p>
        </p:txBody>
      </p:sp>
      <p:sp>
        <p:nvSpPr>
          <p:cNvPr id="14339" name="Rectangle 5"/>
          <p:cNvSpPr>
            <a:spLocks noGrp="1" noChangeArrowheads="1"/>
          </p:cNvSpPr>
          <p:nvPr>
            <p:ph sz="quarter" idx="1"/>
          </p:nvPr>
        </p:nvSpPr>
        <p:spPr/>
        <p:txBody>
          <a:bodyPr/>
          <a:lstStyle/>
          <a:p>
            <a:r>
              <a:rPr lang="en-GB" sz="2400" dirty="0" smtClean="0"/>
              <a:t>A simplified representation of a software process, presented from a specific perspective.</a:t>
            </a:r>
          </a:p>
          <a:p>
            <a:r>
              <a:rPr lang="en-GB" sz="2400" dirty="0" smtClean="0"/>
              <a:t>Examples of process perspectives are</a:t>
            </a:r>
          </a:p>
          <a:p>
            <a:pPr lvl="1"/>
            <a:r>
              <a:rPr lang="en-GB" sz="2000" dirty="0" smtClean="0"/>
              <a:t>Workflow perspective - sequence of activities;</a:t>
            </a:r>
          </a:p>
          <a:p>
            <a:pPr lvl="1"/>
            <a:r>
              <a:rPr lang="en-GB" sz="2000" dirty="0" smtClean="0"/>
              <a:t>Data-flow perspective - information flow;</a:t>
            </a:r>
          </a:p>
          <a:p>
            <a:pPr lvl="1"/>
            <a:r>
              <a:rPr lang="en-GB" sz="2000" dirty="0" smtClean="0"/>
              <a:t>Role/action perspective - who does what.</a:t>
            </a:r>
          </a:p>
          <a:p>
            <a:r>
              <a:rPr lang="en-GB" sz="2400" dirty="0" smtClean="0"/>
              <a:t>Generic process models	</a:t>
            </a:r>
          </a:p>
          <a:p>
            <a:pPr lvl="1"/>
            <a:r>
              <a:rPr lang="en-GB" sz="2000" dirty="0" smtClean="0"/>
              <a:t>Waterfall;</a:t>
            </a:r>
          </a:p>
          <a:p>
            <a:pPr lvl="1"/>
            <a:r>
              <a:rPr lang="en-GB" sz="2000" dirty="0" smtClean="0"/>
              <a:t>Iterative </a:t>
            </a:r>
            <a:r>
              <a:rPr lang="en-GB" sz="2000" dirty="0" smtClean="0"/>
              <a:t>development</a:t>
            </a:r>
            <a:endParaRPr lang="en-GB" sz="2000" dirty="0" smtClean="0"/>
          </a:p>
        </p:txBody>
      </p:sp>
    </p:spTree>
    <p:extLst>
      <p:ext uri="{BB962C8B-B14F-4D97-AF65-F5344CB8AC3E}">
        <p14:creationId xmlns:p14="http://schemas.microsoft.com/office/powerpoint/2010/main" val="226146369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ChangeArrowheads="1"/>
          </p:cNvSpPr>
          <p:nvPr/>
        </p:nvSpPr>
        <p:spPr bwMode="auto">
          <a:xfrm>
            <a:off x="1828800" y="1524000"/>
            <a:ext cx="5767754" cy="4876800"/>
          </a:xfrm>
          <a:prstGeom prst="rect">
            <a:avLst/>
          </a:prstGeom>
          <a:solidFill>
            <a:srgbClr val="DBFDFF"/>
          </a:solidFill>
          <a:ln w="12700">
            <a:noFill/>
            <a:miter lim="800000"/>
            <a:headEnd/>
            <a:tailEnd/>
          </a:ln>
        </p:spPr>
        <p:txBody>
          <a:bodyPr wrap="none" anchor="ctr"/>
          <a:lstStyle/>
          <a:p>
            <a:endParaRPr lang="en-US"/>
          </a:p>
        </p:txBody>
      </p:sp>
      <p:sp>
        <p:nvSpPr>
          <p:cNvPr id="16387" name="Rectangle 2"/>
          <p:cNvSpPr>
            <a:spLocks noGrp="1" noChangeArrowheads="1"/>
          </p:cNvSpPr>
          <p:nvPr>
            <p:ph type="title"/>
          </p:nvPr>
        </p:nvSpPr>
        <p:spPr/>
        <p:txBody>
          <a:bodyPr/>
          <a:lstStyle/>
          <a:p>
            <a:r>
              <a:rPr lang="en-US" smtClean="0"/>
              <a:t>Activity cost distribution</a:t>
            </a:r>
          </a:p>
        </p:txBody>
      </p:sp>
      <p:pic>
        <p:nvPicPr>
          <p:cNvPr id="16388" name="Picture 4"/>
          <p:cNvPicPr>
            <a:picLocks noChangeAspect="1" noChangeArrowheads="1"/>
          </p:cNvPicPr>
          <p:nvPr/>
        </p:nvPicPr>
        <p:blipFill>
          <a:blip r:embed="rId2"/>
          <a:srcRect/>
          <a:stretch>
            <a:fillRect/>
          </a:stretch>
        </p:blipFill>
        <p:spPr bwMode="auto">
          <a:xfrm>
            <a:off x="2180492" y="1524000"/>
            <a:ext cx="5064369" cy="48831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4"/>
          <p:cNvSpPr>
            <a:spLocks noGrp="1" noChangeArrowheads="1"/>
          </p:cNvSpPr>
          <p:nvPr>
            <p:ph type="title"/>
          </p:nvPr>
        </p:nvSpPr>
        <p:spPr/>
        <p:txBody>
          <a:bodyPr/>
          <a:lstStyle/>
          <a:p>
            <a:r>
              <a:rPr lang="en-GB" sz="3200" smtClean="0"/>
              <a:t>What is CASE (Computer-Aided Software Engineering)</a:t>
            </a:r>
            <a:endParaRPr lang="en-GB" smtClean="0"/>
          </a:p>
        </p:txBody>
      </p:sp>
      <p:sp>
        <p:nvSpPr>
          <p:cNvPr id="17411" name="Rectangle 5"/>
          <p:cNvSpPr>
            <a:spLocks noGrp="1" noChangeArrowheads="1"/>
          </p:cNvSpPr>
          <p:nvPr>
            <p:ph sz="quarter" idx="1"/>
          </p:nvPr>
        </p:nvSpPr>
        <p:spPr/>
        <p:txBody>
          <a:bodyPr/>
          <a:lstStyle/>
          <a:p>
            <a:r>
              <a:rPr lang="en-GB" sz="2400" smtClean="0"/>
              <a:t>Software systems that are intended to provide automated support for software process activities. </a:t>
            </a:r>
          </a:p>
          <a:p>
            <a:r>
              <a:rPr lang="en-GB" sz="2400" smtClean="0"/>
              <a:t>CASE systems are often used for method support.</a:t>
            </a:r>
          </a:p>
          <a:p>
            <a:r>
              <a:rPr lang="en-GB" sz="2400" smtClean="0"/>
              <a:t>Upper-CASE</a:t>
            </a:r>
          </a:p>
          <a:p>
            <a:pPr lvl="1"/>
            <a:r>
              <a:rPr lang="en-GB" sz="2000" smtClean="0"/>
              <a:t>Tools to support the early process activities of requirements and design;</a:t>
            </a:r>
          </a:p>
          <a:p>
            <a:r>
              <a:rPr lang="en-GB" sz="2400" smtClean="0"/>
              <a:t>Lower-CASE</a:t>
            </a:r>
          </a:p>
          <a:p>
            <a:pPr lvl="1"/>
            <a:r>
              <a:rPr lang="en-GB" sz="2000" smtClean="0"/>
              <a:t>Tools to support later activities such as programming, debugging and testing.</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4"/>
          <p:cNvSpPr>
            <a:spLocks noGrp="1" noChangeArrowheads="1"/>
          </p:cNvSpPr>
          <p:nvPr>
            <p:ph type="title"/>
          </p:nvPr>
        </p:nvSpPr>
        <p:spPr>
          <a:xfrm>
            <a:off x="474785" y="304801"/>
            <a:ext cx="8192966" cy="917575"/>
          </a:xfrm>
          <a:noFill/>
        </p:spPr>
        <p:txBody>
          <a:bodyPr anchor="ctr">
            <a:normAutofit fontScale="90000"/>
          </a:bodyPr>
          <a:lstStyle/>
          <a:p>
            <a:r>
              <a:rPr lang="en-GB" smtClean="0"/>
              <a:t>Professional and ethical responsibility</a:t>
            </a:r>
          </a:p>
        </p:txBody>
      </p:sp>
      <p:sp>
        <p:nvSpPr>
          <p:cNvPr id="20483" name="Rectangle 5"/>
          <p:cNvSpPr>
            <a:spLocks noGrp="1" noChangeArrowheads="1"/>
          </p:cNvSpPr>
          <p:nvPr>
            <p:ph sz="quarter" idx="1"/>
          </p:nvPr>
        </p:nvSpPr>
        <p:spPr/>
        <p:txBody>
          <a:bodyPr/>
          <a:lstStyle/>
          <a:p>
            <a:r>
              <a:rPr lang="en-GB" smtClean="0"/>
              <a:t>Software engineering involves wider responsibilities than simply the application of technical skills.</a:t>
            </a:r>
          </a:p>
          <a:p>
            <a:r>
              <a:rPr lang="en-GB" smtClean="0"/>
              <a:t>Software engineers must behave in an honest and ethically responsible way if they are to be respected as professionals.</a:t>
            </a:r>
          </a:p>
          <a:p>
            <a:r>
              <a:rPr lang="en-GB" smtClean="0"/>
              <a:t>Ethical behaviour is more than simply upholding the law.</a:t>
            </a:r>
          </a:p>
        </p:txBody>
      </p:sp>
    </p:spTree>
    <p:extLst>
      <p:ext uri="{BB962C8B-B14F-4D97-AF65-F5344CB8AC3E}">
        <p14:creationId xmlns:p14="http://schemas.microsoft.com/office/powerpoint/2010/main" val="265020820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4"/>
          <p:cNvSpPr>
            <a:spLocks noGrp="1" noChangeArrowheads="1"/>
          </p:cNvSpPr>
          <p:nvPr>
            <p:ph type="title"/>
          </p:nvPr>
        </p:nvSpPr>
        <p:spPr>
          <a:noFill/>
        </p:spPr>
        <p:txBody>
          <a:bodyPr anchor="ctr">
            <a:normAutofit fontScale="90000"/>
          </a:bodyPr>
          <a:lstStyle/>
          <a:p>
            <a:r>
              <a:rPr lang="en-GB" smtClean="0"/>
              <a:t>Issues of professional responsibility</a:t>
            </a:r>
          </a:p>
        </p:txBody>
      </p:sp>
      <p:sp>
        <p:nvSpPr>
          <p:cNvPr id="21507" name="Rectangle 5"/>
          <p:cNvSpPr>
            <a:spLocks noGrp="1" noChangeArrowheads="1"/>
          </p:cNvSpPr>
          <p:nvPr>
            <p:ph sz="quarter" idx="1"/>
          </p:nvPr>
        </p:nvSpPr>
        <p:spPr/>
        <p:txBody>
          <a:bodyPr/>
          <a:lstStyle/>
          <a:p>
            <a:pPr>
              <a:lnSpc>
                <a:spcPct val="90000"/>
              </a:lnSpc>
            </a:pPr>
            <a:r>
              <a:rPr lang="en-GB" smtClean="0"/>
              <a:t>Confidentiality </a:t>
            </a:r>
          </a:p>
          <a:p>
            <a:pPr lvl="1">
              <a:lnSpc>
                <a:spcPct val="90000"/>
              </a:lnSpc>
            </a:pPr>
            <a:r>
              <a:rPr lang="en-GB" smtClean="0"/>
              <a:t>Engineers should normally respect the confidentiality of their employers or clients irrespective of whether or not a formal confidentiality agreement has been signed.</a:t>
            </a:r>
          </a:p>
          <a:p>
            <a:pPr>
              <a:lnSpc>
                <a:spcPct val="90000"/>
              </a:lnSpc>
            </a:pPr>
            <a:r>
              <a:rPr lang="en-GB" smtClean="0"/>
              <a:t>Competence </a:t>
            </a:r>
          </a:p>
          <a:p>
            <a:pPr lvl="1">
              <a:lnSpc>
                <a:spcPct val="90000"/>
              </a:lnSpc>
            </a:pPr>
            <a:r>
              <a:rPr lang="en-GB" smtClean="0"/>
              <a:t>Engineers should not misrepresent their level of competence. They should not knowingly accept work which is outwith their competence.</a:t>
            </a:r>
          </a:p>
          <a:p>
            <a:pPr>
              <a:lnSpc>
                <a:spcPct val="90000"/>
              </a:lnSpc>
            </a:pPr>
            <a:endParaRPr lang="en-GB" smtClean="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4"/>
          <p:cNvSpPr>
            <a:spLocks noGrp="1" noChangeArrowheads="1"/>
          </p:cNvSpPr>
          <p:nvPr>
            <p:ph type="title"/>
          </p:nvPr>
        </p:nvSpPr>
        <p:spPr/>
        <p:txBody>
          <a:bodyPr>
            <a:normAutofit fontScale="90000"/>
          </a:bodyPr>
          <a:lstStyle/>
          <a:p>
            <a:r>
              <a:rPr lang="en-GB" smtClean="0"/>
              <a:t>Issues of professional responsibility</a:t>
            </a:r>
          </a:p>
        </p:txBody>
      </p:sp>
      <p:sp>
        <p:nvSpPr>
          <p:cNvPr id="22531" name="Rectangle 5"/>
          <p:cNvSpPr>
            <a:spLocks noGrp="1" noChangeArrowheads="1"/>
          </p:cNvSpPr>
          <p:nvPr>
            <p:ph sz="quarter" idx="1"/>
          </p:nvPr>
        </p:nvSpPr>
        <p:spPr/>
        <p:txBody>
          <a:bodyPr/>
          <a:lstStyle/>
          <a:p>
            <a:r>
              <a:rPr lang="en-GB" sz="2400" smtClean="0"/>
              <a:t>Intellectual property rights </a:t>
            </a:r>
          </a:p>
          <a:p>
            <a:pPr lvl="1"/>
            <a:r>
              <a:rPr lang="en-GB" sz="2000" smtClean="0"/>
              <a:t>Engineers should be aware of local laws governing the use of intellectual property such as patents, copyright, etc. They should be careful to ensure that the intellectual property of employers and clients is protected.</a:t>
            </a:r>
          </a:p>
          <a:p>
            <a:r>
              <a:rPr lang="en-GB" sz="2400" smtClean="0"/>
              <a:t>Computer misuse </a:t>
            </a:r>
          </a:p>
          <a:p>
            <a:pPr lvl="1"/>
            <a:r>
              <a:rPr lang="en-GB" sz="2000" smtClean="0"/>
              <a:t>Software engineers should not use their technical skills to misuse other people’s computers. Computer misuse ranges from relatively trivial (game playing on an employer’s machine, say) to extremely serious (dissemination of viruses). </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4"/>
          <p:cNvSpPr>
            <a:spLocks noGrp="1" noChangeArrowheads="1"/>
          </p:cNvSpPr>
          <p:nvPr>
            <p:ph type="title"/>
          </p:nvPr>
        </p:nvSpPr>
        <p:spPr/>
        <p:txBody>
          <a:bodyPr/>
          <a:lstStyle/>
          <a:p>
            <a:r>
              <a:rPr lang="en-GB" smtClean="0"/>
              <a:t>Code </a:t>
            </a:r>
            <a:r>
              <a:rPr lang="en-GB" dirty="0" smtClean="0"/>
              <a:t>of Ethics</a:t>
            </a:r>
          </a:p>
        </p:txBody>
      </p:sp>
      <p:sp>
        <p:nvSpPr>
          <p:cNvPr id="23555" name="Rectangle 5"/>
          <p:cNvSpPr>
            <a:spLocks noGrp="1" noChangeArrowheads="1"/>
          </p:cNvSpPr>
          <p:nvPr>
            <p:ph sz="quarter" idx="1"/>
          </p:nvPr>
        </p:nvSpPr>
        <p:spPr/>
        <p:txBody>
          <a:bodyPr>
            <a:normAutofit/>
          </a:bodyPr>
          <a:lstStyle/>
          <a:p>
            <a:pPr>
              <a:lnSpc>
                <a:spcPct val="90000"/>
              </a:lnSpc>
            </a:pPr>
            <a:r>
              <a:rPr lang="en-GB" dirty="0" smtClean="0"/>
              <a:t>The Code contains eight Principles related to the behaviour of and decisions made by professional software engineers, including practitioners, educators, managers, supervisors and policy makers, as well as trainees and students of the profession. </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4"/>
          <p:cNvSpPr>
            <a:spLocks noGrp="1" noChangeArrowheads="1"/>
          </p:cNvSpPr>
          <p:nvPr>
            <p:ph type="title"/>
          </p:nvPr>
        </p:nvSpPr>
        <p:spPr/>
        <p:txBody>
          <a:bodyPr/>
          <a:lstStyle/>
          <a:p>
            <a:r>
              <a:rPr lang="en-GB" smtClean="0"/>
              <a:t>Code of ethics - preamble</a:t>
            </a:r>
          </a:p>
        </p:txBody>
      </p:sp>
      <p:sp>
        <p:nvSpPr>
          <p:cNvPr id="24579" name="Rectangle 5"/>
          <p:cNvSpPr>
            <a:spLocks noGrp="1" noChangeArrowheads="1"/>
          </p:cNvSpPr>
          <p:nvPr>
            <p:ph sz="quarter" idx="1"/>
          </p:nvPr>
        </p:nvSpPr>
        <p:spPr/>
        <p:txBody>
          <a:bodyPr/>
          <a:lstStyle/>
          <a:p>
            <a:pPr>
              <a:lnSpc>
                <a:spcPct val="90000"/>
              </a:lnSpc>
            </a:pPr>
            <a:r>
              <a:rPr lang="en-GB" sz="2400" smtClean="0"/>
              <a:t>Preamble</a:t>
            </a:r>
          </a:p>
          <a:p>
            <a:pPr lvl="1">
              <a:lnSpc>
                <a:spcPct val="90000"/>
              </a:lnSpc>
            </a:pPr>
            <a:r>
              <a:rPr lang="en-GB" sz="2000" smtClean="0"/>
              <a:t>The short version of the code summarizes aspirations at a high level of the abstraction; the clauses that are included in the full version give examples and details of how these aspirations change the way we act as software engineering professionals. Without the aspirations, the details can become legalistic and tedious; without the details, the aspirations can become high sounding but empty; together, the aspirations and the details form a cohesive code.</a:t>
            </a:r>
          </a:p>
          <a:p>
            <a:pPr lvl="1">
              <a:lnSpc>
                <a:spcPct val="90000"/>
              </a:lnSpc>
            </a:pPr>
            <a:r>
              <a:rPr lang="en-GB" sz="2000" smtClean="0"/>
              <a:t>Software engineers shall commit themselves to making the analysis, specification, design, development, testing and maintenance of software a beneficial and respected profession. In accordance with their commitment to the health, safety and welfare of the public, software engineers shall adhere to the following Eight Principles:</a:t>
            </a:r>
          </a:p>
          <a:p>
            <a:pPr>
              <a:lnSpc>
                <a:spcPct val="90000"/>
              </a:lnSpc>
            </a:pPr>
            <a:endParaRPr lang="en-GB" sz="2400" smtClean="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4"/>
          <p:cNvSpPr>
            <a:spLocks noGrp="1" noChangeArrowheads="1"/>
          </p:cNvSpPr>
          <p:nvPr>
            <p:ph type="title"/>
          </p:nvPr>
        </p:nvSpPr>
        <p:spPr/>
        <p:txBody>
          <a:bodyPr/>
          <a:lstStyle/>
          <a:p>
            <a:r>
              <a:rPr lang="en-GB" smtClean="0"/>
              <a:t>Code of ethics - principles</a:t>
            </a:r>
          </a:p>
        </p:txBody>
      </p:sp>
      <p:sp>
        <p:nvSpPr>
          <p:cNvPr id="25603" name="Rectangle 5"/>
          <p:cNvSpPr>
            <a:spLocks noGrp="1" noChangeArrowheads="1"/>
          </p:cNvSpPr>
          <p:nvPr>
            <p:ph sz="quarter" idx="1"/>
          </p:nvPr>
        </p:nvSpPr>
        <p:spPr/>
        <p:txBody>
          <a:bodyPr/>
          <a:lstStyle/>
          <a:p>
            <a:r>
              <a:rPr lang="en-GB" sz="2400" smtClean="0"/>
              <a:t>PUBLIC  </a:t>
            </a:r>
          </a:p>
          <a:p>
            <a:pPr lvl="1"/>
            <a:r>
              <a:rPr lang="en-GB" sz="2000" smtClean="0"/>
              <a:t>Software engineers shall act consistently with the public interest.</a:t>
            </a:r>
          </a:p>
          <a:p>
            <a:r>
              <a:rPr lang="en-GB" sz="2400" smtClean="0"/>
              <a:t>CLIENT AND EMPLOYER </a:t>
            </a:r>
          </a:p>
          <a:p>
            <a:pPr lvl="1"/>
            <a:r>
              <a:rPr lang="en-GB" sz="2000" smtClean="0"/>
              <a:t>Software engineers shall act in a manner that is in the best interests of their client and employer consistent with the public interest.</a:t>
            </a:r>
          </a:p>
          <a:p>
            <a:r>
              <a:rPr lang="en-GB" sz="2400" smtClean="0"/>
              <a:t>PRODUCT </a:t>
            </a:r>
          </a:p>
          <a:p>
            <a:pPr lvl="1"/>
            <a:r>
              <a:rPr lang="en-GB" sz="2000" smtClean="0"/>
              <a:t>Software engineers shall ensure that their products and related modifications meet the highest professional standards possible.</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4"/>
          <p:cNvSpPr>
            <a:spLocks noGrp="1" noChangeArrowheads="1"/>
          </p:cNvSpPr>
          <p:nvPr>
            <p:ph type="title"/>
          </p:nvPr>
        </p:nvSpPr>
        <p:spPr>
          <a:noFill/>
        </p:spPr>
        <p:txBody>
          <a:bodyPr/>
          <a:lstStyle/>
          <a:p>
            <a:r>
              <a:rPr lang="en-GB" smtClean="0"/>
              <a:t>Code of ethics - principles</a:t>
            </a:r>
          </a:p>
        </p:txBody>
      </p:sp>
      <p:sp>
        <p:nvSpPr>
          <p:cNvPr id="26627" name="Rectangle 5"/>
          <p:cNvSpPr>
            <a:spLocks noGrp="1" noChangeArrowheads="1"/>
          </p:cNvSpPr>
          <p:nvPr>
            <p:ph sz="quarter" idx="1"/>
          </p:nvPr>
        </p:nvSpPr>
        <p:spPr/>
        <p:txBody>
          <a:bodyPr/>
          <a:lstStyle/>
          <a:p>
            <a:r>
              <a:rPr lang="en-GB" sz="2400" smtClean="0"/>
              <a:t>JUDGMENT </a:t>
            </a:r>
          </a:p>
          <a:p>
            <a:pPr lvl="1"/>
            <a:r>
              <a:rPr lang="en-GB" sz="2000" smtClean="0"/>
              <a:t>Software engineers shall maintain integrity and independence in their professional judgment.</a:t>
            </a:r>
          </a:p>
          <a:p>
            <a:r>
              <a:rPr lang="en-GB" sz="2400" smtClean="0"/>
              <a:t>MANAGEMENT </a:t>
            </a:r>
          </a:p>
          <a:p>
            <a:pPr lvl="1"/>
            <a:r>
              <a:rPr lang="en-GB" sz="2000" smtClean="0"/>
              <a:t>Software engineering managers and leaders shall subscribe to and promote an ethical approach to the management of software development and maintenance.</a:t>
            </a:r>
          </a:p>
          <a:p>
            <a:r>
              <a:rPr lang="en-GB" sz="2400" smtClean="0"/>
              <a:t>PROFESSION </a:t>
            </a:r>
          </a:p>
          <a:p>
            <a:pPr lvl="1"/>
            <a:r>
              <a:rPr lang="en-GB" sz="2000" smtClean="0"/>
              <a:t>Software engineers shall advance the integrity and reputation of the profession consistent with the public interest.</a:t>
            </a:r>
          </a:p>
          <a:p>
            <a:endParaRPr lang="en-GB" sz="240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027"/>
          <p:cNvSpPr>
            <a:spLocks noChangeArrowheads="1"/>
          </p:cNvSpPr>
          <p:nvPr/>
        </p:nvSpPr>
        <p:spPr bwMode="auto">
          <a:xfrm>
            <a:off x="8355014" y="6532565"/>
            <a:ext cx="274637" cy="274637"/>
          </a:xfrm>
          <a:prstGeom prst="rect">
            <a:avLst/>
          </a:prstGeom>
          <a:noFill/>
          <a:ln w="12700">
            <a:noFill/>
            <a:miter lim="800000"/>
            <a:headEnd/>
            <a:tailEnd/>
          </a:ln>
        </p:spPr>
        <p:txBody>
          <a:bodyPr wrap="none" lIns="19050" tIns="26987" rIns="19050" bIns="26987"/>
          <a:lstStyle/>
          <a:p>
            <a:pPr defTabSz="904875">
              <a:lnSpc>
                <a:spcPts val="1200"/>
              </a:lnSpc>
            </a:pPr>
            <a:r>
              <a:rPr lang="en-US" sz="1000" b="0">
                <a:solidFill>
                  <a:srgbClr val="000000"/>
                </a:solidFill>
                <a:latin typeface="Helvetica" pitchFamily="34" charset="0"/>
              </a:rPr>
              <a:t>20</a:t>
            </a:r>
          </a:p>
        </p:txBody>
      </p:sp>
      <p:sp>
        <p:nvSpPr>
          <p:cNvPr id="12291" name="Rectangle 1032"/>
          <p:cNvSpPr>
            <a:spLocks noGrp="1" noChangeArrowheads="1"/>
          </p:cNvSpPr>
          <p:nvPr>
            <p:ph type="title"/>
          </p:nvPr>
        </p:nvSpPr>
        <p:spPr/>
        <p:txBody>
          <a:bodyPr/>
          <a:lstStyle/>
          <a:p>
            <a:r>
              <a:rPr lang="en-US" smtClean="0">
                <a:solidFill>
                  <a:srgbClr val="0070C0"/>
                </a:solidFill>
              </a:rPr>
              <a:t>Software Engineering: Definition</a:t>
            </a:r>
          </a:p>
        </p:txBody>
      </p:sp>
      <p:sp>
        <p:nvSpPr>
          <p:cNvPr id="12292" name="Rectangle 1033"/>
          <p:cNvSpPr>
            <a:spLocks noGrp="1" noChangeArrowheads="1"/>
          </p:cNvSpPr>
          <p:nvPr>
            <p:ph sz="quarter" idx="1"/>
          </p:nvPr>
        </p:nvSpPr>
        <p:spPr/>
        <p:txBody>
          <a:bodyPr>
            <a:normAutofit fontScale="85000" lnSpcReduction="20000"/>
          </a:bodyPr>
          <a:lstStyle/>
          <a:p>
            <a:r>
              <a:rPr lang="en-US" dirty="0" smtClean="0"/>
              <a:t>Software </a:t>
            </a:r>
            <a:r>
              <a:rPr lang="en-US" dirty="0"/>
              <a:t>engineering is a detailed study of engineering </a:t>
            </a:r>
            <a:r>
              <a:rPr lang="en-GB" dirty="0"/>
              <a:t>that is concerned with </a:t>
            </a:r>
            <a:r>
              <a:rPr lang="en-US" dirty="0" smtClean="0"/>
              <a:t>the </a:t>
            </a:r>
            <a:r>
              <a:rPr lang="en-US" dirty="0"/>
              <a:t>design, development and maintenance of software. </a:t>
            </a:r>
            <a:endParaRPr lang="en-GB" dirty="0" smtClean="0"/>
          </a:p>
          <a:p>
            <a:pPr>
              <a:buFont typeface="Symbol" pitchFamily="18" charset="2"/>
              <a:buNone/>
            </a:pPr>
            <a:endParaRPr lang="en-US" dirty="0" smtClean="0"/>
          </a:p>
          <a:p>
            <a:pPr>
              <a:buFont typeface="Symbol" pitchFamily="18" charset="2"/>
              <a:buNone/>
            </a:pPr>
            <a:r>
              <a:rPr lang="en-US" dirty="0" smtClean="0"/>
              <a:t>Software Engineering is a collection of</a:t>
            </a:r>
          </a:p>
          <a:p>
            <a:pPr>
              <a:buFont typeface="Symbol" pitchFamily="18" charset="2"/>
              <a:buNone/>
            </a:pPr>
            <a:r>
              <a:rPr lang="en-US" dirty="0" smtClean="0"/>
              <a:t>methodologies and tools that help </a:t>
            </a:r>
          </a:p>
          <a:p>
            <a:pPr>
              <a:buFont typeface="Symbol" pitchFamily="18" charset="2"/>
              <a:buNone/>
            </a:pPr>
            <a:r>
              <a:rPr lang="en-US" dirty="0" smtClean="0"/>
              <a:t>with the production of</a:t>
            </a:r>
          </a:p>
          <a:p>
            <a:r>
              <a:rPr lang="en-US" dirty="0" smtClean="0"/>
              <a:t>a high quality software  system </a:t>
            </a:r>
          </a:p>
          <a:p>
            <a:r>
              <a:rPr lang="en-US" dirty="0" smtClean="0"/>
              <a:t>with a  given budget  </a:t>
            </a:r>
          </a:p>
          <a:p>
            <a:r>
              <a:rPr lang="en-US" dirty="0" smtClean="0"/>
              <a:t>before a given deadline</a:t>
            </a:r>
          </a:p>
          <a:p>
            <a:pPr>
              <a:buFont typeface="Symbol" pitchFamily="18" charset="2"/>
              <a:buNone/>
            </a:pPr>
            <a:r>
              <a:rPr lang="en-US" dirty="0" smtClean="0"/>
              <a:t>   while change occurs.</a:t>
            </a:r>
          </a:p>
          <a:p>
            <a:pPr>
              <a:buFont typeface="Symbol" pitchFamily="18" charset="2"/>
              <a:buNone/>
            </a:pPr>
            <a:endParaRPr lang="en-US" dirty="0"/>
          </a:p>
          <a:p>
            <a:pPr>
              <a:buNone/>
            </a:pPr>
            <a:r>
              <a:rPr lang="en-US" dirty="0"/>
              <a:t>The study and application of methodologies to develop quality software that fulfill customer needs.</a:t>
            </a:r>
            <a:endParaRPr lang="es-ES" dirty="0"/>
          </a:p>
          <a:p>
            <a:pPr>
              <a:buFont typeface="Symbol" pitchFamily="18" charset="2"/>
              <a:buNone/>
            </a:pPr>
            <a:endParaRPr lang="en-US" dirty="0" smtClean="0"/>
          </a:p>
        </p:txBody>
      </p:sp>
    </p:spTree>
  </p:cSld>
  <p:clrMapOvr>
    <a:masterClrMapping/>
  </p:clrMapOvr>
  <p:transition advTm="2000"/>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4"/>
          <p:cNvSpPr>
            <a:spLocks noGrp="1" noChangeArrowheads="1"/>
          </p:cNvSpPr>
          <p:nvPr>
            <p:ph type="title"/>
          </p:nvPr>
        </p:nvSpPr>
        <p:spPr>
          <a:noFill/>
        </p:spPr>
        <p:txBody>
          <a:bodyPr/>
          <a:lstStyle/>
          <a:p>
            <a:r>
              <a:rPr lang="en-GB" smtClean="0"/>
              <a:t>Code of ethics - principles</a:t>
            </a:r>
          </a:p>
        </p:txBody>
      </p:sp>
      <p:sp>
        <p:nvSpPr>
          <p:cNvPr id="27651" name="Rectangle 5"/>
          <p:cNvSpPr>
            <a:spLocks noGrp="1" noChangeArrowheads="1"/>
          </p:cNvSpPr>
          <p:nvPr>
            <p:ph sz="quarter" idx="1"/>
          </p:nvPr>
        </p:nvSpPr>
        <p:spPr/>
        <p:txBody>
          <a:bodyPr/>
          <a:lstStyle/>
          <a:p>
            <a:r>
              <a:rPr lang="en-GB" smtClean="0"/>
              <a:t>COLLEAGUES </a:t>
            </a:r>
          </a:p>
          <a:p>
            <a:pPr lvl="1"/>
            <a:r>
              <a:rPr lang="en-GB" smtClean="0"/>
              <a:t>Software engineers shall be fair to and supportive of their colleagues.</a:t>
            </a:r>
          </a:p>
          <a:p>
            <a:r>
              <a:rPr lang="en-GB" smtClean="0"/>
              <a:t>SELF </a:t>
            </a:r>
          </a:p>
          <a:p>
            <a:pPr lvl="1"/>
            <a:r>
              <a:rPr lang="en-GB" smtClean="0"/>
              <a:t>Software engineers shall participate in lifelong learning regarding the practice of their profession and shall promote an ethical approach to the practice of the profession.</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4"/>
          <p:cNvSpPr>
            <a:spLocks noGrp="1" noChangeArrowheads="1"/>
          </p:cNvSpPr>
          <p:nvPr>
            <p:ph type="title"/>
          </p:nvPr>
        </p:nvSpPr>
        <p:spPr/>
        <p:txBody>
          <a:bodyPr/>
          <a:lstStyle/>
          <a:p>
            <a:r>
              <a:rPr lang="en-GB" smtClean="0"/>
              <a:t>What is software engineering?</a:t>
            </a:r>
          </a:p>
        </p:txBody>
      </p:sp>
      <p:sp>
        <p:nvSpPr>
          <p:cNvPr id="10243" name="Rectangle 5"/>
          <p:cNvSpPr>
            <a:spLocks noGrp="1" noChangeArrowheads="1"/>
          </p:cNvSpPr>
          <p:nvPr>
            <p:ph sz="quarter" idx="1"/>
          </p:nvPr>
        </p:nvSpPr>
        <p:spPr/>
        <p:txBody>
          <a:bodyPr>
            <a:normAutofit/>
          </a:bodyPr>
          <a:lstStyle/>
          <a:p>
            <a:r>
              <a:rPr lang="en-US" sz="2200" dirty="0"/>
              <a:t>The application of a systematic, disciplined, quantifiable approach to the development, operation, and maintenance of software, and the study of these approaches.</a:t>
            </a:r>
          </a:p>
          <a:p>
            <a:r>
              <a:rPr lang="en-GB" sz="2200" dirty="0"/>
              <a:t>Software engineers should adopt a systematic and organised approach to their work and use appropriate tools and techniques depending on the problem to be solved, the development constraints and the resources available.</a:t>
            </a:r>
          </a:p>
          <a:p>
            <a:endParaRPr lang="en-GB" dirty="0" smtClean="0"/>
          </a:p>
          <a:p>
            <a:endParaRPr lang="en-GB" dirty="0" smtClean="0"/>
          </a:p>
        </p:txBody>
      </p:sp>
    </p:spTree>
    <p:extLst>
      <p:ext uri="{BB962C8B-B14F-4D97-AF65-F5344CB8AC3E}">
        <p14:creationId xmlns:p14="http://schemas.microsoft.com/office/powerpoint/2010/main" val="200673610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Marcador de contenido"/>
          <p:cNvSpPr txBox="1">
            <a:spLocks/>
          </p:cNvSpPr>
          <p:nvPr/>
        </p:nvSpPr>
        <p:spPr>
          <a:xfrm>
            <a:off x="214282" y="214290"/>
            <a:ext cx="8229600" cy="2143140"/>
          </a:xfrm>
          <a:prstGeom prst="rect">
            <a:avLst/>
          </a:prstGeom>
        </p:spPr>
        <p:txBody>
          <a:bodyPr vert="horz" anchor="t">
            <a:normAutofit/>
          </a:bodyPr>
          <a:lstStyle/>
          <a:p>
            <a:pPr marL="448056" marR="0" lvl="0" indent="-384048" algn="l" defTabSz="914400" rtl="0" eaLnBrk="1" fontAlgn="auto" latinLnBrk="0" hangingPunct="1">
              <a:lnSpc>
                <a:spcPct val="100000"/>
              </a:lnSpc>
              <a:spcBef>
                <a:spcPct val="20000"/>
              </a:spcBef>
              <a:spcAft>
                <a:spcPts val="0"/>
              </a:spcAft>
              <a:buClr>
                <a:schemeClr val="accent1"/>
              </a:buClr>
              <a:buSzPct val="80000"/>
              <a:buFont typeface="Wingdings 2"/>
              <a:buNone/>
              <a:tabLst/>
              <a:defRPr/>
            </a:pPr>
            <a:r>
              <a:rPr kumimoji="0" lang="es-ES_tradnl" sz="6600" b="0" i="0" u="none" strike="noStrike" kern="1200" cap="none" spc="0" normalizeH="0" baseline="0" noProof="0" dirty="0" smtClean="0">
                <a:ln>
                  <a:noFill/>
                </a:ln>
                <a:solidFill>
                  <a:schemeClr val="tx1"/>
                </a:solidFill>
                <a:effectLst/>
                <a:uLnTx/>
                <a:uFillTx/>
                <a:latin typeface="+mn-lt"/>
                <a:ea typeface="+mn-ea"/>
                <a:cs typeface="+mn-cs"/>
              </a:rPr>
              <a:t>Software </a:t>
            </a:r>
            <a:r>
              <a:rPr kumimoji="0" lang="es-ES_tradnl" sz="6600" b="0" i="0" u="none" strike="noStrike" kern="1200" cap="none" spc="0" normalizeH="0" baseline="0" noProof="0" dirty="0" err="1" smtClean="0">
                <a:ln>
                  <a:noFill/>
                </a:ln>
                <a:solidFill>
                  <a:schemeClr val="tx1"/>
                </a:solidFill>
                <a:effectLst/>
                <a:uLnTx/>
                <a:uFillTx/>
                <a:latin typeface="+mn-lt"/>
                <a:ea typeface="+mn-ea"/>
                <a:cs typeface="+mn-cs"/>
              </a:rPr>
              <a:t>Engineering</a:t>
            </a:r>
            <a:endParaRPr kumimoji="0" lang="es-ES" sz="6600" b="0" i="0" u="none" strike="noStrike" kern="1200" cap="none" spc="0" normalizeH="0" baseline="0" noProof="0" dirty="0">
              <a:ln>
                <a:noFill/>
              </a:ln>
              <a:solidFill>
                <a:schemeClr val="tx1"/>
              </a:solidFill>
              <a:effectLst/>
              <a:uLnTx/>
              <a:uFillTx/>
              <a:latin typeface="+mn-lt"/>
              <a:ea typeface="+mn-ea"/>
              <a:cs typeface="+mn-cs"/>
            </a:endParaRPr>
          </a:p>
        </p:txBody>
      </p:sp>
      <p:sp>
        <p:nvSpPr>
          <p:cNvPr id="6" name="5 Rectángulo"/>
          <p:cNvSpPr/>
          <p:nvPr/>
        </p:nvSpPr>
        <p:spPr>
          <a:xfrm>
            <a:off x="642942" y="1571612"/>
            <a:ext cx="4572000" cy="707886"/>
          </a:xfrm>
          <a:prstGeom prst="rect">
            <a:avLst/>
          </a:prstGeom>
        </p:spPr>
        <p:txBody>
          <a:bodyPr>
            <a:spAutoFit/>
          </a:bodyPr>
          <a:lstStyle/>
          <a:p>
            <a:r>
              <a:rPr lang="en-US" sz="4000" dirty="0" smtClean="0"/>
              <a:t>Objective</a:t>
            </a:r>
            <a:endParaRPr lang="es-ES" sz="4000" dirty="0"/>
          </a:p>
        </p:txBody>
      </p:sp>
      <p:sp>
        <p:nvSpPr>
          <p:cNvPr id="7" name="6 Rectángulo"/>
          <p:cNvSpPr/>
          <p:nvPr/>
        </p:nvSpPr>
        <p:spPr>
          <a:xfrm>
            <a:off x="928663" y="2571744"/>
            <a:ext cx="7786742" cy="1077218"/>
          </a:xfrm>
          <a:prstGeom prst="rect">
            <a:avLst/>
          </a:prstGeom>
        </p:spPr>
        <p:txBody>
          <a:bodyPr wrap="square">
            <a:spAutoFit/>
          </a:bodyPr>
          <a:lstStyle/>
          <a:p>
            <a:r>
              <a:rPr lang="en-US" sz="3200" dirty="0" smtClean="0"/>
              <a:t>To produce software that is:</a:t>
            </a:r>
          </a:p>
          <a:p>
            <a:r>
              <a:rPr lang="en-US" sz="3200" dirty="0"/>
              <a:t>	</a:t>
            </a:r>
            <a:endParaRPr lang="es-ES" sz="3200" dirty="0"/>
          </a:p>
        </p:txBody>
      </p:sp>
      <p:sp>
        <p:nvSpPr>
          <p:cNvPr id="8" name="7 Rectángulo"/>
          <p:cNvSpPr/>
          <p:nvPr/>
        </p:nvSpPr>
        <p:spPr>
          <a:xfrm>
            <a:off x="898183" y="3104712"/>
            <a:ext cx="7786742" cy="2554545"/>
          </a:xfrm>
          <a:prstGeom prst="rect">
            <a:avLst/>
          </a:prstGeom>
        </p:spPr>
        <p:txBody>
          <a:bodyPr wrap="square">
            <a:spAutoFit/>
          </a:bodyPr>
          <a:lstStyle/>
          <a:p>
            <a:pPr>
              <a:buFont typeface="Arial" pitchFamily="34" charset="0"/>
              <a:buChar char="•"/>
            </a:pPr>
            <a:r>
              <a:rPr lang="en-US" sz="3200" dirty="0" smtClean="0"/>
              <a:t> On time: is </a:t>
            </a:r>
            <a:r>
              <a:rPr lang="es-ES_tradnl" sz="3200" dirty="0" err="1" smtClean="0"/>
              <a:t>deliver</a:t>
            </a:r>
            <a:r>
              <a:rPr lang="es-ES_tradnl" sz="3200" dirty="0" smtClean="0"/>
              <a:t> at </a:t>
            </a:r>
            <a:r>
              <a:rPr lang="es-ES_tradnl" sz="3200" dirty="0" err="1" smtClean="0"/>
              <a:t>the</a:t>
            </a:r>
            <a:r>
              <a:rPr lang="es-ES_tradnl" sz="3200" dirty="0" smtClean="0"/>
              <a:t> </a:t>
            </a:r>
            <a:r>
              <a:rPr lang="es-ES_tradnl" sz="3200" dirty="0" err="1" smtClean="0"/>
              <a:t>established</a:t>
            </a:r>
            <a:r>
              <a:rPr lang="es-ES_tradnl" sz="3200" baseline="0" dirty="0" smtClean="0"/>
              <a:t> date.</a:t>
            </a:r>
          </a:p>
          <a:p>
            <a:pPr>
              <a:buFont typeface="Arial" pitchFamily="34" charset="0"/>
              <a:buChar char="•"/>
            </a:pPr>
            <a:r>
              <a:rPr lang="en-US" sz="3200" dirty="0" smtClean="0"/>
              <a:t> </a:t>
            </a:r>
            <a:r>
              <a:rPr lang="es-ES" sz="3200" dirty="0" err="1" smtClean="0"/>
              <a:t>Reliable</a:t>
            </a:r>
            <a:r>
              <a:rPr lang="es-ES" sz="3200" dirty="0" smtClean="0"/>
              <a:t>: </a:t>
            </a:r>
            <a:r>
              <a:rPr lang="es-ES" sz="3200" dirty="0" err="1" smtClean="0"/>
              <a:t>doesn´t</a:t>
            </a:r>
            <a:r>
              <a:rPr lang="es-ES" sz="3200" dirty="0" smtClean="0"/>
              <a:t> </a:t>
            </a:r>
            <a:r>
              <a:rPr lang="es-ES" sz="3200" dirty="0" err="1" smtClean="0"/>
              <a:t>crash</a:t>
            </a:r>
            <a:r>
              <a:rPr lang="es-ES" sz="3200" dirty="0" smtClean="0"/>
              <a:t>.</a:t>
            </a:r>
          </a:p>
          <a:p>
            <a:pPr>
              <a:buFont typeface="Arial" pitchFamily="34" charset="0"/>
              <a:buChar char="•"/>
            </a:pPr>
            <a:r>
              <a:rPr lang="es-ES_tradnl" sz="3200" dirty="0" smtClean="0"/>
              <a:t> Complete: </a:t>
            </a:r>
            <a:r>
              <a:rPr lang="es-ES_tradnl" sz="3200" dirty="0" err="1" smtClean="0"/>
              <a:t>good</a:t>
            </a:r>
            <a:r>
              <a:rPr lang="es-ES_tradnl" sz="3200" dirty="0" smtClean="0"/>
              <a:t> </a:t>
            </a:r>
            <a:r>
              <a:rPr lang="es-ES_tradnl" sz="3200" dirty="0" err="1" smtClean="0"/>
              <a:t>documentation</a:t>
            </a:r>
            <a:r>
              <a:rPr lang="es-ES_tradnl" sz="3200" dirty="0" smtClean="0"/>
              <a:t>, </a:t>
            </a:r>
            <a:r>
              <a:rPr lang="es-ES_tradnl" sz="3200" dirty="0" err="1" smtClean="0"/>
              <a:t>fulfill</a:t>
            </a:r>
            <a:r>
              <a:rPr lang="es-ES_tradnl" sz="3200" dirty="0" smtClean="0"/>
              <a:t> </a:t>
            </a:r>
            <a:r>
              <a:rPr lang="es-ES_tradnl" sz="3200" dirty="0" err="1" smtClean="0"/>
              <a:t>customer</a:t>
            </a:r>
            <a:r>
              <a:rPr lang="es-ES_tradnl" sz="3200" dirty="0" smtClean="0"/>
              <a:t> </a:t>
            </a:r>
            <a:r>
              <a:rPr lang="es-ES_tradnl" sz="3200" dirty="0" err="1" smtClean="0"/>
              <a:t>needs</a:t>
            </a:r>
            <a:r>
              <a:rPr lang="es-ES_tradnl" sz="3200" dirty="0" smtClean="0"/>
              <a:t>.</a:t>
            </a:r>
            <a:endParaRPr lang="en-US" sz="3200" dirty="0" smtClean="0"/>
          </a:p>
          <a:p>
            <a:r>
              <a:rPr lang="en-US" sz="3200" dirty="0"/>
              <a:t>	</a:t>
            </a:r>
            <a:endParaRPr lang="es-ES" sz="3200" dirty="0"/>
          </a:p>
        </p:txBody>
      </p:sp>
    </p:spTree>
    <p:extLst>
      <p:ext uri="{BB962C8B-B14F-4D97-AF65-F5344CB8AC3E}">
        <p14:creationId xmlns:p14="http://schemas.microsoft.com/office/powerpoint/2010/main" val="176393874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4"/>
          <p:cNvSpPr>
            <a:spLocks noGrp="1" noChangeArrowheads="1"/>
          </p:cNvSpPr>
          <p:nvPr>
            <p:ph type="title"/>
          </p:nvPr>
        </p:nvSpPr>
        <p:spPr/>
        <p:txBody>
          <a:bodyPr/>
          <a:lstStyle/>
          <a:p>
            <a:r>
              <a:rPr lang="en-GB" sz="3200" smtClean="0"/>
              <a:t>What is the difference between software engineering and system engineering?</a:t>
            </a:r>
            <a:endParaRPr lang="en-GB" smtClean="0"/>
          </a:p>
        </p:txBody>
      </p:sp>
      <p:sp>
        <p:nvSpPr>
          <p:cNvPr id="12291" name="Rectangle 5"/>
          <p:cNvSpPr>
            <a:spLocks noGrp="1" noChangeArrowheads="1"/>
          </p:cNvSpPr>
          <p:nvPr>
            <p:ph sz="quarter" idx="1"/>
          </p:nvPr>
        </p:nvSpPr>
        <p:spPr/>
        <p:txBody>
          <a:bodyPr>
            <a:normAutofit/>
          </a:bodyPr>
          <a:lstStyle/>
          <a:p>
            <a:pPr>
              <a:lnSpc>
                <a:spcPct val="90000"/>
              </a:lnSpc>
            </a:pPr>
            <a:r>
              <a:rPr lang="en-GB" smtClean="0"/>
              <a:t>System engineering is concerned with all aspects of computer-based systems development including hardware, software and process engineering. Software engineering is part of this process concerned with developing the software infrastructure, control, applications and databases in the system.</a:t>
            </a:r>
          </a:p>
          <a:p>
            <a:pPr>
              <a:lnSpc>
                <a:spcPct val="90000"/>
              </a:lnSpc>
            </a:pPr>
            <a:r>
              <a:rPr lang="en-GB" smtClean="0"/>
              <a:t>System engineers are involved in system specification, architectural design, integration and deployment.</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4"/>
          <p:cNvSpPr>
            <a:spLocks noGrp="1" noChangeArrowheads="1"/>
          </p:cNvSpPr>
          <p:nvPr>
            <p:ph type="title"/>
          </p:nvPr>
        </p:nvSpPr>
        <p:spPr/>
        <p:txBody>
          <a:bodyPr/>
          <a:lstStyle/>
          <a:p>
            <a:r>
              <a:rPr lang="en-GB" smtClean="0"/>
              <a:t>Software engineering</a:t>
            </a:r>
          </a:p>
        </p:txBody>
      </p:sp>
      <p:sp>
        <p:nvSpPr>
          <p:cNvPr id="5123" name="Rectangle 5"/>
          <p:cNvSpPr>
            <a:spLocks noGrp="1" noChangeArrowheads="1"/>
          </p:cNvSpPr>
          <p:nvPr>
            <p:ph sz="quarter" idx="1"/>
          </p:nvPr>
        </p:nvSpPr>
        <p:spPr/>
        <p:txBody>
          <a:bodyPr>
            <a:normAutofit/>
          </a:bodyPr>
          <a:lstStyle/>
          <a:p>
            <a:pPr>
              <a:lnSpc>
                <a:spcPct val="90000"/>
              </a:lnSpc>
            </a:pPr>
            <a:r>
              <a:rPr lang="en-GB" smtClean="0"/>
              <a:t>The economies of ALL developed nations are </a:t>
            </a:r>
            <a:br>
              <a:rPr lang="en-GB" smtClean="0"/>
            </a:br>
            <a:r>
              <a:rPr lang="en-GB" smtClean="0"/>
              <a:t>dependent on software.</a:t>
            </a:r>
          </a:p>
          <a:p>
            <a:pPr>
              <a:lnSpc>
                <a:spcPct val="90000"/>
              </a:lnSpc>
            </a:pPr>
            <a:r>
              <a:rPr lang="en-GB" smtClean="0"/>
              <a:t>More and more systems are software controlled</a:t>
            </a:r>
          </a:p>
          <a:p>
            <a:pPr>
              <a:lnSpc>
                <a:spcPct val="90000"/>
              </a:lnSpc>
            </a:pPr>
            <a:r>
              <a:rPr lang="en-GB" smtClean="0"/>
              <a:t>Software engineering is concerned with theories, methods and tools for professional software development.</a:t>
            </a:r>
          </a:p>
          <a:p>
            <a:pPr>
              <a:lnSpc>
                <a:spcPct val="90000"/>
              </a:lnSpc>
            </a:pPr>
            <a:r>
              <a:rPr lang="en-GB" smtClean="0"/>
              <a:t>Expenditure on software represents a </a:t>
            </a:r>
            <a:br>
              <a:rPr lang="en-GB" smtClean="0"/>
            </a:br>
            <a:r>
              <a:rPr lang="en-GB" smtClean="0"/>
              <a:t>significant fraction of GNP in all developed countries.</a:t>
            </a:r>
          </a:p>
        </p:txBody>
      </p:sp>
    </p:spTree>
    <p:extLst>
      <p:ext uri="{BB962C8B-B14F-4D97-AF65-F5344CB8AC3E}">
        <p14:creationId xmlns:p14="http://schemas.microsoft.com/office/powerpoint/2010/main" val="50279913"/>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2 Marcador de contenido"/>
          <p:cNvSpPr txBox="1">
            <a:spLocks/>
          </p:cNvSpPr>
          <p:nvPr/>
        </p:nvSpPr>
        <p:spPr>
          <a:xfrm>
            <a:off x="214282" y="142852"/>
            <a:ext cx="8229600" cy="2143140"/>
          </a:xfrm>
          <a:prstGeom prst="rect">
            <a:avLst/>
          </a:prstGeom>
        </p:spPr>
        <p:txBody>
          <a:bodyPr vert="horz" anchor="t">
            <a:normAutofit/>
          </a:bodyPr>
          <a:lstStyle/>
          <a:p>
            <a:pPr marL="448056" marR="0" lvl="0" indent="-384048" algn="l" defTabSz="914400" rtl="0" eaLnBrk="1" fontAlgn="auto" latinLnBrk="0" hangingPunct="1">
              <a:lnSpc>
                <a:spcPct val="100000"/>
              </a:lnSpc>
              <a:spcBef>
                <a:spcPct val="20000"/>
              </a:spcBef>
              <a:spcAft>
                <a:spcPts val="0"/>
              </a:spcAft>
              <a:buClr>
                <a:schemeClr val="accent1"/>
              </a:buClr>
              <a:buSzPct val="80000"/>
              <a:buFont typeface="Wingdings 2"/>
              <a:buNone/>
              <a:tabLst/>
              <a:defRPr/>
            </a:pPr>
            <a:r>
              <a:rPr kumimoji="0" lang="es-ES_tradnl" sz="6600" b="0" i="0" u="none" strike="noStrike" kern="1200" cap="none" spc="0" normalizeH="0" baseline="0" noProof="0" dirty="0" err="1" smtClean="0">
                <a:ln>
                  <a:noFill/>
                </a:ln>
                <a:solidFill>
                  <a:schemeClr val="tx1"/>
                </a:solidFill>
                <a:effectLst/>
                <a:uLnTx/>
                <a:uFillTx/>
                <a:latin typeface="+mn-lt"/>
                <a:ea typeface="+mn-ea"/>
                <a:cs typeface="+mn-cs"/>
              </a:rPr>
              <a:t>The</a:t>
            </a:r>
            <a:r>
              <a:rPr kumimoji="0" lang="es-ES_tradnl" sz="6600" b="0" i="0" u="none" strike="noStrike" kern="1200" cap="none" spc="0" normalizeH="0" baseline="0" noProof="0" dirty="0" smtClean="0">
                <a:ln>
                  <a:noFill/>
                </a:ln>
                <a:solidFill>
                  <a:schemeClr val="tx1"/>
                </a:solidFill>
                <a:effectLst/>
                <a:uLnTx/>
                <a:uFillTx/>
                <a:latin typeface="+mn-lt"/>
                <a:ea typeface="+mn-ea"/>
                <a:cs typeface="+mn-cs"/>
              </a:rPr>
              <a:t> </a:t>
            </a:r>
            <a:r>
              <a:rPr kumimoji="0" lang="es-ES_tradnl" sz="6600" b="0" i="0" u="none" strike="noStrike" kern="1200" cap="none" spc="0" normalizeH="0" baseline="0" noProof="0" dirty="0" err="1" smtClean="0">
                <a:ln>
                  <a:noFill/>
                </a:ln>
                <a:solidFill>
                  <a:schemeClr val="tx1"/>
                </a:solidFill>
                <a:effectLst/>
                <a:uLnTx/>
                <a:uFillTx/>
                <a:latin typeface="+mn-lt"/>
                <a:ea typeface="+mn-ea"/>
                <a:cs typeface="+mn-cs"/>
              </a:rPr>
              <a:t>team</a:t>
            </a:r>
            <a:endParaRPr kumimoji="0" lang="es-ES" sz="6600" b="0" i="0" u="none" strike="noStrike" kern="1200" cap="none" spc="0" normalizeH="0" baseline="0" noProof="0" dirty="0">
              <a:ln>
                <a:noFill/>
              </a:ln>
              <a:solidFill>
                <a:schemeClr val="tx1"/>
              </a:solidFill>
              <a:effectLst/>
              <a:uLnTx/>
              <a:uFillTx/>
              <a:latin typeface="+mn-lt"/>
              <a:ea typeface="+mn-ea"/>
              <a:cs typeface="+mn-cs"/>
            </a:endParaRPr>
          </a:p>
        </p:txBody>
      </p:sp>
      <p:pic>
        <p:nvPicPr>
          <p:cNvPr id="5" name="4 Imagen" descr="DevelopersAreBornBrave_Small.jpg"/>
          <p:cNvPicPr>
            <a:picLocks noChangeAspect="1"/>
          </p:cNvPicPr>
          <p:nvPr/>
        </p:nvPicPr>
        <p:blipFill>
          <a:blip r:embed="rId2"/>
          <a:stretch>
            <a:fillRect/>
          </a:stretch>
        </p:blipFill>
        <p:spPr>
          <a:xfrm>
            <a:off x="357158" y="1643052"/>
            <a:ext cx="8581258" cy="4014803"/>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2 Marcador de contenido"/>
          <p:cNvSpPr txBox="1">
            <a:spLocks/>
          </p:cNvSpPr>
          <p:nvPr/>
        </p:nvSpPr>
        <p:spPr>
          <a:xfrm>
            <a:off x="214282" y="142852"/>
            <a:ext cx="8229600" cy="2143140"/>
          </a:xfrm>
          <a:prstGeom prst="rect">
            <a:avLst/>
          </a:prstGeom>
        </p:spPr>
        <p:txBody>
          <a:bodyPr vert="horz" anchor="t">
            <a:normAutofit/>
          </a:bodyPr>
          <a:lstStyle/>
          <a:p>
            <a:pPr marL="448056" marR="0" lvl="0" indent="-384048" algn="l" defTabSz="914400" rtl="0" eaLnBrk="1" fontAlgn="auto" latinLnBrk="0" hangingPunct="1">
              <a:lnSpc>
                <a:spcPct val="100000"/>
              </a:lnSpc>
              <a:spcBef>
                <a:spcPct val="20000"/>
              </a:spcBef>
              <a:spcAft>
                <a:spcPts val="0"/>
              </a:spcAft>
              <a:buClr>
                <a:schemeClr val="accent1"/>
              </a:buClr>
              <a:buSzPct val="80000"/>
              <a:buFont typeface="Wingdings 2"/>
              <a:buNone/>
              <a:tabLst/>
              <a:defRPr/>
            </a:pPr>
            <a:r>
              <a:rPr kumimoji="0" lang="es-ES_tradnl" sz="6600" b="0" i="0" u="none" strike="noStrike" kern="1200" cap="none" spc="0" normalizeH="0" baseline="0" noProof="0" dirty="0" err="1" smtClean="0">
                <a:ln>
                  <a:noFill/>
                </a:ln>
                <a:solidFill>
                  <a:schemeClr val="tx1"/>
                </a:solidFill>
                <a:effectLst/>
                <a:uLnTx/>
                <a:uFillTx/>
                <a:latin typeface="+mn-lt"/>
                <a:ea typeface="+mn-ea"/>
                <a:cs typeface="+mn-cs"/>
              </a:rPr>
              <a:t>Stages</a:t>
            </a:r>
            <a:r>
              <a:rPr kumimoji="0" lang="es-ES_tradnl" sz="6600" b="0" i="0" u="none" strike="noStrike" kern="1200" cap="none" spc="0" normalizeH="0" baseline="0" noProof="0" dirty="0" smtClean="0">
                <a:ln>
                  <a:noFill/>
                </a:ln>
                <a:solidFill>
                  <a:schemeClr val="tx1"/>
                </a:solidFill>
                <a:effectLst/>
                <a:uLnTx/>
                <a:uFillTx/>
                <a:latin typeface="+mn-lt"/>
                <a:ea typeface="+mn-ea"/>
                <a:cs typeface="+mn-cs"/>
              </a:rPr>
              <a:t> </a:t>
            </a:r>
            <a:r>
              <a:rPr kumimoji="0" lang="es-ES_tradnl" sz="6600" b="0" i="0" u="none" strike="noStrike" kern="1200" cap="none" spc="0" normalizeH="0" baseline="0" noProof="0" dirty="0" err="1" smtClean="0">
                <a:ln>
                  <a:noFill/>
                </a:ln>
                <a:solidFill>
                  <a:schemeClr val="tx1"/>
                </a:solidFill>
                <a:effectLst/>
                <a:uLnTx/>
                <a:uFillTx/>
                <a:latin typeface="+mn-lt"/>
                <a:ea typeface="+mn-ea"/>
                <a:cs typeface="+mn-cs"/>
              </a:rPr>
              <a:t>for</a:t>
            </a:r>
            <a:r>
              <a:rPr kumimoji="0" lang="es-ES_tradnl" sz="6600" b="0" i="0" u="none" strike="noStrike" kern="1200" cap="none" spc="0" normalizeH="0" baseline="0" noProof="0" dirty="0" smtClean="0">
                <a:ln>
                  <a:noFill/>
                </a:ln>
                <a:solidFill>
                  <a:schemeClr val="tx1"/>
                </a:solidFill>
                <a:effectLst/>
                <a:uLnTx/>
                <a:uFillTx/>
                <a:latin typeface="+mn-lt"/>
                <a:ea typeface="+mn-ea"/>
                <a:cs typeface="+mn-cs"/>
              </a:rPr>
              <a:t> software </a:t>
            </a:r>
            <a:r>
              <a:rPr kumimoji="0" lang="es-ES_tradnl" sz="6600" b="0" i="0" u="none" strike="noStrike" kern="1200" cap="none" spc="0" normalizeH="0" baseline="0" noProof="0" dirty="0" err="1" smtClean="0">
                <a:ln>
                  <a:noFill/>
                </a:ln>
                <a:solidFill>
                  <a:schemeClr val="tx1"/>
                </a:solidFill>
                <a:effectLst/>
                <a:uLnTx/>
                <a:uFillTx/>
                <a:latin typeface="+mn-lt"/>
                <a:ea typeface="+mn-ea"/>
                <a:cs typeface="+mn-cs"/>
              </a:rPr>
              <a:t>development</a:t>
            </a:r>
            <a:endParaRPr kumimoji="0" lang="es-ES" sz="6600" b="0" i="0" u="none" strike="noStrike" kern="1200" cap="none" spc="0" normalizeH="0" baseline="0" noProof="0" dirty="0">
              <a:ln>
                <a:noFill/>
              </a:ln>
              <a:solidFill>
                <a:schemeClr val="tx1"/>
              </a:solidFill>
              <a:effectLst/>
              <a:uLnTx/>
              <a:uFillTx/>
              <a:latin typeface="+mn-lt"/>
              <a:ea typeface="+mn-ea"/>
              <a:cs typeface="+mn-cs"/>
            </a:endParaRPr>
          </a:p>
        </p:txBody>
      </p:sp>
      <p:sp>
        <p:nvSpPr>
          <p:cNvPr id="6" name="5 Elipse"/>
          <p:cNvSpPr/>
          <p:nvPr/>
        </p:nvSpPr>
        <p:spPr>
          <a:xfrm>
            <a:off x="357158" y="2357430"/>
            <a:ext cx="3357586" cy="7143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bg1"/>
                </a:solidFill>
              </a:rPr>
              <a:t>Requirements Analysis</a:t>
            </a:r>
            <a:endParaRPr lang="es-ES" sz="2000" dirty="0">
              <a:solidFill>
                <a:schemeClr val="bg1"/>
              </a:solidFill>
            </a:endParaRPr>
          </a:p>
        </p:txBody>
      </p:sp>
      <p:sp>
        <p:nvSpPr>
          <p:cNvPr id="10" name="9 Elipse"/>
          <p:cNvSpPr/>
          <p:nvPr/>
        </p:nvSpPr>
        <p:spPr>
          <a:xfrm>
            <a:off x="1643042" y="3286124"/>
            <a:ext cx="3071834" cy="7143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bg1"/>
                </a:solidFill>
              </a:rPr>
              <a:t>Software Design</a:t>
            </a:r>
            <a:endParaRPr lang="es-ES" sz="2000" dirty="0">
              <a:solidFill>
                <a:schemeClr val="bg1"/>
              </a:solidFill>
            </a:endParaRPr>
          </a:p>
        </p:txBody>
      </p:sp>
      <p:sp>
        <p:nvSpPr>
          <p:cNvPr id="11" name="10 Elipse"/>
          <p:cNvSpPr/>
          <p:nvPr/>
        </p:nvSpPr>
        <p:spPr>
          <a:xfrm>
            <a:off x="3143240" y="4143380"/>
            <a:ext cx="3214710" cy="7143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bg1"/>
                </a:solidFill>
              </a:rPr>
              <a:t>Implementation</a:t>
            </a:r>
            <a:endParaRPr lang="es-ES" sz="2000" dirty="0">
              <a:solidFill>
                <a:schemeClr val="bg1"/>
              </a:solidFill>
            </a:endParaRPr>
          </a:p>
        </p:txBody>
      </p:sp>
      <p:sp>
        <p:nvSpPr>
          <p:cNvPr id="12" name="11 Elipse"/>
          <p:cNvSpPr/>
          <p:nvPr/>
        </p:nvSpPr>
        <p:spPr>
          <a:xfrm>
            <a:off x="4714876" y="5000636"/>
            <a:ext cx="3071866" cy="7144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bg1"/>
                </a:solidFill>
              </a:rPr>
              <a:t>Testing</a:t>
            </a:r>
            <a:endParaRPr lang="es-ES" sz="2000" dirty="0">
              <a:solidFill>
                <a:schemeClr val="bg1"/>
              </a:solidFill>
            </a:endParaRPr>
          </a:p>
        </p:txBody>
      </p:sp>
      <p:sp>
        <p:nvSpPr>
          <p:cNvPr id="13" name="12 Elipse"/>
          <p:cNvSpPr/>
          <p:nvPr/>
        </p:nvSpPr>
        <p:spPr>
          <a:xfrm>
            <a:off x="6072198" y="5857892"/>
            <a:ext cx="2928990" cy="7143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bg1"/>
                </a:solidFill>
              </a:rPr>
              <a:t>Maintenance</a:t>
            </a:r>
            <a:endParaRPr lang="es-ES" sz="2000" dirty="0">
              <a:solidFill>
                <a:schemeClr val="bg1"/>
              </a:solidFill>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511</TotalTime>
  <Words>1263</Words>
  <Application>Microsoft Office PowerPoint</Application>
  <PresentationFormat>On-screen Show (4:3)</PresentationFormat>
  <Paragraphs>154</Paragraphs>
  <Slides>30</Slides>
  <Notes>10</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Equity</vt:lpstr>
      <vt:lpstr>PowerPoint Presentation</vt:lpstr>
      <vt:lpstr>What is software?</vt:lpstr>
      <vt:lpstr>Software Engineering: Definition</vt:lpstr>
      <vt:lpstr>What is software engineering?</vt:lpstr>
      <vt:lpstr>PowerPoint Presentation</vt:lpstr>
      <vt:lpstr>What is the difference between software engineering and system engineering?</vt:lpstr>
      <vt:lpstr>Software engineering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What are the attributes of good software?</vt:lpstr>
      <vt:lpstr>What are the key challenges facing software engineering?</vt:lpstr>
      <vt:lpstr>Software costs</vt:lpstr>
      <vt:lpstr>What are the costs of software engineering?</vt:lpstr>
      <vt:lpstr>What is a software process?</vt:lpstr>
      <vt:lpstr>What is a software process model?</vt:lpstr>
      <vt:lpstr>Activity cost distribution</vt:lpstr>
      <vt:lpstr>What is CASE (Computer-Aided Software Engineering)</vt:lpstr>
      <vt:lpstr>Professional and ethical responsibility</vt:lpstr>
      <vt:lpstr>Issues of professional responsibility</vt:lpstr>
      <vt:lpstr>Issues of professional responsibility</vt:lpstr>
      <vt:lpstr>Code of Ethics</vt:lpstr>
      <vt:lpstr>Code of ethics - preamble</vt:lpstr>
      <vt:lpstr>Code of ethics - principles</vt:lpstr>
      <vt:lpstr>Code of ethics - principles</vt:lpstr>
      <vt:lpstr>Code of ethics - principles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CL2-3</cp:lastModifiedBy>
  <cp:revision>37</cp:revision>
  <dcterms:created xsi:type="dcterms:W3CDTF">2017-09-19T16:34:13Z</dcterms:created>
  <dcterms:modified xsi:type="dcterms:W3CDTF">2019-09-05T11:06:23Z</dcterms:modified>
</cp:coreProperties>
</file>