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82"/>
  </p:notesMasterIdLst>
  <p:handoutMasterIdLst>
    <p:handoutMasterId r:id="rId83"/>
  </p:handoutMasterIdLst>
  <p:sldIdLst>
    <p:sldId id="257" r:id="rId2"/>
    <p:sldId id="324" r:id="rId3"/>
    <p:sldId id="352" r:id="rId4"/>
    <p:sldId id="353" r:id="rId5"/>
    <p:sldId id="351" r:id="rId6"/>
    <p:sldId id="349" r:id="rId7"/>
    <p:sldId id="325" r:id="rId8"/>
    <p:sldId id="326" r:id="rId9"/>
    <p:sldId id="328" r:id="rId10"/>
    <p:sldId id="329" r:id="rId11"/>
    <p:sldId id="331" r:id="rId12"/>
    <p:sldId id="332" r:id="rId13"/>
    <p:sldId id="333"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8" r:id="rId42"/>
    <p:sldId id="289" r:id="rId43"/>
    <p:sldId id="290" r:id="rId44"/>
    <p:sldId id="293" r:id="rId45"/>
    <p:sldId id="294" r:id="rId46"/>
    <p:sldId id="350" r:id="rId47"/>
    <p:sldId id="296" r:id="rId48"/>
    <p:sldId id="297" r:id="rId49"/>
    <p:sldId id="298" r:id="rId50"/>
    <p:sldId id="299" r:id="rId51"/>
    <p:sldId id="334" r:id="rId52"/>
    <p:sldId id="335" r:id="rId53"/>
    <p:sldId id="336" r:id="rId54"/>
    <p:sldId id="338" r:id="rId55"/>
    <p:sldId id="339" r:id="rId56"/>
    <p:sldId id="342" r:id="rId57"/>
    <p:sldId id="343" r:id="rId58"/>
    <p:sldId id="347" r:id="rId59"/>
    <p:sldId id="348"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1" r:id="rId79"/>
    <p:sldId id="322" r:id="rId80"/>
    <p:sldId id="323"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9EBD26-A029-4649-AD14-25AD8538071F}" type="datetimeFigureOut">
              <a:rPr lang="en-US" smtClean="0"/>
              <a:t>4/11/2018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0CFCF1-4B50-4874-A797-9E837BD3B07C}" type="slidenum">
              <a:rPr lang="en-US" smtClean="0"/>
              <a:t>‹#›</a:t>
            </a:fld>
            <a:endParaRPr lang="en-US"/>
          </a:p>
        </p:txBody>
      </p:sp>
    </p:spTree>
    <p:extLst>
      <p:ext uri="{BB962C8B-B14F-4D97-AF65-F5344CB8AC3E}">
        <p14:creationId xmlns:p14="http://schemas.microsoft.com/office/powerpoint/2010/main" val="28604095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984510-F687-4A8A-B40D-C74FD6A39FAB}" type="datetimeFigureOut">
              <a:rPr lang="en-US" smtClean="0"/>
              <a:pPr/>
              <a:t>4/11/2018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88BE84-820B-4023-BC80-CC5971999426}" type="slidenum">
              <a:rPr lang="en-US" smtClean="0"/>
              <a:pPr/>
              <a:t>‹#›</a:t>
            </a:fld>
            <a:endParaRPr lang="en-US"/>
          </a:p>
        </p:txBody>
      </p:sp>
    </p:spTree>
    <p:extLst>
      <p:ext uri="{BB962C8B-B14F-4D97-AF65-F5344CB8AC3E}">
        <p14:creationId xmlns:p14="http://schemas.microsoft.com/office/powerpoint/2010/main" val="2301003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88BE84-820B-4023-BC80-CC5971999426}"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22F1D2-3DA2-40B0-8A6A-97DE25585974}" type="slidenum">
              <a:rPr lang="en-US"/>
              <a:pPr/>
              <a:t>22</a:t>
            </a:fld>
            <a:endParaRPr lang="en-US"/>
          </a:p>
        </p:txBody>
      </p:sp>
      <p:sp>
        <p:nvSpPr>
          <p:cNvPr id="163842" name="Rectangle 2"/>
          <p:cNvSpPr>
            <a:spLocks noGrp="1" noRot="1" noChangeAspect="1" noChangeArrowheads="1" noTextEdit="1"/>
          </p:cNvSpPr>
          <p:nvPr>
            <p:ph type="sldImg"/>
          </p:nvPr>
        </p:nvSpPr>
        <p:spPr>
          <a:xfrm>
            <a:off x="1143000" y="685800"/>
            <a:ext cx="4572000" cy="3429000"/>
          </a:xfrm>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ECB4052-2618-4DD1-AE92-924DEDFB097A}" type="datetime1">
              <a:rPr lang="en-US" smtClean="0"/>
              <a:t>4/11/2018</a:t>
            </a:fld>
            <a:endParaRPr lang="en-US"/>
          </a:p>
        </p:txBody>
      </p:sp>
      <p:sp>
        <p:nvSpPr>
          <p:cNvPr id="17" name="Footer Placeholder 16"/>
          <p:cNvSpPr>
            <a:spLocks noGrp="1"/>
          </p:cNvSpPr>
          <p:nvPr>
            <p:ph type="ftr" sz="quarter" idx="11"/>
          </p:nvPr>
        </p:nvSpPr>
        <p:spPr/>
        <p:txBody>
          <a:bodyPr/>
          <a:lstStyle/>
          <a:p>
            <a:r>
              <a:rPr lang="en-US" smtClean="0"/>
              <a:t>CPSC-4360-01, CPSC-5360-01, Lecture 2</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5968464-A1F5-4277-9B96-3E454A4FB210}"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C51AB5-F6B5-4432-88FB-DFEABAA22DD6}" type="datetime1">
              <a:rPr lang="en-US" smtClean="0"/>
              <a:t>4/11/2018</a:t>
            </a:fld>
            <a:endParaRPr lang="en-US"/>
          </a:p>
        </p:txBody>
      </p:sp>
      <p:sp>
        <p:nvSpPr>
          <p:cNvPr id="5" name="Footer Placeholder 4"/>
          <p:cNvSpPr>
            <a:spLocks noGrp="1"/>
          </p:cNvSpPr>
          <p:nvPr>
            <p:ph type="ftr" sz="quarter" idx="11"/>
          </p:nvPr>
        </p:nvSpPr>
        <p:spPr/>
        <p:txBody>
          <a:bodyPr/>
          <a:lstStyle/>
          <a:p>
            <a:r>
              <a:rPr lang="en-US" smtClean="0"/>
              <a:t>CPSC-4360-01, CPSC-5360-01, Lecture 2</a:t>
            </a:r>
            <a:endParaRPr lang="en-US"/>
          </a:p>
        </p:txBody>
      </p:sp>
      <p:sp>
        <p:nvSpPr>
          <p:cNvPr id="6" name="Slide Number Placeholder 5"/>
          <p:cNvSpPr>
            <a:spLocks noGrp="1"/>
          </p:cNvSpPr>
          <p:nvPr>
            <p:ph type="sldNum" sz="quarter" idx="12"/>
          </p:nvPr>
        </p:nvSpPr>
        <p:spPr/>
        <p:txBody>
          <a:bodyPr/>
          <a:lstStyle/>
          <a:p>
            <a:fld id="{65968464-A1F5-4277-9B96-3E454A4FB2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C17A30-DC4D-45CE-B62D-5543BF95418E}" type="datetime1">
              <a:rPr lang="en-US" smtClean="0"/>
              <a:t>4/11/2018</a:t>
            </a:fld>
            <a:endParaRPr lang="en-US"/>
          </a:p>
        </p:txBody>
      </p:sp>
      <p:sp>
        <p:nvSpPr>
          <p:cNvPr id="5" name="Footer Placeholder 4"/>
          <p:cNvSpPr>
            <a:spLocks noGrp="1"/>
          </p:cNvSpPr>
          <p:nvPr>
            <p:ph type="ftr" sz="quarter" idx="11"/>
          </p:nvPr>
        </p:nvSpPr>
        <p:spPr/>
        <p:txBody>
          <a:bodyPr/>
          <a:lstStyle/>
          <a:p>
            <a:r>
              <a:rPr lang="en-US" smtClean="0"/>
              <a:t>CPSC-4360-01, CPSC-5360-01, Lecture 2</a:t>
            </a:r>
            <a:endParaRPr lang="en-US"/>
          </a:p>
        </p:txBody>
      </p:sp>
      <p:sp>
        <p:nvSpPr>
          <p:cNvPr id="6" name="Slide Number Placeholder 5"/>
          <p:cNvSpPr>
            <a:spLocks noGrp="1"/>
          </p:cNvSpPr>
          <p:nvPr>
            <p:ph type="sldNum" sz="quarter" idx="12"/>
          </p:nvPr>
        </p:nvSpPr>
        <p:spPr/>
        <p:txBody>
          <a:bodyPr/>
          <a:lstStyle/>
          <a:p>
            <a:fld id="{65968464-A1F5-4277-9B96-3E454A4FB21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p>
        </p:txBody>
      </p:sp>
      <p:sp>
        <p:nvSpPr>
          <p:cNvPr id="3" name="Content Placeholder 2"/>
          <p:cNvSpPr>
            <a:spLocks noGrp="1"/>
          </p:cNvSpPr>
          <p:nvPr>
            <p:ph sz="half" idx="1"/>
          </p:nvPr>
        </p:nvSpPr>
        <p:spPr>
          <a:xfrm>
            <a:off x="6858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2362200" y="6400800"/>
            <a:ext cx="4038600" cy="457200"/>
          </a:xfrm>
        </p:spPr>
        <p:txBody>
          <a:bodyPr/>
          <a:lstStyle>
            <a:lvl1pPr>
              <a:defRPr/>
            </a:lvl1pPr>
          </a:lstStyle>
          <a:p>
            <a:r>
              <a:rPr lang="en-US" smtClean="0"/>
              <a:t>CPSC-4360-01, CPSC-5360-01, Lecture 2</a:t>
            </a:r>
            <a:endParaRPr lang="en-US"/>
          </a:p>
        </p:txBody>
      </p:sp>
    </p:spTree>
    <p:extLst>
      <p:ext uri="{BB962C8B-B14F-4D97-AF65-F5344CB8AC3E}">
        <p14:creationId xmlns:p14="http://schemas.microsoft.com/office/powerpoint/2010/main" val="3047651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p>
        </p:txBody>
      </p:sp>
      <p:sp>
        <p:nvSpPr>
          <p:cNvPr id="3" name="Chart Placeholder 2"/>
          <p:cNvSpPr>
            <a:spLocks noGrp="1"/>
          </p:cNvSpPr>
          <p:nvPr>
            <p:ph type="chart" sz="half" idx="1"/>
          </p:nvPr>
        </p:nvSpPr>
        <p:spPr>
          <a:xfrm>
            <a:off x="685800" y="1066800"/>
            <a:ext cx="3848100" cy="4876800"/>
          </a:xfrm>
        </p:spPr>
        <p:txBody>
          <a:bodyPr/>
          <a:lstStyle/>
          <a:p>
            <a:endParaRPr lang="en-US"/>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2362200" y="6400800"/>
            <a:ext cx="4038600" cy="457200"/>
          </a:xfrm>
        </p:spPr>
        <p:txBody>
          <a:bodyPr/>
          <a:lstStyle>
            <a:lvl1pPr>
              <a:defRPr/>
            </a:lvl1pPr>
          </a:lstStyle>
          <a:p>
            <a:r>
              <a:rPr lang="en-US" smtClean="0"/>
              <a:t>CPSC-4360-01, CPSC-5360-01, Lecture 2</a:t>
            </a:r>
            <a:endParaRPr lang="en-US"/>
          </a:p>
        </p:txBody>
      </p:sp>
    </p:spTree>
    <p:extLst>
      <p:ext uri="{BB962C8B-B14F-4D97-AF65-F5344CB8AC3E}">
        <p14:creationId xmlns:p14="http://schemas.microsoft.com/office/powerpoint/2010/main" val="1103898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2EEF97F-398D-4C84-86BF-C593C8F3D94D}" type="datetime1">
              <a:rPr lang="en-US" smtClean="0"/>
              <a:t>4/11/2018</a:t>
            </a:fld>
            <a:endParaRPr lang="en-US"/>
          </a:p>
        </p:txBody>
      </p:sp>
      <p:sp>
        <p:nvSpPr>
          <p:cNvPr id="5" name="Footer Placeholder 4"/>
          <p:cNvSpPr>
            <a:spLocks noGrp="1"/>
          </p:cNvSpPr>
          <p:nvPr>
            <p:ph type="ftr" sz="quarter" idx="11"/>
          </p:nvPr>
        </p:nvSpPr>
        <p:spPr/>
        <p:txBody>
          <a:bodyPr/>
          <a:lstStyle/>
          <a:p>
            <a:r>
              <a:rPr lang="en-US" smtClean="0"/>
              <a:t>CPSC-4360-01, CPSC-5360-01, Lecture 2</a:t>
            </a:r>
            <a:endParaRPr lang="en-US"/>
          </a:p>
        </p:txBody>
      </p:sp>
      <p:sp>
        <p:nvSpPr>
          <p:cNvPr id="6" name="Slide Number Placeholder 5"/>
          <p:cNvSpPr>
            <a:spLocks noGrp="1"/>
          </p:cNvSpPr>
          <p:nvPr>
            <p:ph type="sldNum" sz="quarter" idx="12"/>
          </p:nvPr>
        </p:nvSpPr>
        <p:spPr/>
        <p:txBody>
          <a:bodyPr/>
          <a:lstStyle/>
          <a:p>
            <a:fld id="{65968464-A1F5-4277-9B96-3E454A4FB210}"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D8BEF70-DAD6-4E2F-BEC7-A5DF8F8C1680}" type="datetime1">
              <a:rPr lang="en-US" smtClean="0"/>
              <a:t>4/11/2018</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CPSC-4360-01, CPSC-5360-01, Lecture 2</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5968464-A1F5-4277-9B96-3E454A4FB21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8F6EF2D-4CA3-4BF7-87C7-609A8EF44CF9}" type="datetime1">
              <a:rPr lang="en-US" smtClean="0"/>
              <a:t>4/11/2018</a:t>
            </a:fld>
            <a:endParaRPr lang="en-US"/>
          </a:p>
        </p:txBody>
      </p:sp>
      <p:sp>
        <p:nvSpPr>
          <p:cNvPr id="6" name="Footer Placeholder 5"/>
          <p:cNvSpPr>
            <a:spLocks noGrp="1"/>
          </p:cNvSpPr>
          <p:nvPr>
            <p:ph type="ftr" sz="quarter" idx="11"/>
          </p:nvPr>
        </p:nvSpPr>
        <p:spPr/>
        <p:txBody>
          <a:bodyPr/>
          <a:lstStyle/>
          <a:p>
            <a:r>
              <a:rPr lang="en-US" smtClean="0"/>
              <a:t>CPSC-4360-01, CPSC-5360-01, Lecture 2</a:t>
            </a:r>
            <a:endParaRPr lang="en-US"/>
          </a:p>
        </p:txBody>
      </p:sp>
      <p:sp>
        <p:nvSpPr>
          <p:cNvPr id="7" name="Slide Number Placeholder 6"/>
          <p:cNvSpPr>
            <a:spLocks noGrp="1"/>
          </p:cNvSpPr>
          <p:nvPr>
            <p:ph type="sldNum" sz="quarter" idx="12"/>
          </p:nvPr>
        </p:nvSpPr>
        <p:spPr/>
        <p:txBody>
          <a:bodyPr/>
          <a:lstStyle/>
          <a:p>
            <a:fld id="{65968464-A1F5-4277-9B96-3E454A4FB210}"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33B0AE3-E185-4D0E-937D-2FDE7EC798D9}" type="datetime1">
              <a:rPr lang="en-US" smtClean="0"/>
              <a:t>4/11/2018</a:t>
            </a:fld>
            <a:endParaRPr lang="en-US"/>
          </a:p>
        </p:txBody>
      </p:sp>
      <p:sp>
        <p:nvSpPr>
          <p:cNvPr id="8" name="Footer Placeholder 7"/>
          <p:cNvSpPr>
            <a:spLocks noGrp="1"/>
          </p:cNvSpPr>
          <p:nvPr>
            <p:ph type="ftr" sz="quarter" idx="11"/>
          </p:nvPr>
        </p:nvSpPr>
        <p:spPr/>
        <p:txBody>
          <a:bodyPr/>
          <a:lstStyle/>
          <a:p>
            <a:r>
              <a:rPr lang="en-US" smtClean="0"/>
              <a:t>CPSC-4360-01, CPSC-5360-01, Lecture 2</a:t>
            </a:r>
            <a:endParaRPr lang="en-US"/>
          </a:p>
        </p:txBody>
      </p:sp>
      <p:sp>
        <p:nvSpPr>
          <p:cNvPr id="9" name="Slide Number Placeholder 8"/>
          <p:cNvSpPr>
            <a:spLocks noGrp="1"/>
          </p:cNvSpPr>
          <p:nvPr>
            <p:ph type="sldNum" sz="quarter" idx="12"/>
          </p:nvPr>
        </p:nvSpPr>
        <p:spPr/>
        <p:txBody>
          <a:bodyPr/>
          <a:lstStyle/>
          <a:p>
            <a:fld id="{65968464-A1F5-4277-9B96-3E454A4FB21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973F5B-12F8-4681-9232-8749ADDB5922}" type="datetime1">
              <a:rPr lang="en-US" smtClean="0"/>
              <a:t>4/11/2018</a:t>
            </a:fld>
            <a:endParaRPr lang="en-US"/>
          </a:p>
        </p:txBody>
      </p:sp>
      <p:sp>
        <p:nvSpPr>
          <p:cNvPr id="4" name="Footer Placeholder 3"/>
          <p:cNvSpPr>
            <a:spLocks noGrp="1"/>
          </p:cNvSpPr>
          <p:nvPr>
            <p:ph type="ftr" sz="quarter" idx="11"/>
          </p:nvPr>
        </p:nvSpPr>
        <p:spPr/>
        <p:txBody>
          <a:bodyPr/>
          <a:lstStyle/>
          <a:p>
            <a:r>
              <a:rPr lang="en-US" smtClean="0"/>
              <a:t>CPSC-4360-01, CPSC-5360-01, Lecture 2</a:t>
            </a:r>
            <a:endParaRPr lang="en-US"/>
          </a:p>
        </p:txBody>
      </p:sp>
      <p:sp>
        <p:nvSpPr>
          <p:cNvPr id="5" name="Slide Number Placeholder 4"/>
          <p:cNvSpPr>
            <a:spLocks noGrp="1"/>
          </p:cNvSpPr>
          <p:nvPr>
            <p:ph type="sldNum" sz="quarter" idx="12"/>
          </p:nvPr>
        </p:nvSpPr>
        <p:spPr/>
        <p:txBody>
          <a:bodyPr/>
          <a:lstStyle/>
          <a:p>
            <a:fld id="{65968464-A1F5-4277-9B96-3E454A4FB2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344B2-4D91-4EC7-B147-3E2AA924488C}" type="datetime1">
              <a:rPr lang="en-US" smtClean="0"/>
              <a:t>4/11/2018</a:t>
            </a:fld>
            <a:endParaRPr lang="en-US"/>
          </a:p>
        </p:txBody>
      </p:sp>
      <p:sp>
        <p:nvSpPr>
          <p:cNvPr id="3" name="Footer Placeholder 2"/>
          <p:cNvSpPr>
            <a:spLocks noGrp="1"/>
          </p:cNvSpPr>
          <p:nvPr>
            <p:ph type="ftr" sz="quarter" idx="11"/>
          </p:nvPr>
        </p:nvSpPr>
        <p:spPr/>
        <p:txBody>
          <a:bodyPr/>
          <a:lstStyle/>
          <a:p>
            <a:r>
              <a:rPr lang="en-US" smtClean="0"/>
              <a:t>CPSC-4360-01, CPSC-5360-01, Lecture 2</a:t>
            </a:r>
            <a:endParaRPr lang="en-US"/>
          </a:p>
        </p:txBody>
      </p:sp>
      <p:sp>
        <p:nvSpPr>
          <p:cNvPr id="4" name="Slide Number Placeholder 3"/>
          <p:cNvSpPr>
            <a:spLocks noGrp="1"/>
          </p:cNvSpPr>
          <p:nvPr>
            <p:ph type="sldNum" sz="quarter" idx="12"/>
          </p:nvPr>
        </p:nvSpPr>
        <p:spPr/>
        <p:txBody>
          <a:bodyPr/>
          <a:lstStyle/>
          <a:p>
            <a:fld id="{65968464-A1F5-4277-9B96-3E454A4FB2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C211D1-C1A5-4D69-9C0A-975BC5457A2E}" type="datetime1">
              <a:rPr lang="en-US" smtClean="0"/>
              <a:t>4/11/2018</a:t>
            </a:fld>
            <a:endParaRPr lang="en-US"/>
          </a:p>
        </p:txBody>
      </p:sp>
      <p:sp>
        <p:nvSpPr>
          <p:cNvPr id="6" name="Footer Placeholder 5"/>
          <p:cNvSpPr>
            <a:spLocks noGrp="1"/>
          </p:cNvSpPr>
          <p:nvPr>
            <p:ph type="ftr" sz="quarter" idx="11"/>
          </p:nvPr>
        </p:nvSpPr>
        <p:spPr/>
        <p:txBody>
          <a:bodyPr/>
          <a:lstStyle/>
          <a:p>
            <a:r>
              <a:rPr lang="en-US" smtClean="0"/>
              <a:t>CPSC-4360-01, CPSC-5360-01, Lecture 2</a:t>
            </a:r>
            <a:endParaRPr lang="en-US"/>
          </a:p>
        </p:txBody>
      </p:sp>
      <p:sp>
        <p:nvSpPr>
          <p:cNvPr id="7" name="Slide Number Placeholder 6"/>
          <p:cNvSpPr>
            <a:spLocks noGrp="1"/>
          </p:cNvSpPr>
          <p:nvPr>
            <p:ph type="sldNum" sz="quarter" idx="12"/>
          </p:nvPr>
        </p:nvSpPr>
        <p:spPr/>
        <p:txBody>
          <a:bodyPr/>
          <a:lstStyle/>
          <a:p>
            <a:fld id="{65968464-A1F5-4277-9B96-3E454A4FB210}"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284683-D276-42CE-BF0D-41653D5CAD14}" type="datetime1">
              <a:rPr lang="en-US" smtClean="0"/>
              <a:t>4/11/2018</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CPSC-4360-01, CPSC-5360-01, Lecture 2</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5968464-A1F5-4277-9B96-3E454A4FB210}"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9625D4C-A15D-43F6-A191-857605D634CE}" type="datetime1">
              <a:rPr lang="en-US" smtClean="0"/>
              <a:t>4/11/2018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CPSC-4360-01, CPSC-5360-01, Lecture 2</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5968464-A1F5-4277-9B96-3E454A4FB2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endParaRPr lang="en-US" dirty="0"/>
          </a:p>
        </p:txBody>
      </p:sp>
      <p:sp>
        <p:nvSpPr>
          <p:cNvPr id="205827" name="Rectangle 3"/>
          <p:cNvSpPr>
            <a:spLocks noChangeArrowheads="1"/>
          </p:cNvSpPr>
          <p:nvPr/>
        </p:nvSpPr>
        <p:spPr bwMode="auto">
          <a:xfrm>
            <a:off x="685800" y="2743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400" b="1" i="1" dirty="0" smtClean="0">
                <a:solidFill>
                  <a:schemeClr val="tx2"/>
                </a:solidFill>
              </a:rPr>
              <a:t>Unified </a:t>
            </a:r>
            <a:r>
              <a:rPr lang="en-US" sz="4400" b="1" i="1" dirty="0">
                <a:solidFill>
                  <a:schemeClr val="tx2"/>
                </a:solidFill>
              </a:rPr>
              <a:t>Modeling Language (UML)</a:t>
            </a:r>
            <a:endParaRPr lang="en-US" sz="4400" i="1" dirty="0">
              <a:solidFill>
                <a:schemeClr val="tx2"/>
              </a:solidFill>
            </a:endParaRPr>
          </a:p>
        </p:txBody>
      </p:sp>
    </p:spTree>
    <p:extLst>
      <p:ext uri="{BB962C8B-B14F-4D97-AF65-F5344CB8AC3E}">
        <p14:creationId xmlns:p14="http://schemas.microsoft.com/office/powerpoint/2010/main" val="2476999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Interaction Diagrams</a:t>
            </a:r>
          </a:p>
        </p:txBody>
      </p:sp>
      <p:sp>
        <p:nvSpPr>
          <p:cNvPr id="9219" name="Content Placeholder 2"/>
          <p:cNvSpPr>
            <a:spLocks noGrp="1"/>
          </p:cNvSpPr>
          <p:nvPr>
            <p:ph sz="quarter" idx="1"/>
          </p:nvPr>
        </p:nvSpPr>
        <p:spPr/>
        <p:txBody>
          <a:bodyPr>
            <a:normAutofit lnSpcReduction="10000"/>
          </a:bodyPr>
          <a:lstStyle/>
          <a:p>
            <a:r>
              <a:rPr lang="en-US" sz="2400" dirty="0" smtClean="0"/>
              <a:t>Interaction diagrams, a subset of </a:t>
            </a:r>
            <a:r>
              <a:rPr lang="en-US" sz="2400" dirty="0" err="1" smtClean="0"/>
              <a:t>behaviour</a:t>
            </a:r>
            <a:r>
              <a:rPr lang="en-US" sz="2400" dirty="0" smtClean="0"/>
              <a:t> diagrams, emphasize the flow of control and data among the things in the system being modeled:</a:t>
            </a:r>
          </a:p>
          <a:p>
            <a:pPr lvl="1"/>
            <a:r>
              <a:rPr lang="en-US" sz="2000" u="sng" dirty="0" smtClean="0"/>
              <a:t>Sequence diagram</a:t>
            </a:r>
            <a:r>
              <a:rPr lang="en-US" sz="2000" dirty="0" smtClean="0"/>
              <a:t>: shows how objects communicate with each other in terms of a sequence of messages. Also indicates the </a:t>
            </a:r>
            <a:r>
              <a:rPr lang="en-US" sz="2000" dirty="0" err="1" smtClean="0"/>
              <a:t>lifespans</a:t>
            </a:r>
            <a:r>
              <a:rPr lang="en-US" sz="2000" dirty="0" smtClean="0"/>
              <a:t> of objects relative to those messages.</a:t>
            </a:r>
          </a:p>
          <a:p>
            <a:pPr lvl="1"/>
            <a:r>
              <a:rPr lang="en-US" sz="2000" u="sng" dirty="0" smtClean="0"/>
              <a:t>Timing diagrams</a:t>
            </a:r>
            <a:r>
              <a:rPr lang="en-US" sz="2000" dirty="0" smtClean="0"/>
              <a:t>: are a specific type of interaction diagram, where the focus is on timing constraints.</a:t>
            </a:r>
          </a:p>
          <a:p>
            <a:pPr lvl="1"/>
            <a:r>
              <a:rPr lang="en-US" sz="2000" u="sng" dirty="0" smtClean="0"/>
              <a:t>Communication diagram</a:t>
            </a:r>
            <a:r>
              <a:rPr lang="en-US" sz="2000" dirty="0" smtClean="0"/>
              <a:t>: shows the interactions between objects or parts in terms of sequenced messages. They represent a combination of information taken from Class, Sequence, and Use Case Diagrams describing both the static structure and dynamic behavior of a system.</a:t>
            </a:r>
          </a:p>
          <a:p>
            <a:pPr lvl="1"/>
            <a:r>
              <a:rPr lang="en-US" sz="2000" u="sng" dirty="0" smtClean="0"/>
              <a:t>Interaction overview diagram</a:t>
            </a:r>
            <a:r>
              <a:rPr lang="en-US" sz="2000" dirty="0" smtClean="0"/>
              <a:t>: provides an overview in which the nodes represent interaction diagrams.</a:t>
            </a:r>
          </a:p>
        </p:txBody>
      </p:sp>
    </p:spTree>
    <p:extLst>
      <p:ext uri="{BB962C8B-B14F-4D97-AF65-F5344CB8AC3E}">
        <p14:creationId xmlns:p14="http://schemas.microsoft.com/office/powerpoint/2010/main" val="3988310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Class Diagrams</a:t>
            </a:r>
          </a:p>
        </p:txBody>
      </p:sp>
      <p:sp>
        <p:nvSpPr>
          <p:cNvPr id="11267" name="Content Placeholder 2"/>
          <p:cNvSpPr>
            <a:spLocks noGrp="1"/>
          </p:cNvSpPr>
          <p:nvPr>
            <p:ph sz="quarter" idx="1"/>
          </p:nvPr>
        </p:nvSpPr>
        <p:spPr/>
        <p:txBody>
          <a:bodyPr/>
          <a:lstStyle/>
          <a:p>
            <a:r>
              <a:rPr lang="en-US" sz="2400" smtClean="0"/>
              <a:t>The main building block in object oriented modeling</a:t>
            </a:r>
          </a:p>
          <a:p>
            <a:r>
              <a:rPr lang="en-US" sz="2400" smtClean="0"/>
              <a:t>They are used both for general conceptual modeling of the systematics of the application, and for detailed modeling translating the models into programming code</a:t>
            </a:r>
          </a:p>
          <a:p>
            <a:r>
              <a:rPr lang="en-US" sz="2400" smtClean="0"/>
              <a:t>The classes in a diagram represent both the main objects and/or interactions in the application and the objects to be programmed</a:t>
            </a:r>
          </a:p>
          <a:p>
            <a:r>
              <a:rPr lang="en-US" sz="2400" smtClean="0"/>
              <a:t>In the diagram these classes are represented with boxes which contain three parts</a:t>
            </a:r>
          </a:p>
        </p:txBody>
      </p:sp>
    </p:spTree>
    <p:extLst>
      <p:ext uri="{BB962C8B-B14F-4D97-AF65-F5344CB8AC3E}">
        <p14:creationId xmlns:p14="http://schemas.microsoft.com/office/powerpoint/2010/main" val="4144870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Class Diagrams</a:t>
            </a:r>
          </a:p>
        </p:txBody>
      </p:sp>
      <p:sp>
        <p:nvSpPr>
          <p:cNvPr id="12291" name="Content Placeholder 2"/>
          <p:cNvSpPr>
            <a:spLocks noGrp="1"/>
          </p:cNvSpPr>
          <p:nvPr>
            <p:ph sz="quarter" idx="1"/>
          </p:nvPr>
        </p:nvSpPr>
        <p:spPr/>
        <p:txBody>
          <a:bodyPr/>
          <a:lstStyle/>
          <a:p>
            <a:r>
              <a:rPr lang="en-US" sz="2400" smtClean="0"/>
              <a:t>A class with three sections.</a:t>
            </a:r>
          </a:p>
          <a:p>
            <a:pPr lvl="1"/>
            <a:r>
              <a:rPr lang="en-US" sz="1800" smtClean="0"/>
              <a:t>The upper part holds the name of the class</a:t>
            </a:r>
          </a:p>
          <a:p>
            <a:pPr lvl="1"/>
            <a:r>
              <a:rPr lang="en-US" sz="1800" smtClean="0"/>
              <a:t>The middle part contains the attributes of the class</a:t>
            </a:r>
          </a:p>
          <a:p>
            <a:pPr lvl="1"/>
            <a:r>
              <a:rPr lang="en-US" sz="1800" smtClean="0"/>
              <a:t>The bottom part gives the methods or operations the class can take or undertake</a:t>
            </a:r>
            <a:endParaRPr lang="en-US" smtClean="0"/>
          </a:p>
        </p:txBody>
      </p:sp>
    </p:spTree>
    <p:extLst>
      <p:ext uri="{BB962C8B-B14F-4D97-AF65-F5344CB8AC3E}">
        <p14:creationId xmlns:p14="http://schemas.microsoft.com/office/powerpoint/2010/main" val="2519655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Class Diagrams</a:t>
            </a:r>
          </a:p>
        </p:txBody>
      </p:sp>
      <p:sp>
        <p:nvSpPr>
          <p:cNvPr id="13315" name="Content Placeholder 2"/>
          <p:cNvSpPr>
            <a:spLocks noGrp="1"/>
          </p:cNvSpPr>
          <p:nvPr>
            <p:ph sz="quarter" idx="1"/>
          </p:nvPr>
        </p:nvSpPr>
        <p:spPr/>
        <p:txBody>
          <a:bodyPr/>
          <a:lstStyle/>
          <a:p>
            <a:r>
              <a:rPr lang="en-US" sz="2000" smtClean="0"/>
              <a:t>In the system design of a system, a number of classes are identified and grouped together in a class diagram which helps to determine the static relations between those objects</a:t>
            </a:r>
          </a:p>
          <a:p>
            <a:r>
              <a:rPr lang="en-US" sz="2000" smtClean="0"/>
              <a:t>With detailed modeling, the classes of the conceptual design are often split in a number of subclasses</a:t>
            </a:r>
          </a:p>
          <a:p>
            <a:r>
              <a:rPr lang="en-US" sz="2000" smtClean="0"/>
              <a:t>In order to further describe the behavior of systems, these diagrams can be complemented by state diagram or UML state machine</a:t>
            </a:r>
          </a:p>
          <a:p>
            <a:r>
              <a:rPr lang="en-US" sz="2000" smtClean="0"/>
              <a:t>Also instead of class diagrams, Object role modeling can be used if you just want to model the classes and their relationships</a:t>
            </a:r>
          </a:p>
        </p:txBody>
      </p:sp>
    </p:spTree>
    <p:extLst>
      <p:ext uri="{BB962C8B-B14F-4D97-AF65-F5344CB8AC3E}">
        <p14:creationId xmlns:p14="http://schemas.microsoft.com/office/powerpoint/2010/main" val="1438577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fontScale="90000"/>
          </a:bodyPr>
          <a:lstStyle/>
          <a:p>
            <a:r>
              <a:rPr lang="en-US"/>
              <a:t>Classes</a:t>
            </a:r>
          </a:p>
        </p:txBody>
      </p:sp>
      <p:grpSp>
        <p:nvGrpSpPr>
          <p:cNvPr id="154627" name="Group 3"/>
          <p:cNvGrpSpPr>
            <a:grpSpLocks/>
          </p:cNvGrpSpPr>
          <p:nvPr/>
        </p:nvGrpSpPr>
        <p:grpSpPr bwMode="auto">
          <a:xfrm>
            <a:off x="685800" y="1676400"/>
            <a:ext cx="2057400" cy="2571750"/>
            <a:chOff x="576" y="1056"/>
            <a:chExt cx="1296" cy="1620"/>
          </a:xfrm>
        </p:grpSpPr>
        <p:sp>
          <p:nvSpPr>
            <p:cNvPr id="154628" name="Rectangle 4"/>
            <p:cNvSpPr>
              <a:spLocks noChangeArrowheads="1"/>
            </p:cNvSpPr>
            <p:nvPr/>
          </p:nvSpPr>
          <p:spPr bwMode="auto">
            <a:xfrm>
              <a:off x="576" y="1056"/>
              <a:ext cx="129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ClassName</a:t>
              </a:r>
            </a:p>
          </p:txBody>
        </p:sp>
        <p:sp>
          <p:nvSpPr>
            <p:cNvPr id="154629" name="Rectangle 5"/>
            <p:cNvSpPr>
              <a:spLocks noChangeArrowheads="1"/>
            </p:cNvSpPr>
            <p:nvPr/>
          </p:nvSpPr>
          <p:spPr bwMode="auto">
            <a:xfrm>
              <a:off x="576" y="1536"/>
              <a:ext cx="1296" cy="5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attributes</a:t>
              </a:r>
            </a:p>
          </p:txBody>
        </p:sp>
        <p:sp>
          <p:nvSpPr>
            <p:cNvPr id="154630" name="Rectangle 6"/>
            <p:cNvSpPr>
              <a:spLocks noChangeArrowheads="1"/>
            </p:cNvSpPr>
            <p:nvPr/>
          </p:nvSpPr>
          <p:spPr bwMode="auto">
            <a:xfrm>
              <a:off x="576" y="2076"/>
              <a:ext cx="1296" cy="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operations</a:t>
              </a:r>
            </a:p>
          </p:txBody>
        </p:sp>
      </p:grpSp>
      <p:sp>
        <p:nvSpPr>
          <p:cNvPr id="154631" name="Text Box 7"/>
          <p:cNvSpPr txBox="1">
            <a:spLocks noChangeArrowheads="1"/>
          </p:cNvSpPr>
          <p:nvPr/>
        </p:nvSpPr>
        <p:spPr bwMode="auto">
          <a:xfrm>
            <a:off x="3352800" y="1412875"/>
            <a:ext cx="554672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 </a:t>
            </a:r>
            <a:r>
              <a:rPr lang="en-US" i="1"/>
              <a:t>class</a:t>
            </a:r>
            <a:r>
              <a:rPr lang="en-US"/>
              <a:t> is a description of a set of </a:t>
            </a:r>
          </a:p>
          <a:p>
            <a:r>
              <a:rPr lang="en-US"/>
              <a:t>objects that share the same attributes,</a:t>
            </a:r>
          </a:p>
          <a:p>
            <a:r>
              <a:rPr lang="en-US"/>
              <a:t>operations, relationships, and semantics.</a:t>
            </a:r>
          </a:p>
          <a:p>
            <a:endParaRPr lang="en-US"/>
          </a:p>
          <a:p>
            <a:r>
              <a:rPr lang="en-US"/>
              <a:t>Graphically, a class is rendered as a </a:t>
            </a:r>
          </a:p>
          <a:p>
            <a:r>
              <a:rPr lang="en-US"/>
              <a:t>rectangle, usually including its name,</a:t>
            </a:r>
          </a:p>
          <a:p>
            <a:r>
              <a:rPr lang="en-US"/>
              <a:t>attributes, and operations in separate,</a:t>
            </a:r>
          </a:p>
          <a:p>
            <a:r>
              <a:rPr lang="en-US"/>
              <a:t>designated compartments. </a:t>
            </a:r>
          </a:p>
        </p:txBody>
      </p:sp>
    </p:spTree>
    <p:extLst>
      <p:ext uri="{BB962C8B-B14F-4D97-AF65-F5344CB8AC3E}">
        <p14:creationId xmlns:p14="http://schemas.microsoft.com/office/powerpoint/2010/main" val="17098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normAutofit fontScale="90000"/>
          </a:bodyPr>
          <a:lstStyle/>
          <a:p>
            <a:r>
              <a:rPr lang="en-US"/>
              <a:t>Class Names</a:t>
            </a:r>
          </a:p>
        </p:txBody>
      </p:sp>
      <p:grpSp>
        <p:nvGrpSpPr>
          <p:cNvPr id="155651" name="Group 3"/>
          <p:cNvGrpSpPr>
            <a:grpSpLocks/>
          </p:cNvGrpSpPr>
          <p:nvPr/>
        </p:nvGrpSpPr>
        <p:grpSpPr bwMode="auto">
          <a:xfrm>
            <a:off x="685800" y="1676400"/>
            <a:ext cx="2057400" cy="2571750"/>
            <a:chOff x="576" y="1056"/>
            <a:chExt cx="1296" cy="1620"/>
          </a:xfrm>
        </p:grpSpPr>
        <p:sp>
          <p:nvSpPr>
            <p:cNvPr id="155652" name="Rectangle 4"/>
            <p:cNvSpPr>
              <a:spLocks noChangeArrowheads="1"/>
            </p:cNvSpPr>
            <p:nvPr/>
          </p:nvSpPr>
          <p:spPr bwMode="auto">
            <a:xfrm>
              <a:off x="576" y="1056"/>
              <a:ext cx="129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ClassName</a:t>
              </a:r>
            </a:p>
          </p:txBody>
        </p:sp>
        <p:sp>
          <p:nvSpPr>
            <p:cNvPr id="155653" name="Rectangle 5"/>
            <p:cNvSpPr>
              <a:spLocks noChangeArrowheads="1"/>
            </p:cNvSpPr>
            <p:nvPr/>
          </p:nvSpPr>
          <p:spPr bwMode="auto">
            <a:xfrm>
              <a:off x="576" y="1536"/>
              <a:ext cx="1296" cy="5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attributes</a:t>
              </a:r>
            </a:p>
          </p:txBody>
        </p:sp>
        <p:sp>
          <p:nvSpPr>
            <p:cNvPr id="155654" name="Rectangle 6"/>
            <p:cNvSpPr>
              <a:spLocks noChangeArrowheads="1"/>
            </p:cNvSpPr>
            <p:nvPr/>
          </p:nvSpPr>
          <p:spPr bwMode="auto">
            <a:xfrm>
              <a:off x="576" y="2076"/>
              <a:ext cx="1296" cy="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operations</a:t>
              </a:r>
            </a:p>
          </p:txBody>
        </p:sp>
      </p:grpSp>
      <p:sp>
        <p:nvSpPr>
          <p:cNvPr id="155655" name="Text Box 7"/>
          <p:cNvSpPr txBox="1">
            <a:spLocks noChangeArrowheads="1"/>
          </p:cNvSpPr>
          <p:nvPr/>
        </p:nvSpPr>
        <p:spPr bwMode="auto">
          <a:xfrm>
            <a:off x="3352800" y="1600200"/>
            <a:ext cx="5486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name of the class is the only required tag in the graphical representation of a class.  It always appears in the top-most compartment.</a:t>
            </a:r>
          </a:p>
        </p:txBody>
      </p:sp>
    </p:spTree>
    <p:extLst>
      <p:ext uri="{BB962C8B-B14F-4D97-AF65-F5344CB8AC3E}">
        <p14:creationId xmlns:p14="http://schemas.microsoft.com/office/powerpoint/2010/main" val="2810629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normAutofit fontScale="90000"/>
          </a:bodyPr>
          <a:lstStyle/>
          <a:p>
            <a:r>
              <a:rPr lang="en-US"/>
              <a:t>Class Attributes</a:t>
            </a:r>
          </a:p>
        </p:txBody>
      </p:sp>
      <p:grpSp>
        <p:nvGrpSpPr>
          <p:cNvPr id="156675" name="Group 3"/>
          <p:cNvGrpSpPr>
            <a:grpSpLocks/>
          </p:cNvGrpSpPr>
          <p:nvPr/>
        </p:nvGrpSpPr>
        <p:grpSpPr bwMode="auto">
          <a:xfrm>
            <a:off x="685800" y="1676400"/>
            <a:ext cx="2590800" cy="3048000"/>
            <a:chOff x="336" y="1056"/>
            <a:chExt cx="1536" cy="1920"/>
          </a:xfrm>
        </p:grpSpPr>
        <p:sp>
          <p:nvSpPr>
            <p:cNvPr id="156676"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56677" name="Rectangle 5"/>
            <p:cNvSpPr>
              <a:spLocks noChangeArrowheads="1"/>
            </p:cNvSpPr>
            <p:nvPr/>
          </p:nvSpPr>
          <p:spPr bwMode="auto">
            <a:xfrm>
              <a:off x="336" y="1536"/>
              <a:ext cx="1536" cy="10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name      : String</a:t>
              </a:r>
            </a:p>
            <a:p>
              <a:r>
                <a:rPr lang="en-US"/>
                <a:t>address   : Address</a:t>
              </a:r>
            </a:p>
            <a:p>
              <a:r>
                <a:rPr lang="en-US"/>
                <a:t>birthdate : Date</a:t>
              </a:r>
            </a:p>
            <a:p>
              <a:r>
                <a:rPr lang="en-US"/>
                <a:t>ssn          : Id</a:t>
              </a:r>
            </a:p>
          </p:txBody>
        </p:sp>
        <p:sp>
          <p:nvSpPr>
            <p:cNvPr id="156678" name="Rectangle 6"/>
            <p:cNvSpPr>
              <a:spLocks noChangeArrowheads="1"/>
            </p:cNvSpPr>
            <p:nvPr/>
          </p:nvSpPr>
          <p:spPr bwMode="auto">
            <a:xfrm>
              <a:off x="336" y="2592"/>
              <a:ext cx="153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156679" name="Text Box 7"/>
          <p:cNvSpPr txBox="1">
            <a:spLocks noChangeArrowheads="1"/>
          </p:cNvSpPr>
          <p:nvPr/>
        </p:nvSpPr>
        <p:spPr bwMode="auto">
          <a:xfrm>
            <a:off x="3406775" y="2438400"/>
            <a:ext cx="57372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 </a:t>
            </a:r>
            <a:r>
              <a:rPr lang="en-US" i="1"/>
              <a:t>attribute</a:t>
            </a:r>
            <a:r>
              <a:rPr lang="en-US"/>
              <a:t> is a named property of a </a:t>
            </a:r>
          </a:p>
          <a:p>
            <a:r>
              <a:rPr lang="en-US"/>
              <a:t>class that describes the object being modeled.</a:t>
            </a:r>
          </a:p>
          <a:p>
            <a:r>
              <a:rPr lang="en-US"/>
              <a:t>In the class diagram, attributes appear in </a:t>
            </a:r>
          </a:p>
          <a:p>
            <a:r>
              <a:rPr lang="en-US"/>
              <a:t>the second compartment just below the </a:t>
            </a:r>
          </a:p>
          <a:p>
            <a:r>
              <a:rPr lang="en-US"/>
              <a:t>name-compartment.</a:t>
            </a:r>
          </a:p>
        </p:txBody>
      </p:sp>
    </p:spTree>
    <p:extLst>
      <p:ext uri="{BB962C8B-B14F-4D97-AF65-F5344CB8AC3E}">
        <p14:creationId xmlns:p14="http://schemas.microsoft.com/office/powerpoint/2010/main" val="279209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normAutofit fontScale="90000"/>
          </a:bodyPr>
          <a:lstStyle/>
          <a:p>
            <a:r>
              <a:rPr lang="en-US"/>
              <a:t>Class Attributes (Cont’d)</a:t>
            </a:r>
          </a:p>
        </p:txBody>
      </p:sp>
      <p:sp>
        <p:nvSpPr>
          <p:cNvPr id="157699" name="Rectangle 3"/>
          <p:cNvSpPr>
            <a:spLocks noChangeArrowheads="1"/>
          </p:cNvSpPr>
          <p:nvPr/>
        </p:nvSpPr>
        <p:spPr bwMode="auto">
          <a:xfrm>
            <a:off x="685800" y="1676400"/>
            <a:ext cx="25908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57700" name="Rectangle 4"/>
          <p:cNvSpPr>
            <a:spLocks noChangeArrowheads="1"/>
          </p:cNvSpPr>
          <p:nvPr/>
        </p:nvSpPr>
        <p:spPr bwMode="auto">
          <a:xfrm>
            <a:off x="685800" y="2438400"/>
            <a:ext cx="25908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name      : String</a:t>
            </a:r>
          </a:p>
          <a:p>
            <a:r>
              <a:rPr lang="en-US"/>
              <a:t>address   : Address</a:t>
            </a:r>
          </a:p>
          <a:p>
            <a:r>
              <a:rPr lang="en-US"/>
              <a:t>birthdate : Date</a:t>
            </a:r>
          </a:p>
          <a:p>
            <a:r>
              <a:rPr lang="en-US"/>
              <a:t>/ age        : Date</a:t>
            </a:r>
          </a:p>
          <a:p>
            <a:r>
              <a:rPr lang="en-US"/>
              <a:t>ssn          : Id</a:t>
            </a:r>
          </a:p>
        </p:txBody>
      </p:sp>
      <p:sp>
        <p:nvSpPr>
          <p:cNvPr id="157701" name="Rectangle 5"/>
          <p:cNvSpPr>
            <a:spLocks noChangeArrowheads="1"/>
          </p:cNvSpPr>
          <p:nvPr/>
        </p:nvSpPr>
        <p:spPr bwMode="auto">
          <a:xfrm>
            <a:off x="685800" y="4724400"/>
            <a:ext cx="2590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57702" name="Text Box 6"/>
          <p:cNvSpPr txBox="1">
            <a:spLocks noChangeArrowheads="1"/>
          </p:cNvSpPr>
          <p:nvPr/>
        </p:nvSpPr>
        <p:spPr bwMode="auto">
          <a:xfrm>
            <a:off x="3657600" y="1219200"/>
            <a:ext cx="50530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Attributes are usually listed in the form:</a:t>
            </a:r>
          </a:p>
          <a:p>
            <a:endParaRPr lang="en-US"/>
          </a:p>
          <a:p>
            <a:r>
              <a:rPr lang="en-US"/>
              <a:t>        attributeName : Type</a:t>
            </a:r>
          </a:p>
          <a:p>
            <a:endParaRPr lang="en-US"/>
          </a:p>
          <a:p>
            <a:r>
              <a:rPr lang="en-US"/>
              <a:t>A </a:t>
            </a:r>
            <a:r>
              <a:rPr lang="en-US" i="1"/>
              <a:t>derived</a:t>
            </a:r>
            <a:r>
              <a:rPr lang="en-US"/>
              <a:t> attribute is one that can be</a:t>
            </a:r>
          </a:p>
          <a:p>
            <a:r>
              <a:rPr lang="en-US"/>
              <a:t>computed from other attributes, but</a:t>
            </a:r>
          </a:p>
          <a:p>
            <a:r>
              <a:rPr lang="en-US"/>
              <a:t>doesn’t actually exist. For example,</a:t>
            </a:r>
          </a:p>
          <a:p>
            <a:r>
              <a:rPr lang="en-US"/>
              <a:t>a Person’s age can be computed from </a:t>
            </a:r>
          </a:p>
          <a:p>
            <a:r>
              <a:rPr lang="en-US"/>
              <a:t>his birth date. A derived attribute is </a:t>
            </a:r>
          </a:p>
          <a:p>
            <a:r>
              <a:rPr lang="en-US"/>
              <a:t>designated by a preceding ‘/’ as in:</a:t>
            </a:r>
          </a:p>
          <a:p>
            <a:endParaRPr lang="en-US"/>
          </a:p>
          <a:p>
            <a:r>
              <a:rPr lang="en-US"/>
              <a:t>      / age : Date</a:t>
            </a:r>
          </a:p>
        </p:txBody>
      </p:sp>
    </p:spTree>
    <p:extLst>
      <p:ext uri="{BB962C8B-B14F-4D97-AF65-F5344CB8AC3E}">
        <p14:creationId xmlns:p14="http://schemas.microsoft.com/office/powerpoint/2010/main" val="854326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normAutofit fontScale="90000"/>
          </a:bodyPr>
          <a:lstStyle/>
          <a:p>
            <a:r>
              <a:rPr lang="en-US"/>
              <a:t>Class Attributes (Cont’d)</a:t>
            </a:r>
          </a:p>
        </p:txBody>
      </p:sp>
      <p:sp>
        <p:nvSpPr>
          <p:cNvPr id="158723" name="Rectangle 3"/>
          <p:cNvSpPr>
            <a:spLocks noChangeArrowheads="1"/>
          </p:cNvSpPr>
          <p:nvPr/>
        </p:nvSpPr>
        <p:spPr bwMode="auto">
          <a:xfrm>
            <a:off x="685800" y="1676400"/>
            <a:ext cx="25908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58724" name="Rectangle 4"/>
          <p:cNvSpPr>
            <a:spLocks noChangeArrowheads="1"/>
          </p:cNvSpPr>
          <p:nvPr/>
        </p:nvSpPr>
        <p:spPr bwMode="auto">
          <a:xfrm>
            <a:off x="685800" y="2438400"/>
            <a:ext cx="25908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 name      : String</a:t>
            </a:r>
          </a:p>
          <a:p>
            <a:r>
              <a:rPr lang="en-US"/>
              <a:t># address   : Address</a:t>
            </a:r>
          </a:p>
          <a:p>
            <a:r>
              <a:rPr lang="en-US"/>
              <a:t># birthdate : Date</a:t>
            </a:r>
          </a:p>
          <a:p>
            <a:r>
              <a:rPr lang="en-US"/>
              <a:t>/ age           : Date</a:t>
            </a:r>
          </a:p>
          <a:p>
            <a:r>
              <a:rPr lang="en-US"/>
              <a:t>- ssn           : Id</a:t>
            </a:r>
          </a:p>
        </p:txBody>
      </p:sp>
      <p:sp>
        <p:nvSpPr>
          <p:cNvPr id="158725" name="Rectangle 5"/>
          <p:cNvSpPr>
            <a:spLocks noChangeArrowheads="1"/>
          </p:cNvSpPr>
          <p:nvPr/>
        </p:nvSpPr>
        <p:spPr bwMode="auto">
          <a:xfrm>
            <a:off x="685800" y="4724400"/>
            <a:ext cx="2590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58726" name="Text Box 6"/>
          <p:cNvSpPr txBox="1">
            <a:spLocks noChangeArrowheads="1"/>
          </p:cNvSpPr>
          <p:nvPr/>
        </p:nvSpPr>
        <p:spPr bwMode="auto">
          <a:xfrm>
            <a:off x="3657600" y="2438400"/>
            <a:ext cx="245903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Attributes can be:</a:t>
            </a:r>
          </a:p>
          <a:p>
            <a:r>
              <a:rPr lang="en-US"/>
              <a:t>	+ public</a:t>
            </a:r>
          </a:p>
          <a:p>
            <a:r>
              <a:rPr lang="en-US"/>
              <a:t>	# protected</a:t>
            </a:r>
          </a:p>
          <a:p>
            <a:r>
              <a:rPr lang="en-US"/>
              <a:t>	- private</a:t>
            </a:r>
          </a:p>
          <a:p>
            <a:r>
              <a:rPr lang="en-US"/>
              <a:t>	/ derived</a:t>
            </a:r>
          </a:p>
        </p:txBody>
      </p:sp>
    </p:spTree>
    <p:extLst>
      <p:ext uri="{BB962C8B-B14F-4D97-AF65-F5344CB8AC3E}">
        <p14:creationId xmlns:p14="http://schemas.microsoft.com/office/powerpoint/2010/main" val="4264708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normAutofit fontScale="90000"/>
          </a:bodyPr>
          <a:lstStyle/>
          <a:p>
            <a:r>
              <a:rPr lang="en-US"/>
              <a:t>Class Operations</a:t>
            </a:r>
          </a:p>
        </p:txBody>
      </p:sp>
      <p:grpSp>
        <p:nvGrpSpPr>
          <p:cNvPr id="159747" name="Group 3"/>
          <p:cNvGrpSpPr>
            <a:grpSpLocks/>
          </p:cNvGrpSpPr>
          <p:nvPr/>
        </p:nvGrpSpPr>
        <p:grpSpPr bwMode="auto">
          <a:xfrm>
            <a:off x="685800" y="1676400"/>
            <a:ext cx="2438400" cy="4114800"/>
            <a:chOff x="336" y="1056"/>
            <a:chExt cx="1536" cy="2592"/>
          </a:xfrm>
        </p:grpSpPr>
        <p:sp>
          <p:nvSpPr>
            <p:cNvPr id="159748"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59749" name="Rectangle 5"/>
            <p:cNvSpPr>
              <a:spLocks noChangeArrowheads="1"/>
            </p:cNvSpPr>
            <p:nvPr/>
          </p:nvSpPr>
          <p:spPr bwMode="auto">
            <a:xfrm>
              <a:off x="336" y="1536"/>
              <a:ext cx="1536" cy="10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name      : String</a:t>
              </a:r>
            </a:p>
            <a:p>
              <a:r>
                <a:rPr lang="en-US"/>
                <a:t>address   : Address</a:t>
              </a:r>
            </a:p>
            <a:p>
              <a:r>
                <a:rPr lang="en-US"/>
                <a:t>birthdate : Date</a:t>
              </a:r>
            </a:p>
            <a:p>
              <a:r>
                <a:rPr lang="en-US"/>
                <a:t>ssn          : Id</a:t>
              </a:r>
            </a:p>
          </p:txBody>
        </p:sp>
        <p:sp>
          <p:nvSpPr>
            <p:cNvPr id="159750" name="Rectangle 6"/>
            <p:cNvSpPr>
              <a:spLocks noChangeArrowheads="1"/>
            </p:cNvSpPr>
            <p:nvPr/>
          </p:nvSpPr>
          <p:spPr bwMode="auto">
            <a:xfrm>
              <a:off x="336" y="2592"/>
              <a:ext cx="1536" cy="10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eat</a:t>
              </a:r>
            </a:p>
            <a:p>
              <a:pPr algn="ctr"/>
              <a:r>
                <a:rPr lang="en-US"/>
                <a:t>sleep</a:t>
              </a:r>
            </a:p>
            <a:p>
              <a:pPr algn="ctr"/>
              <a:r>
                <a:rPr lang="en-US"/>
                <a:t>work</a:t>
              </a:r>
            </a:p>
            <a:p>
              <a:pPr algn="ctr"/>
              <a:r>
                <a:rPr lang="en-US"/>
                <a:t>play</a:t>
              </a:r>
            </a:p>
          </p:txBody>
        </p:sp>
      </p:grpSp>
      <p:sp>
        <p:nvSpPr>
          <p:cNvPr id="159751" name="Text Box 7"/>
          <p:cNvSpPr txBox="1">
            <a:spLocks noChangeArrowheads="1"/>
          </p:cNvSpPr>
          <p:nvPr/>
        </p:nvSpPr>
        <p:spPr bwMode="auto">
          <a:xfrm>
            <a:off x="3352800" y="4114800"/>
            <a:ext cx="49799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Operations </a:t>
            </a:r>
            <a:r>
              <a:rPr lang="en-US"/>
              <a:t>describe the class behavior </a:t>
            </a:r>
          </a:p>
          <a:p>
            <a:r>
              <a:rPr lang="en-US"/>
              <a:t>and appear in the third compartment. </a:t>
            </a:r>
          </a:p>
        </p:txBody>
      </p:sp>
    </p:spTree>
    <p:extLst>
      <p:ext uri="{BB962C8B-B14F-4D97-AF65-F5344CB8AC3E}">
        <p14:creationId xmlns:p14="http://schemas.microsoft.com/office/powerpoint/2010/main" val="348413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Unified Modeling Language</a:t>
            </a:r>
          </a:p>
        </p:txBody>
      </p:sp>
      <p:sp>
        <p:nvSpPr>
          <p:cNvPr id="4099" name="Content Placeholder 2"/>
          <p:cNvSpPr>
            <a:spLocks noGrp="1"/>
          </p:cNvSpPr>
          <p:nvPr>
            <p:ph sz="quarter" idx="1"/>
          </p:nvPr>
        </p:nvSpPr>
        <p:spPr/>
        <p:txBody>
          <a:bodyPr>
            <a:normAutofit/>
          </a:bodyPr>
          <a:lstStyle/>
          <a:p>
            <a:r>
              <a:rPr lang="en-US" sz="2400" dirty="0" smtClean="0"/>
              <a:t>Unified Modeling Language (UML) is a standardized general-purpose modeling language in the field of software engineering. </a:t>
            </a:r>
          </a:p>
          <a:p>
            <a:r>
              <a:rPr lang="en-US" sz="2400" dirty="0" smtClean="0"/>
              <a:t>designed to provide a standard way to visualize the design of a system.</a:t>
            </a:r>
          </a:p>
          <a:p>
            <a:r>
              <a:rPr lang="en-US" sz="2400" dirty="0" smtClean="0"/>
              <a:t>The standard is managed, and was created by, the Object Management Group.</a:t>
            </a:r>
          </a:p>
          <a:p>
            <a:r>
              <a:rPr lang="en-US" sz="2400" dirty="0" err="1" smtClean="0"/>
              <a:t>Rumbaugh</a:t>
            </a:r>
            <a:r>
              <a:rPr lang="en-US" sz="2400" dirty="0" smtClean="0"/>
              <a:t>, </a:t>
            </a:r>
            <a:r>
              <a:rPr lang="en-US" sz="2400" dirty="0" err="1" smtClean="0"/>
              <a:t>Booch</a:t>
            </a:r>
            <a:r>
              <a:rPr lang="en-US" sz="2400" dirty="0" smtClean="0"/>
              <a:t>, and Jacobson with input from others, formalized the UML standard (UML 1.1) in 1997. </a:t>
            </a:r>
          </a:p>
          <a:p>
            <a:r>
              <a:rPr lang="en-US" sz="2400" dirty="0" smtClean="0"/>
              <a:t>Revised in 2003 (UML 1.5): Currently most widely used.</a:t>
            </a:r>
          </a:p>
          <a:p>
            <a:r>
              <a:rPr lang="en-US" sz="2400" dirty="0" smtClean="0"/>
              <a:t>Reorganized in 2005 (UML 2.0): A new standard.</a:t>
            </a:r>
          </a:p>
          <a:p>
            <a:r>
              <a:rPr lang="en-GB" sz="2400" dirty="0"/>
              <a:t>UML 2.5 was released in </a:t>
            </a:r>
            <a:r>
              <a:rPr lang="en-GB" sz="2400" dirty="0" smtClean="0"/>
              <a:t>June2015.</a:t>
            </a:r>
            <a:endParaRPr lang="en-US" sz="2400" dirty="0" smtClean="0"/>
          </a:p>
          <a:p>
            <a:endParaRPr lang="en-US" sz="2400" dirty="0" smtClean="0"/>
          </a:p>
        </p:txBody>
      </p:sp>
    </p:spTree>
    <p:extLst>
      <p:ext uri="{BB962C8B-B14F-4D97-AF65-F5344CB8AC3E}">
        <p14:creationId xmlns:p14="http://schemas.microsoft.com/office/powerpoint/2010/main" val="3509637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fontScale="90000"/>
          </a:bodyPr>
          <a:lstStyle/>
          <a:p>
            <a:r>
              <a:rPr lang="en-US"/>
              <a:t>Class Operations (Cont’d)</a:t>
            </a:r>
          </a:p>
        </p:txBody>
      </p:sp>
      <p:grpSp>
        <p:nvGrpSpPr>
          <p:cNvPr id="160771" name="Group 3"/>
          <p:cNvGrpSpPr>
            <a:grpSpLocks/>
          </p:cNvGrpSpPr>
          <p:nvPr/>
        </p:nvGrpSpPr>
        <p:grpSpPr bwMode="auto">
          <a:xfrm>
            <a:off x="304800" y="1676400"/>
            <a:ext cx="8458200" cy="1922463"/>
            <a:chOff x="288" y="1333"/>
            <a:chExt cx="4944" cy="1211"/>
          </a:xfrm>
        </p:grpSpPr>
        <p:sp>
          <p:nvSpPr>
            <p:cNvPr id="160772" name="Rectangle 4"/>
            <p:cNvSpPr>
              <a:spLocks noChangeArrowheads="1"/>
            </p:cNvSpPr>
            <p:nvPr/>
          </p:nvSpPr>
          <p:spPr bwMode="auto">
            <a:xfrm>
              <a:off x="288" y="1333"/>
              <a:ext cx="4944" cy="39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PhoneBook</a:t>
              </a:r>
            </a:p>
          </p:txBody>
        </p:sp>
        <p:sp>
          <p:nvSpPr>
            <p:cNvPr id="160773" name="Rectangle 5"/>
            <p:cNvSpPr>
              <a:spLocks noChangeArrowheads="1"/>
            </p:cNvSpPr>
            <p:nvPr/>
          </p:nvSpPr>
          <p:spPr bwMode="auto">
            <a:xfrm>
              <a:off x="288" y="1728"/>
              <a:ext cx="4944" cy="29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60774" name="Rectangle 6"/>
            <p:cNvSpPr>
              <a:spLocks noChangeArrowheads="1"/>
            </p:cNvSpPr>
            <p:nvPr/>
          </p:nvSpPr>
          <p:spPr bwMode="auto">
            <a:xfrm>
              <a:off x="288" y="1968"/>
              <a:ext cx="4944"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newEntry (n : Name, a : Address, p : PhoneNumber, d : Description)</a:t>
              </a:r>
            </a:p>
            <a:p>
              <a:r>
                <a:rPr lang="en-US"/>
                <a:t>getPhone ( n : Name, a : Address) : PhoneNumber</a:t>
              </a:r>
            </a:p>
          </p:txBody>
        </p:sp>
      </p:grpSp>
      <p:sp>
        <p:nvSpPr>
          <p:cNvPr id="160775" name="Text Box 7"/>
          <p:cNvSpPr txBox="1">
            <a:spLocks noChangeArrowheads="1"/>
          </p:cNvSpPr>
          <p:nvPr/>
        </p:nvSpPr>
        <p:spPr bwMode="auto">
          <a:xfrm>
            <a:off x="304800" y="43434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You can specify an operation by stating its signature: listing the name, type, and default value of all parameters, and, in the case of functions, a return type. </a:t>
            </a:r>
          </a:p>
        </p:txBody>
      </p:sp>
    </p:spTree>
    <p:extLst>
      <p:ext uri="{BB962C8B-B14F-4D97-AF65-F5344CB8AC3E}">
        <p14:creationId xmlns:p14="http://schemas.microsoft.com/office/powerpoint/2010/main" val="1929363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normAutofit fontScale="90000"/>
          </a:bodyPr>
          <a:lstStyle/>
          <a:p>
            <a:r>
              <a:rPr lang="en-US"/>
              <a:t>Depicting Classes</a:t>
            </a:r>
          </a:p>
        </p:txBody>
      </p:sp>
      <p:grpSp>
        <p:nvGrpSpPr>
          <p:cNvPr id="161795" name="Group 3"/>
          <p:cNvGrpSpPr>
            <a:grpSpLocks/>
          </p:cNvGrpSpPr>
          <p:nvPr/>
        </p:nvGrpSpPr>
        <p:grpSpPr bwMode="auto">
          <a:xfrm>
            <a:off x="6248400" y="2133600"/>
            <a:ext cx="2438400" cy="3581400"/>
            <a:chOff x="3936" y="1296"/>
            <a:chExt cx="1536" cy="2256"/>
          </a:xfrm>
        </p:grpSpPr>
        <p:sp>
          <p:nvSpPr>
            <p:cNvPr id="161796" name="Rectangle 4"/>
            <p:cNvSpPr>
              <a:spLocks noChangeArrowheads="1"/>
            </p:cNvSpPr>
            <p:nvPr/>
          </p:nvSpPr>
          <p:spPr bwMode="auto">
            <a:xfrm>
              <a:off x="3936" y="1296"/>
              <a:ext cx="1536"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61797" name="Rectangle 5"/>
            <p:cNvSpPr>
              <a:spLocks noChangeArrowheads="1"/>
            </p:cNvSpPr>
            <p:nvPr/>
          </p:nvSpPr>
          <p:spPr bwMode="auto">
            <a:xfrm>
              <a:off x="3936" y="1680"/>
              <a:ext cx="153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name      : String</a:t>
              </a:r>
            </a:p>
            <a:p>
              <a:r>
                <a:rPr lang="en-US"/>
                <a:t>birthdate : Date</a:t>
              </a:r>
            </a:p>
            <a:p>
              <a:r>
                <a:rPr lang="en-US"/>
                <a:t>ssn          : Id</a:t>
              </a:r>
            </a:p>
          </p:txBody>
        </p:sp>
        <p:sp>
          <p:nvSpPr>
            <p:cNvPr id="161798" name="Rectangle 6"/>
            <p:cNvSpPr>
              <a:spLocks noChangeArrowheads="1"/>
            </p:cNvSpPr>
            <p:nvPr/>
          </p:nvSpPr>
          <p:spPr bwMode="auto">
            <a:xfrm>
              <a:off x="3936" y="2448"/>
              <a:ext cx="1536" cy="110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eat()</a:t>
              </a:r>
            </a:p>
            <a:p>
              <a:pPr algn="ctr"/>
              <a:r>
                <a:rPr lang="en-US"/>
                <a:t>sleep()</a:t>
              </a:r>
            </a:p>
            <a:p>
              <a:pPr algn="ctr"/>
              <a:r>
                <a:rPr lang="en-US"/>
                <a:t>work()</a:t>
              </a:r>
            </a:p>
            <a:p>
              <a:pPr algn="ctr"/>
              <a:r>
                <a:rPr lang="en-US"/>
                <a:t>play()</a:t>
              </a:r>
            </a:p>
          </p:txBody>
        </p:sp>
      </p:grpSp>
      <p:sp>
        <p:nvSpPr>
          <p:cNvPr id="161799" name="Text Box 7"/>
          <p:cNvSpPr txBox="1">
            <a:spLocks noChangeArrowheads="1"/>
          </p:cNvSpPr>
          <p:nvPr/>
        </p:nvSpPr>
        <p:spPr bwMode="auto">
          <a:xfrm>
            <a:off x="381000" y="1219200"/>
            <a:ext cx="8348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When drawing a class, you needn’t show attributes and operation in every diagram.</a:t>
            </a:r>
          </a:p>
        </p:txBody>
      </p:sp>
      <p:sp>
        <p:nvSpPr>
          <p:cNvPr id="161800" name="Rectangle 8"/>
          <p:cNvSpPr>
            <a:spLocks noChangeArrowheads="1"/>
          </p:cNvSpPr>
          <p:nvPr/>
        </p:nvSpPr>
        <p:spPr bwMode="auto">
          <a:xfrm>
            <a:off x="457200" y="2133600"/>
            <a:ext cx="2438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grpSp>
        <p:nvGrpSpPr>
          <p:cNvPr id="161801" name="Group 9"/>
          <p:cNvGrpSpPr>
            <a:grpSpLocks/>
          </p:cNvGrpSpPr>
          <p:nvPr/>
        </p:nvGrpSpPr>
        <p:grpSpPr bwMode="auto">
          <a:xfrm>
            <a:off x="533400" y="3276600"/>
            <a:ext cx="2438400" cy="2438400"/>
            <a:chOff x="288" y="2400"/>
            <a:chExt cx="1536" cy="1536"/>
          </a:xfrm>
        </p:grpSpPr>
        <p:sp>
          <p:nvSpPr>
            <p:cNvPr id="161802" name="Rectangle 10"/>
            <p:cNvSpPr>
              <a:spLocks noChangeArrowheads="1"/>
            </p:cNvSpPr>
            <p:nvPr/>
          </p:nvSpPr>
          <p:spPr bwMode="auto">
            <a:xfrm>
              <a:off x="288" y="2400"/>
              <a:ext cx="153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61803" name="Rectangle 11"/>
            <p:cNvSpPr>
              <a:spLocks noChangeArrowheads="1"/>
            </p:cNvSpPr>
            <p:nvPr/>
          </p:nvSpPr>
          <p:spPr bwMode="auto">
            <a:xfrm>
              <a:off x="288" y="2880"/>
              <a:ext cx="153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name</a:t>
              </a:r>
            </a:p>
            <a:p>
              <a:pPr algn="ctr"/>
              <a:r>
                <a:rPr lang="en-US"/>
                <a:t>address</a:t>
              </a:r>
            </a:p>
            <a:p>
              <a:pPr algn="ctr"/>
              <a:r>
                <a:rPr lang="en-US"/>
                <a:t>birthdate</a:t>
              </a:r>
            </a:p>
          </p:txBody>
        </p:sp>
        <p:sp>
          <p:nvSpPr>
            <p:cNvPr id="161804" name="Rectangle 12"/>
            <p:cNvSpPr>
              <a:spLocks noChangeArrowheads="1"/>
            </p:cNvSpPr>
            <p:nvPr/>
          </p:nvSpPr>
          <p:spPr bwMode="auto">
            <a:xfrm>
              <a:off x="288" y="3648"/>
              <a:ext cx="1536"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1805" name="Group 13"/>
          <p:cNvGrpSpPr>
            <a:grpSpLocks/>
          </p:cNvGrpSpPr>
          <p:nvPr/>
        </p:nvGrpSpPr>
        <p:grpSpPr bwMode="auto">
          <a:xfrm>
            <a:off x="3429000" y="4114800"/>
            <a:ext cx="2438400" cy="1600200"/>
            <a:chOff x="2208" y="2592"/>
            <a:chExt cx="1536" cy="1008"/>
          </a:xfrm>
        </p:grpSpPr>
        <p:sp>
          <p:nvSpPr>
            <p:cNvPr id="161806" name="Rectangle 14"/>
            <p:cNvSpPr>
              <a:spLocks noChangeArrowheads="1"/>
            </p:cNvSpPr>
            <p:nvPr/>
          </p:nvSpPr>
          <p:spPr bwMode="auto">
            <a:xfrm>
              <a:off x="2208" y="2592"/>
              <a:ext cx="1536" cy="30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61807" name="Rectangle 15"/>
            <p:cNvSpPr>
              <a:spLocks noChangeArrowheads="1"/>
            </p:cNvSpPr>
            <p:nvPr/>
          </p:nvSpPr>
          <p:spPr bwMode="auto">
            <a:xfrm>
              <a:off x="2208" y="2880"/>
              <a:ext cx="153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61808" name="Rectangle 16"/>
            <p:cNvSpPr>
              <a:spLocks noChangeArrowheads="1"/>
            </p:cNvSpPr>
            <p:nvPr/>
          </p:nvSpPr>
          <p:spPr bwMode="auto">
            <a:xfrm>
              <a:off x="2208" y="3072"/>
              <a:ext cx="153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eat</a:t>
              </a:r>
            </a:p>
            <a:p>
              <a:pPr algn="ctr"/>
              <a:r>
                <a:rPr lang="en-US"/>
                <a:t>play</a:t>
              </a:r>
            </a:p>
          </p:txBody>
        </p:sp>
      </p:grpSp>
      <p:grpSp>
        <p:nvGrpSpPr>
          <p:cNvPr id="161809" name="Group 17"/>
          <p:cNvGrpSpPr>
            <a:grpSpLocks/>
          </p:cNvGrpSpPr>
          <p:nvPr/>
        </p:nvGrpSpPr>
        <p:grpSpPr bwMode="auto">
          <a:xfrm>
            <a:off x="3429000" y="2133600"/>
            <a:ext cx="2438400" cy="1143000"/>
            <a:chOff x="2160" y="1488"/>
            <a:chExt cx="1536" cy="720"/>
          </a:xfrm>
        </p:grpSpPr>
        <p:sp>
          <p:nvSpPr>
            <p:cNvPr id="161810" name="Rectangle 18"/>
            <p:cNvSpPr>
              <a:spLocks noChangeArrowheads="1"/>
            </p:cNvSpPr>
            <p:nvPr/>
          </p:nvSpPr>
          <p:spPr bwMode="auto">
            <a:xfrm>
              <a:off x="2160" y="1488"/>
              <a:ext cx="153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61811" name="Rectangle 19"/>
            <p:cNvSpPr>
              <a:spLocks noChangeArrowheads="1"/>
            </p:cNvSpPr>
            <p:nvPr/>
          </p:nvSpPr>
          <p:spPr bwMode="auto">
            <a:xfrm>
              <a:off x="2160" y="1824"/>
              <a:ext cx="153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12" name="Rectangle 20"/>
            <p:cNvSpPr>
              <a:spLocks noChangeArrowheads="1"/>
            </p:cNvSpPr>
            <p:nvPr/>
          </p:nvSpPr>
          <p:spPr bwMode="auto">
            <a:xfrm>
              <a:off x="2160" y="2016"/>
              <a:ext cx="153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0388474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normAutofit fontScale="90000"/>
          </a:bodyPr>
          <a:lstStyle/>
          <a:p>
            <a:r>
              <a:rPr lang="en-US"/>
              <a:t>Class Responsibilities</a:t>
            </a:r>
          </a:p>
        </p:txBody>
      </p:sp>
      <p:sp>
        <p:nvSpPr>
          <p:cNvPr id="162819" name="Text Box 3"/>
          <p:cNvSpPr txBox="1">
            <a:spLocks noChangeArrowheads="1"/>
          </p:cNvSpPr>
          <p:nvPr/>
        </p:nvSpPr>
        <p:spPr bwMode="auto">
          <a:xfrm>
            <a:off x="609600" y="1295400"/>
            <a:ext cx="800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 class may also include its responsibilities in a class diagram.</a:t>
            </a:r>
          </a:p>
          <a:p>
            <a:endParaRPr lang="en-US"/>
          </a:p>
          <a:p>
            <a:r>
              <a:rPr lang="en-US"/>
              <a:t>A responsibility is a contract or obligation of a class to perform a particular service.</a:t>
            </a:r>
          </a:p>
        </p:txBody>
      </p:sp>
      <p:grpSp>
        <p:nvGrpSpPr>
          <p:cNvPr id="162820" name="Group 4"/>
          <p:cNvGrpSpPr>
            <a:grpSpLocks/>
          </p:cNvGrpSpPr>
          <p:nvPr/>
        </p:nvGrpSpPr>
        <p:grpSpPr bwMode="auto">
          <a:xfrm>
            <a:off x="2133600" y="3048000"/>
            <a:ext cx="4876800" cy="3048000"/>
            <a:chOff x="1104" y="2064"/>
            <a:chExt cx="3072" cy="1920"/>
          </a:xfrm>
        </p:grpSpPr>
        <p:sp>
          <p:nvSpPr>
            <p:cNvPr id="162821" name="Rectangle 5"/>
            <p:cNvSpPr>
              <a:spLocks noChangeArrowheads="1"/>
            </p:cNvSpPr>
            <p:nvPr/>
          </p:nvSpPr>
          <p:spPr bwMode="auto">
            <a:xfrm>
              <a:off x="1104" y="2064"/>
              <a:ext cx="307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SmokeAlarm</a:t>
              </a:r>
            </a:p>
          </p:txBody>
        </p:sp>
        <p:sp>
          <p:nvSpPr>
            <p:cNvPr id="162822" name="Rectangle 6"/>
            <p:cNvSpPr>
              <a:spLocks noChangeArrowheads="1"/>
            </p:cNvSpPr>
            <p:nvPr/>
          </p:nvSpPr>
          <p:spPr bwMode="auto">
            <a:xfrm>
              <a:off x="1104" y="2304"/>
              <a:ext cx="3072"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62823" name="Rectangle 7"/>
            <p:cNvSpPr>
              <a:spLocks noChangeArrowheads="1"/>
            </p:cNvSpPr>
            <p:nvPr/>
          </p:nvSpPr>
          <p:spPr bwMode="auto">
            <a:xfrm>
              <a:off x="1104" y="2592"/>
              <a:ext cx="3072" cy="13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	       Responsibilities</a:t>
              </a:r>
            </a:p>
            <a:p>
              <a:endParaRPr lang="en-US"/>
            </a:p>
            <a:p>
              <a:r>
                <a:rPr lang="en-US"/>
                <a:t>-- sound alert and notify guard station</a:t>
              </a:r>
            </a:p>
            <a:p>
              <a:r>
                <a:rPr lang="en-US"/>
                <a:t>    when smoke is detected.</a:t>
              </a:r>
            </a:p>
            <a:p>
              <a:endParaRPr lang="en-US"/>
            </a:p>
            <a:p>
              <a:r>
                <a:rPr lang="en-US"/>
                <a:t>-- indicate battery state</a:t>
              </a:r>
            </a:p>
          </p:txBody>
        </p:sp>
        <p:sp>
          <p:nvSpPr>
            <p:cNvPr id="162824" name="Rectangle 8"/>
            <p:cNvSpPr>
              <a:spLocks noChangeArrowheads="1"/>
            </p:cNvSpPr>
            <p:nvPr/>
          </p:nvSpPr>
          <p:spPr bwMode="auto">
            <a:xfrm>
              <a:off x="1104" y="2448"/>
              <a:ext cx="3072"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Tree>
    <p:extLst>
      <p:ext uri="{BB962C8B-B14F-4D97-AF65-F5344CB8AC3E}">
        <p14:creationId xmlns:p14="http://schemas.microsoft.com/office/powerpoint/2010/main" val="3669576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normAutofit fontScale="90000"/>
          </a:bodyPr>
          <a:lstStyle/>
          <a:p>
            <a:r>
              <a:rPr lang="en-US"/>
              <a:t>Relationships</a:t>
            </a:r>
          </a:p>
        </p:txBody>
      </p:sp>
      <p:sp>
        <p:nvSpPr>
          <p:cNvPr id="164867" name="Text Box 3"/>
          <p:cNvSpPr txBox="1">
            <a:spLocks noChangeArrowheads="1"/>
          </p:cNvSpPr>
          <p:nvPr/>
        </p:nvSpPr>
        <p:spPr bwMode="auto">
          <a:xfrm>
            <a:off x="685800" y="1524000"/>
            <a:ext cx="73025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In UML, object interconnections (logical or physical), are </a:t>
            </a:r>
          </a:p>
          <a:p>
            <a:r>
              <a:rPr lang="en-US"/>
              <a:t>modeled as relationships. </a:t>
            </a:r>
          </a:p>
          <a:p>
            <a:endParaRPr lang="en-US"/>
          </a:p>
          <a:p>
            <a:r>
              <a:rPr lang="en-US"/>
              <a:t>There are three kinds of relationships in UML:</a:t>
            </a:r>
          </a:p>
          <a:p>
            <a:endParaRPr lang="en-US"/>
          </a:p>
          <a:p>
            <a:pPr lvl="1">
              <a:buFontTx/>
              <a:buChar char="•"/>
            </a:pPr>
            <a:r>
              <a:rPr lang="en-US"/>
              <a:t> dependencies</a:t>
            </a:r>
          </a:p>
          <a:p>
            <a:pPr lvl="1">
              <a:buFontTx/>
              <a:buChar char="•"/>
            </a:pPr>
            <a:endParaRPr lang="en-US"/>
          </a:p>
          <a:p>
            <a:pPr lvl="1">
              <a:buFontTx/>
              <a:buChar char="•"/>
            </a:pPr>
            <a:r>
              <a:rPr lang="en-US"/>
              <a:t> generalizations</a:t>
            </a:r>
          </a:p>
          <a:p>
            <a:pPr lvl="1">
              <a:buFontTx/>
              <a:buChar char="•"/>
            </a:pPr>
            <a:endParaRPr lang="en-US"/>
          </a:p>
          <a:p>
            <a:pPr lvl="1">
              <a:buFontTx/>
              <a:buChar char="•"/>
            </a:pPr>
            <a:r>
              <a:rPr lang="en-US"/>
              <a:t> associations</a:t>
            </a:r>
          </a:p>
          <a:p>
            <a:endParaRPr lang="en-US"/>
          </a:p>
        </p:txBody>
      </p:sp>
    </p:spTree>
    <p:extLst>
      <p:ext uri="{BB962C8B-B14F-4D97-AF65-F5344CB8AC3E}">
        <p14:creationId xmlns:p14="http://schemas.microsoft.com/office/powerpoint/2010/main" val="2611443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609600" y="381000"/>
            <a:ext cx="7848600" cy="533400"/>
          </a:xfrm>
        </p:spPr>
        <p:txBody>
          <a:bodyPr>
            <a:normAutofit fontScale="90000"/>
          </a:bodyPr>
          <a:lstStyle/>
          <a:p>
            <a:r>
              <a:rPr lang="en-US"/>
              <a:t>Dependency Relationships</a:t>
            </a:r>
          </a:p>
        </p:txBody>
      </p:sp>
      <p:sp>
        <p:nvSpPr>
          <p:cNvPr id="165891" name="Rectangle 3"/>
          <p:cNvSpPr>
            <a:spLocks noChangeArrowheads="1"/>
          </p:cNvSpPr>
          <p:nvPr/>
        </p:nvSpPr>
        <p:spPr bwMode="auto">
          <a:xfrm>
            <a:off x="1219200" y="3733800"/>
            <a:ext cx="2438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CourseSchedule</a:t>
            </a:r>
          </a:p>
        </p:txBody>
      </p:sp>
      <p:sp>
        <p:nvSpPr>
          <p:cNvPr id="165892" name="Rectangle 4"/>
          <p:cNvSpPr>
            <a:spLocks noChangeArrowheads="1"/>
          </p:cNvSpPr>
          <p:nvPr/>
        </p:nvSpPr>
        <p:spPr bwMode="auto">
          <a:xfrm>
            <a:off x="1219200" y="4267200"/>
            <a:ext cx="2438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3" name="Rectangle 5"/>
          <p:cNvSpPr>
            <a:spLocks noChangeArrowheads="1"/>
          </p:cNvSpPr>
          <p:nvPr/>
        </p:nvSpPr>
        <p:spPr bwMode="auto">
          <a:xfrm>
            <a:off x="1219200" y="4648200"/>
            <a:ext cx="2438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add(c : Course)</a:t>
            </a:r>
          </a:p>
          <a:p>
            <a:r>
              <a:rPr lang="en-US"/>
              <a:t>remove(c : Course)</a:t>
            </a:r>
          </a:p>
        </p:txBody>
      </p:sp>
      <p:sp>
        <p:nvSpPr>
          <p:cNvPr id="165894" name="Rectangle 6"/>
          <p:cNvSpPr>
            <a:spLocks noChangeArrowheads="1"/>
          </p:cNvSpPr>
          <p:nvPr/>
        </p:nvSpPr>
        <p:spPr bwMode="auto">
          <a:xfrm>
            <a:off x="5410200" y="4191000"/>
            <a:ext cx="2438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Course</a:t>
            </a:r>
          </a:p>
        </p:txBody>
      </p:sp>
      <p:sp>
        <p:nvSpPr>
          <p:cNvPr id="165895" name="Line 7"/>
          <p:cNvSpPr>
            <a:spLocks noChangeShapeType="1"/>
          </p:cNvSpPr>
          <p:nvPr/>
        </p:nvSpPr>
        <p:spPr bwMode="auto">
          <a:xfrm>
            <a:off x="3657600" y="4495800"/>
            <a:ext cx="1752600" cy="0"/>
          </a:xfrm>
          <a:prstGeom prst="line">
            <a:avLst/>
          </a:prstGeom>
          <a:noFill/>
          <a:ln w="2857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6" name="Text Box 8"/>
          <p:cNvSpPr txBox="1">
            <a:spLocks noChangeArrowheads="1"/>
          </p:cNvSpPr>
          <p:nvPr/>
        </p:nvSpPr>
        <p:spPr bwMode="auto">
          <a:xfrm>
            <a:off x="609600" y="1295400"/>
            <a:ext cx="81089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 </a:t>
            </a:r>
            <a:r>
              <a:rPr lang="en-US" i="1"/>
              <a:t>dependency</a:t>
            </a:r>
            <a:r>
              <a:rPr lang="en-US"/>
              <a:t> indicates a semantic relationship between two or</a:t>
            </a:r>
          </a:p>
          <a:p>
            <a:r>
              <a:rPr lang="en-US"/>
              <a:t>more elements.  The dependency from </a:t>
            </a:r>
            <a:r>
              <a:rPr lang="en-US" i="1"/>
              <a:t>CourseSchedule</a:t>
            </a:r>
            <a:r>
              <a:rPr lang="en-US"/>
              <a:t> to </a:t>
            </a:r>
            <a:r>
              <a:rPr lang="en-US" i="1"/>
              <a:t>Course</a:t>
            </a:r>
            <a:r>
              <a:rPr lang="en-US"/>
              <a:t> exists because </a:t>
            </a:r>
            <a:r>
              <a:rPr lang="en-US" i="1"/>
              <a:t>Course</a:t>
            </a:r>
            <a:r>
              <a:rPr lang="en-US"/>
              <a:t> is used in both the </a:t>
            </a:r>
            <a:r>
              <a:rPr lang="en-US" b="1"/>
              <a:t>add</a:t>
            </a:r>
            <a:r>
              <a:rPr lang="en-US"/>
              <a:t> and </a:t>
            </a:r>
            <a:r>
              <a:rPr lang="en-US" b="1"/>
              <a:t>remove</a:t>
            </a:r>
            <a:r>
              <a:rPr lang="en-US"/>
              <a:t> operations of </a:t>
            </a:r>
            <a:r>
              <a:rPr lang="en-US" i="1"/>
              <a:t>CourseSchedule</a:t>
            </a:r>
            <a:r>
              <a:rPr lang="en-US"/>
              <a:t>.</a:t>
            </a:r>
          </a:p>
          <a:p>
            <a:endParaRPr lang="en-US"/>
          </a:p>
        </p:txBody>
      </p:sp>
    </p:spTree>
    <p:extLst>
      <p:ext uri="{BB962C8B-B14F-4D97-AF65-F5344CB8AC3E}">
        <p14:creationId xmlns:p14="http://schemas.microsoft.com/office/powerpoint/2010/main" val="30063206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normAutofit fontScale="90000"/>
          </a:bodyPr>
          <a:lstStyle/>
          <a:p>
            <a:r>
              <a:rPr lang="en-US"/>
              <a:t>Generalization Relationships</a:t>
            </a:r>
          </a:p>
        </p:txBody>
      </p:sp>
      <p:sp>
        <p:nvSpPr>
          <p:cNvPr id="166915" name="Rectangle 3"/>
          <p:cNvSpPr>
            <a:spLocks noChangeArrowheads="1"/>
          </p:cNvSpPr>
          <p:nvPr/>
        </p:nvSpPr>
        <p:spPr bwMode="auto">
          <a:xfrm>
            <a:off x="660400" y="1727200"/>
            <a:ext cx="2438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66916" name="Text Box 4"/>
          <p:cNvSpPr txBox="1">
            <a:spLocks noChangeArrowheads="1"/>
          </p:cNvSpPr>
          <p:nvPr/>
        </p:nvSpPr>
        <p:spPr bwMode="auto">
          <a:xfrm>
            <a:off x="3810000" y="2209800"/>
            <a:ext cx="50768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 </a:t>
            </a:r>
            <a:r>
              <a:rPr lang="en-US" i="1"/>
              <a:t>generalization</a:t>
            </a:r>
            <a:r>
              <a:rPr lang="en-US"/>
              <a:t> connects a subclass</a:t>
            </a:r>
          </a:p>
          <a:p>
            <a:r>
              <a:rPr lang="en-US"/>
              <a:t>to its superclass. It denotes an </a:t>
            </a:r>
          </a:p>
          <a:p>
            <a:r>
              <a:rPr lang="en-US"/>
              <a:t>inheritance of attributes and behavior</a:t>
            </a:r>
          </a:p>
          <a:p>
            <a:r>
              <a:rPr lang="en-US"/>
              <a:t>from the superclass to the subclass and</a:t>
            </a:r>
          </a:p>
          <a:p>
            <a:r>
              <a:rPr lang="en-US"/>
              <a:t>indicates a specialization in the subclass</a:t>
            </a:r>
          </a:p>
          <a:p>
            <a:r>
              <a:rPr lang="en-US"/>
              <a:t>of the more general superclass.</a:t>
            </a:r>
          </a:p>
        </p:txBody>
      </p:sp>
      <p:sp>
        <p:nvSpPr>
          <p:cNvPr id="166917" name="Rectangle 5"/>
          <p:cNvSpPr>
            <a:spLocks noChangeArrowheads="1"/>
          </p:cNvSpPr>
          <p:nvPr/>
        </p:nvSpPr>
        <p:spPr bwMode="auto">
          <a:xfrm>
            <a:off x="685800" y="4191000"/>
            <a:ext cx="2438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Student</a:t>
            </a:r>
          </a:p>
        </p:txBody>
      </p:sp>
      <p:grpSp>
        <p:nvGrpSpPr>
          <p:cNvPr id="166918" name="Group 6"/>
          <p:cNvGrpSpPr>
            <a:grpSpLocks/>
          </p:cNvGrpSpPr>
          <p:nvPr/>
        </p:nvGrpSpPr>
        <p:grpSpPr bwMode="auto">
          <a:xfrm>
            <a:off x="1676400" y="2514600"/>
            <a:ext cx="419100" cy="1676400"/>
            <a:chOff x="968" y="1584"/>
            <a:chExt cx="264" cy="1056"/>
          </a:xfrm>
        </p:grpSpPr>
        <p:sp>
          <p:nvSpPr>
            <p:cNvPr id="166919" name="Line 7"/>
            <p:cNvSpPr>
              <a:spLocks noChangeShapeType="1"/>
            </p:cNvSpPr>
            <p:nvPr/>
          </p:nvSpPr>
          <p:spPr bwMode="auto">
            <a:xfrm>
              <a:off x="1104" y="1824"/>
              <a:ext cx="0" cy="8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0" name="Freeform 8"/>
            <p:cNvSpPr>
              <a:spLocks/>
            </p:cNvSpPr>
            <p:nvPr/>
          </p:nvSpPr>
          <p:spPr bwMode="auto">
            <a:xfrm>
              <a:off x="968" y="1584"/>
              <a:ext cx="264" cy="240"/>
            </a:xfrm>
            <a:custGeom>
              <a:avLst/>
              <a:gdLst>
                <a:gd name="T0" fmla="*/ 144 w 336"/>
                <a:gd name="T1" fmla="*/ 0 h 240"/>
                <a:gd name="T2" fmla="*/ 0 w 336"/>
                <a:gd name="T3" fmla="*/ 240 h 240"/>
                <a:gd name="T4" fmla="*/ 336 w 336"/>
                <a:gd name="T5" fmla="*/ 240 h 240"/>
                <a:gd name="T6" fmla="*/ 144 w 336"/>
                <a:gd name="T7" fmla="*/ 0 h 240"/>
              </a:gdLst>
              <a:ahLst/>
              <a:cxnLst>
                <a:cxn ang="0">
                  <a:pos x="T0" y="T1"/>
                </a:cxn>
                <a:cxn ang="0">
                  <a:pos x="T2" y="T3"/>
                </a:cxn>
                <a:cxn ang="0">
                  <a:pos x="T4" y="T5"/>
                </a:cxn>
                <a:cxn ang="0">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9297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026"/>
          <p:cNvSpPr>
            <a:spLocks noGrp="1" noChangeArrowheads="1"/>
          </p:cNvSpPr>
          <p:nvPr>
            <p:ph type="title"/>
          </p:nvPr>
        </p:nvSpPr>
        <p:spPr>
          <a:xfrm>
            <a:off x="0" y="457200"/>
            <a:ext cx="9296400" cy="533400"/>
          </a:xfrm>
        </p:spPr>
        <p:txBody>
          <a:bodyPr>
            <a:normAutofit fontScale="90000"/>
          </a:bodyPr>
          <a:lstStyle/>
          <a:p>
            <a:r>
              <a:rPr lang="en-US"/>
              <a:t>Generalization Relationships (Cont’d)</a:t>
            </a:r>
          </a:p>
        </p:txBody>
      </p:sp>
      <p:sp>
        <p:nvSpPr>
          <p:cNvPr id="167939" name="Rectangle 1027"/>
          <p:cNvSpPr>
            <a:spLocks noChangeArrowheads="1"/>
          </p:cNvSpPr>
          <p:nvPr/>
        </p:nvSpPr>
        <p:spPr bwMode="auto">
          <a:xfrm>
            <a:off x="1295400" y="2819400"/>
            <a:ext cx="2438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Student</a:t>
            </a:r>
          </a:p>
        </p:txBody>
      </p:sp>
      <p:sp>
        <p:nvSpPr>
          <p:cNvPr id="167940" name="Text Box 1028"/>
          <p:cNvSpPr txBox="1">
            <a:spLocks noChangeArrowheads="1"/>
          </p:cNvSpPr>
          <p:nvPr/>
        </p:nvSpPr>
        <p:spPr bwMode="auto">
          <a:xfrm>
            <a:off x="457200" y="1295400"/>
            <a:ext cx="815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UML permits a class to inherit from multiple superclasses, although some programming languages (</a:t>
            </a:r>
            <a:r>
              <a:rPr lang="en-US" i="1"/>
              <a:t>e.g.,</a:t>
            </a:r>
            <a:r>
              <a:rPr lang="en-US"/>
              <a:t> Java) do not permit multiple inheritance. </a:t>
            </a:r>
          </a:p>
        </p:txBody>
      </p:sp>
      <p:sp>
        <p:nvSpPr>
          <p:cNvPr id="167941" name="Rectangle 1029"/>
          <p:cNvSpPr>
            <a:spLocks noChangeArrowheads="1"/>
          </p:cNvSpPr>
          <p:nvPr/>
        </p:nvSpPr>
        <p:spPr bwMode="auto">
          <a:xfrm>
            <a:off x="2895600" y="5029200"/>
            <a:ext cx="30480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TeachingAssistant</a:t>
            </a:r>
          </a:p>
        </p:txBody>
      </p:sp>
      <p:sp>
        <p:nvSpPr>
          <p:cNvPr id="167942" name="Line 1030"/>
          <p:cNvSpPr>
            <a:spLocks noChangeShapeType="1"/>
          </p:cNvSpPr>
          <p:nvPr/>
        </p:nvSpPr>
        <p:spPr bwMode="auto">
          <a:xfrm>
            <a:off x="4343400" y="4495800"/>
            <a:ext cx="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43" name="Freeform 1031"/>
          <p:cNvSpPr>
            <a:spLocks/>
          </p:cNvSpPr>
          <p:nvPr/>
        </p:nvSpPr>
        <p:spPr bwMode="auto">
          <a:xfrm>
            <a:off x="2755900" y="3619500"/>
            <a:ext cx="419100" cy="398463"/>
          </a:xfrm>
          <a:custGeom>
            <a:avLst/>
            <a:gdLst>
              <a:gd name="T0" fmla="*/ 144 w 336"/>
              <a:gd name="T1" fmla="*/ 0 h 240"/>
              <a:gd name="T2" fmla="*/ 0 w 336"/>
              <a:gd name="T3" fmla="*/ 240 h 240"/>
              <a:gd name="T4" fmla="*/ 336 w 336"/>
              <a:gd name="T5" fmla="*/ 240 h 240"/>
              <a:gd name="T6" fmla="*/ 144 w 336"/>
              <a:gd name="T7" fmla="*/ 0 h 240"/>
            </a:gdLst>
            <a:ahLst/>
            <a:cxnLst>
              <a:cxn ang="0">
                <a:pos x="T0" y="T1"/>
              </a:cxn>
              <a:cxn ang="0">
                <a:pos x="T2" y="T3"/>
              </a:cxn>
              <a:cxn ang="0">
                <a:pos x="T4" y="T5"/>
              </a:cxn>
              <a:cxn ang="0">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44" name="Rectangle 1032"/>
          <p:cNvSpPr>
            <a:spLocks noChangeArrowheads="1"/>
          </p:cNvSpPr>
          <p:nvPr/>
        </p:nvSpPr>
        <p:spPr bwMode="auto">
          <a:xfrm>
            <a:off x="4724400" y="2895600"/>
            <a:ext cx="2438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Employee</a:t>
            </a:r>
          </a:p>
        </p:txBody>
      </p:sp>
      <p:sp>
        <p:nvSpPr>
          <p:cNvPr id="167945" name="Freeform 1033"/>
          <p:cNvSpPr>
            <a:spLocks/>
          </p:cNvSpPr>
          <p:nvPr/>
        </p:nvSpPr>
        <p:spPr bwMode="auto">
          <a:xfrm>
            <a:off x="5562600" y="3657600"/>
            <a:ext cx="419100" cy="398463"/>
          </a:xfrm>
          <a:custGeom>
            <a:avLst/>
            <a:gdLst>
              <a:gd name="T0" fmla="*/ 144 w 336"/>
              <a:gd name="T1" fmla="*/ 0 h 240"/>
              <a:gd name="T2" fmla="*/ 0 w 336"/>
              <a:gd name="T3" fmla="*/ 240 h 240"/>
              <a:gd name="T4" fmla="*/ 336 w 336"/>
              <a:gd name="T5" fmla="*/ 240 h 240"/>
              <a:gd name="T6" fmla="*/ 144 w 336"/>
              <a:gd name="T7" fmla="*/ 0 h 240"/>
            </a:gdLst>
            <a:ahLst/>
            <a:cxnLst>
              <a:cxn ang="0">
                <a:pos x="T0" y="T1"/>
              </a:cxn>
              <a:cxn ang="0">
                <a:pos x="T2" y="T3"/>
              </a:cxn>
              <a:cxn ang="0">
                <a:pos x="T4" y="T5"/>
              </a:cxn>
              <a:cxn ang="0">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946" name="Freeform 1034"/>
          <p:cNvSpPr>
            <a:spLocks/>
          </p:cNvSpPr>
          <p:nvPr/>
        </p:nvSpPr>
        <p:spPr bwMode="auto">
          <a:xfrm>
            <a:off x="2971800" y="4038600"/>
            <a:ext cx="2819400" cy="457200"/>
          </a:xfrm>
          <a:custGeom>
            <a:avLst/>
            <a:gdLst>
              <a:gd name="T0" fmla="*/ 0 w 1776"/>
              <a:gd name="T1" fmla="*/ 0 h 288"/>
              <a:gd name="T2" fmla="*/ 0 w 1776"/>
              <a:gd name="T3" fmla="*/ 288 h 288"/>
              <a:gd name="T4" fmla="*/ 1776 w 1776"/>
              <a:gd name="T5" fmla="*/ 288 h 288"/>
              <a:gd name="T6" fmla="*/ 1776 w 1776"/>
              <a:gd name="T7" fmla="*/ 0 h 288"/>
            </a:gdLst>
            <a:ahLst/>
            <a:cxnLst>
              <a:cxn ang="0">
                <a:pos x="T0" y="T1"/>
              </a:cxn>
              <a:cxn ang="0">
                <a:pos x="T2" y="T3"/>
              </a:cxn>
              <a:cxn ang="0">
                <a:pos x="T4" y="T5"/>
              </a:cxn>
              <a:cxn ang="0">
                <a:pos x="T6" y="T7"/>
              </a:cxn>
            </a:cxnLst>
            <a:rect l="0" t="0" r="r" b="b"/>
            <a:pathLst>
              <a:path w="1776" h="288">
                <a:moveTo>
                  <a:pt x="0" y="0"/>
                </a:moveTo>
                <a:lnTo>
                  <a:pt x="0" y="288"/>
                </a:lnTo>
                <a:lnTo>
                  <a:pt x="1776" y="288"/>
                </a:lnTo>
                <a:lnTo>
                  <a:pt x="1776"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052267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609600" y="381000"/>
            <a:ext cx="7848600" cy="533400"/>
          </a:xfrm>
        </p:spPr>
        <p:txBody>
          <a:bodyPr>
            <a:normAutofit fontScale="90000"/>
          </a:bodyPr>
          <a:lstStyle/>
          <a:p>
            <a:r>
              <a:rPr lang="en-US"/>
              <a:t>Association Relationships</a:t>
            </a:r>
          </a:p>
        </p:txBody>
      </p:sp>
      <p:sp>
        <p:nvSpPr>
          <p:cNvPr id="168963" name="Text Box 3"/>
          <p:cNvSpPr txBox="1">
            <a:spLocks noChangeArrowheads="1"/>
          </p:cNvSpPr>
          <p:nvPr/>
        </p:nvSpPr>
        <p:spPr bwMode="auto">
          <a:xfrm>
            <a:off x="609600" y="1371600"/>
            <a:ext cx="8108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If two classes in a model need to communicate with each other, there must be link between them. </a:t>
            </a:r>
          </a:p>
          <a:p>
            <a:endParaRPr lang="en-US"/>
          </a:p>
          <a:p>
            <a:r>
              <a:rPr lang="en-US"/>
              <a:t>An </a:t>
            </a:r>
            <a:r>
              <a:rPr lang="en-US" i="1"/>
              <a:t>association</a:t>
            </a:r>
            <a:r>
              <a:rPr lang="en-US"/>
              <a:t> denotes that link. </a:t>
            </a:r>
          </a:p>
        </p:txBody>
      </p:sp>
      <p:sp>
        <p:nvSpPr>
          <p:cNvPr id="168964"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65"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Instructor</a:t>
            </a:r>
          </a:p>
        </p:txBody>
      </p:sp>
      <p:sp>
        <p:nvSpPr>
          <p:cNvPr id="168966"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Student</a:t>
            </a:r>
          </a:p>
        </p:txBody>
      </p:sp>
    </p:spTree>
    <p:extLst>
      <p:ext uri="{BB962C8B-B14F-4D97-AF65-F5344CB8AC3E}">
        <p14:creationId xmlns:p14="http://schemas.microsoft.com/office/powerpoint/2010/main" val="2977066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609600" y="381000"/>
            <a:ext cx="8153400" cy="533400"/>
          </a:xfrm>
        </p:spPr>
        <p:txBody>
          <a:bodyPr>
            <a:normAutofit fontScale="90000"/>
          </a:bodyPr>
          <a:lstStyle/>
          <a:p>
            <a:r>
              <a:rPr lang="en-US"/>
              <a:t>Association Relationships (Cont’d)</a:t>
            </a:r>
          </a:p>
        </p:txBody>
      </p:sp>
      <p:sp>
        <p:nvSpPr>
          <p:cNvPr id="169987" name="Text Box 3"/>
          <p:cNvSpPr txBox="1">
            <a:spLocks noChangeArrowheads="1"/>
          </p:cNvSpPr>
          <p:nvPr/>
        </p:nvSpPr>
        <p:spPr bwMode="auto">
          <a:xfrm>
            <a:off x="609600" y="1371600"/>
            <a:ext cx="81089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We can indicate the </a:t>
            </a:r>
            <a:r>
              <a:rPr lang="en-US" i="1"/>
              <a:t>multiplicity</a:t>
            </a:r>
            <a:r>
              <a:rPr lang="en-US"/>
              <a:t> of an association by adding </a:t>
            </a:r>
            <a:r>
              <a:rPr lang="en-US" i="1"/>
              <a:t>multiplicity adornments</a:t>
            </a:r>
            <a:r>
              <a:rPr lang="en-US"/>
              <a:t> to the line denoting the association. </a:t>
            </a:r>
          </a:p>
          <a:p>
            <a:endParaRPr lang="en-US"/>
          </a:p>
          <a:p>
            <a:r>
              <a:rPr lang="en-US"/>
              <a:t>The example indicates that a </a:t>
            </a:r>
            <a:r>
              <a:rPr lang="en-US" i="1"/>
              <a:t>Student</a:t>
            </a:r>
            <a:r>
              <a:rPr lang="en-US"/>
              <a:t> has one or more </a:t>
            </a:r>
            <a:r>
              <a:rPr lang="en-US" i="1"/>
              <a:t>Instructors</a:t>
            </a:r>
            <a:r>
              <a:rPr lang="en-US"/>
              <a:t>:</a:t>
            </a:r>
          </a:p>
        </p:txBody>
      </p:sp>
      <p:sp>
        <p:nvSpPr>
          <p:cNvPr id="169988"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989"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Instructor</a:t>
            </a:r>
          </a:p>
        </p:txBody>
      </p:sp>
      <p:sp>
        <p:nvSpPr>
          <p:cNvPr id="169990"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Student</a:t>
            </a:r>
          </a:p>
        </p:txBody>
      </p:sp>
      <p:sp>
        <p:nvSpPr>
          <p:cNvPr id="169991" name="Text Box 7"/>
          <p:cNvSpPr txBox="1">
            <a:spLocks noChangeArrowheads="1"/>
          </p:cNvSpPr>
          <p:nvPr/>
        </p:nvSpPr>
        <p:spPr bwMode="auto">
          <a:xfrm>
            <a:off x="56388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Tree>
    <p:extLst>
      <p:ext uri="{BB962C8B-B14F-4D97-AF65-F5344CB8AC3E}">
        <p14:creationId xmlns:p14="http://schemas.microsoft.com/office/powerpoint/2010/main" val="1520860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609600" y="381000"/>
            <a:ext cx="8229600" cy="533400"/>
          </a:xfrm>
        </p:spPr>
        <p:txBody>
          <a:bodyPr>
            <a:normAutofit fontScale="90000"/>
          </a:bodyPr>
          <a:lstStyle/>
          <a:p>
            <a:r>
              <a:rPr lang="en-US"/>
              <a:t>Association Relationships (Cont’d)</a:t>
            </a:r>
          </a:p>
        </p:txBody>
      </p:sp>
      <p:sp>
        <p:nvSpPr>
          <p:cNvPr id="171011" name="Text Box 3"/>
          <p:cNvSpPr txBox="1">
            <a:spLocks noChangeArrowheads="1"/>
          </p:cNvSpPr>
          <p:nvPr/>
        </p:nvSpPr>
        <p:spPr bwMode="auto">
          <a:xfrm>
            <a:off x="609600" y="1981200"/>
            <a:ext cx="810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The example indicates that every </a:t>
            </a:r>
            <a:r>
              <a:rPr lang="en-US" i="1"/>
              <a:t>Instructor</a:t>
            </a:r>
            <a:r>
              <a:rPr lang="en-US"/>
              <a:t> has one or more </a:t>
            </a:r>
            <a:r>
              <a:rPr lang="en-US" i="1"/>
              <a:t>Students</a:t>
            </a:r>
            <a:r>
              <a:rPr lang="en-US"/>
              <a:t>:</a:t>
            </a:r>
          </a:p>
        </p:txBody>
      </p:sp>
      <p:sp>
        <p:nvSpPr>
          <p:cNvPr id="171012"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013"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Instructor</a:t>
            </a:r>
          </a:p>
        </p:txBody>
      </p:sp>
      <p:sp>
        <p:nvSpPr>
          <p:cNvPr id="171014" name="Rectangle 6"/>
          <p:cNvSpPr>
            <a:spLocks noChangeArrowheads="1"/>
          </p:cNvSpPr>
          <p:nvPr/>
        </p:nvSpPr>
        <p:spPr bwMode="auto">
          <a:xfrm>
            <a:off x="685800" y="37719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Student</a:t>
            </a:r>
          </a:p>
        </p:txBody>
      </p:sp>
      <p:sp>
        <p:nvSpPr>
          <p:cNvPr id="171016" name="Text Box 8"/>
          <p:cNvSpPr txBox="1">
            <a:spLocks noChangeArrowheads="1"/>
          </p:cNvSpPr>
          <p:nvPr/>
        </p:nvSpPr>
        <p:spPr bwMode="auto">
          <a:xfrm>
            <a:off x="27432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Tree>
    <p:extLst>
      <p:ext uri="{BB962C8B-B14F-4D97-AF65-F5344CB8AC3E}">
        <p14:creationId xmlns:p14="http://schemas.microsoft.com/office/powerpoint/2010/main" val="201724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normAutofit/>
          </a:bodyPr>
          <a:lstStyle/>
          <a:p>
            <a:pPr eaLnBrk="1" hangingPunct="1"/>
            <a:r>
              <a:rPr lang="en-US" smtClean="0"/>
              <a:t>Unified Modeling Language (UML)</a:t>
            </a:r>
          </a:p>
        </p:txBody>
      </p:sp>
      <p:sp>
        <p:nvSpPr>
          <p:cNvPr id="29702" name="Rectangle 3"/>
          <p:cNvSpPr>
            <a:spLocks noGrp="1" noChangeArrowheads="1"/>
          </p:cNvSpPr>
          <p:nvPr>
            <p:ph sz="quarter" idx="1"/>
          </p:nvPr>
        </p:nvSpPr>
        <p:spPr>
          <a:xfrm>
            <a:off x="457200" y="1295400"/>
            <a:ext cx="8458200" cy="4835525"/>
          </a:xfrm>
        </p:spPr>
        <p:txBody>
          <a:bodyPr>
            <a:normAutofit fontScale="92500" lnSpcReduction="10000"/>
          </a:bodyPr>
          <a:lstStyle/>
          <a:p>
            <a:r>
              <a:rPr lang="en-US" dirty="0" smtClean="0"/>
              <a:t>UML includes a set of graphic notation techniques to create visual models of software-intensive systems.</a:t>
            </a:r>
          </a:p>
          <a:p>
            <a:r>
              <a:rPr lang="en-US" dirty="0" smtClean="0"/>
              <a:t> A </a:t>
            </a:r>
            <a:r>
              <a:rPr lang="en-US" i="1" dirty="0" smtClean="0"/>
              <a:t>visual </a:t>
            </a:r>
            <a:r>
              <a:rPr lang="en-US" i="1" dirty="0" err="1" smtClean="0"/>
              <a:t>modelling</a:t>
            </a:r>
            <a:r>
              <a:rPr lang="en-US" i="1" dirty="0" smtClean="0"/>
              <a:t> language </a:t>
            </a:r>
            <a:r>
              <a:rPr lang="en-US" dirty="0" smtClean="0"/>
              <a:t>to </a:t>
            </a:r>
          </a:p>
          <a:p>
            <a:pPr lvl="1" eaLnBrk="1" hangingPunct="1">
              <a:lnSpc>
                <a:spcPct val="90000"/>
              </a:lnSpc>
            </a:pPr>
            <a:r>
              <a:rPr lang="en-US" dirty="0" smtClean="0"/>
              <a:t>Visualize, construct, document software system.</a:t>
            </a:r>
          </a:p>
          <a:p>
            <a:pPr eaLnBrk="1" hangingPunct="1">
              <a:lnSpc>
                <a:spcPct val="90000"/>
              </a:lnSpc>
            </a:pPr>
            <a:r>
              <a:rPr lang="en-US" dirty="0" smtClean="0"/>
              <a:t>Similar to all other languages, UML has:</a:t>
            </a:r>
          </a:p>
          <a:p>
            <a:pPr lvl="1" eaLnBrk="1" hangingPunct="1">
              <a:lnSpc>
                <a:spcPct val="90000"/>
              </a:lnSpc>
            </a:pPr>
            <a:r>
              <a:rPr lang="en-US" i="1" dirty="0" smtClean="0"/>
              <a:t>Grammar</a:t>
            </a:r>
            <a:r>
              <a:rPr lang="en-US" dirty="0" smtClean="0"/>
              <a:t>: Rules to follow when drawing diagrams.</a:t>
            </a:r>
          </a:p>
          <a:p>
            <a:pPr lvl="1" eaLnBrk="1" hangingPunct="1">
              <a:lnSpc>
                <a:spcPct val="90000"/>
              </a:lnSpc>
            </a:pPr>
            <a:r>
              <a:rPr lang="en-US" i="1" dirty="0" smtClean="0"/>
              <a:t>Semantics:</a:t>
            </a:r>
            <a:r>
              <a:rPr lang="en-US" dirty="0" smtClean="0"/>
              <a:t> The meaning behind each diagram.</a:t>
            </a:r>
            <a:endParaRPr lang="en-US" i="1" dirty="0" smtClean="0"/>
          </a:p>
          <a:p>
            <a:pPr eaLnBrk="1" hangingPunct="1">
              <a:lnSpc>
                <a:spcPct val="90000"/>
              </a:lnSpc>
            </a:pPr>
            <a:r>
              <a:rPr lang="en-US" dirty="0" smtClean="0"/>
              <a:t>Used with the Object-Oriented Method.</a:t>
            </a:r>
          </a:p>
          <a:p>
            <a:pPr eaLnBrk="1" hangingPunct="1">
              <a:lnSpc>
                <a:spcPct val="90000"/>
              </a:lnSpc>
            </a:pPr>
            <a:r>
              <a:rPr lang="en-US" dirty="0" smtClean="0"/>
              <a:t>Separates the language from the software process </a:t>
            </a:r>
            <a:r>
              <a:rPr lang="en-US" dirty="0" smtClean="0">
                <a:cs typeface="Arial" charset="0"/>
              </a:rPr>
              <a:t>→ can be used with other software development model.</a:t>
            </a:r>
          </a:p>
          <a:p>
            <a:pPr>
              <a:lnSpc>
                <a:spcPct val="90000"/>
              </a:lnSpc>
            </a:pPr>
            <a:r>
              <a:rPr lang="en-US" dirty="0" smtClean="0"/>
              <a:t>ISO standard - </a:t>
            </a:r>
            <a:r>
              <a:rPr lang="en-US" dirty="0" smtClean="0">
                <a:cs typeface="Arial" charset="0"/>
              </a:rPr>
              <a:t>Currently, this is an industry standard. </a:t>
            </a:r>
          </a:p>
          <a:p>
            <a:pPr>
              <a:lnSpc>
                <a:spcPct val="90000"/>
              </a:lnSpc>
            </a:pPr>
            <a:r>
              <a:rPr lang="en-US" dirty="0" smtClean="0"/>
              <a:t>OO Modeling approach with different strengths and weaknesses grows rapidly. </a:t>
            </a:r>
          </a:p>
          <a:p>
            <a:pPr eaLnBrk="1" hangingPunct="1">
              <a:lnSpc>
                <a:spcPct val="90000"/>
              </a:lnSpc>
            </a:pPr>
            <a:endParaRPr lang="en-US" dirty="0" smtClean="0">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609600" y="381000"/>
            <a:ext cx="8229600" cy="533400"/>
          </a:xfrm>
        </p:spPr>
        <p:txBody>
          <a:bodyPr>
            <a:normAutofit fontScale="90000"/>
          </a:bodyPr>
          <a:lstStyle/>
          <a:p>
            <a:r>
              <a:rPr lang="en-US"/>
              <a:t>Association Relationships (Cont’d)</a:t>
            </a:r>
          </a:p>
        </p:txBody>
      </p:sp>
      <p:sp>
        <p:nvSpPr>
          <p:cNvPr id="172035" name="Text Box 3"/>
          <p:cNvSpPr txBox="1">
            <a:spLocks noChangeArrowheads="1"/>
          </p:cNvSpPr>
          <p:nvPr/>
        </p:nvSpPr>
        <p:spPr bwMode="auto">
          <a:xfrm>
            <a:off x="609600" y="1295400"/>
            <a:ext cx="810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We can also indicate the behavior of an object in an association (</a:t>
            </a:r>
            <a:r>
              <a:rPr lang="en-US" i="1"/>
              <a:t>i.e.,</a:t>
            </a:r>
            <a:r>
              <a:rPr lang="en-US"/>
              <a:t> the </a:t>
            </a:r>
            <a:r>
              <a:rPr lang="en-US" i="1"/>
              <a:t>role </a:t>
            </a:r>
            <a:r>
              <a:rPr lang="en-US"/>
              <a:t>of an object) using </a:t>
            </a:r>
            <a:r>
              <a:rPr lang="en-US" i="1"/>
              <a:t>rolenames.</a:t>
            </a:r>
            <a:endParaRPr lang="en-US"/>
          </a:p>
        </p:txBody>
      </p:sp>
      <p:sp>
        <p:nvSpPr>
          <p:cNvPr id="172036"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037"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Instructor</a:t>
            </a:r>
          </a:p>
        </p:txBody>
      </p:sp>
      <p:sp>
        <p:nvSpPr>
          <p:cNvPr id="172038" name="Rectangle 6"/>
          <p:cNvSpPr>
            <a:spLocks noChangeArrowheads="1"/>
          </p:cNvSpPr>
          <p:nvPr/>
        </p:nvSpPr>
        <p:spPr bwMode="auto">
          <a:xfrm>
            <a:off x="685800" y="37592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Student</a:t>
            </a:r>
          </a:p>
        </p:txBody>
      </p:sp>
      <p:sp>
        <p:nvSpPr>
          <p:cNvPr id="172039" name="Text Box 7"/>
          <p:cNvSpPr txBox="1">
            <a:spLocks noChangeArrowheads="1"/>
          </p:cNvSpPr>
          <p:nvPr/>
        </p:nvSpPr>
        <p:spPr bwMode="auto">
          <a:xfrm>
            <a:off x="57150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
        <p:nvSpPr>
          <p:cNvPr id="172040" name="Text Box 8"/>
          <p:cNvSpPr txBox="1">
            <a:spLocks noChangeArrowheads="1"/>
          </p:cNvSpPr>
          <p:nvPr/>
        </p:nvSpPr>
        <p:spPr bwMode="auto">
          <a:xfrm>
            <a:off x="27432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
        <p:nvSpPr>
          <p:cNvPr id="172041" name="Text Box 9"/>
          <p:cNvSpPr txBox="1">
            <a:spLocks noChangeArrowheads="1"/>
          </p:cNvSpPr>
          <p:nvPr/>
        </p:nvSpPr>
        <p:spPr bwMode="auto">
          <a:xfrm>
            <a:off x="4724400" y="3581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learns from</a:t>
            </a:r>
          </a:p>
        </p:txBody>
      </p:sp>
      <p:sp>
        <p:nvSpPr>
          <p:cNvPr id="172042" name="Text Box 10"/>
          <p:cNvSpPr txBox="1">
            <a:spLocks noChangeArrowheads="1"/>
          </p:cNvSpPr>
          <p:nvPr/>
        </p:nvSpPr>
        <p:spPr bwMode="auto">
          <a:xfrm>
            <a:off x="2819400" y="3581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teaches</a:t>
            </a:r>
          </a:p>
        </p:txBody>
      </p:sp>
    </p:spTree>
    <p:extLst>
      <p:ext uri="{BB962C8B-B14F-4D97-AF65-F5344CB8AC3E}">
        <p14:creationId xmlns:p14="http://schemas.microsoft.com/office/powerpoint/2010/main" val="19487115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09600" y="381000"/>
            <a:ext cx="8077200" cy="533400"/>
          </a:xfrm>
        </p:spPr>
        <p:txBody>
          <a:bodyPr>
            <a:normAutofit fontScale="90000"/>
          </a:bodyPr>
          <a:lstStyle/>
          <a:p>
            <a:r>
              <a:rPr lang="en-US"/>
              <a:t>Association Relationships (Cont’d)</a:t>
            </a:r>
          </a:p>
        </p:txBody>
      </p:sp>
      <p:sp>
        <p:nvSpPr>
          <p:cNvPr id="173059" name="Text Box 3"/>
          <p:cNvSpPr txBox="1">
            <a:spLocks noChangeArrowheads="1"/>
          </p:cNvSpPr>
          <p:nvPr/>
        </p:nvSpPr>
        <p:spPr bwMode="auto">
          <a:xfrm>
            <a:off x="1524000" y="12954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We can also name the association.</a:t>
            </a:r>
          </a:p>
        </p:txBody>
      </p:sp>
      <p:sp>
        <p:nvSpPr>
          <p:cNvPr id="173060"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61" name="Rectangle 5"/>
          <p:cNvSpPr>
            <a:spLocks noChangeArrowheads="1"/>
          </p:cNvSpPr>
          <p:nvPr/>
        </p:nvSpPr>
        <p:spPr bwMode="auto">
          <a:xfrm>
            <a:off x="6324600" y="38100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Team</a:t>
            </a:r>
          </a:p>
        </p:txBody>
      </p:sp>
      <p:sp>
        <p:nvSpPr>
          <p:cNvPr id="173062" name="Rectangle 6"/>
          <p:cNvSpPr>
            <a:spLocks noChangeArrowheads="1"/>
          </p:cNvSpPr>
          <p:nvPr/>
        </p:nvSpPr>
        <p:spPr bwMode="auto">
          <a:xfrm>
            <a:off x="685800" y="3759200"/>
            <a:ext cx="2057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Student</a:t>
            </a:r>
          </a:p>
        </p:txBody>
      </p:sp>
      <p:sp>
        <p:nvSpPr>
          <p:cNvPr id="173063" name="Text Box 7"/>
          <p:cNvSpPr txBox="1">
            <a:spLocks noChangeArrowheads="1"/>
          </p:cNvSpPr>
          <p:nvPr/>
        </p:nvSpPr>
        <p:spPr bwMode="auto">
          <a:xfrm>
            <a:off x="3810000" y="3581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membership</a:t>
            </a:r>
          </a:p>
        </p:txBody>
      </p:sp>
      <p:sp>
        <p:nvSpPr>
          <p:cNvPr id="173064" name="Text Box 8"/>
          <p:cNvSpPr txBox="1">
            <a:spLocks noChangeArrowheads="1"/>
          </p:cNvSpPr>
          <p:nvPr/>
        </p:nvSpPr>
        <p:spPr bwMode="auto">
          <a:xfrm>
            <a:off x="2743200" y="4038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
        <p:nvSpPr>
          <p:cNvPr id="173065" name="Text Box 9"/>
          <p:cNvSpPr txBox="1">
            <a:spLocks noChangeArrowheads="1"/>
          </p:cNvSpPr>
          <p:nvPr/>
        </p:nvSpPr>
        <p:spPr bwMode="auto">
          <a:xfrm>
            <a:off x="57150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Tree>
    <p:extLst>
      <p:ext uri="{BB962C8B-B14F-4D97-AF65-F5344CB8AC3E}">
        <p14:creationId xmlns:p14="http://schemas.microsoft.com/office/powerpoint/2010/main" val="12725191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09600" y="381000"/>
            <a:ext cx="8077200" cy="533400"/>
          </a:xfrm>
        </p:spPr>
        <p:txBody>
          <a:bodyPr>
            <a:normAutofit fontScale="90000"/>
          </a:bodyPr>
          <a:lstStyle/>
          <a:p>
            <a:r>
              <a:rPr lang="en-US"/>
              <a:t>Association Relationships (Cont’d)</a:t>
            </a:r>
          </a:p>
        </p:txBody>
      </p:sp>
      <p:sp>
        <p:nvSpPr>
          <p:cNvPr id="174083" name="Text Box 3"/>
          <p:cNvSpPr txBox="1">
            <a:spLocks noChangeArrowheads="1"/>
          </p:cNvSpPr>
          <p:nvPr/>
        </p:nvSpPr>
        <p:spPr bwMode="auto">
          <a:xfrm>
            <a:off x="685800" y="12954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We can specify dual associations.</a:t>
            </a:r>
          </a:p>
        </p:txBody>
      </p:sp>
      <p:sp>
        <p:nvSpPr>
          <p:cNvPr id="174084" name="Line 4"/>
          <p:cNvSpPr>
            <a:spLocks noChangeShapeType="1"/>
          </p:cNvSpPr>
          <p:nvPr/>
        </p:nvSpPr>
        <p:spPr bwMode="auto">
          <a:xfrm>
            <a:off x="2743200" y="4038600"/>
            <a:ext cx="3657600"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85" name="Rectangle 5"/>
          <p:cNvSpPr>
            <a:spLocks noChangeArrowheads="1"/>
          </p:cNvSpPr>
          <p:nvPr/>
        </p:nvSpPr>
        <p:spPr bwMode="auto">
          <a:xfrm>
            <a:off x="6324600" y="3810000"/>
            <a:ext cx="2057400" cy="1447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Team</a:t>
            </a:r>
          </a:p>
        </p:txBody>
      </p:sp>
      <p:sp>
        <p:nvSpPr>
          <p:cNvPr id="174086" name="Rectangle 6"/>
          <p:cNvSpPr>
            <a:spLocks noChangeArrowheads="1"/>
          </p:cNvSpPr>
          <p:nvPr/>
        </p:nvSpPr>
        <p:spPr bwMode="auto">
          <a:xfrm>
            <a:off x="685800" y="3759200"/>
            <a:ext cx="2057400" cy="149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Student</a:t>
            </a:r>
          </a:p>
        </p:txBody>
      </p:sp>
      <p:sp>
        <p:nvSpPr>
          <p:cNvPr id="174087" name="Text Box 7"/>
          <p:cNvSpPr txBox="1">
            <a:spLocks noChangeArrowheads="1"/>
          </p:cNvSpPr>
          <p:nvPr/>
        </p:nvSpPr>
        <p:spPr bwMode="auto">
          <a:xfrm>
            <a:off x="3810000" y="3581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member of</a:t>
            </a:r>
          </a:p>
        </p:txBody>
      </p:sp>
      <p:sp>
        <p:nvSpPr>
          <p:cNvPr id="174088" name="Text Box 8"/>
          <p:cNvSpPr txBox="1">
            <a:spLocks noChangeArrowheads="1"/>
          </p:cNvSpPr>
          <p:nvPr/>
        </p:nvSpPr>
        <p:spPr bwMode="auto">
          <a:xfrm>
            <a:off x="27432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
        <p:nvSpPr>
          <p:cNvPr id="174090" name="Line 10"/>
          <p:cNvSpPr>
            <a:spLocks noChangeShapeType="1"/>
          </p:cNvSpPr>
          <p:nvPr/>
        </p:nvSpPr>
        <p:spPr bwMode="auto">
          <a:xfrm>
            <a:off x="2743200" y="4876800"/>
            <a:ext cx="3581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91" name="Text Box 11"/>
          <p:cNvSpPr txBox="1">
            <a:spLocks noChangeArrowheads="1"/>
          </p:cNvSpPr>
          <p:nvPr/>
        </p:nvSpPr>
        <p:spPr bwMode="auto">
          <a:xfrm>
            <a:off x="3810000" y="48768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president of</a:t>
            </a:r>
          </a:p>
        </p:txBody>
      </p:sp>
      <p:sp>
        <p:nvSpPr>
          <p:cNvPr id="174093" name="Text Box 13"/>
          <p:cNvSpPr txBox="1">
            <a:spLocks noChangeArrowheads="1"/>
          </p:cNvSpPr>
          <p:nvPr/>
        </p:nvSpPr>
        <p:spPr bwMode="auto">
          <a:xfrm>
            <a:off x="2743200" y="4876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1</a:t>
            </a:r>
            <a:endParaRPr lang="en-US"/>
          </a:p>
        </p:txBody>
      </p:sp>
      <p:sp>
        <p:nvSpPr>
          <p:cNvPr id="174094" name="Text Box 14"/>
          <p:cNvSpPr txBox="1">
            <a:spLocks noChangeArrowheads="1"/>
          </p:cNvSpPr>
          <p:nvPr/>
        </p:nvSpPr>
        <p:spPr bwMode="auto">
          <a:xfrm>
            <a:off x="5715000" y="4876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
        <p:nvSpPr>
          <p:cNvPr id="174095" name="Text Box 15"/>
          <p:cNvSpPr txBox="1">
            <a:spLocks noChangeArrowheads="1"/>
          </p:cNvSpPr>
          <p:nvPr/>
        </p:nvSpPr>
        <p:spPr bwMode="auto">
          <a:xfrm>
            <a:off x="5715000" y="4038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Tree>
    <p:extLst>
      <p:ext uri="{BB962C8B-B14F-4D97-AF65-F5344CB8AC3E}">
        <p14:creationId xmlns:p14="http://schemas.microsoft.com/office/powerpoint/2010/main" val="39009483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609600" y="381000"/>
            <a:ext cx="8077200" cy="533400"/>
          </a:xfrm>
        </p:spPr>
        <p:txBody>
          <a:bodyPr>
            <a:normAutofit fontScale="90000"/>
          </a:bodyPr>
          <a:lstStyle/>
          <a:p>
            <a:r>
              <a:rPr lang="en-US"/>
              <a:t>Association Relationships (Cont’d)</a:t>
            </a:r>
          </a:p>
        </p:txBody>
      </p:sp>
      <p:sp>
        <p:nvSpPr>
          <p:cNvPr id="176131" name="Text Box 3"/>
          <p:cNvSpPr txBox="1">
            <a:spLocks noChangeArrowheads="1"/>
          </p:cNvSpPr>
          <p:nvPr/>
        </p:nvSpPr>
        <p:spPr bwMode="auto">
          <a:xfrm>
            <a:off x="609600" y="1219200"/>
            <a:ext cx="81089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We can constrain the association relationship by defining the </a:t>
            </a:r>
            <a:r>
              <a:rPr lang="en-US" i="1"/>
              <a:t>navigability</a:t>
            </a:r>
            <a:r>
              <a:rPr lang="en-US"/>
              <a:t> of the association. Here, a </a:t>
            </a:r>
            <a:r>
              <a:rPr lang="en-US" i="1"/>
              <a:t>Router</a:t>
            </a:r>
            <a:r>
              <a:rPr lang="en-US"/>
              <a:t> object requests services from a </a:t>
            </a:r>
            <a:r>
              <a:rPr lang="en-US" i="1"/>
              <a:t>DNS</a:t>
            </a:r>
            <a:r>
              <a:rPr lang="en-US"/>
              <a:t> object by sending messages to (invoking the operations of) the server. The direction of the association indicates that the server has no knowledge of the </a:t>
            </a:r>
            <a:r>
              <a:rPr lang="en-US" i="1"/>
              <a:t>Router</a:t>
            </a:r>
            <a:r>
              <a:rPr lang="en-US"/>
              <a:t>.</a:t>
            </a:r>
          </a:p>
        </p:txBody>
      </p:sp>
      <p:sp>
        <p:nvSpPr>
          <p:cNvPr id="176132" name="Line 4"/>
          <p:cNvSpPr>
            <a:spLocks noChangeShapeType="1"/>
          </p:cNvSpPr>
          <p:nvPr/>
        </p:nvSpPr>
        <p:spPr bwMode="auto">
          <a:xfrm>
            <a:off x="3124200" y="4724400"/>
            <a:ext cx="2362200" cy="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33" name="Rectangle 5"/>
          <p:cNvSpPr>
            <a:spLocks noChangeArrowheads="1"/>
          </p:cNvSpPr>
          <p:nvPr/>
        </p:nvSpPr>
        <p:spPr bwMode="auto">
          <a:xfrm>
            <a:off x="990600" y="4419600"/>
            <a:ext cx="2133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Router</a:t>
            </a:r>
          </a:p>
        </p:txBody>
      </p:sp>
      <p:sp>
        <p:nvSpPr>
          <p:cNvPr id="176134" name="Rectangle 6"/>
          <p:cNvSpPr>
            <a:spLocks noChangeArrowheads="1"/>
          </p:cNvSpPr>
          <p:nvPr/>
        </p:nvSpPr>
        <p:spPr bwMode="auto">
          <a:xfrm>
            <a:off x="5486400" y="4470400"/>
            <a:ext cx="2819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DomainNameServer</a:t>
            </a:r>
          </a:p>
        </p:txBody>
      </p:sp>
    </p:spTree>
    <p:extLst>
      <p:ext uri="{BB962C8B-B14F-4D97-AF65-F5344CB8AC3E}">
        <p14:creationId xmlns:p14="http://schemas.microsoft.com/office/powerpoint/2010/main" val="3988463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09600" y="381000"/>
            <a:ext cx="8077200" cy="533400"/>
          </a:xfrm>
        </p:spPr>
        <p:txBody>
          <a:bodyPr>
            <a:normAutofit fontScale="90000"/>
          </a:bodyPr>
          <a:lstStyle/>
          <a:p>
            <a:r>
              <a:rPr lang="en-US"/>
              <a:t>Association Relationships (Cont’d)</a:t>
            </a:r>
          </a:p>
        </p:txBody>
      </p:sp>
      <p:sp>
        <p:nvSpPr>
          <p:cNvPr id="178179" name="Text Box 3"/>
          <p:cNvSpPr txBox="1">
            <a:spLocks noChangeArrowheads="1"/>
          </p:cNvSpPr>
          <p:nvPr/>
        </p:nvSpPr>
        <p:spPr bwMode="auto">
          <a:xfrm>
            <a:off x="609600" y="1219200"/>
            <a:ext cx="810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Associations can also be objects themselves, called </a:t>
            </a:r>
            <a:r>
              <a:rPr lang="en-US" i="1"/>
              <a:t>link</a:t>
            </a:r>
            <a:r>
              <a:rPr lang="en-US"/>
              <a:t> </a:t>
            </a:r>
            <a:r>
              <a:rPr lang="en-US" i="1"/>
              <a:t>classes</a:t>
            </a:r>
            <a:r>
              <a:rPr lang="en-US"/>
              <a:t> or an </a:t>
            </a:r>
            <a:r>
              <a:rPr lang="en-US" i="1"/>
              <a:t>association classes</a:t>
            </a:r>
            <a:r>
              <a:rPr lang="en-US"/>
              <a:t>.</a:t>
            </a:r>
          </a:p>
        </p:txBody>
      </p:sp>
      <p:grpSp>
        <p:nvGrpSpPr>
          <p:cNvPr id="178180" name="Group 4"/>
          <p:cNvGrpSpPr>
            <a:grpSpLocks/>
          </p:cNvGrpSpPr>
          <p:nvPr/>
        </p:nvGrpSpPr>
        <p:grpSpPr bwMode="auto">
          <a:xfrm>
            <a:off x="685800" y="5257800"/>
            <a:ext cx="7696200" cy="546100"/>
            <a:chOff x="432" y="3072"/>
            <a:chExt cx="4848" cy="344"/>
          </a:xfrm>
        </p:grpSpPr>
        <p:sp>
          <p:nvSpPr>
            <p:cNvPr id="178181" name="Line 5"/>
            <p:cNvSpPr>
              <a:spLocks noChangeShapeType="1"/>
            </p:cNvSpPr>
            <p:nvPr/>
          </p:nvSpPr>
          <p:spPr bwMode="auto">
            <a:xfrm>
              <a:off x="1728" y="3248"/>
              <a:ext cx="2304"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2" name="Rectangle 6"/>
            <p:cNvSpPr>
              <a:spLocks noChangeArrowheads="1"/>
            </p:cNvSpPr>
            <p:nvPr/>
          </p:nvSpPr>
          <p:spPr bwMode="auto">
            <a:xfrm>
              <a:off x="3984" y="3080"/>
              <a:ext cx="129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Warranty</a:t>
              </a:r>
            </a:p>
          </p:txBody>
        </p:sp>
        <p:sp>
          <p:nvSpPr>
            <p:cNvPr id="178183" name="Rectangle 7"/>
            <p:cNvSpPr>
              <a:spLocks noChangeArrowheads="1"/>
            </p:cNvSpPr>
            <p:nvPr/>
          </p:nvSpPr>
          <p:spPr bwMode="auto">
            <a:xfrm>
              <a:off x="432" y="3072"/>
              <a:ext cx="129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Product</a:t>
              </a:r>
            </a:p>
          </p:txBody>
        </p:sp>
      </p:grpSp>
      <p:sp>
        <p:nvSpPr>
          <p:cNvPr id="178184" name="Line 8"/>
          <p:cNvSpPr>
            <a:spLocks noChangeShapeType="1"/>
          </p:cNvSpPr>
          <p:nvPr/>
        </p:nvSpPr>
        <p:spPr bwMode="auto">
          <a:xfrm>
            <a:off x="4495800" y="4343400"/>
            <a:ext cx="0" cy="12192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8185" name="Group 9"/>
          <p:cNvGrpSpPr>
            <a:grpSpLocks/>
          </p:cNvGrpSpPr>
          <p:nvPr/>
        </p:nvGrpSpPr>
        <p:grpSpPr bwMode="auto">
          <a:xfrm>
            <a:off x="3467100" y="2286000"/>
            <a:ext cx="2057400" cy="1981200"/>
            <a:chOff x="2256" y="1344"/>
            <a:chExt cx="1296" cy="1248"/>
          </a:xfrm>
        </p:grpSpPr>
        <p:sp>
          <p:nvSpPr>
            <p:cNvPr id="178186" name="Rectangle 10"/>
            <p:cNvSpPr>
              <a:spLocks noChangeArrowheads="1"/>
            </p:cNvSpPr>
            <p:nvPr/>
          </p:nvSpPr>
          <p:spPr bwMode="auto">
            <a:xfrm>
              <a:off x="2256" y="2400"/>
              <a:ext cx="1296"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78187" name="Rectangle 11"/>
            <p:cNvSpPr>
              <a:spLocks noChangeArrowheads="1"/>
            </p:cNvSpPr>
            <p:nvPr/>
          </p:nvSpPr>
          <p:spPr bwMode="auto">
            <a:xfrm>
              <a:off x="2256" y="1344"/>
              <a:ext cx="129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Registration</a:t>
              </a:r>
            </a:p>
          </p:txBody>
        </p:sp>
        <p:sp>
          <p:nvSpPr>
            <p:cNvPr id="178188" name="Rectangle 12"/>
            <p:cNvSpPr>
              <a:spLocks noChangeArrowheads="1"/>
            </p:cNvSpPr>
            <p:nvPr/>
          </p:nvSpPr>
          <p:spPr bwMode="auto">
            <a:xfrm>
              <a:off x="2256" y="1680"/>
              <a:ext cx="1296"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modelNumber</a:t>
              </a:r>
            </a:p>
            <a:p>
              <a:pPr algn="ctr"/>
              <a:r>
                <a:rPr lang="en-US"/>
                <a:t>serialNumber</a:t>
              </a:r>
            </a:p>
            <a:p>
              <a:pPr algn="ctr"/>
              <a:r>
                <a:rPr lang="en-US"/>
                <a:t>warrentyCode</a:t>
              </a:r>
            </a:p>
          </p:txBody>
        </p:sp>
      </p:grpSp>
      <p:sp>
        <p:nvSpPr>
          <p:cNvPr id="178189" name="Text Box 13"/>
          <p:cNvSpPr txBox="1">
            <a:spLocks noChangeArrowheads="1"/>
          </p:cNvSpPr>
          <p:nvPr/>
        </p:nvSpPr>
        <p:spPr bwMode="auto">
          <a:xfrm>
            <a:off x="2743200" y="54864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1800"/>
          </a:p>
        </p:txBody>
      </p:sp>
    </p:spTree>
    <p:extLst>
      <p:ext uri="{BB962C8B-B14F-4D97-AF65-F5344CB8AC3E}">
        <p14:creationId xmlns:p14="http://schemas.microsoft.com/office/powerpoint/2010/main" val="21063094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609600" y="381000"/>
            <a:ext cx="8153400" cy="533400"/>
          </a:xfrm>
        </p:spPr>
        <p:txBody>
          <a:bodyPr>
            <a:normAutofit fontScale="90000"/>
          </a:bodyPr>
          <a:lstStyle/>
          <a:p>
            <a:r>
              <a:rPr lang="en-US"/>
              <a:t>Association Relationships (Cont’d)</a:t>
            </a:r>
          </a:p>
        </p:txBody>
      </p:sp>
      <p:sp>
        <p:nvSpPr>
          <p:cNvPr id="180227" name="Text Box 3"/>
          <p:cNvSpPr txBox="1">
            <a:spLocks noChangeArrowheads="1"/>
          </p:cNvSpPr>
          <p:nvPr/>
        </p:nvSpPr>
        <p:spPr bwMode="auto">
          <a:xfrm>
            <a:off x="609600" y="15240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A class can have a </a:t>
            </a:r>
            <a:r>
              <a:rPr lang="en-US" i="1"/>
              <a:t>self association</a:t>
            </a:r>
            <a:r>
              <a:rPr lang="en-US"/>
              <a:t>.</a:t>
            </a:r>
          </a:p>
        </p:txBody>
      </p:sp>
      <p:grpSp>
        <p:nvGrpSpPr>
          <p:cNvPr id="180228" name="Group 4"/>
          <p:cNvGrpSpPr>
            <a:grpSpLocks/>
          </p:cNvGrpSpPr>
          <p:nvPr/>
        </p:nvGrpSpPr>
        <p:grpSpPr bwMode="auto">
          <a:xfrm>
            <a:off x="2667000" y="3581400"/>
            <a:ext cx="3505200" cy="1585913"/>
            <a:chOff x="1680" y="2256"/>
            <a:chExt cx="2208" cy="999"/>
          </a:xfrm>
        </p:grpSpPr>
        <p:sp>
          <p:nvSpPr>
            <p:cNvPr id="180229" name="Rectangle 5"/>
            <p:cNvSpPr>
              <a:spLocks noChangeArrowheads="1"/>
            </p:cNvSpPr>
            <p:nvPr/>
          </p:nvSpPr>
          <p:spPr bwMode="auto">
            <a:xfrm>
              <a:off x="2544" y="2256"/>
              <a:ext cx="1296" cy="81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0" name="Rectangle 6"/>
            <p:cNvSpPr>
              <a:spLocks noChangeArrowheads="1"/>
            </p:cNvSpPr>
            <p:nvPr/>
          </p:nvSpPr>
          <p:spPr bwMode="auto">
            <a:xfrm>
              <a:off x="1680" y="2784"/>
              <a:ext cx="1536"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LinkedListNode</a:t>
              </a:r>
            </a:p>
          </p:txBody>
        </p:sp>
        <p:sp>
          <p:nvSpPr>
            <p:cNvPr id="180231" name="Text Box 7"/>
            <p:cNvSpPr txBox="1">
              <a:spLocks noChangeArrowheads="1"/>
            </p:cNvSpPr>
            <p:nvPr/>
          </p:nvSpPr>
          <p:spPr bwMode="auto">
            <a:xfrm>
              <a:off x="2208" y="254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next</a:t>
              </a:r>
            </a:p>
          </p:txBody>
        </p:sp>
        <p:sp>
          <p:nvSpPr>
            <p:cNvPr id="180232" name="Text Box 8"/>
            <p:cNvSpPr txBox="1">
              <a:spLocks noChangeArrowheads="1"/>
            </p:cNvSpPr>
            <p:nvPr/>
          </p:nvSpPr>
          <p:spPr bwMode="auto">
            <a:xfrm>
              <a:off x="3216" y="3024"/>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previous</a:t>
              </a:r>
            </a:p>
          </p:txBody>
        </p:sp>
      </p:grpSp>
    </p:spTree>
    <p:extLst>
      <p:ext uri="{BB962C8B-B14F-4D97-AF65-F5344CB8AC3E}">
        <p14:creationId xmlns:p14="http://schemas.microsoft.com/office/powerpoint/2010/main" val="36115442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381000"/>
            <a:ext cx="8077200" cy="533400"/>
          </a:xfrm>
        </p:spPr>
        <p:txBody>
          <a:bodyPr>
            <a:normAutofit fontScale="90000"/>
          </a:bodyPr>
          <a:lstStyle/>
          <a:p>
            <a:r>
              <a:rPr lang="en-US"/>
              <a:t>Association Relationships (Cont’d)</a:t>
            </a:r>
          </a:p>
        </p:txBody>
      </p:sp>
      <p:sp>
        <p:nvSpPr>
          <p:cNvPr id="181251" name="Text Box 3"/>
          <p:cNvSpPr txBox="1">
            <a:spLocks noChangeArrowheads="1"/>
          </p:cNvSpPr>
          <p:nvPr/>
        </p:nvSpPr>
        <p:spPr bwMode="auto">
          <a:xfrm>
            <a:off x="609600" y="1219200"/>
            <a:ext cx="7848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We can model objects that contain other objects by way of special associations called </a:t>
            </a:r>
            <a:r>
              <a:rPr lang="en-US" i="1"/>
              <a:t>aggregations</a:t>
            </a:r>
            <a:r>
              <a:rPr lang="en-US"/>
              <a:t> and </a:t>
            </a:r>
            <a:r>
              <a:rPr lang="en-US" i="1"/>
              <a:t>compositions.</a:t>
            </a:r>
          </a:p>
          <a:p>
            <a:endParaRPr lang="en-US"/>
          </a:p>
          <a:p>
            <a:r>
              <a:rPr lang="en-US"/>
              <a:t>An </a:t>
            </a:r>
            <a:r>
              <a:rPr lang="en-US" i="1"/>
              <a:t>aggregation</a:t>
            </a:r>
            <a:r>
              <a:rPr lang="en-US"/>
              <a:t> specifies a whole-part relationship between an aggregate (a whole) and a constituent part, where the part can exist independently from the aggregate. Aggregations are denoted by a hollow-diamond adornment on the association.</a:t>
            </a:r>
          </a:p>
        </p:txBody>
      </p:sp>
      <p:grpSp>
        <p:nvGrpSpPr>
          <p:cNvPr id="181252" name="Group 4"/>
          <p:cNvGrpSpPr>
            <a:grpSpLocks/>
          </p:cNvGrpSpPr>
          <p:nvPr/>
        </p:nvGrpSpPr>
        <p:grpSpPr bwMode="auto">
          <a:xfrm>
            <a:off x="914400" y="4267200"/>
            <a:ext cx="7086600" cy="1447800"/>
            <a:chOff x="576" y="2496"/>
            <a:chExt cx="4464" cy="912"/>
          </a:xfrm>
        </p:grpSpPr>
        <p:sp>
          <p:nvSpPr>
            <p:cNvPr id="181253" name="Rectangle 5"/>
            <p:cNvSpPr>
              <a:spLocks noChangeArrowheads="1"/>
            </p:cNvSpPr>
            <p:nvPr/>
          </p:nvSpPr>
          <p:spPr bwMode="auto">
            <a:xfrm>
              <a:off x="576" y="2496"/>
              <a:ext cx="1344" cy="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Car</a:t>
              </a:r>
            </a:p>
          </p:txBody>
        </p:sp>
        <p:grpSp>
          <p:nvGrpSpPr>
            <p:cNvPr id="181254" name="Group 6"/>
            <p:cNvGrpSpPr>
              <a:grpSpLocks/>
            </p:cNvGrpSpPr>
            <p:nvPr/>
          </p:nvGrpSpPr>
          <p:grpSpPr bwMode="auto">
            <a:xfrm>
              <a:off x="1920" y="2544"/>
              <a:ext cx="3120" cy="336"/>
              <a:chOff x="1920" y="2544"/>
              <a:chExt cx="3120" cy="336"/>
            </a:xfrm>
          </p:grpSpPr>
          <p:sp>
            <p:nvSpPr>
              <p:cNvPr id="181255" name="Rectangle 7"/>
              <p:cNvSpPr>
                <a:spLocks noChangeArrowheads="1"/>
              </p:cNvSpPr>
              <p:nvPr/>
            </p:nvSpPr>
            <p:spPr bwMode="auto">
              <a:xfrm>
                <a:off x="3504" y="2544"/>
                <a:ext cx="153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Engine</a:t>
                </a:r>
              </a:p>
            </p:txBody>
          </p:sp>
          <p:grpSp>
            <p:nvGrpSpPr>
              <p:cNvPr id="181256" name="Group 8"/>
              <p:cNvGrpSpPr>
                <a:grpSpLocks/>
              </p:cNvGrpSpPr>
              <p:nvPr/>
            </p:nvGrpSpPr>
            <p:grpSpPr bwMode="auto">
              <a:xfrm>
                <a:off x="1920" y="2736"/>
                <a:ext cx="1584" cy="96"/>
                <a:chOff x="2016" y="2640"/>
                <a:chExt cx="1584" cy="96"/>
              </a:xfrm>
            </p:grpSpPr>
            <p:sp>
              <p:nvSpPr>
                <p:cNvPr id="181257" name="Line 9"/>
                <p:cNvSpPr>
                  <a:spLocks noChangeShapeType="1"/>
                </p:cNvSpPr>
                <p:nvPr/>
              </p:nvSpPr>
              <p:spPr bwMode="auto">
                <a:xfrm flipV="1">
                  <a:off x="2208" y="2688"/>
                  <a:ext cx="1392" cy="0"/>
                </a:xfrm>
                <a:prstGeom prst="line">
                  <a:avLst/>
                </a:prstGeom>
                <a:noFill/>
                <a:ln w="2857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8" name="Freeform 10"/>
                <p:cNvSpPr>
                  <a:spLocks/>
                </p:cNvSpPr>
                <p:nvPr/>
              </p:nvSpPr>
              <p:spPr bwMode="auto">
                <a:xfrm>
                  <a:off x="2016" y="2640"/>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chemeClr val="bg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1259" name="Group 11"/>
            <p:cNvGrpSpPr>
              <a:grpSpLocks/>
            </p:cNvGrpSpPr>
            <p:nvPr/>
          </p:nvGrpSpPr>
          <p:grpSpPr bwMode="auto">
            <a:xfrm>
              <a:off x="1920" y="2976"/>
              <a:ext cx="3120" cy="336"/>
              <a:chOff x="1920" y="2976"/>
              <a:chExt cx="3120" cy="336"/>
            </a:xfrm>
          </p:grpSpPr>
          <p:sp>
            <p:nvSpPr>
              <p:cNvPr id="181260" name="Line 12"/>
              <p:cNvSpPr>
                <a:spLocks noChangeShapeType="1"/>
              </p:cNvSpPr>
              <p:nvPr/>
            </p:nvSpPr>
            <p:spPr bwMode="auto">
              <a:xfrm flipV="1">
                <a:off x="2112" y="3120"/>
                <a:ext cx="1392" cy="0"/>
              </a:xfrm>
              <a:prstGeom prst="line">
                <a:avLst/>
              </a:prstGeom>
              <a:noFill/>
              <a:ln w="2857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1" name="Freeform 13"/>
              <p:cNvSpPr>
                <a:spLocks/>
              </p:cNvSpPr>
              <p:nvPr/>
            </p:nvSpPr>
            <p:spPr bwMode="auto">
              <a:xfrm>
                <a:off x="1920" y="3072"/>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chemeClr val="bg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2" name="Rectangle 14"/>
              <p:cNvSpPr>
                <a:spLocks noChangeArrowheads="1"/>
              </p:cNvSpPr>
              <p:nvPr/>
            </p:nvSpPr>
            <p:spPr bwMode="auto">
              <a:xfrm>
                <a:off x="3504" y="2976"/>
                <a:ext cx="153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Transmission</a:t>
                </a:r>
              </a:p>
            </p:txBody>
          </p:sp>
        </p:grpSp>
      </p:grpSp>
    </p:spTree>
    <p:extLst>
      <p:ext uri="{BB962C8B-B14F-4D97-AF65-F5344CB8AC3E}">
        <p14:creationId xmlns:p14="http://schemas.microsoft.com/office/powerpoint/2010/main" val="12843229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609600" y="381000"/>
            <a:ext cx="8077200" cy="533400"/>
          </a:xfrm>
        </p:spPr>
        <p:txBody>
          <a:bodyPr>
            <a:normAutofit fontScale="90000"/>
          </a:bodyPr>
          <a:lstStyle/>
          <a:p>
            <a:r>
              <a:rPr lang="en-US"/>
              <a:t>Association Relationships (Cont’d)</a:t>
            </a:r>
          </a:p>
        </p:txBody>
      </p:sp>
      <p:sp>
        <p:nvSpPr>
          <p:cNvPr id="182275" name="Text Box 3"/>
          <p:cNvSpPr txBox="1">
            <a:spLocks noChangeArrowheads="1"/>
          </p:cNvSpPr>
          <p:nvPr/>
        </p:nvSpPr>
        <p:spPr bwMode="auto">
          <a:xfrm>
            <a:off x="609600" y="1219200"/>
            <a:ext cx="7848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 </a:t>
            </a:r>
            <a:r>
              <a:rPr lang="en-US" i="1"/>
              <a:t>composition </a:t>
            </a:r>
            <a:r>
              <a:rPr lang="en-US"/>
              <a:t>indicates a strong ownership and coincident lifetime of parts by the whole (</a:t>
            </a:r>
            <a:r>
              <a:rPr lang="en-US" i="1"/>
              <a:t>i.e.,</a:t>
            </a:r>
            <a:r>
              <a:rPr lang="en-US"/>
              <a:t> they live and die as a whole). Compositions are denoted by a filled-diamond adornment on the association.</a:t>
            </a:r>
          </a:p>
        </p:txBody>
      </p:sp>
      <p:sp>
        <p:nvSpPr>
          <p:cNvPr id="182276" name="Rectangle 4"/>
          <p:cNvSpPr>
            <a:spLocks noChangeArrowheads="1"/>
          </p:cNvSpPr>
          <p:nvPr/>
        </p:nvSpPr>
        <p:spPr bwMode="auto">
          <a:xfrm>
            <a:off x="762000" y="3352800"/>
            <a:ext cx="2133600" cy="2362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Window</a:t>
            </a:r>
          </a:p>
        </p:txBody>
      </p:sp>
      <p:grpSp>
        <p:nvGrpSpPr>
          <p:cNvPr id="182277" name="Group 5"/>
          <p:cNvGrpSpPr>
            <a:grpSpLocks/>
          </p:cNvGrpSpPr>
          <p:nvPr/>
        </p:nvGrpSpPr>
        <p:grpSpPr bwMode="auto">
          <a:xfrm>
            <a:off x="2895600" y="3352800"/>
            <a:ext cx="5562600" cy="685800"/>
            <a:chOff x="1824" y="2760"/>
            <a:chExt cx="3504" cy="432"/>
          </a:xfrm>
        </p:grpSpPr>
        <p:grpSp>
          <p:nvGrpSpPr>
            <p:cNvPr id="182278" name="Group 6"/>
            <p:cNvGrpSpPr>
              <a:grpSpLocks/>
            </p:cNvGrpSpPr>
            <p:nvPr/>
          </p:nvGrpSpPr>
          <p:grpSpPr bwMode="auto">
            <a:xfrm>
              <a:off x="1824" y="2930"/>
              <a:ext cx="1755" cy="110"/>
              <a:chOff x="1920" y="2736"/>
              <a:chExt cx="1584" cy="96"/>
            </a:xfrm>
          </p:grpSpPr>
          <p:sp>
            <p:nvSpPr>
              <p:cNvPr id="182279" name="Line 7"/>
              <p:cNvSpPr>
                <a:spLocks noChangeShapeType="1"/>
              </p:cNvSpPr>
              <p:nvPr/>
            </p:nvSpPr>
            <p:spPr bwMode="auto">
              <a:xfrm flipV="1">
                <a:off x="2112" y="2784"/>
                <a:ext cx="1392" cy="0"/>
              </a:xfrm>
              <a:prstGeom prst="line">
                <a:avLst/>
              </a:prstGeom>
              <a:noFill/>
              <a:ln w="2857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80" name="Freeform 8"/>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2281" name="Rectangle 9"/>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Scrollbar</a:t>
              </a:r>
            </a:p>
          </p:txBody>
        </p:sp>
      </p:grpSp>
      <p:grpSp>
        <p:nvGrpSpPr>
          <p:cNvPr id="182282" name="Group 10"/>
          <p:cNvGrpSpPr>
            <a:grpSpLocks/>
          </p:cNvGrpSpPr>
          <p:nvPr/>
        </p:nvGrpSpPr>
        <p:grpSpPr bwMode="auto">
          <a:xfrm>
            <a:off x="2895600" y="4191000"/>
            <a:ext cx="5562600" cy="685800"/>
            <a:chOff x="1824" y="2760"/>
            <a:chExt cx="3504" cy="432"/>
          </a:xfrm>
        </p:grpSpPr>
        <p:grpSp>
          <p:nvGrpSpPr>
            <p:cNvPr id="182283" name="Group 11"/>
            <p:cNvGrpSpPr>
              <a:grpSpLocks/>
            </p:cNvGrpSpPr>
            <p:nvPr/>
          </p:nvGrpSpPr>
          <p:grpSpPr bwMode="auto">
            <a:xfrm>
              <a:off x="1824" y="2930"/>
              <a:ext cx="1755" cy="110"/>
              <a:chOff x="1920" y="2736"/>
              <a:chExt cx="1584" cy="96"/>
            </a:xfrm>
          </p:grpSpPr>
          <p:sp>
            <p:nvSpPr>
              <p:cNvPr id="182284" name="Line 12"/>
              <p:cNvSpPr>
                <a:spLocks noChangeShapeType="1"/>
              </p:cNvSpPr>
              <p:nvPr/>
            </p:nvSpPr>
            <p:spPr bwMode="auto">
              <a:xfrm flipV="1">
                <a:off x="2112" y="2784"/>
                <a:ext cx="1392" cy="0"/>
              </a:xfrm>
              <a:prstGeom prst="line">
                <a:avLst/>
              </a:prstGeom>
              <a:noFill/>
              <a:ln w="2857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85" name="Freeform 13"/>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2286" name="Rectangle 14"/>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Titlebar</a:t>
              </a:r>
            </a:p>
          </p:txBody>
        </p:sp>
      </p:grpSp>
      <p:grpSp>
        <p:nvGrpSpPr>
          <p:cNvPr id="182287" name="Group 15"/>
          <p:cNvGrpSpPr>
            <a:grpSpLocks/>
          </p:cNvGrpSpPr>
          <p:nvPr/>
        </p:nvGrpSpPr>
        <p:grpSpPr bwMode="auto">
          <a:xfrm>
            <a:off x="2895600" y="5029200"/>
            <a:ext cx="5562600" cy="685800"/>
            <a:chOff x="1824" y="2760"/>
            <a:chExt cx="3504" cy="432"/>
          </a:xfrm>
        </p:grpSpPr>
        <p:grpSp>
          <p:nvGrpSpPr>
            <p:cNvPr id="182288" name="Group 16"/>
            <p:cNvGrpSpPr>
              <a:grpSpLocks/>
            </p:cNvGrpSpPr>
            <p:nvPr/>
          </p:nvGrpSpPr>
          <p:grpSpPr bwMode="auto">
            <a:xfrm>
              <a:off x="1824" y="2930"/>
              <a:ext cx="1755" cy="110"/>
              <a:chOff x="1920" y="2736"/>
              <a:chExt cx="1584" cy="96"/>
            </a:xfrm>
          </p:grpSpPr>
          <p:sp>
            <p:nvSpPr>
              <p:cNvPr id="182289" name="Line 17"/>
              <p:cNvSpPr>
                <a:spLocks noChangeShapeType="1"/>
              </p:cNvSpPr>
              <p:nvPr/>
            </p:nvSpPr>
            <p:spPr bwMode="auto">
              <a:xfrm flipV="1">
                <a:off x="2112" y="2784"/>
                <a:ext cx="1392" cy="0"/>
              </a:xfrm>
              <a:prstGeom prst="line">
                <a:avLst/>
              </a:prstGeom>
              <a:noFill/>
              <a:ln w="2857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90" name="Freeform 18"/>
              <p:cNvSpPr>
                <a:spLocks/>
              </p:cNvSpPr>
              <p:nvPr/>
            </p:nvSpPr>
            <p:spPr bwMode="auto">
              <a:xfrm>
                <a:off x="1920" y="2736"/>
                <a:ext cx="192" cy="96"/>
              </a:xfrm>
              <a:custGeom>
                <a:avLst/>
                <a:gdLst>
                  <a:gd name="T0" fmla="*/ 0 w 192"/>
                  <a:gd name="T1" fmla="*/ 48 h 96"/>
                  <a:gd name="T2" fmla="*/ 96 w 192"/>
                  <a:gd name="T3" fmla="*/ 0 h 96"/>
                  <a:gd name="T4" fmla="*/ 192 w 192"/>
                  <a:gd name="T5" fmla="*/ 48 h 96"/>
                  <a:gd name="T6" fmla="*/ 96 w 192"/>
                  <a:gd name="T7" fmla="*/ 96 h 96"/>
                  <a:gd name="T8" fmla="*/ 0 w 192"/>
                  <a:gd name="T9" fmla="*/ 48 h 96"/>
                </a:gdLst>
                <a:ahLst/>
                <a:cxnLst>
                  <a:cxn ang="0">
                    <a:pos x="T0" y="T1"/>
                  </a:cxn>
                  <a:cxn ang="0">
                    <a:pos x="T2" y="T3"/>
                  </a:cxn>
                  <a:cxn ang="0">
                    <a:pos x="T4" y="T5"/>
                  </a:cxn>
                  <a:cxn ang="0">
                    <a:pos x="T6" y="T7"/>
                  </a:cxn>
                  <a:cxn ang="0">
                    <a:pos x="T8" y="T9"/>
                  </a:cxn>
                </a:cxnLst>
                <a:rect l="0" t="0" r="r" b="b"/>
                <a:pathLst>
                  <a:path w="192" h="96">
                    <a:moveTo>
                      <a:pt x="0" y="48"/>
                    </a:moveTo>
                    <a:lnTo>
                      <a:pt x="96" y="0"/>
                    </a:lnTo>
                    <a:lnTo>
                      <a:pt x="192" y="48"/>
                    </a:lnTo>
                    <a:lnTo>
                      <a:pt x="96" y="96"/>
                    </a:lnTo>
                    <a:lnTo>
                      <a:pt x="0" y="48"/>
                    </a:lnTo>
                    <a:close/>
                  </a:path>
                </a:pathLst>
              </a:custGeom>
              <a:solidFill>
                <a:schemeClr val="tx1"/>
              </a:solidFill>
              <a:ln w="127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2291" name="Rectangle 19"/>
            <p:cNvSpPr>
              <a:spLocks noChangeArrowheads="1"/>
            </p:cNvSpPr>
            <p:nvPr/>
          </p:nvSpPr>
          <p:spPr bwMode="auto">
            <a:xfrm>
              <a:off x="3552" y="2760"/>
              <a:ext cx="1776"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Menu</a:t>
              </a:r>
            </a:p>
          </p:txBody>
        </p:sp>
      </p:grpSp>
      <p:sp>
        <p:nvSpPr>
          <p:cNvPr id="182292" name="Text Box 20"/>
          <p:cNvSpPr txBox="1">
            <a:spLocks noChangeArrowheads="1"/>
          </p:cNvSpPr>
          <p:nvPr/>
        </p:nvSpPr>
        <p:spPr bwMode="auto">
          <a:xfrm>
            <a:off x="3200400" y="3733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1</a:t>
            </a:r>
            <a:endParaRPr lang="en-US"/>
          </a:p>
        </p:txBody>
      </p:sp>
      <p:sp>
        <p:nvSpPr>
          <p:cNvPr id="182293" name="Text Box 21"/>
          <p:cNvSpPr txBox="1">
            <a:spLocks noChangeArrowheads="1"/>
          </p:cNvSpPr>
          <p:nvPr/>
        </p:nvSpPr>
        <p:spPr bwMode="auto">
          <a:xfrm>
            <a:off x="3200400" y="45720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1</a:t>
            </a:r>
            <a:endParaRPr lang="en-US"/>
          </a:p>
        </p:txBody>
      </p:sp>
      <p:sp>
        <p:nvSpPr>
          <p:cNvPr id="182294" name="Text Box 22"/>
          <p:cNvSpPr txBox="1">
            <a:spLocks noChangeArrowheads="1"/>
          </p:cNvSpPr>
          <p:nvPr/>
        </p:nvSpPr>
        <p:spPr bwMode="auto">
          <a:xfrm>
            <a:off x="3200400" y="5410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1</a:t>
            </a:r>
            <a:endParaRPr lang="en-US"/>
          </a:p>
        </p:txBody>
      </p:sp>
      <p:sp>
        <p:nvSpPr>
          <p:cNvPr id="182295" name="Text Box 23"/>
          <p:cNvSpPr txBox="1">
            <a:spLocks noChangeArrowheads="1"/>
          </p:cNvSpPr>
          <p:nvPr/>
        </p:nvSpPr>
        <p:spPr bwMode="auto">
          <a:xfrm>
            <a:off x="5334000" y="3733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1</a:t>
            </a:r>
            <a:endParaRPr lang="en-US"/>
          </a:p>
        </p:txBody>
      </p:sp>
      <p:sp>
        <p:nvSpPr>
          <p:cNvPr id="182296" name="Text Box 24"/>
          <p:cNvSpPr txBox="1">
            <a:spLocks noChangeArrowheads="1"/>
          </p:cNvSpPr>
          <p:nvPr/>
        </p:nvSpPr>
        <p:spPr bwMode="auto">
          <a:xfrm>
            <a:off x="5334000" y="45720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1</a:t>
            </a:r>
            <a:endParaRPr lang="en-US"/>
          </a:p>
        </p:txBody>
      </p:sp>
      <p:sp>
        <p:nvSpPr>
          <p:cNvPr id="182297" name="Text Box 25"/>
          <p:cNvSpPr txBox="1">
            <a:spLocks noChangeArrowheads="1"/>
          </p:cNvSpPr>
          <p:nvPr/>
        </p:nvSpPr>
        <p:spPr bwMode="auto">
          <a:xfrm>
            <a:off x="5029200" y="5410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1 .. *</a:t>
            </a:r>
            <a:endParaRPr lang="en-US"/>
          </a:p>
        </p:txBody>
      </p:sp>
    </p:spTree>
    <p:extLst>
      <p:ext uri="{BB962C8B-B14F-4D97-AF65-F5344CB8AC3E}">
        <p14:creationId xmlns:p14="http://schemas.microsoft.com/office/powerpoint/2010/main" val="24476258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normAutofit fontScale="90000"/>
          </a:bodyPr>
          <a:lstStyle/>
          <a:p>
            <a:r>
              <a:rPr lang="en-US"/>
              <a:t>Interfaces</a:t>
            </a:r>
          </a:p>
        </p:txBody>
      </p:sp>
      <p:sp>
        <p:nvSpPr>
          <p:cNvPr id="183299" name="Text Box 3"/>
          <p:cNvSpPr txBox="1">
            <a:spLocks noChangeArrowheads="1"/>
          </p:cNvSpPr>
          <p:nvPr/>
        </p:nvSpPr>
        <p:spPr bwMode="auto">
          <a:xfrm>
            <a:off x="3962400" y="1676400"/>
            <a:ext cx="4953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An </a:t>
            </a:r>
            <a:r>
              <a:rPr lang="en-US" i="1"/>
              <a:t>interface</a:t>
            </a:r>
            <a:r>
              <a:rPr lang="en-US"/>
              <a:t> is a named set of operations that specifies the behavior of objects without showing their inner structure. It can be rendered in the model by a one- or two-compartment rectangle, with the </a:t>
            </a:r>
            <a:r>
              <a:rPr lang="en-US" i="1"/>
              <a:t>stereotype</a:t>
            </a:r>
            <a:r>
              <a:rPr lang="en-US"/>
              <a:t> &lt;&lt;interface&gt;&gt; above the interface name.</a:t>
            </a:r>
          </a:p>
        </p:txBody>
      </p:sp>
      <p:sp>
        <p:nvSpPr>
          <p:cNvPr id="183300" name="Rectangle 4"/>
          <p:cNvSpPr>
            <a:spLocks noChangeArrowheads="1"/>
          </p:cNvSpPr>
          <p:nvPr/>
        </p:nvSpPr>
        <p:spPr bwMode="auto">
          <a:xfrm>
            <a:off x="838200" y="2438400"/>
            <a:ext cx="24384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&lt;&lt;interface&gt;&gt;</a:t>
            </a:r>
          </a:p>
          <a:p>
            <a:pPr algn="ctr"/>
            <a:r>
              <a:rPr lang="en-US"/>
              <a:t>ControlPanel</a:t>
            </a:r>
          </a:p>
        </p:txBody>
      </p:sp>
    </p:spTree>
    <p:extLst>
      <p:ext uri="{BB962C8B-B14F-4D97-AF65-F5344CB8AC3E}">
        <p14:creationId xmlns:p14="http://schemas.microsoft.com/office/powerpoint/2010/main" val="34901233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ormAutofit fontScale="90000"/>
          </a:bodyPr>
          <a:lstStyle/>
          <a:p>
            <a:r>
              <a:rPr lang="en-US"/>
              <a:t>Interface Services</a:t>
            </a:r>
          </a:p>
        </p:txBody>
      </p:sp>
      <p:sp>
        <p:nvSpPr>
          <p:cNvPr id="184323" name="Text Box 3"/>
          <p:cNvSpPr txBox="1">
            <a:spLocks noChangeArrowheads="1"/>
          </p:cNvSpPr>
          <p:nvPr/>
        </p:nvSpPr>
        <p:spPr bwMode="auto">
          <a:xfrm>
            <a:off x="4495800" y="2286000"/>
            <a:ext cx="441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Interfaces do not get instantiated. They have no attributes or state. Rather, they specify the services offered by a related class.</a:t>
            </a:r>
          </a:p>
        </p:txBody>
      </p:sp>
      <p:grpSp>
        <p:nvGrpSpPr>
          <p:cNvPr id="184324" name="Group 4"/>
          <p:cNvGrpSpPr>
            <a:grpSpLocks/>
          </p:cNvGrpSpPr>
          <p:nvPr/>
        </p:nvGrpSpPr>
        <p:grpSpPr bwMode="auto">
          <a:xfrm>
            <a:off x="838200" y="2209800"/>
            <a:ext cx="3200400" cy="2362200"/>
            <a:chOff x="528" y="1152"/>
            <a:chExt cx="2304" cy="1392"/>
          </a:xfrm>
        </p:grpSpPr>
        <p:sp>
          <p:nvSpPr>
            <p:cNvPr id="184325" name="Rectangle 5"/>
            <p:cNvSpPr>
              <a:spLocks noChangeArrowheads="1"/>
            </p:cNvSpPr>
            <p:nvPr/>
          </p:nvSpPr>
          <p:spPr bwMode="auto">
            <a:xfrm>
              <a:off x="528" y="1152"/>
              <a:ext cx="2304"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&lt;&lt;interface&gt;&gt;</a:t>
              </a:r>
            </a:p>
            <a:p>
              <a:pPr algn="ctr"/>
              <a:r>
                <a:rPr lang="en-US"/>
                <a:t>ControlPanel</a:t>
              </a:r>
            </a:p>
          </p:txBody>
        </p:sp>
        <p:sp>
          <p:nvSpPr>
            <p:cNvPr id="184326" name="Rectangle 6"/>
            <p:cNvSpPr>
              <a:spLocks noChangeArrowheads="1"/>
            </p:cNvSpPr>
            <p:nvPr/>
          </p:nvSpPr>
          <p:spPr bwMode="auto">
            <a:xfrm>
              <a:off x="528" y="1824"/>
              <a:ext cx="2304"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getChoices : Choice[]</a:t>
              </a:r>
            </a:p>
            <a:p>
              <a:r>
                <a:rPr lang="en-US"/>
                <a:t>makeChoice (c : Choice)</a:t>
              </a:r>
            </a:p>
            <a:p>
              <a:r>
                <a:rPr lang="en-US"/>
                <a:t>getSelection : Selection</a:t>
              </a:r>
            </a:p>
          </p:txBody>
        </p:sp>
      </p:grpSp>
    </p:spTree>
    <p:extLst>
      <p:ext uri="{BB962C8B-B14F-4D97-AF65-F5344CB8AC3E}">
        <p14:creationId xmlns:p14="http://schemas.microsoft.com/office/powerpoint/2010/main" val="813866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en-US" smtClean="0"/>
              <a:t>What UML is NOT</a:t>
            </a:r>
          </a:p>
        </p:txBody>
      </p:sp>
      <p:sp>
        <p:nvSpPr>
          <p:cNvPr id="30726" name="Rectangle 3"/>
          <p:cNvSpPr>
            <a:spLocks noGrp="1" noChangeArrowheads="1"/>
          </p:cNvSpPr>
          <p:nvPr>
            <p:ph sz="quarter" idx="1"/>
          </p:nvPr>
        </p:nvSpPr>
        <p:spPr>
          <a:xfrm>
            <a:off x="457200" y="1371600"/>
            <a:ext cx="8458200" cy="4759325"/>
          </a:xfrm>
        </p:spPr>
        <p:txBody>
          <a:bodyPr/>
          <a:lstStyle/>
          <a:p>
            <a:pPr eaLnBrk="1" hangingPunct="1"/>
            <a:r>
              <a:rPr lang="en-US" dirty="0" smtClean="0"/>
              <a:t>Not a programming language.</a:t>
            </a:r>
          </a:p>
          <a:p>
            <a:pPr lvl="1" eaLnBrk="1" hangingPunct="1"/>
            <a:r>
              <a:rPr lang="en-US" dirty="0" smtClean="0"/>
              <a:t>Not executable.</a:t>
            </a:r>
          </a:p>
          <a:p>
            <a:pPr lvl="1" eaLnBrk="1" hangingPunct="1"/>
            <a:r>
              <a:rPr lang="en-US" dirty="0" smtClean="0"/>
              <a:t>Exist tools to translate into code (skeleton), but the programmer still need to do the bulk of work.</a:t>
            </a:r>
          </a:p>
          <a:p>
            <a:pPr eaLnBrk="1" hangingPunct="1"/>
            <a:r>
              <a:rPr lang="en-US" dirty="0" smtClean="0"/>
              <a:t>Not a software modeling tool.</a:t>
            </a:r>
          </a:p>
          <a:p>
            <a:pPr eaLnBrk="1" hangingPunct="1"/>
            <a:r>
              <a:rPr lang="en-US" dirty="0" smtClean="0"/>
              <a:t>Not </a:t>
            </a:r>
            <a:r>
              <a:rPr lang="en-US" dirty="0" smtClean="0"/>
              <a:t>a SE method or software development process.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381000"/>
            <a:ext cx="8077200" cy="533400"/>
          </a:xfrm>
        </p:spPr>
        <p:txBody>
          <a:bodyPr>
            <a:normAutofit fontScale="90000"/>
          </a:bodyPr>
          <a:lstStyle/>
          <a:p>
            <a:r>
              <a:rPr lang="en-US"/>
              <a:t>Interface Realization Relationship</a:t>
            </a:r>
          </a:p>
        </p:txBody>
      </p:sp>
      <p:sp>
        <p:nvSpPr>
          <p:cNvPr id="185347" name="Rectangle 3"/>
          <p:cNvSpPr>
            <a:spLocks noChangeArrowheads="1"/>
          </p:cNvSpPr>
          <p:nvPr/>
        </p:nvSpPr>
        <p:spPr bwMode="auto">
          <a:xfrm>
            <a:off x="914400" y="1651000"/>
            <a:ext cx="24384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&lt;&lt;interface&gt;&gt;</a:t>
            </a:r>
          </a:p>
          <a:p>
            <a:pPr algn="ctr"/>
            <a:r>
              <a:rPr lang="en-US"/>
              <a:t>ControlPanel</a:t>
            </a:r>
          </a:p>
        </p:txBody>
      </p:sp>
      <p:sp>
        <p:nvSpPr>
          <p:cNvPr id="185348" name="Rectangle 4"/>
          <p:cNvSpPr>
            <a:spLocks noChangeArrowheads="1"/>
          </p:cNvSpPr>
          <p:nvPr/>
        </p:nvSpPr>
        <p:spPr bwMode="auto">
          <a:xfrm>
            <a:off x="914400" y="4419600"/>
            <a:ext cx="2362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VendingMachine</a:t>
            </a:r>
          </a:p>
        </p:txBody>
      </p:sp>
      <p:grpSp>
        <p:nvGrpSpPr>
          <p:cNvPr id="185349" name="Group 5"/>
          <p:cNvGrpSpPr>
            <a:grpSpLocks/>
          </p:cNvGrpSpPr>
          <p:nvPr/>
        </p:nvGrpSpPr>
        <p:grpSpPr bwMode="auto">
          <a:xfrm>
            <a:off x="1828800" y="2743200"/>
            <a:ext cx="419100" cy="1676400"/>
            <a:chOff x="1152" y="1728"/>
            <a:chExt cx="264" cy="1056"/>
          </a:xfrm>
        </p:grpSpPr>
        <p:sp>
          <p:nvSpPr>
            <p:cNvPr id="185350" name="Line 6"/>
            <p:cNvSpPr>
              <a:spLocks noChangeShapeType="1"/>
            </p:cNvSpPr>
            <p:nvPr/>
          </p:nvSpPr>
          <p:spPr bwMode="auto">
            <a:xfrm>
              <a:off x="1288" y="1968"/>
              <a:ext cx="0" cy="81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51" name="Freeform 7"/>
            <p:cNvSpPr>
              <a:spLocks/>
            </p:cNvSpPr>
            <p:nvPr/>
          </p:nvSpPr>
          <p:spPr bwMode="auto">
            <a:xfrm>
              <a:off x="1152" y="1728"/>
              <a:ext cx="264" cy="240"/>
            </a:xfrm>
            <a:custGeom>
              <a:avLst/>
              <a:gdLst>
                <a:gd name="T0" fmla="*/ 144 w 336"/>
                <a:gd name="T1" fmla="*/ 0 h 240"/>
                <a:gd name="T2" fmla="*/ 0 w 336"/>
                <a:gd name="T3" fmla="*/ 240 h 240"/>
                <a:gd name="T4" fmla="*/ 336 w 336"/>
                <a:gd name="T5" fmla="*/ 240 h 240"/>
                <a:gd name="T6" fmla="*/ 144 w 336"/>
                <a:gd name="T7" fmla="*/ 0 h 240"/>
              </a:gdLst>
              <a:ahLst/>
              <a:cxnLst>
                <a:cxn ang="0">
                  <a:pos x="T0" y="T1"/>
                </a:cxn>
                <a:cxn ang="0">
                  <a:pos x="T2" y="T3"/>
                </a:cxn>
                <a:cxn ang="0">
                  <a:pos x="T4" y="T5"/>
                </a:cxn>
                <a:cxn ang="0">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5352" name="Text Box 8"/>
          <p:cNvSpPr txBox="1">
            <a:spLocks noChangeArrowheads="1"/>
          </p:cNvSpPr>
          <p:nvPr/>
        </p:nvSpPr>
        <p:spPr bwMode="auto">
          <a:xfrm>
            <a:off x="4800600" y="1600200"/>
            <a:ext cx="39624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 </a:t>
            </a:r>
            <a:r>
              <a:rPr lang="en-US" i="1"/>
              <a:t>realization</a:t>
            </a:r>
            <a:r>
              <a:rPr lang="en-US"/>
              <a:t> relationship connects a class with an interface that supplies its behavioral specification. It is rendered by a dashed line with a hollow triangle towards the specifier.</a:t>
            </a:r>
          </a:p>
        </p:txBody>
      </p:sp>
      <p:sp>
        <p:nvSpPr>
          <p:cNvPr id="185353" name="Text Box 9"/>
          <p:cNvSpPr txBox="1">
            <a:spLocks noChangeArrowheads="1"/>
          </p:cNvSpPr>
          <p:nvPr/>
        </p:nvSpPr>
        <p:spPr bwMode="auto">
          <a:xfrm>
            <a:off x="2286000" y="27432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800" dirty="0" err="1"/>
              <a:t>specifier</a:t>
            </a:r>
            <a:endParaRPr lang="en-US" sz="1400" dirty="0"/>
          </a:p>
        </p:txBody>
      </p:sp>
      <p:sp>
        <p:nvSpPr>
          <p:cNvPr id="185354" name="Text Box 10"/>
          <p:cNvSpPr txBox="1">
            <a:spLocks noChangeArrowheads="1"/>
          </p:cNvSpPr>
          <p:nvPr/>
        </p:nvSpPr>
        <p:spPr bwMode="auto">
          <a:xfrm>
            <a:off x="2057400" y="4038600"/>
            <a:ext cx="2057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800" dirty="0"/>
              <a:t>implementation</a:t>
            </a:r>
          </a:p>
        </p:txBody>
      </p:sp>
    </p:spTree>
    <p:extLst>
      <p:ext uri="{BB962C8B-B14F-4D97-AF65-F5344CB8AC3E}">
        <p14:creationId xmlns:p14="http://schemas.microsoft.com/office/powerpoint/2010/main" val="27147539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normAutofit fontScale="90000"/>
          </a:bodyPr>
          <a:lstStyle/>
          <a:p>
            <a:r>
              <a:rPr lang="en-US"/>
              <a:t>Enumeration</a:t>
            </a:r>
          </a:p>
        </p:txBody>
      </p:sp>
      <p:grpSp>
        <p:nvGrpSpPr>
          <p:cNvPr id="190467" name="Group 3"/>
          <p:cNvGrpSpPr>
            <a:grpSpLocks/>
          </p:cNvGrpSpPr>
          <p:nvPr/>
        </p:nvGrpSpPr>
        <p:grpSpPr bwMode="auto">
          <a:xfrm>
            <a:off x="685800" y="2438400"/>
            <a:ext cx="2438400" cy="1600200"/>
            <a:chOff x="432" y="1056"/>
            <a:chExt cx="1536" cy="1008"/>
          </a:xfrm>
        </p:grpSpPr>
        <p:sp>
          <p:nvSpPr>
            <p:cNvPr id="190468" name="Rectangle 4"/>
            <p:cNvSpPr>
              <a:spLocks noChangeArrowheads="1"/>
            </p:cNvSpPr>
            <p:nvPr/>
          </p:nvSpPr>
          <p:spPr bwMode="auto">
            <a:xfrm>
              <a:off x="432" y="1056"/>
              <a:ext cx="153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&lt;&lt;enumeration&gt;&gt;</a:t>
              </a:r>
            </a:p>
            <a:p>
              <a:pPr algn="ctr"/>
              <a:r>
                <a:rPr lang="en-US"/>
                <a:t>Boolean</a:t>
              </a:r>
            </a:p>
          </p:txBody>
        </p:sp>
        <p:sp>
          <p:nvSpPr>
            <p:cNvPr id="190469" name="Rectangle 5"/>
            <p:cNvSpPr>
              <a:spLocks noChangeArrowheads="1"/>
            </p:cNvSpPr>
            <p:nvPr/>
          </p:nvSpPr>
          <p:spPr bwMode="auto">
            <a:xfrm>
              <a:off x="432" y="1536"/>
              <a:ext cx="153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false</a:t>
              </a:r>
            </a:p>
            <a:p>
              <a:pPr algn="ctr"/>
              <a:r>
                <a:rPr lang="en-US"/>
                <a:t>true</a:t>
              </a:r>
            </a:p>
          </p:txBody>
        </p:sp>
      </p:grpSp>
      <p:sp>
        <p:nvSpPr>
          <p:cNvPr id="190470" name="Text Box 6"/>
          <p:cNvSpPr txBox="1">
            <a:spLocks noChangeArrowheads="1"/>
          </p:cNvSpPr>
          <p:nvPr/>
        </p:nvSpPr>
        <p:spPr bwMode="auto">
          <a:xfrm>
            <a:off x="3886200" y="2438400"/>
            <a:ext cx="47005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An </a:t>
            </a:r>
            <a:r>
              <a:rPr lang="en-US" i="1"/>
              <a:t>enumeration</a:t>
            </a:r>
            <a:r>
              <a:rPr lang="en-US"/>
              <a:t> is a user-defined data type that consists of a name and an ordered list of enumeration literals.</a:t>
            </a:r>
          </a:p>
        </p:txBody>
      </p:sp>
    </p:spTree>
    <p:extLst>
      <p:ext uri="{BB962C8B-B14F-4D97-AF65-F5344CB8AC3E}">
        <p14:creationId xmlns:p14="http://schemas.microsoft.com/office/powerpoint/2010/main" val="25283178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normAutofit fontScale="90000"/>
          </a:bodyPr>
          <a:lstStyle/>
          <a:p>
            <a:r>
              <a:rPr lang="en-US"/>
              <a:t>Exceptions</a:t>
            </a:r>
          </a:p>
        </p:txBody>
      </p:sp>
      <p:grpSp>
        <p:nvGrpSpPr>
          <p:cNvPr id="192515" name="Group 3"/>
          <p:cNvGrpSpPr>
            <a:grpSpLocks/>
          </p:cNvGrpSpPr>
          <p:nvPr/>
        </p:nvGrpSpPr>
        <p:grpSpPr bwMode="auto">
          <a:xfrm>
            <a:off x="609600" y="1676400"/>
            <a:ext cx="5638800" cy="3810000"/>
            <a:chOff x="576" y="1200"/>
            <a:chExt cx="3552" cy="2400"/>
          </a:xfrm>
        </p:grpSpPr>
        <p:sp>
          <p:nvSpPr>
            <p:cNvPr id="192516" name="Rectangle 4"/>
            <p:cNvSpPr>
              <a:spLocks noChangeArrowheads="1"/>
            </p:cNvSpPr>
            <p:nvPr/>
          </p:nvSpPr>
          <p:spPr bwMode="auto">
            <a:xfrm>
              <a:off x="576" y="3024"/>
              <a:ext cx="168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&lt;&lt;exception&gt;&gt;</a:t>
              </a:r>
              <a:br>
                <a:rPr lang="en-US"/>
              </a:br>
              <a:r>
                <a:rPr lang="en-US"/>
                <a:t>KeyException</a:t>
              </a:r>
            </a:p>
          </p:txBody>
        </p:sp>
        <p:sp>
          <p:nvSpPr>
            <p:cNvPr id="192517" name="Rectangle 5"/>
            <p:cNvSpPr>
              <a:spLocks noChangeArrowheads="1"/>
            </p:cNvSpPr>
            <p:nvPr/>
          </p:nvSpPr>
          <p:spPr bwMode="auto">
            <a:xfrm>
              <a:off x="2448" y="3024"/>
              <a:ext cx="168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&lt;&lt;exception&gt;&gt;</a:t>
              </a:r>
              <a:br>
                <a:rPr lang="en-US"/>
              </a:br>
              <a:r>
                <a:rPr lang="en-US"/>
                <a:t>SQLException</a:t>
              </a:r>
            </a:p>
          </p:txBody>
        </p:sp>
        <p:grpSp>
          <p:nvGrpSpPr>
            <p:cNvPr id="192518" name="Group 6"/>
            <p:cNvGrpSpPr>
              <a:grpSpLocks/>
            </p:cNvGrpSpPr>
            <p:nvPr/>
          </p:nvGrpSpPr>
          <p:grpSpPr bwMode="auto">
            <a:xfrm>
              <a:off x="1488" y="1200"/>
              <a:ext cx="1584" cy="1104"/>
              <a:chOff x="624" y="768"/>
              <a:chExt cx="1584" cy="1104"/>
            </a:xfrm>
          </p:grpSpPr>
          <p:sp>
            <p:nvSpPr>
              <p:cNvPr id="192519" name="Rectangle 7"/>
              <p:cNvSpPr>
                <a:spLocks noChangeArrowheads="1"/>
              </p:cNvSpPr>
              <p:nvPr/>
            </p:nvSpPr>
            <p:spPr bwMode="auto">
              <a:xfrm>
                <a:off x="624" y="768"/>
                <a:ext cx="1584"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&lt;&lt;exception&gt;&gt;</a:t>
                </a:r>
                <a:br>
                  <a:rPr lang="en-US"/>
                </a:br>
                <a:r>
                  <a:rPr lang="en-US"/>
                  <a:t>Exception</a:t>
                </a:r>
              </a:p>
            </p:txBody>
          </p:sp>
          <p:sp>
            <p:nvSpPr>
              <p:cNvPr id="192520" name="Rectangle 8"/>
              <p:cNvSpPr>
                <a:spLocks noChangeArrowheads="1"/>
              </p:cNvSpPr>
              <p:nvPr/>
            </p:nvSpPr>
            <p:spPr bwMode="auto">
              <a:xfrm>
                <a:off x="624" y="1344"/>
                <a:ext cx="1584"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getMessage()</a:t>
                </a:r>
                <a:r>
                  <a:rPr lang="en-US">
                    <a:latin typeface="Courier New" pitchFamily="49" charset="0"/>
                  </a:rPr>
                  <a:t> </a:t>
                </a:r>
              </a:p>
              <a:p>
                <a:pPr algn="ctr"/>
                <a:r>
                  <a:rPr lang="en-US"/>
                  <a:t>printStackTrace()</a:t>
                </a:r>
                <a:endParaRPr lang="en-US">
                  <a:latin typeface="Courier New" pitchFamily="49" charset="0"/>
                </a:endParaRPr>
              </a:p>
            </p:txBody>
          </p:sp>
          <p:sp>
            <p:nvSpPr>
              <p:cNvPr id="192521" name="Rectangle 9"/>
              <p:cNvSpPr>
                <a:spLocks noChangeArrowheads="1"/>
              </p:cNvSpPr>
              <p:nvPr/>
            </p:nvSpPr>
            <p:spPr bwMode="auto">
              <a:xfrm>
                <a:off x="624" y="1248"/>
                <a:ext cx="1584"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2522" name="Group 10"/>
            <p:cNvGrpSpPr>
              <a:grpSpLocks/>
            </p:cNvGrpSpPr>
            <p:nvPr/>
          </p:nvGrpSpPr>
          <p:grpSpPr bwMode="auto">
            <a:xfrm>
              <a:off x="1584" y="2304"/>
              <a:ext cx="264" cy="720"/>
              <a:chOff x="1248" y="2304"/>
              <a:chExt cx="264" cy="720"/>
            </a:xfrm>
          </p:grpSpPr>
          <p:sp>
            <p:nvSpPr>
              <p:cNvPr id="192523" name="Freeform 11"/>
              <p:cNvSpPr>
                <a:spLocks/>
              </p:cNvSpPr>
              <p:nvPr/>
            </p:nvSpPr>
            <p:spPr bwMode="auto">
              <a:xfrm>
                <a:off x="1248" y="2304"/>
                <a:ext cx="264" cy="229"/>
              </a:xfrm>
              <a:custGeom>
                <a:avLst/>
                <a:gdLst>
                  <a:gd name="T0" fmla="*/ 144 w 336"/>
                  <a:gd name="T1" fmla="*/ 0 h 240"/>
                  <a:gd name="T2" fmla="*/ 0 w 336"/>
                  <a:gd name="T3" fmla="*/ 240 h 240"/>
                  <a:gd name="T4" fmla="*/ 336 w 336"/>
                  <a:gd name="T5" fmla="*/ 240 h 240"/>
                  <a:gd name="T6" fmla="*/ 144 w 336"/>
                  <a:gd name="T7" fmla="*/ 0 h 240"/>
                </a:gdLst>
                <a:ahLst/>
                <a:cxnLst>
                  <a:cxn ang="0">
                    <a:pos x="T0" y="T1"/>
                  </a:cxn>
                  <a:cxn ang="0">
                    <a:pos x="T2" y="T3"/>
                  </a:cxn>
                  <a:cxn ang="0">
                    <a:pos x="T4" y="T5"/>
                  </a:cxn>
                  <a:cxn ang="0">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24" name="Line 12"/>
              <p:cNvSpPr>
                <a:spLocks noChangeShapeType="1"/>
              </p:cNvSpPr>
              <p:nvPr/>
            </p:nvSpPr>
            <p:spPr bwMode="auto">
              <a:xfrm>
                <a:off x="1392" y="254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2525" name="Group 13"/>
            <p:cNvGrpSpPr>
              <a:grpSpLocks/>
            </p:cNvGrpSpPr>
            <p:nvPr/>
          </p:nvGrpSpPr>
          <p:grpSpPr bwMode="auto">
            <a:xfrm>
              <a:off x="2640" y="2304"/>
              <a:ext cx="264" cy="720"/>
              <a:chOff x="1248" y="2304"/>
              <a:chExt cx="264" cy="720"/>
            </a:xfrm>
          </p:grpSpPr>
          <p:sp>
            <p:nvSpPr>
              <p:cNvPr id="192526" name="Freeform 14"/>
              <p:cNvSpPr>
                <a:spLocks/>
              </p:cNvSpPr>
              <p:nvPr/>
            </p:nvSpPr>
            <p:spPr bwMode="auto">
              <a:xfrm>
                <a:off x="1248" y="2304"/>
                <a:ext cx="264" cy="229"/>
              </a:xfrm>
              <a:custGeom>
                <a:avLst/>
                <a:gdLst>
                  <a:gd name="T0" fmla="*/ 144 w 336"/>
                  <a:gd name="T1" fmla="*/ 0 h 240"/>
                  <a:gd name="T2" fmla="*/ 0 w 336"/>
                  <a:gd name="T3" fmla="*/ 240 h 240"/>
                  <a:gd name="T4" fmla="*/ 336 w 336"/>
                  <a:gd name="T5" fmla="*/ 240 h 240"/>
                  <a:gd name="T6" fmla="*/ 144 w 336"/>
                  <a:gd name="T7" fmla="*/ 0 h 240"/>
                </a:gdLst>
                <a:ahLst/>
                <a:cxnLst>
                  <a:cxn ang="0">
                    <a:pos x="T0" y="T1"/>
                  </a:cxn>
                  <a:cxn ang="0">
                    <a:pos x="T2" y="T3"/>
                  </a:cxn>
                  <a:cxn ang="0">
                    <a:pos x="T4" y="T5"/>
                  </a:cxn>
                  <a:cxn ang="0">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527" name="Line 15"/>
              <p:cNvSpPr>
                <a:spLocks noChangeShapeType="1"/>
              </p:cNvSpPr>
              <p:nvPr/>
            </p:nvSpPr>
            <p:spPr bwMode="auto">
              <a:xfrm>
                <a:off x="1392" y="254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92528" name="Text Box 16"/>
          <p:cNvSpPr txBox="1">
            <a:spLocks noChangeArrowheads="1"/>
          </p:cNvSpPr>
          <p:nvPr/>
        </p:nvSpPr>
        <p:spPr bwMode="auto">
          <a:xfrm>
            <a:off x="4953000" y="1600200"/>
            <a:ext cx="35814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Exceptions</a:t>
            </a:r>
            <a:r>
              <a:rPr lang="en-US"/>
              <a:t> can be modeled just like any other class. </a:t>
            </a:r>
          </a:p>
          <a:p>
            <a:pPr>
              <a:spcBef>
                <a:spcPct val="50000"/>
              </a:spcBef>
            </a:pPr>
            <a:r>
              <a:rPr lang="en-US"/>
              <a:t>Notice the &lt;&lt;exception&gt;&gt; stereotype in the name compartment.</a:t>
            </a:r>
            <a:endParaRPr lang="en-US" i="1"/>
          </a:p>
        </p:txBody>
      </p:sp>
    </p:spTree>
    <p:extLst>
      <p:ext uri="{BB962C8B-B14F-4D97-AF65-F5344CB8AC3E}">
        <p14:creationId xmlns:p14="http://schemas.microsoft.com/office/powerpoint/2010/main" val="28860486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normAutofit fontScale="90000"/>
          </a:bodyPr>
          <a:lstStyle/>
          <a:p>
            <a:r>
              <a:rPr lang="en-US"/>
              <a:t>Packages</a:t>
            </a:r>
          </a:p>
        </p:txBody>
      </p:sp>
      <p:grpSp>
        <p:nvGrpSpPr>
          <p:cNvPr id="193539" name="Group 3"/>
          <p:cNvGrpSpPr>
            <a:grpSpLocks/>
          </p:cNvGrpSpPr>
          <p:nvPr/>
        </p:nvGrpSpPr>
        <p:grpSpPr bwMode="auto">
          <a:xfrm>
            <a:off x="838200" y="2514600"/>
            <a:ext cx="2209800" cy="1524000"/>
            <a:chOff x="1056" y="1776"/>
            <a:chExt cx="1392" cy="960"/>
          </a:xfrm>
        </p:grpSpPr>
        <p:sp>
          <p:nvSpPr>
            <p:cNvPr id="193540" name="Rectangle 4"/>
            <p:cNvSpPr>
              <a:spLocks noChangeArrowheads="1"/>
            </p:cNvSpPr>
            <p:nvPr/>
          </p:nvSpPr>
          <p:spPr bwMode="auto">
            <a:xfrm>
              <a:off x="1056" y="1968"/>
              <a:ext cx="1392"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Compiler</a:t>
              </a:r>
            </a:p>
          </p:txBody>
        </p:sp>
        <p:sp>
          <p:nvSpPr>
            <p:cNvPr id="193541" name="Rectangle 5"/>
            <p:cNvSpPr>
              <a:spLocks noChangeArrowheads="1"/>
            </p:cNvSpPr>
            <p:nvPr/>
          </p:nvSpPr>
          <p:spPr bwMode="auto">
            <a:xfrm>
              <a:off x="1056" y="1776"/>
              <a:ext cx="43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3542" name="Text Box 6"/>
          <p:cNvSpPr txBox="1">
            <a:spLocks noChangeArrowheads="1"/>
          </p:cNvSpPr>
          <p:nvPr/>
        </p:nvSpPr>
        <p:spPr bwMode="auto">
          <a:xfrm>
            <a:off x="3886200" y="1752600"/>
            <a:ext cx="48768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 </a:t>
            </a:r>
            <a:r>
              <a:rPr lang="en-US" i="1"/>
              <a:t>package</a:t>
            </a:r>
            <a:r>
              <a:rPr lang="en-US"/>
              <a:t> is a container-like element for organizing other elements into groups.</a:t>
            </a:r>
          </a:p>
          <a:p>
            <a:pPr>
              <a:spcBef>
                <a:spcPct val="50000"/>
              </a:spcBef>
            </a:pPr>
            <a:r>
              <a:rPr lang="en-US"/>
              <a:t>A package can contain classes and other packages and diagrams.</a:t>
            </a:r>
          </a:p>
          <a:p>
            <a:pPr>
              <a:spcBef>
                <a:spcPct val="50000"/>
              </a:spcBef>
            </a:pPr>
            <a:r>
              <a:rPr lang="en-US"/>
              <a:t>Packages can be used to provide controlled access between classes in different packages.</a:t>
            </a:r>
            <a:endParaRPr lang="en-US" i="1"/>
          </a:p>
        </p:txBody>
      </p:sp>
    </p:spTree>
    <p:extLst>
      <p:ext uri="{BB962C8B-B14F-4D97-AF65-F5344CB8AC3E}">
        <p14:creationId xmlns:p14="http://schemas.microsoft.com/office/powerpoint/2010/main" val="15228276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normAutofit fontScale="90000"/>
          </a:bodyPr>
          <a:lstStyle/>
          <a:p>
            <a:r>
              <a:rPr lang="en-US"/>
              <a:t>Packages (Cont’d)</a:t>
            </a:r>
          </a:p>
        </p:txBody>
      </p:sp>
      <p:grpSp>
        <p:nvGrpSpPr>
          <p:cNvPr id="196611" name="Group 3"/>
          <p:cNvGrpSpPr>
            <a:grpSpLocks/>
          </p:cNvGrpSpPr>
          <p:nvPr/>
        </p:nvGrpSpPr>
        <p:grpSpPr bwMode="auto">
          <a:xfrm>
            <a:off x="762000" y="4038600"/>
            <a:ext cx="2209800" cy="1524000"/>
            <a:chOff x="1056" y="1776"/>
            <a:chExt cx="1392" cy="960"/>
          </a:xfrm>
        </p:grpSpPr>
        <p:sp>
          <p:nvSpPr>
            <p:cNvPr id="196612" name="Rectangle 4"/>
            <p:cNvSpPr>
              <a:spLocks noChangeArrowheads="1"/>
            </p:cNvSpPr>
            <p:nvPr/>
          </p:nvSpPr>
          <p:spPr bwMode="auto">
            <a:xfrm>
              <a:off x="1056" y="1968"/>
              <a:ext cx="1392"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JavaCompiler</a:t>
              </a:r>
            </a:p>
          </p:txBody>
        </p:sp>
        <p:sp>
          <p:nvSpPr>
            <p:cNvPr id="196613" name="Rectangle 5"/>
            <p:cNvSpPr>
              <a:spLocks noChangeArrowheads="1"/>
            </p:cNvSpPr>
            <p:nvPr/>
          </p:nvSpPr>
          <p:spPr bwMode="auto">
            <a:xfrm>
              <a:off x="1056" y="1776"/>
              <a:ext cx="43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6614" name="Text Box 6"/>
          <p:cNvSpPr txBox="1">
            <a:spLocks noChangeArrowheads="1"/>
          </p:cNvSpPr>
          <p:nvPr/>
        </p:nvSpPr>
        <p:spPr bwMode="auto">
          <a:xfrm>
            <a:off x="3886200" y="1752600"/>
            <a:ext cx="487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We can model generalizations and  dependencies between packages.</a:t>
            </a:r>
          </a:p>
        </p:txBody>
      </p:sp>
      <p:grpSp>
        <p:nvGrpSpPr>
          <p:cNvPr id="196615" name="Group 7"/>
          <p:cNvGrpSpPr>
            <a:grpSpLocks/>
          </p:cNvGrpSpPr>
          <p:nvPr/>
        </p:nvGrpSpPr>
        <p:grpSpPr bwMode="auto">
          <a:xfrm>
            <a:off x="838200" y="1447800"/>
            <a:ext cx="2209800" cy="1524000"/>
            <a:chOff x="1056" y="1776"/>
            <a:chExt cx="1392" cy="960"/>
          </a:xfrm>
        </p:grpSpPr>
        <p:sp>
          <p:nvSpPr>
            <p:cNvPr id="196616" name="Rectangle 8"/>
            <p:cNvSpPr>
              <a:spLocks noChangeArrowheads="1"/>
            </p:cNvSpPr>
            <p:nvPr/>
          </p:nvSpPr>
          <p:spPr bwMode="auto">
            <a:xfrm>
              <a:off x="1056" y="1968"/>
              <a:ext cx="1392"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Compiler</a:t>
              </a:r>
            </a:p>
          </p:txBody>
        </p:sp>
        <p:sp>
          <p:nvSpPr>
            <p:cNvPr id="196617" name="Rectangle 9"/>
            <p:cNvSpPr>
              <a:spLocks noChangeArrowheads="1"/>
            </p:cNvSpPr>
            <p:nvPr/>
          </p:nvSpPr>
          <p:spPr bwMode="auto">
            <a:xfrm>
              <a:off x="1056" y="1776"/>
              <a:ext cx="43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6618" name="Group 10"/>
          <p:cNvGrpSpPr>
            <a:grpSpLocks/>
          </p:cNvGrpSpPr>
          <p:nvPr/>
        </p:nvGrpSpPr>
        <p:grpSpPr bwMode="auto">
          <a:xfrm>
            <a:off x="1752600" y="2971800"/>
            <a:ext cx="419100" cy="1371600"/>
            <a:chOff x="1248" y="1872"/>
            <a:chExt cx="264" cy="864"/>
          </a:xfrm>
        </p:grpSpPr>
        <p:sp>
          <p:nvSpPr>
            <p:cNvPr id="196619" name="Line 11"/>
            <p:cNvSpPr>
              <a:spLocks noChangeShapeType="1"/>
            </p:cNvSpPr>
            <p:nvPr/>
          </p:nvSpPr>
          <p:spPr bwMode="auto">
            <a:xfrm>
              <a:off x="1392" y="2112"/>
              <a:ext cx="0"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20" name="Freeform 12"/>
            <p:cNvSpPr>
              <a:spLocks/>
            </p:cNvSpPr>
            <p:nvPr/>
          </p:nvSpPr>
          <p:spPr bwMode="auto">
            <a:xfrm>
              <a:off x="1248" y="1872"/>
              <a:ext cx="264" cy="240"/>
            </a:xfrm>
            <a:custGeom>
              <a:avLst/>
              <a:gdLst>
                <a:gd name="T0" fmla="*/ 144 w 336"/>
                <a:gd name="T1" fmla="*/ 0 h 240"/>
                <a:gd name="T2" fmla="*/ 0 w 336"/>
                <a:gd name="T3" fmla="*/ 240 h 240"/>
                <a:gd name="T4" fmla="*/ 336 w 336"/>
                <a:gd name="T5" fmla="*/ 240 h 240"/>
                <a:gd name="T6" fmla="*/ 144 w 336"/>
                <a:gd name="T7" fmla="*/ 0 h 240"/>
              </a:gdLst>
              <a:ahLst/>
              <a:cxnLst>
                <a:cxn ang="0">
                  <a:pos x="T0" y="T1"/>
                </a:cxn>
                <a:cxn ang="0">
                  <a:pos x="T2" y="T3"/>
                </a:cxn>
                <a:cxn ang="0">
                  <a:pos x="T4" y="T5"/>
                </a:cxn>
                <a:cxn ang="0">
                  <a:pos x="T6" y="T7"/>
                </a:cxn>
              </a:cxnLst>
              <a:rect l="0" t="0" r="r" b="b"/>
              <a:pathLst>
                <a:path w="336" h="240">
                  <a:moveTo>
                    <a:pt x="144" y="0"/>
                  </a:moveTo>
                  <a:lnTo>
                    <a:pt x="0" y="240"/>
                  </a:lnTo>
                  <a:lnTo>
                    <a:pt x="336" y="240"/>
                  </a:lnTo>
                  <a:lnTo>
                    <a:pt x="144" y="0"/>
                  </a:lnTo>
                  <a:close/>
                </a:path>
              </a:pathLst>
            </a:custGeom>
            <a:solidFill>
              <a:schemeClr val="bg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6621" name="Group 13"/>
          <p:cNvGrpSpPr>
            <a:grpSpLocks/>
          </p:cNvGrpSpPr>
          <p:nvPr/>
        </p:nvGrpSpPr>
        <p:grpSpPr bwMode="auto">
          <a:xfrm>
            <a:off x="5181600" y="4038600"/>
            <a:ext cx="2209800" cy="1524000"/>
            <a:chOff x="1056" y="1776"/>
            <a:chExt cx="1392" cy="960"/>
          </a:xfrm>
        </p:grpSpPr>
        <p:sp>
          <p:nvSpPr>
            <p:cNvPr id="196622" name="Rectangle 14"/>
            <p:cNvSpPr>
              <a:spLocks noChangeArrowheads="1"/>
            </p:cNvSpPr>
            <p:nvPr/>
          </p:nvSpPr>
          <p:spPr bwMode="auto">
            <a:xfrm>
              <a:off x="1056" y="1968"/>
              <a:ext cx="1392"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Java</a:t>
              </a:r>
            </a:p>
          </p:txBody>
        </p:sp>
        <p:sp>
          <p:nvSpPr>
            <p:cNvPr id="196623" name="Rectangle 15"/>
            <p:cNvSpPr>
              <a:spLocks noChangeArrowheads="1"/>
            </p:cNvSpPr>
            <p:nvPr/>
          </p:nvSpPr>
          <p:spPr bwMode="auto">
            <a:xfrm>
              <a:off x="1056" y="1776"/>
              <a:ext cx="43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6624" name="Line 16"/>
          <p:cNvSpPr>
            <a:spLocks noChangeShapeType="1"/>
          </p:cNvSpPr>
          <p:nvPr/>
        </p:nvSpPr>
        <p:spPr bwMode="auto">
          <a:xfrm>
            <a:off x="2971800" y="4953000"/>
            <a:ext cx="2209800" cy="0"/>
          </a:xfrm>
          <a:prstGeom prst="line">
            <a:avLst/>
          </a:prstGeom>
          <a:noFill/>
          <a:ln w="2857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818112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Component Diagram</a:t>
            </a:r>
          </a:p>
        </p:txBody>
      </p:sp>
      <p:sp>
        <p:nvSpPr>
          <p:cNvPr id="197635" name="Text Box 3"/>
          <p:cNvSpPr txBox="1">
            <a:spLocks noChangeArrowheads="1"/>
          </p:cNvSpPr>
          <p:nvPr/>
        </p:nvSpPr>
        <p:spPr bwMode="auto">
          <a:xfrm>
            <a:off x="762000" y="1371600"/>
            <a:ext cx="7620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spcBef>
                <a:spcPct val="50000"/>
              </a:spcBef>
              <a:buFont typeface="Arial" pitchFamily="34" charset="0"/>
              <a:buChar char="•"/>
            </a:pPr>
            <a:r>
              <a:rPr lang="en-US" dirty="0"/>
              <a:t>Component diagrams are one of the two kinds of diagrams found in modeling the </a:t>
            </a:r>
            <a:r>
              <a:rPr lang="en-US" b="1" dirty="0"/>
              <a:t>physical aspects </a:t>
            </a:r>
            <a:r>
              <a:rPr lang="en-US" dirty="0"/>
              <a:t>of an object-oriented system. </a:t>
            </a:r>
            <a:endParaRPr lang="en-US" dirty="0" smtClean="0"/>
          </a:p>
          <a:p>
            <a:pPr marL="285750" indent="-285750">
              <a:spcBef>
                <a:spcPct val="50000"/>
              </a:spcBef>
              <a:buFont typeface="Arial" pitchFamily="34" charset="0"/>
              <a:buChar char="•"/>
            </a:pPr>
            <a:r>
              <a:rPr lang="en-US" dirty="0" smtClean="0"/>
              <a:t>They </a:t>
            </a:r>
            <a:r>
              <a:rPr lang="en-US" dirty="0"/>
              <a:t>show the organization and dependencies between a set of components.</a:t>
            </a:r>
          </a:p>
          <a:p>
            <a:pPr marL="285750" indent="-285750">
              <a:spcBef>
                <a:spcPct val="50000"/>
              </a:spcBef>
              <a:buFont typeface="Arial" pitchFamily="34" charset="0"/>
              <a:buChar char="•"/>
            </a:pPr>
            <a:r>
              <a:rPr lang="en-US" dirty="0" smtClean="0"/>
              <a:t>This </a:t>
            </a:r>
            <a:r>
              <a:rPr lang="en-US" dirty="0"/>
              <a:t>involves modeling the physical things that reside on a node, such as </a:t>
            </a:r>
            <a:r>
              <a:rPr lang="en-US" dirty="0" smtClean="0"/>
              <a:t>executable, </a:t>
            </a:r>
            <a:r>
              <a:rPr lang="en-US" dirty="0"/>
              <a:t>libraries, tables, files, and documents. </a:t>
            </a:r>
            <a:endParaRPr lang="en-US" dirty="0" smtClean="0"/>
          </a:p>
          <a:p>
            <a:pPr marL="285750" indent="-285750">
              <a:spcBef>
                <a:spcPct val="50000"/>
              </a:spcBef>
              <a:buFont typeface="Arial" pitchFamily="34" charset="0"/>
              <a:buChar char="•"/>
            </a:pPr>
            <a:r>
              <a:rPr lang="en-US" dirty="0" smtClean="0"/>
              <a:t>a </a:t>
            </a:r>
            <a:r>
              <a:rPr lang="en-US" dirty="0"/>
              <a:t>collection of diagrams are used to represent the </a:t>
            </a:r>
            <a:r>
              <a:rPr lang="en-US" dirty="0" smtClean="0"/>
              <a:t>whole design.</a:t>
            </a:r>
          </a:p>
          <a:p>
            <a:pPr marL="285750" indent="-285750">
              <a:spcBef>
                <a:spcPct val="50000"/>
              </a:spcBef>
              <a:buFont typeface="Arial" pitchFamily="34" charset="0"/>
              <a:buChar char="•"/>
            </a:pPr>
            <a:r>
              <a:rPr lang="en-US" dirty="0" smtClean="0"/>
              <a:t>To </a:t>
            </a:r>
            <a:r>
              <a:rPr lang="en-US" dirty="0"/>
              <a:t>visualize the implementation details.	</a:t>
            </a:r>
          </a:p>
        </p:txBody>
      </p:sp>
    </p:spTree>
    <p:extLst>
      <p:ext uri="{BB962C8B-B14F-4D97-AF65-F5344CB8AC3E}">
        <p14:creationId xmlns:p14="http://schemas.microsoft.com/office/powerpoint/2010/main" val="40949865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marL="114300" indent="0">
              <a:buNone/>
            </a:pPr>
            <a:r>
              <a:rPr lang="en-US" dirty="0"/>
              <a:t>So before drawing a component diagram the following artifacts are to be identified clearly:</a:t>
            </a:r>
          </a:p>
          <a:p>
            <a:pPr lvl="1"/>
            <a:r>
              <a:rPr lang="en-US" dirty="0"/>
              <a:t>Files used in the system.</a:t>
            </a:r>
          </a:p>
          <a:p>
            <a:pPr lvl="1"/>
            <a:r>
              <a:rPr lang="en-US" dirty="0"/>
              <a:t>Libraries and other artifacts relevant to the application.</a:t>
            </a:r>
          </a:p>
          <a:p>
            <a:pPr lvl="1"/>
            <a:r>
              <a:rPr lang="en-US" dirty="0"/>
              <a:t>Relationships among the artifacts.</a:t>
            </a:r>
          </a:p>
          <a:p>
            <a:pPr marL="114300" indent="0">
              <a:buNone/>
            </a:pPr>
            <a:r>
              <a:rPr lang="en-US" dirty="0"/>
              <a:t>Now after identifying the artifacts the following points needs to be followed:</a:t>
            </a:r>
          </a:p>
          <a:p>
            <a:pPr lvl="1"/>
            <a:r>
              <a:rPr lang="en-US" dirty="0"/>
              <a:t>Use a meaningful name to identify the component for which the diagram is to be drawn.</a:t>
            </a:r>
          </a:p>
          <a:p>
            <a:pPr lvl="1"/>
            <a:r>
              <a:rPr lang="en-US" dirty="0"/>
              <a:t>Prepare a mental layout before producing using tools.</a:t>
            </a:r>
          </a:p>
          <a:p>
            <a:pPr lvl="1"/>
            <a:r>
              <a:rPr lang="en-US" dirty="0"/>
              <a:t>Use notes for clarifying important points.</a:t>
            </a:r>
          </a:p>
          <a:p>
            <a:endParaRPr lang="en-US" dirty="0"/>
          </a:p>
        </p:txBody>
      </p:sp>
    </p:spTree>
    <p:extLst>
      <p:ext uri="{BB962C8B-B14F-4D97-AF65-F5344CB8AC3E}">
        <p14:creationId xmlns:p14="http://schemas.microsoft.com/office/powerpoint/2010/main" val="1304910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Component Diagram</a:t>
            </a:r>
          </a:p>
        </p:txBody>
      </p:sp>
      <p:grpSp>
        <p:nvGrpSpPr>
          <p:cNvPr id="199683" name="Group 3"/>
          <p:cNvGrpSpPr>
            <a:grpSpLocks/>
          </p:cNvGrpSpPr>
          <p:nvPr/>
        </p:nvGrpSpPr>
        <p:grpSpPr bwMode="auto">
          <a:xfrm>
            <a:off x="2133600" y="1143000"/>
            <a:ext cx="6731000" cy="4876800"/>
            <a:chOff x="1344" y="720"/>
            <a:chExt cx="4240" cy="3072"/>
          </a:xfrm>
        </p:grpSpPr>
        <p:grpSp>
          <p:nvGrpSpPr>
            <p:cNvPr id="199684" name="Group 4"/>
            <p:cNvGrpSpPr>
              <a:grpSpLocks/>
            </p:cNvGrpSpPr>
            <p:nvPr/>
          </p:nvGrpSpPr>
          <p:grpSpPr bwMode="auto">
            <a:xfrm>
              <a:off x="3936" y="3024"/>
              <a:ext cx="528" cy="768"/>
              <a:chOff x="1488" y="2256"/>
              <a:chExt cx="528" cy="768"/>
            </a:xfrm>
          </p:grpSpPr>
          <p:sp>
            <p:nvSpPr>
              <p:cNvPr id="199685" name="AutoShape 5"/>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9686" name="Group 6"/>
              <p:cNvGrpSpPr>
                <a:grpSpLocks/>
              </p:cNvGrpSpPr>
              <p:nvPr/>
            </p:nvGrpSpPr>
            <p:grpSpPr bwMode="auto">
              <a:xfrm>
                <a:off x="1536" y="2352"/>
                <a:ext cx="432" cy="240"/>
                <a:chOff x="1536" y="2352"/>
                <a:chExt cx="432" cy="240"/>
              </a:xfrm>
            </p:grpSpPr>
            <p:sp>
              <p:nvSpPr>
                <p:cNvPr id="199687" name="Line 7"/>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8" name="Line 8"/>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9" name="Line 9"/>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0" name="Line 10"/>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1" name="Line 11"/>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2" name="Line 12"/>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693" name="Group 13"/>
              <p:cNvGrpSpPr>
                <a:grpSpLocks/>
              </p:cNvGrpSpPr>
              <p:nvPr/>
            </p:nvGrpSpPr>
            <p:grpSpPr bwMode="auto">
              <a:xfrm>
                <a:off x="1536" y="2736"/>
                <a:ext cx="432" cy="240"/>
                <a:chOff x="1536" y="2352"/>
                <a:chExt cx="432" cy="240"/>
              </a:xfrm>
            </p:grpSpPr>
            <p:sp>
              <p:nvSpPr>
                <p:cNvPr id="199694" name="Line 14"/>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5" name="Line 15"/>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6" name="Line 16"/>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7" name="Line 17"/>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8" name="Line 18"/>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99" name="Line 19"/>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99700" name="Group 20"/>
            <p:cNvGrpSpPr>
              <a:grpSpLocks/>
            </p:cNvGrpSpPr>
            <p:nvPr/>
          </p:nvGrpSpPr>
          <p:grpSpPr bwMode="auto">
            <a:xfrm>
              <a:off x="4656" y="2064"/>
              <a:ext cx="528" cy="768"/>
              <a:chOff x="1488" y="2256"/>
              <a:chExt cx="528" cy="768"/>
            </a:xfrm>
          </p:grpSpPr>
          <p:sp>
            <p:nvSpPr>
              <p:cNvPr id="199701" name="AutoShape 21"/>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9702" name="Group 22"/>
              <p:cNvGrpSpPr>
                <a:grpSpLocks/>
              </p:cNvGrpSpPr>
              <p:nvPr/>
            </p:nvGrpSpPr>
            <p:grpSpPr bwMode="auto">
              <a:xfrm>
                <a:off x="1536" y="2352"/>
                <a:ext cx="432" cy="240"/>
                <a:chOff x="1536" y="2352"/>
                <a:chExt cx="432" cy="240"/>
              </a:xfrm>
            </p:grpSpPr>
            <p:sp>
              <p:nvSpPr>
                <p:cNvPr id="199703" name="Line 23"/>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4" name="Line 24"/>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5" name="Line 25"/>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6" name="Line 26"/>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7" name="Line 27"/>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8" name="Line 28"/>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09" name="Group 29"/>
              <p:cNvGrpSpPr>
                <a:grpSpLocks/>
              </p:cNvGrpSpPr>
              <p:nvPr/>
            </p:nvGrpSpPr>
            <p:grpSpPr bwMode="auto">
              <a:xfrm>
                <a:off x="1536" y="2736"/>
                <a:ext cx="432" cy="240"/>
                <a:chOff x="1536" y="2352"/>
                <a:chExt cx="432" cy="240"/>
              </a:xfrm>
            </p:grpSpPr>
            <p:sp>
              <p:nvSpPr>
                <p:cNvPr id="199710" name="Line 30"/>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1" name="Line 31"/>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2" name="Line 32"/>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3" name="Line 33"/>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4" name="Line 34"/>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15" name="Line 35"/>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99716" name="Group 36"/>
            <p:cNvGrpSpPr>
              <a:grpSpLocks/>
            </p:cNvGrpSpPr>
            <p:nvPr/>
          </p:nvGrpSpPr>
          <p:grpSpPr bwMode="auto">
            <a:xfrm>
              <a:off x="3120" y="2064"/>
              <a:ext cx="528" cy="768"/>
              <a:chOff x="1488" y="2256"/>
              <a:chExt cx="528" cy="768"/>
            </a:xfrm>
          </p:grpSpPr>
          <p:sp>
            <p:nvSpPr>
              <p:cNvPr id="199717" name="AutoShape 37"/>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9718" name="Group 38"/>
              <p:cNvGrpSpPr>
                <a:grpSpLocks/>
              </p:cNvGrpSpPr>
              <p:nvPr/>
            </p:nvGrpSpPr>
            <p:grpSpPr bwMode="auto">
              <a:xfrm>
                <a:off x="1536" y="2352"/>
                <a:ext cx="432" cy="240"/>
                <a:chOff x="1536" y="2352"/>
                <a:chExt cx="432" cy="240"/>
              </a:xfrm>
            </p:grpSpPr>
            <p:sp>
              <p:nvSpPr>
                <p:cNvPr id="199719" name="Line 39"/>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0" name="Line 40"/>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1" name="Line 41"/>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2" name="Line 42"/>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3" name="Line 43"/>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4" name="Line 44"/>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25" name="Group 45"/>
              <p:cNvGrpSpPr>
                <a:grpSpLocks/>
              </p:cNvGrpSpPr>
              <p:nvPr/>
            </p:nvGrpSpPr>
            <p:grpSpPr bwMode="auto">
              <a:xfrm>
                <a:off x="1536" y="2736"/>
                <a:ext cx="432" cy="240"/>
                <a:chOff x="1536" y="2352"/>
                <a:chExt cx="432" cy="240"/>
              </a:xfrm>
            </p:grpSpPr>
            <p:sp>
              <p:nvSpPr>
                <p:cNvPr id="199726" name="Line 46"/>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7" name="Line 47"/>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8" name="Line 48"/>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29" name="Line 49"/>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30" name="Line 50"/>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31" name="Line 51"/>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99732" name="Group 52"/>
            <p:cNvGrpSpPr>
              <a:grpSpLocks/>
            </p:cNvGrpSpPr>
            <p:nvPr/>
          </p:nvGrpSpPr>
          <p:grpSpPr bwMode="auto">
            <a:xfrm>
              <a:off x="2352" y="3024"/>
              <a:ext cx="528" cy="768"/>
              <a:chOff x="1488" y="2256"/>
              <a:chExt cx="528" cy="768"/>
            </a:xfrm>
          </p:grpSpPr>
          <p:sp>
            <p:nvSpPr>
              <p:cNvPr id="199733" name="AutoShape 53"/>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9734" name="Group 54"/>
              <p:cNvGrpSpPr>
                <a:grpSpLocks/>
              </p:cNvGrpSpPr>
              <p:nvPr/>
            </p:nvGrpSpPr>
            <p:grpSpPr bwMode="auto">
              <a:xfrm>
                <a:off x="1536" y="2352"/>
                <a:ext cx="432" cy="240"/>
                <a:chOff x="1536" y="2352"/>
                <a:chExt cx="432" cy="240"/>
              </a:xfrm>
            </p:grpSpPr>
            <p:sp>
              <p:nvSpPr>
                <p:cNvPr id="199735" name="Line 55"/>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36" name="Line 56"/>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37" name="Line 57"/>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38" name="Line 58"/>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39" name="Line 59"/>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0" name="Line 60"/>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41" name="Group 61"/>
              <p:cNvGrpSpPr>
                <a:grpSpLocks/>
              </p:cNvGrpSpPr>
              <p:nvPr/>
            </p:nvGrpSpPr>
            <p:grpSpPr bwMode="auto">
              <a:xfrm>
                <a:off x="1536" y="2736"/>
                <a:ext cx="432" cy="240"/>
                <a:chOff x="1536" y="2352"/>
                <a:chExt cx="432" cy="240"/>
              </a:xfrm>
            </p:grpSpPr>
            <p:sp>
              <p:nvSpPr>
                <p:cNvPr id="199742" name="Line 62"/>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3" name="Line 63"/>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4" name="Line 64"/>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5" name="Line 65"/>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6" name="Line 66"/>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47" name="Line 67"/>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99748" name="Group 68"/>
            <p:cNvGrpSpPr>
              <a:grpSpLocks/>
            </p:cNvGrpSpPr>
            <p:nvPr/>
          </p:nvGrpSpPr>
          <p:grpSpPr bwMode="auto">
            <a:xfrm>
              <a:off x="1344" y="720"/>
              <a:ext cx="3368" cy="1056"/>
              <a:chOff x="288" y="720"/>
              <a:chExt cx="3368" cy="1056"/>
            </a:xfrm>
          </p:grpSpPr>
          <p:grpSp>
            <p:nvGrpSpPr>
              <p:cNvPr id="199749" name="Group 69"/>
              <p:cNvGrpSpPr>
                <a:grpSpLocks/>
              </p:cNvGrpSpPr>
              <p:nvPr/>
            </p:nvGrpSpPr>
            <p:grpSpPr bwMode="auto">
              <a:xfrm>
                <a:off x="336" y="1008"/>
                <a:ext cx="3024" cy="768"/>
                <a:chOff x="288" y="816"/>
                <a:chExt cx="3024" cy="768"/>
              </a:xfrm>
            </p:grpSpPr>
            <p:grpSp>
              <p:nvGrpSpPr>
                <p:cNvPr id="199750" name="Group 70"/>
                <p:cNvGrpSpPr>
                  <a:grpSpLocks/>
                </p:cNvGrpSpPr>
                <p:nvPr/>
              </p:nvGrpSpPr>
              <p:grpSpPr bwMode="auto">
                <a:xfrm>
                  <a:off x="288" y="816"/>
                  <a:ext cx="528" cy="768"/>
                  <a:chOff x="1488" y="2256"/>
                  <a:chExt cx="528" cy="768"/>
                </a:xfrm>
              </p:grpSpPr>
              <p:sp>
                <p:nvSpPr>
                  <p:cNvPr id="199751" name="AutoShape 71"/>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9752" name="Group 72"/>
                  <p:cNvGrpSpPr>
                    <a:grpSpLocks/>
                  </p:cNvGrpSpPr>
                  <p:nvPr/>
                </p:nvGrpSpPr>
                <p:grpSpPr bwMode="auto">
                  <a:xfrm>
                    <a:off x="1536" y="2352"/>
                    <a:ext cx="432" cy="240"/>
                    <a:chOff x="1536" y="2352"/>
                    <a:chExt cx="432" cy="240"/>
                  </a:xfrm>
                </p:grpSpPr>
                <p:sp>
                  <p:nvSpPr>
                    <p:cNvPr id="199753" name="Line 73"/>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54" name="Line 74"/>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55" name="Line 75"/>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56" name="Line 76"/>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57" name="Line 77"/>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58" name="Line 78"/>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59" name="Group 79"/>
                  <p:cNvGrpSpPr>
                    <a:grpSpLocks/>
                  </p:cNvGrpSpPr>
                  <p:nvPr/>
                </p:nvGrpSpPr>
                <p:grpSpPr bwMode="auto">
                  <a:xfrm>
                    <a:off x="1536" y="2736"/>
                    <a:ext cx="432" cy="240"/>
                    <a:chOff x="1536" y="2352"/>
                    <a:chExt cx="432" cy="240"/>
                  </a:xfrm>
                </p:grpSpPr>
                <p:sp>
                  <p:nvSpPr>
                    <p:cNvPr id="199760" name="Line 80"/>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61" name="Line 81"/>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62" name="Line 82"/>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63" name="Line 83"/>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64" name="Line 84"/>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65" name="Line 85"/>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99766" name="Group 86"/>
                <p:cNvGrpSpPr>
                  <a:grpSpLocks/>
                </p:cNvGrpSpPr>
                <p:nvPr/>
              </p:nvGrpSpPr>
              <p:grpSpPr bwMode="auto">
                <a:xfrm>
                  <a:off x="816" y="816"/>
                  <a:ext cx="1248" cy="768"/>
                  <a:chOff x="816" y="816"/>
                  <a:chExt cx="1248" cy="768"/>
                </a:xfrm>
              </p:grpSpPr>
              <p:grpSp>
                <p:nvGrpSpPr>
                  <p:cNvPr id="199767" name="Group 87"/>
                  <p:cNvGrpSpPr>
                    <a:grpSpLocks/>
                  </p:cNvGrpSpPr>
                  <p:nvPr/>
                </p:nvGrpSpPr>
                <p:grpSpPr bwMode="auto">
                  <a:xfrm>
                    <a:off x="1536" y="816"/>
                    <a:ext cx="528" cy="768"/>
                    <a:chOff x="1488" y="2256"/>
                    <a:chExt cx="528" cy="768"/>
                  </a:xfrm>
                </p:grpSpPr>
                <p:sp>
                  <p:nvSpPr>
                    <p:cNvPr id="199768" name="AutoShape 88"/>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9769" name="Group 89"/>
                    <p:cNvGrpSpPr>
                      <a:grpSpLocks/>
                    </p:cNvGrpSpPr>
                    <p:nvPr/>
                  </p:nvGrpSpPr>
                  <p:grpSpPr bwMode="auto">
                    <a:xfrm>
                      <a:off x="1536" y="2352"/>
                      <a:ext cx="432" cy="240"/>
                      <a:chOff x="1536" y="2352"/>
                      <a:chExt cx="432" cy="240"/>
                    </a:xfrm>
                  </p:grpSpPr>
                  <p:sp>
                    <p:nvSpPr>
                      <p:cNvPr id="199770" name="Line 90"/>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71" name="Line 91"/>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72" name="Line 92"/>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73" name="Line 93"/>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74" name="Line 94"/>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75" name="Line 95"/>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76" name="Group 96"/>
                    <p:cNvGrpSpPr>
                      <a:grpSpLocks/>
                    </p:cNvGrpSpPr>
                    <p:nvPr/>
                  </p:nvGrpSpPr>
                  <p:grpSpPr bwMode="auto">
                    <a:xfrm>
                      <a:off x="1536" y="2736"/>
                      <a:ext cx="432" cy="240"/>
                      <a:chOff x="1536" y="2352"/>
                      <a:chExt cx="432" cy="240"/>
                    </a:xfrm>
                  </p:grpSpPr>
                  <p:sp>
                    <p:nvSpPr>
                      <p:cNvPr id="199777" name="Line 97"/>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78" name="Line 98"/>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79" name="Line 99"/>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80" name="Line 100"/>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81" name="Line 101"/>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82" name="Line 102"/>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99783" name="Line 103"/>
                  <p:cNvSpPr>
                    <a:spLocks noChangeShapeType="1"/>
                  </p:cNvSpPr>
                  <p:nvPr/>
                </p:nvSpPr>
                <p:spPr bwMode="auto">
                  <a:xfrm>
                    <a:off x="816" y="1200"/>
                    <a:ext cx="720" cy="0"/>
                  </a:xfrm>
                  <a:prstGeom prst="line">
                    <a:avLst/>
                  </a:prstGeom>
                  <a:noFill/>
                  <a:ln w="9525">
                    <a:solidFill>
                      <a:schemeClr val="tx1"/>
                    </a:solidFill>
                    <a:prstDash val="dash"/>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84" name="Group 104"/>
                <p:cNvGrpSpPr>
                  <a:grpSpLocks/>
                </p:cNvGrpSpPr>
                <p:nvPr/>
              </p:nvGrpSpPr>
              <p:grpSpPr bwMode="auto">
                <a:xfrm>
                  <a:off x="2064" y="816"/>
                  <a:ext cx="1248" cy="768"/>
                  <a:chOff x="816" y="816"/>
                  <a:chExt cx="1248" cy="768"/>
                </a:xfrm>
              </p:grpSpPr>
              <p:grpSp>
                <p:nvGrpSpPr>
                  <p:cNvPr id="199785" name="Group 105"/>
                  <p:cNvGrpSpPr>
                    <a:grpSpLocks/>
                  </p:cNvGrpSpPr>
                  <p:nvPr/>
                </p:nvGrpSpPr>
                <p:grpSpPr bwMode="auto">
                  <a:xfrm>
                    <a:off x="1536" y="816"/>
                    <a:ext cx="528" cy="768"/>
                    <a:chOff x="1488" y="2256"/>
                    <a:chExt cx="528" cy="768"/>
                  </a:xfrm>
                </p:grpSpPr>
                <p:sp>
                  <p:nvSpPr>
                    <p:cNvPr id="199786" name="AutoShape 106"/>
                    <p:cNvSpPr>
                      <a:spLocks noChangeArrowheads="1"/>
                    </p:cNvSpPr>
                    <p:nvPr/>
                  </p:nvSpPr>
                  <p:spPr bwMode="auto">
                    <a:xfrm flipV="1">
                      <a:off x="1488" y="2256"/>
                      <a:ext cx="528" cy="76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9787" name="Group 107"/>
                    <p:cNvGrpSpPr>
                      <a:grpSpLocks/>
                    </p:cNvGrpSpPr>
                    <p:nvPr/>
                  </p:nvGrpSpPr>
                  <p:grpSpPr bwMode="auto">
                    <a:xfrm>
                      <a:off x="1536" y="2352"/>
                      <a:ext cx="432" cy="240"/>
                      <a:chOff x="1536" y="2352"/>
                      <a:chExt cx="432" cy="240"/>
                    </a:xfrm>
                  </p:grpSpPr>
                  <p:sp>
                    <p:nvSpPr>
                      <p:cNvPr id="199788" name="Line 108"/>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89" name="Line 109"/>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90" name="Line 110"/>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91" name="Line 111"/>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92" name="Line 112"/>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93" name="Line 113"/>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94" name="Group 114"/>
                    <p:cNvGrpSpPr>
                      <a:grpSpLocks/>
                    </p:cNvGrpSpPr>
                    <p:nvPr/>
                  </p:nvGrpSpPr>
                  <p:grpSpPr bwMode="auto">
                    <a:xfrm>
                      <a:off x="1536" y="2736"/>
                      <a:ext cx="432" cy="240"/>
                      <a:chOff x="1536" y="2352"/>
                      <a:chExt cx="432" cy="240"/>
                    </a:xfrm>
                  </p:grpSpPr>
                  <p:sp>
                    <p:nvSpPr>
                      <p:cNvPr id="199795" name="Line 115"/>
                      <p:cNvSpPr>
                        <a:spLocks noChangeShapeType="1"/>
                      </p:cNvSpPr>
                      <p:nvPr/>
                    </p:nvSpPr>
                    <p:spPr bwMode="auto">
                      <a:xfrm>
                        <a:off x="1536" y="2352"/>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96" name="Line 116"/>
                      <p:cNvSpPr>
                        <a:spLocks noChangeShapeType="1"/>
                      </p:cNvSpPr>
                      <p:nvPr/>
                    </p:nvSpPr>
                    <p:spPr bwMode="auto">
                      <a:xfrm>
                        <a:off x="1536" y="2400"/>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97" name="Line 117"/>
                      <p:cNvSpPr>
                        <a:spLocks noChangeShapeType="1"/>
                      </p:cNvSpPr>
                      <p:nvPr/>
                    </p:nvSpPr>
                    <p:spPr bwMode="auto">
                      <a:xfrm>
                        <a:off x="1536" y="244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98" name="Line 118"/>
                      <p:cNvSpPr>
                        <a:spLocks noChangeShapeType="1"/>
                      </p:cNvSpPr>
                      <p:nvPr/>
                    </p:nvSpPr>
                    <p:spPr bwMode="auto">
                      <a:xfrm>
                        <a:off x="1536" y="249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99" name="Line 119"/>
                      <p:cNvSpPr>
                        <a:spLocks noChangeShapeType="1"/>
                      </p:cNvSpPr>
                      <p:nvPr/>
                    </p:nvSpPr>
                    <p:spPr bwMode="auto">
                      <a:xfrm>
                        <a:off x="1536" y="254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800" name="Line 120"/>
                      <p:cNvSpPr>
                        <a:spLocks noChangeShapeType="1"/>
                      </p:cNvSpPr>
                      <p:nvPr/>
                    </p:nvSpPr>
                    <p:spPr bwMode="auto">
                      <a:xfrm>
                        <a:off x="1536" y="259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99801" name="Line 121"/>
                  <p:cNvSpPr>
                    <a:spLocks noChangeShapeType="1"/>
                  </p:cNvSpPr>
                  <p:nvPr/>
                </p:nvSpPr>
                <p:spPr bwMode="auto">
                  <a:xfrm>
                    <a:off x="816" y="1200"/>
                    <a:ext cx="720" cy="0"/>
                  </a:xfrm>
                  <a:prstGeom prst="line">
                    <a:avLst/>
                  </a:prstGeom>
                  <a:noFill/>
                  <a:ln w="9525">
                    <a:solidFill>
                      <a:schemeClr val="tx1"/>
                    </a:solidFill>
                    <a:prstDash val="dash"/>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99802" name="Text Box 122"/>
              <p:cNvSpPr txBox="1">
                <a:spLocks noChangeArrowheads="1"/>
              </p:cNvSpPr>
              <p:nvPr/>
            </p:nvSpPr>
            <p:spPr bwMode="auto">
              <a:xfrm>
                <a:off x="960" y="1200"/>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“parent”</a:t>
                </a:r>
              </a:p>
            </p:txBody>
          </p:sp>
          <p:sp>
            <p:nvSpPr>
              <p:cNvPr id="199803" name="Text Box 123"/>
              <p:cNvSpPr txBox="1">
                <a:spLocks noChangeArrowheads="1"/>
              </p:cNvSpPr>
              <p:nvPr/>
            </p:nvSpPr>
            <p:spPr bwMode="auto">
              <a:xfrm>
                <a:off x="2208" y="1200"/>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“parent”</a:t>
                </a:r>
              </a:p>
            </p:txBody>
          </p:sp>
          <p:grpSp>
            <p:nvGrpSpPr>
              <p:cNvPr id="199804" name="Group 124"/>
              <p:cNvGrpSpPr>
                <a:grpSpLocks/>
              </p:cNvGrpSpPr>
              <p:nvPr/>
            </p:nvGrpSpPr>
            <p:grpSpPr bwMode="auto">
              <a:xfrm>
                <a:off x="288" y="720"/>
                <a:ext cx="872" cy="340"/>
                <a:chOff x="3888" y="1152"/>
                <a:chExt cx="872" cy="340"/>
              </a:xfrm>
            </p:grpSpPr>
            <p:sp>
              <p:nvSpPr>
                <p:cNvPr id="199805" name="Text Box 125"/>
                <p:cNvSpPr txBox="1">
                  <a:spLocks noChangeArrowheads="1"/>
                </p:cNvSpPr>
                <p:nvPr/>
              </p:nvSpPr>
              <p:spPr bwMode="auto">
                <a:xfrm>
                  <a:off x="3888" y="115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signal.h</a:t>
                  </a:r>
                </a:p>
              </p:txBody>
            </p:sp>
            <p:sp>
              <p:nvSpPr>
                <p:cNvPr id="199806" name="Text Box 126"/>
                <p:cNvSpPr txBox="1">
                  <a:spLocks noChangeArrowheads="1"/>
                </p:cNvSpPr>
                <p:nvPr/>
              </p:nvSpPr>
              <p:spPr bwMode="auto">
                <a:xfrm>
                  <a:off x="3896" y="1280"/>
                  <a:ext cx="8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version = 3.5</a:t>
                  </a:r>
                </a:p>
              </p:txBody>
            </p:sp>
          </p:grpSp>
          <p:grpSp>
            <p:nvGrpSpPr>
              <p:cNvPr id="199807" name="Group 127"/>
              <p:cNvGrpSpPr>
                <a:grpSpLocks/>
              </p:cNvGrpSpPr>
              <p:nvPr/>
            </p:nvGrpSpPr>
            <p:grpSpPr bwMode="auto">
              <a:xfrm>
                <a:off x="1536" y="720"/>
                <a:ext cx="872" cy="340"/>
                <a:chOff x="3888" y="1152"/>
                <a:chExt cx="872" cy="340"/>
              </a:xfrm>
            </p:grpSpPr>
            <p:sp>
              <p:nvSpPr>
                <p:cNvPr id="199808" name="Text Box 128"/>
                <p:cNvSpPr txBox="1">
                  <a:spLocks noChangeArrowheads="1"/>
                </p:cNvSpPr>
                <p:nvPr/>
              </p:nvSpPr>
              <p:spPr bwMode="auto">
                <a:xfrm>
                  <a:off x="3888" y="115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signal.h</a:t>
                  </a:r>
                </a:p>
              </p:txBody>
            </p:sp>
            <p:sp>
              <p:nvSpPr>
                <p:cNvPr id="199809" name="Text Box 129"/>
                <p:cNvSpPr txBox="1">
                  <a:spLocks noChangeArrowheads="1"/>
                </p:cNvSpPr>
                <p:nvPr/>
              </p:nvSpPr>
              <p:spPr bwMode="auto">
                <a:xfrm>
                  <a:off x="3896" y="1280"/>
                  <a:ext cx="8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version = 4.0</a:t>
                  </a:r>
                </a:p>
              </p:txBody>
            </p:sp>
          </p:grpSp>
          <p:grpSp>
            <p:nvGrpSpPr>
              <p:cNvPr id="199810" name="Group 130"/>
              <p:cNvGrpSpPr>
                <a:grpSpLocks/>
              </p:cNvGrpSpPr>
              <p:nvPr/>
            </p:nvGrpSpPr>
            <p:grpSpPr bwMode="auto">
              <a:xfrm>
                <a:off x="2784" y="720"/>
                <a:ext cx="872" cy="340"/>
                <a:chOff x="3888" y="1152"/>
                <a:chExt cx="872" cy="340"/>
              </a:xfrm>
            </p:grpSpPr>
            <p:sp>
              <p:nvSpPr>
                <p:cNvPr id="199811" name="Text Box 131"/>
                <p:cNvSpPr txBox="1">
                  <a:spLocks noChangeArrowheads="1"/>
                </p:cNvSpPr>
                <p:nvPr/>
              </p:nvSpPr>
              <p:spPr bwMode="auto">
                <a:xfrm>
                  <a:off x="3888" y="115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signal.h</a:t>
                  </a:r>
                </a:p>
              </p:txBody>
            </p:sp>
            <p:sp>
              <p:nvSpPr>
                <p:cNvPr id="199812" name="Text Box 132"/>
                <p:cNvSpPr txBox="1">
                  <a:spLocks noChangeArrowheads="1"/>
                </p:cNvSpPr>
                <p:nvPr/>
              </p:nvSpPr>
              <p:spPr bwMode="auto">
                <a:xfrm>
                  <a:off x="3896" y="1280"/>
                  <a:ext cx="8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version = 4.1</a:t>
                  </a:r>
                </a:p>
              </p:txBody>
            </p:sp>
          </p:grpSp>
        </p:grpSp>
        <p:sp>
          <p:nvSpPr>
            <p:cNvPr id="199813" name="Line 133"/>
            <p:cNvSpPr>
              <a:spLocks noChangeShapeType="1"/>
            </p:cNvSpPr>
            <p:nvPr/>
          </p:nvSpPr>
          <p:spPr bwMode="auto">
            <a:xfrm flipV="1">
              <a:off x="3600" y="1776"/>
              <a:ext cx="288" cy="288"/>
            </a:xfrm>
            <a:prstGeom prst="line">
              <a:avLst/>
            </a:prstGeom>
            <a:noFill/>
            <a:ln w="952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814" name="Line 134"/>
            <p:cNvSpPr>
              <a:spLocks noChangeShapeType="1"/>
            </p:cNvSpPr>
            <p:nvPr/>
          </p:nvSpPr>
          <p:spPr bwMode="auto">
            <a:xfrm flipH="1" flipV="1">
              <a:off x="4416" y="1776"/>
              <a:ext cx="240" cy="288"/>
            </a:xfrm>
            <a:prstGeom prst="line">
              <a:avLst/>
            </a:prstGeom>
            <a:noFill/>
            <a:ln w="952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815" name="Line 135"/>
            <p:cNvSpPr>
              <a:spLocks noChangeShapeType="1"/>
            </p:cNvSpPr>
            <p:nvPr/>
          </p:nvSpPr>
          <p:spPr bwMode="auto">
            <a:xfrm>
              <a:off x="3648" y="2832"/>
              <a:ext cx="288" cy="288"/>
            </a:xfrm>
            <a:prstGeom prst="line">
              <a:avLst/>
            </a:prstGeom>
            <a:noFill/>
            <a:ln w="9525">
              <a:solidFill>
                <a:schemeClr val="tx1"/>
              </a:solidFill>
              <a:prstDash val="dash"/>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816" name="Line 136"/>
            <p:cNvSpPr>
              <a:spLocks noChangeShapeType="1"/>
            </p:cNvSpPr>
            <p:nvPr/>
          </p:nvSpPr>
          <p:spPr bwMode="auto">
            <a:xfrm flipH="1">
              <a:off x="2880" y="2832"/>
              <a:ext cx="240" cy="240"/>
            </a:xfrm>
            <a:prstGeom prst="line">
              <a:avLst/>
            </a:prstGeom>
            <a:noFill/>
            <a:ln w="952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9817" name="Group 137"/>
            <p:cNvGrpSpPr>
              <a:grpSpLocks/>
            </p:cNvGrpSpPr>
            <p:nvPr/>
          </p:nvGrpSpPr>
          <p:grpSpPr bwMode="auto">
            <a:xfrm>
              <a:off x="4576" y="1768"/>
              <a:ext cx="1008" cy="340"/>
              <a:chOff x="4560" y="1440"/>
              <a:chExt cx="1008" cy="340"/>
            </a:xfrm>
          </p:grpSpPr>
          <p:sp>
            <p:nvSpPr>
              <p:cNvPr id="199818" name="Text Box 138"/>
              <p:cNvSpPr txBox="1">
                <a:spLocks noChangeArrowheads="1"/>
              </p:cNvSpPr>
              <p:nvPr/>
            </p:nvSpPr>
            <p:spPr bwMode="auto">
              <a:xfrm>
                <a:off x="4560" y="1440"/>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signal.cpp</a:t>
                </a:r>
              </a:p>
            </p:txBody>
          </p:sp>
          <p:sp>
            <p:nvSpPr>
              <p:cNvPr id="199819" name="Text Box 139"/>
              <p:cNvSpPr txBox="1">
                <a:spLocks noChangeArrowheads="1"/>
              </p:cNvSpPr>
              <p:nvPr/>
            </p:nvSpPr>
            <p:spPr bwMode="auto">
              <a:xfrm>
                <a:off x="4568" y="1568"/>
                <a:ext cx="8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version = 4.1</a:t>
                </a:r>
              </a:p>
            </p:txBody>
          </p:sp>
        </p:grpSp>
        <p:sp>
          <p:nvSpPr>
            <p:cNvPr id="199820" name="Text Box 140"/>
            <p:cNvSpPr txBox="1">
              <a:spLocks noChangeArrowheads="1"/>
            </p:cNvSpPr>
            <p:nvPr/>
          </p:nvSpPr>
          <p:spPr bwMode="auto">
            <a:xfrm>
              <a:off x="3072" y="1872"/>
              <a:ext cx="105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interp.cpp</a:t>
              </a:r>
            </a:p>
          </p:txBody>
        </p:sp>
        <p:sp>
          <p:nvSpPr>
            <p:cNvPr id="199821" name="Text Box 141"/>
            <p:cNvSpPr txBox="1">
              <a:spLocks noChangeArrowheads="1"/>
            </p:cNvSpPr>
            <p:nvPr/>
          </p:nvSpPr>
          <p:spPr bwMode="auto">
            <a:xfrm>
              <a:off x="2304" y="283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irq.h</a:t>
              </a:r>
            </a:p>
          </p:txBody>
        </p:sp>
        <p:sp>
          <p:nvSpPr>
            <p:cNvPr id="199822" name="Text Box 142"/>
            <p:cNvSpPr txBox="1">
              <a:spLocks noChangeArrowheads="1"/>
            </p:cNvSpPr>
            <p:nvPr/>
          </p:nvSpPr>
          <p:spPr bwMode="auto">
            <a:xfrm>
              <a:off x="3880" y="2832"/>
              <a:ext cx="8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device.cpp</a:t>
              </a:r>
            </a:p>
          </p:txBody>
        </p:sp>
      </p:grpSp>
      <p:sp>
        <p:nvSpPr>
          <p:cNvPr id="199823" name="Text Box 143"/>
          <p:cNvSpPr txBox="1">
            <a:spLocks noChangeArrowheads="1"/>
          </p:cNvSpPr>
          <p:nvPr/>
        </p:nvSpPr>
        <p:spPr bwMode="auto">
          <a:xfrm>
            <a:off x="685800" y="3276600"/>
            <a:ext cx="3124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Modeling source code.</a:t>
            </a:r>
          </a:p>
          <a:p>
            <a:pPr>
              <a:spcBef>
                <a:spcPct val="50000"/>
              </a:spcBef>
            </a:pPr>
            <a:r>
              <a:rPr lang="en-US"/>
              <a:t>[Booch, 99]</a:t>
            </a:r>
          </a:p>
        </p:txBody>
      </p:sp>
    </p:spTree>
    <p:extLst>
      <p:ext uri="{BB962C8B-B14F-4D97-AF65-F5344CB8AC3E}">
        <p14:creationId xmlns:p14="http://schemas.microsoft.com/office/powerpoint/2010/main" val="1023529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Deployment Diagram</a:t>
            </a:r>
          </a:p>
        </p:txBody>
      </p:sp>
      <p:sp>
        <p:nvSpPr>
          <p:cNvPr id="200707" name="Text Box 3"/>
          <p:cNvSpPr txBox="1">
            <a:spLocks noChangeArrowheads="1"/>
          </p:cNvSpPr>
          <p:nvPr/>
        </p:nvSpPr>
        <p:spPr bwMode="auto">
          <a:xfrm>
            <a:off x="762000" y="1981200"/>
            <a:ext cx="7620000"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spcBef>
                <a:spcPct val="50000"/>
              </a:spcBef>
              <a:buFont typeface="Arial" pitchFamily="34" charset="0"/>
              <a:buChar char="•"/>
            </a:pPr>
            <a:r>
              <a:rPr lang="en-US" dirty="0"/>
              <a:t>Deployment diagrams are one of the two kinds of diagrams found in modeling the physical aspects of an object-oriented system</a:t>
            </a:r>
            <a:r>
              <a:rPr lang="en-US" dirty="0" smtClean="0"/>
              <a:t>.</a:t>
            </a:r>
          </a:p>
          <a:p>
            <a:pPr marL="285750" indent="-285750">
              <a:spcBef>
                <a:spcPct val="50000"/>
              </a:spcBef>
              <a:buFont typeface="Arial" pitchFamily="34" charset="0"/>
              <a:buChar char="•"/>
            </a:pPr>
            <a:r>
              <a:rPr lang="en-US" dirty="0" smtClean="0"/>
              <a:t> </a:t>
            </a:r>
            <a:r>
              <a:rPr lang="en-US" dirty="0"/>
              <a:t>They show the configuration of </a:t>
            </a:r>
            <a:r>
              <a:rPr lang="en-US" b="1" i="1" dirty="0"/>
              <a:t>run-time processing</a:t>
            </a:r>
            <a:r>
              <a:rPr lang="en-US" dirty="0"/>
              <a:t> nodes and the components that live on </a:t>
            </a:r>
            <a:r>
              <a:rPr lang="en-US" dirty="0" smtClean="0"/>
              <a:t>them.</a:t>
            </a:r>
          </a:p>
          <a:p>
            <a:pPr marL="285750" indent="-285750">
              <a:spcBef>
                <a:spcPct val="50000"/>
              </a:spcBef>
              <a:buFont typeface="Arial" pitchFamily="34" charset="0"/>
              <a:buChar char="•"/>
            </a:pPr>
            <a:r>
              <a:rPr lang="en-US" dirty="0" smtClean="0"/>
              <a:t>Use </a:t>
            </a:r>
            <a:r>
              <a:rPr lang="en-US" dirty="0"/>
              <a:t>deployment diagrams to model the </a:t>
            </a:r>
            <a:r>
              <a:rPr lang="en-US" b="1" i="1" dirty="0"/>
              <a:t>static deployment view</a:t>
            </a:r>
            <a:r>
              <a:rPr lang="en-US" dirty="0"/>
              <a:t> of a system. This involves modeling the topology of the hardware on which the system executes.</a:t>
            </a:r>
          </a:p>
          <a:p>
            <a:pPr algn="ctr">
              <a:spcBef>
                <a:spcPct val="50000"/>
              </a:spcBef>
            </a:pPr>
            <a:r>
              <a:rPr lang="en-US" dirty="0"/>
              <a:t>	</a:t>
            </a:r>
          </a:p>
        </p:txBody>
      </p:sp>
    </p:spTree>
    <p:extLst>
      <p:ext uri="{BB962C8B-B14F-4D97-AF65-F5344CB8AC3E}">
        <p14:creationId xmlns:p14="http://schemas.microsoft.com/office/powerpoint/2010/main" val="24156330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Deployment Diagram</a:t>
            </a:r>
          </a:p>
        </p:txBody>
      </p:sp>
      <p:sp>
        <p:nvSpPr>
          <p:cNvPr id="201731" name="Text Box 3"/>
          <p:cNvSpPr txBox="1">
            <a:spLocks noChangeArrowheads="1"/>
          </p:cNvSpPr>
          <p:nvPr/>
        </p:nvSpPr>
        <p:spPr bwMode="auto">
          <a:xfrm>
            <a:off x="533400" y="1752600"/>
            <a:ext cx="80010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spcBef>
                <a:spcPct val="50000"/>
              </a:spcBef>
              <a:buFont typeface="Arial" pitchFamily="34" charset="0"/>
              <a:buChar char="•"/>
            </a:pPr>
            <a:r>
              <a:rPr lang="en-US" dirty="0"/>
              <a:t>A component is a physical unit of implementation with well-defined interfaces that is intended to be used as a replaceable part of a system. </a:t>
            </a:r>
            <a:endParaRPr lang="en-US" dirty="0" smtClean="0"/>
          </a:p>
          <a:p>
            <a:pPr marL="285750" indent="-285750">
              <a:spcBef>
                <a:spcPct val="50000"/>
              </a:spcBef>
              <a:buFont typeface="Arial" pitchFamily="34" charset="0"/>
              <a:buChar char="•"/>
            </a:pPr>
            <a:r>
              <a:rPr lang="en-US" dirty="0" smtClean="0"/>
              <a:t>Well </a:t>
            </a:r>
            <a:r>
              <a:rPr lang="en-US" dirty="0"/>
              <a:t>designed components do not depend directly on other components, but rather on interfaces that components support</a:t>
            </a:r>
            <a:r>
              <a:rPr lang="en-US" dirty="0" smtClean="0"/>
              <a:t>.</a:t>
            </a:r>
            <a:r>
              <a:rPr lang="en-US" dirty="0"/>
              <a:t>	</a:t>
            </a:r>
          </a:p>
        </p:txBody>
      </p:sp>
      <p:grpSp>
        <p:nvGrpSpPr>
          <p:cNvPr id="201732" name="Group 4"/>
          <p:cNvGrpSpPr>
            <a:grpSpLocks/>
          </p:cNvGrpSpPr>
          <p:nvPr/>
        </p:nvGrpSpPr>
        <p:grpSpPr bwMode="auto">
          <a:xfrm>
            <a:off x="1752600" y="4114800"/>
            <a:ext cx="5715000" cy="1466850"/>
            <a:chOff x="672" y="1296"/>
            <a:chExt cx="3600" cy="924"/>
          </a:xfrm>
        </p:grpSpPr>
        <p:grpSp>
          <p:nvGrpSpPr>
            <p:cNvPr id="201733" name="Group 5"/>
            <p:cNvGrpSpPr>
              <a:grpSpLocks/>
            </p:cNvGrpSpPr>
            <p:nvPr/>
          </p:nvGrpSpPr>
          <p:grpSpPr bwMode="auto">
            <a:xfrm>
              <a:off x="672" y="1296"/>
              <a:ext cx="3176" cy="924"/>
              <a:chOff x="672" y="1296"/>
              <a:chExt cx="3176" cy="924"/>
            </a:xfrm>
          </p:grpSpPr>
          <p:grpSp>
            <p:nvGrpSpPr>
              <p:cNvPr id="201734" name="Group 6"/>
              <p:cNvGrpSpPr>
                <a:grpSpLocks/>
              </p:cNvGrpSpPr>
              <p:nvPr/>
            </p:nvGrpSpPr>
            <p:grpSpPr bwMode="auto">
              <a:xfrm>
                <a:off x="672" y="1680"/>
                <a:ext cx="1357" cy="540"/>
                <a:chOff x="719" y="2976"/>
                <a:chExt cx="1357" cy="540"/>
              </a:xfrm>
            </p:grpSpPr>
            <p:sp>
              <p:nvSpPr>
                <p:cNvPr id="201735" name="Rectangle 7"/>
                <p:cNvSpPr>
                  <a:spLocks noChangeArrowheads="1"/>
                </p:cNvSpPr>
                <p:nvPr/>
              </p:nvSpPr>
              <p:spPr bwMode="auto">
                <a:xfrm>
                  <a:off x="879" y="2976"/>
                  <a:ext cx="1197" cy="5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6" name="Rectangle 8"/>
                <p:cNvSpPr>
                  <a:spLocks noChangeArrowheads="1"/>
                </p:cNvSpPr>
                <p:nvPr/>
              </p:nvSpPr>
              <p:spPr bwMode="auto">
                <a:xfrm>
                  <a:off x="719" y="3048"/>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7" name="Rectangle 9"/>
                <p:cNvSpPr>
                  <a:spLocks noChangeArrowheads="1"/>
                </p:cNvSpPr>
                <p:nvPr/>
              </p:nvSpPr>
              <p:spPr bwMode="auto">
                <a:xfrm>
                  <a:off x="719" y="3300"/>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1738" name="Group 10"/>
              <p:cNvGrpSpPr>
                <a:grpSpLocks/>
              </p:cNvGrpSpPr>
              <p:nvPr/>
            </p:nvGrpSpPr>
            <p:grpSpPr bwMode="auto">
              <a:xfrm>
                <a:off x="2016" y="1776"/>
                <a:ext cx="576" cy="96"/>
                <a:chOff x="2016" y="1776"/>
                <a:chExt cx="576" cy="96"/>
              </a:xfrm>
            </p:grpSpPr>
            <p:sp>
              <p:nvSpPr>
                <p:cNvPr id="201739" name="Oval 11"/>
                <p:cNvSpPr>
                  <a:spLocks noChangeArrowheads="1"/>
                </p:cNvSpPr>
                <p:nvPr/>
              </p:nvSpPr>
              <p:spPr bwMode="auto">
                <a:xfrm>
                  <a:off x="2496" y="177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40" name="Line 12"/>
                <p:cNvSpPr>
                  <a:spLocks noChangeShapeType="1"/>
                </p:cNvSpPr>
                <p:nvPr/>
              </p:nvSpPr>
              <p:spPr bwMode="auto">
                <a:xfrm flipH="1">
                  <a:off x="2016" y="1824"/>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1741" name="Text Box 13"/>
              <p:cNvSpPr txBox="1">
                <a:spLocks noChangeArrowheads="1"/>
              </p:cNvSpPr>
              <p:nvPr/>
            </p:nvSpPr>
            <p:spPr bwMode="auto">
              <a:xfrm>
                <a:off x="2600" y="1712"/>
                <a:ext cx="12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spell-check</a:t>
                </a:r>
              </a:p>
            </p:txBody>
          </p:sp>
          <p:sp>
            <p:nvSpPr>
              <p:cNvPr id="201742" name="Text Box 14"/>
              <p:cNvSpPr txBox="1">
                <a:spLocks noChangeArrowheads="1"/>
              </p:cNvSpPr>
              <p:nvPr/>
            </p:nvSpPr>
            <p:spPr bwMode="auto">
              <a:xfrm>
                <a:off x="1104" y="1872"/>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Dictionary</a:t>
                </a:r>
              </a:p>
            </p:txBody>
          </p:sp>
          <p:grpSp>
            <p:nvGrpSpPr>
              <p:cNvPr id="201743" name="Group 15"/>
              <p:cNvGrpSpPr>
                <a:grpSpLocks/>
              </p:cNvGrpSpPr>
              <p:nvPr/>
            </p:nvGrpSpPr>
            <p:grpSpPr bwMode="auto">
              <a:xfrm>
                <a:off x="2016" y="2064"/>
                <a:ext cx="576" cy="96"/>
                <a:chOff x="2016" y="1776"/>
                <a:chExt cx="576" cy="96"/>
              </a:xfrm>
            </p:grpSpPr>
            <p:sp>
              <p:nvSpPr>
                <p:cNvPr id="201744" name="Oval 16"/>
                <p:cNvSpPr>
                  <a:spLocks noChangeArrowheads="1"/>
                </p:cNvSpPr>
                <p:nvPr/>
              </p:nvSpPr>
              <p:spPr bwMode="auto">
                <a:xfrm>
                  <a:off x="2496" y="177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45" name="Line 17"/>
                <p:cNvSpPr>
                  <a:spLocks noChangeShapeType="1"/>
                </p:cNvSpPr>
                <p:nvPr/>
              </p:nvSpPr>
              <p:spPr bwMode="auto">
                <a:xfrm flipH="1">
                  <a:off x="2016" y="1824"/>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1746" name="Text Box 18"/>
              <p:cNvSpPr txBox="1">
                <a:spLocks noChangeArrowheads="1"/>
              </p:cNvSpPr>
              <p:nvPr/>
            </p:nvSpPr>
            <p:spPr bwMode="auto">
              <a:xfrm>
                <a:off x="2592" y="1976"/>
                <a:ext cx="12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synonyms</a:t>
                </a:r>
              </a:p>
            </p:txBody>
          </p:sp>
          <p:sp>
            <p:nvSpPr>
              <p:cNvPr id="201747" name="Text Box 19"/>
              <p:cNvSpPr txBox="1">
                <a:spLocks noChangeArrowheads="1"/>
              </p:cNvSpPr>
              <p:nvPr/>
            </p:nvSpPr>
            <p:spPr bwMode="auto">
              <a:xfrm>
                <a:off x="960" y="1296"/>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accent2"/>
                    </a:solidFill>
                  </a:rPr>
                  <a:t>component</a:t>
                </a:r>
              </a:p>
            </p:txBody>
          </p:sp>
        </p:grpSp>
        <p:sp>
          <p:nvSpPr>
            <p:cNvPr id="201748" name="Text Box 20"/>
            <p:cNvSpPr txBox="1">
              <a:spLocks noChangeArrowheads="1"/>
            </p:cNvSpPr>
            <p:nvPr/>
          </p:nvSpPr>
          <p:spPr bwMode="auto">
            <a:xfrm>
              <a:off x="3360" y="180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accent2"/>
                  </a:solidFill>
                </a:rPr>
                <a:t>interfaces</a:t>
              </a:r>
            </a:p>
          </p:txBody>
        </p:sp>
      </p:grpSp>
    </p:spTree>
    <p:extLst>
      <p:ext uri="{BB962C8B-B14F-4D97-AF65-F5344CB8AC3E}">
        <p14:creationId xmlns:p14="http://schemas.microsoft.com/office/powerpoint/2010/main" val="2871007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pPr eaLnBrk="1" hangingPunct="1"/>
            <a:r>
              <a:rPr lang="en-US" dirty="0" smtClean="0"/>
              <a:t>UML: </a:t>
            </a:r>
            <a:r>
              <a:rPr lang="en-US" dirty="0" smtClean="0"/>
              <a:t>View </a:t>
            </a:r>
            <a:r>
              <a:rPr lang="en-US" dirty="0" smtClean="0"/>
              <a:t>Models</a:t>
            </a:r>
          </a:p>
        </p:txBody>
      </p:sp>
      <p:sp>
        <p:nvSpPr>
          <p:cNvPr id="32774" name="Rectangle 3"/>
          <p:cNvSpPr>
            <a:spLocks noGrp="1" noChangeArrowheads="1"/>
          </p:cNvSpPr>
          <p:nvPr>
            <p:ph sz="quarter" idx="1"/>
          </p:nvPr>
        </p:nvSpPr>
        <p:spPr>
          <a:xfrm>
            <a:off x="609600" y="1295400"/>
            <a:ext cx="8305800" cy="2438400"/>
          </a:xfrm>
        </p:spPr>
        <p:txBody>
          <a:bodyPr/>
          <a:lstStyle/>
          <a:p>
            <a:pPr eaLnBrk="1" hangingPunct="1"/>
            <a:r>
              <a:rPr lang="en-US" smtClean="0"/>
              <a:t>A system can be viewed in different ways, usually depends on the role of the viewer.</a:t>
            </a:r>
          </a:p>
          <a:p>
            <a:pPr eaLnBrk="1" hangingPunct="1"/>
            <a:r>
              <a:rPr lang="en-US" smtClean="0"/>
              <a:t>UML supports this by providing the 4 + 1 View Models </a:t>
            </a:r>
            <a:r>
              <a:rPr lang="en-GB" smtClean="0"/>
              <a:t>[Kruchten, 1995]</a:t>
            </a:r>
            <a:r>
              <a:rPr lang="en-US" smtClean="0"/>
              <a:t>:</a:t>
            </a:r>
          </a:p>
        </p:txBody>
      </p:sp>
      <p:sp>
        <p:nvSpPr>
          <p:cNvPr id="32775" name="Text Box 4"/>
          <p:cNvSpPr txBox="1">
            <a:spLocks noChangeArrowheads="1"/>
          </p:cNvSpPr>
          <p:nvPr/>
        </p:nvSpPr>
        <p:spPr bwMode="auto">
          <a:xfrm>
            <a:off x="2362200" y="3657600"/>
            <a:ext cx="4953000" cy="2455863"/>
          </a:xfrm>
          <a:prstGeom prst="rect">
            <a:avLst/>
          </a:prstGeom>
          <a:noFill/>
          <a:ln w="25400">
            <a:solidFill>
              <a:schemeClr val="tx1"/>
            </a:solidFill>
            <a:miter lim="800000"/>
            <a:headEnd/>
            <a:tailEnd/>
          </a:ln>
        </p:spPr>
        <p:txBody>
          <a:bodyPr>
            <a:spAutoFit/>
          </a:bodyPr>
          <a:lstStyle/>
          <a:p>
            <a:pPr algn="ctr">
              <a:spcBef>
                <a:spcPct val="50000"/>
              </a:spcBef>
            </a:pPr>
            <a:r>
              <a:rPr lang="en-US" sz="1800" b="1"/>
              <a:t>System</a:t>
            </a:r>
          </a:p>
          <a:p>
            <a:pPr algn="ctr">
              <a:spcBef>
                <a:spcPct val="50000"/>
              </a:spcBef>
            </a:pPr>
            <a:endParaRPr lang="en-US" sz="1800" b="1"/>
          </a:p>
          <a:p>
            <a:pPr algn="ctr">
              <a:spcBef>
                <a:spcPct val="50000"/>
              </a:spcBef>
            </a:pPr>
            <a:endParaRPr lang="en-US" sz="1800" b="1"/>
          </a:p>
          <a:p>
            <a:pPr algn="ctr">
              <a:spcBef>
                <a:spcPct val="50000"/>
              </a:spcBef>
            </a:pPr>
            <a:endParaRPr lang="en-US" sz="1800" b="1"/>
          </a:p>
          <a:p>
            <a:pPr algn="ctr">
              <a:spcBef>
                <a:spcPct val="50000"/>
              </a:spcBef>
            </a:pPr>
            <a:endParaRPr lang="en-US" sz="1800" b="1"/>
          </a:p>
          <a:p>
            <a:pPr algn="ctr">
              <a:spcBef>
                <a:spcPct val="50000"/>
              </a:spcBef>
            </a:pPr>
            <a:endParaRPr lang="en-US" sz="1800" b="1"/>
          </a:p>
        </p:txBody>
      </p:sp>
      <p:sp>
        <p:nvSpPr>
          <p:cNvPr id="32776" name="Text Box 5"/>
          <p:cNvSpPr txBox="1">
            <a:spLocks noChangeArrowheads="1"/>
          </p:cNvSpPr>
          <p:nvPr/>
        </p:nvSpPr>
        <p:spPr bwMode="auto">
          <a:xfrm>
            <a:off x="2743200" y="4114800"/>
            <a:ext cx="1905000" cy="666750"/>
          </a:xfrm>
          <a:prstGeom prst="rect">
            <a:avLst/>
          </a:prstGeom>
          <a:noFill/>
          <a:ln w="25400">
            <a:solidFill>
              <a:schemeClr val="tx1"/>
            </a:solidFill>
            <a:miter lim="800000"/>
            <a:headEnd/>
            <a:tailEnd/>
          </a:ln>
        </p:spPr>
        <p:txBody>
          <a:bodyPr>
            <a:spAutoFit/>
          </a:bodyPr>
          <a:lstStyle/>
          <a:p>
            <a:pPr algn="ctr">
              <a:spcBef>
                <a:spcPct val="50000"/>
              </a:spcBef>
            </a:pPr>
            <a:r>
              <a:rPr lang="en-US" sz="1800" b="1"/>
              <a:t>Design       View</a:t>
            </a:r>
          </a:p>
        </p:txBody>
      </p:sp>
      <p:sp>
        <p:nvSpPr>
          <p:cNvPr id="32777" name="Text Box 6"/>
          <p:cNvSpPr txBox="1">
            <a:spLocks noChangeArrowheads="1"/>
          </p:cNvSpPr>
          <p:nvPr/>
        </p:nvSpPr>
        <p:spPr bwMode="auto">
          <a:xfrm>
            <a:off x="5181600" y="4114800"/>
            <a:ext cx="1981200" cy="666750"/>
          </a:xfrm>
          <a:prstGeom prst="rect">
            <a:avLst/>
          </a:prstGeom>
          <a:noFill/>
          <a:ln w="25400">
            <a:solidFill>
              <a:schemeClr val="tx1"/>
            </a:solidFill>
            <a:miter lim="800000"/>
            <a:headEnd/>
            <a:tailEnd/>
          </a:ln>
        </p:spPr>
        <p:txBody>
          <a:bodyPr>
            <a:spAutoFit/>
          </a:bodyPr>
          <a:lstStyle/>
          <a:p>
            <a:pPr algn="ctr">
              <a:spcBef>
                <a:spcPct val="50000"/>
              </a:spcBef>
            </a:pPr>
            <a:r>
              <a:rPr lang="en-US" sz="1800" b="1"/>
              <a:t>Implementation View</a:t>
            </a:r>
          </a:p>
        </p:txBody>
      </p:sp>
      <p:sp>
        <p:nvSpPr>
          <p:cNvPr id="32778" name="Text Box 7"/>
          <p:cNvSpPr txBox="1">
            <a:spLocks noChangeArrowheads="1"/>
          </p:cNvSpPr>
          <p:nvPr/>
        </p:nvSpPr>
        <p:spPr bwMode="auto">
          <a:xfrm>
            <a:off x="2743200" y="5334000"/>
            <a:ext cx="1905000" cy="666750"/>
          </a:xfrm>
          <a:prstGeom prst="rect">
            <a:avLst/>
          </a:prstGeom>
          <a:noFill/>
          <a:ln w="25400">
            <a:solidFill>
              <a:schemeClr val="tx1"/>
            </a:solidFill>
            <a:miter lim="800000"/>
            <a:headEnd/>
            <a:tailEnd/>
          </a:ln>
        </p:spPr>
        <p:txBody>
          <a:bodyPr>
            <a:spAutoFit/>
          </a:bodyPr>
          <a:lstStyle/>
          <a:p>
            <a:pPr algn="ctr">
              <a:spcBef>
                <a:spcPct val="50000"/>
              </a:spcBef>
            </a:pPr>
            <a:r>
              <a:rPr lang="en-US" sz="1800" b="1"/>
              <a:t>Deployment View</a:t>
            </a:r>
          </a:p>
        </p:txBody>
      </p:sp>
      <p:sp>
        <p:nvSpPr>
          <p:cNvPr id="32779" name="Text Box 8"/>
          <p:cNvSpPr txBox="1">
            <a:spLocks noChangeArrowheads="1"/>
          </p:cNvSpPr>
          <p:nvPr/>
        </p:nvSpPr>
        <p:spPr bwMode="auto">
          <a:xfrm>
            <a:off x="5181600" y="5334000"/>
            <a:ext cx="1981200" cy="666750"/>
          </a:xfrm>
          <a:prstGeom prst="rect">
            <a:avLst/>
          </a:prstGeom>
          <a:noFill/>
          <a:ln w="25400">
            <a:solidFill>
              <a:schemeClr val="tx1"/>
            </a:solidFill>
            <a:miter lim="800000"/>
            <a:headEnd/>
            <a:tailEnd/>
          </a:ln>
        </p:spPr>
        <p:txBody>
          <a:bodyPr>
            <a:spAutoFit/>
          </a:bodyPr>
          <a:lstStyle/>
          <a:p>
            <a:pPr algn="ctr">
              <a:spcBef>
                <a:spcPct val="50000"/>
              </a:spcBef>
            </a:pPr>
            <a:r>
              <a:rPr lang="en-US" sz="1800" b="1"/>
              <a:t>Process      View</a:t>
            </a:r>
          </a:p>
        </p:txBody>
      </p:sp>
      <p:sp>
        <p:nvSpPr>
          <p:cNvPr id="32780" name="Text Box 9"/>
          <p:cNvSpPr txBox="1">
            <a:spLocks noChangeArrowheads="1"/>
          </p:cNvSpPr>
          <p:nvPr/>
        </p:nvSpPr>
        <p:spPr bwMode="auto">
          <a:xfrm>
            <a:off x="4114800" y="4724400"/>
            <a:ext cx="1600200" cy="666750"/>
          </a:xfrm>
          <a:prstGeom prst="rect">
            <a:avLst/>
          </a:prstGeom>
          <a:solidFill>
            <a:schemeClr val="bg1">
              <a:alpha val="74901"/>
            </a:schemeClr>
          </a:solidFill>
          <a:ln w="25400">
            <a:solidFill>
              <a:schemeClr val="tx1"/>
            </a:solidFill>
            <a:miter lim="800000"/>
            <a:headEnd/>
            <a:tailEnd/>
          </a:ln>
        </p:spPr>
        <p:txBody>
          <a:bodyPr>
            <a:spAutoFit/>
          </a:bodyPr>
          <a:lstStyle/>
          <a:p>
            <a:pPr algn="ctr">
              <a:spcBef>
                <a:spcPct val="50000"/>
              </a:spcBef>
            </a:pPr>
            <a:r>
              <a:rPr lang="en-US" sz="1800" b="1"/>
              <a:t>Use Case View</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Deployment Diagram</a:t>
            </a:r>
          </a:p>
        </p:txBody>
      </p:sp>
      <p:grpSp>
        <p:nvGrpSpPr>
          <p:cNvPr id="202755" name="Group 3"/>
          <p:cNvGrpSpPr>
            <a:grpSpLocks/>
          </p:cNvGrpSpPr>
          <p:nvPr/>
        </p:nvGrpSpPr>
        <p:grpSpPr bwMode="auto">
          <a:xfrm>
            <a:off x="1066800" y="2209800"/>
            <a:ext cx="2154238" cy="857250"/>
            <a:chOff x="719" y="2976"/>
            <a:chExt cx="1357" cy="540"/>
          </a:xfrm>
        </p:grpSpPr>
        <p:sp>
          <p:nvSpPr>
            <p:cNvPr id="202756" name="Rectangle 4"/>
            <p:cNvSpPr>
              <a:spLocks noChangeArrowheads="1"/>
            </p:cNvSpPr>
            <p:nvPr/>
          </p:nvSpPr>
          <p:spPr bwMode="auto">
            <a:xfrm>
              <a:off x="879" y="2976"/>
              <a:ext cx="1197" cy="5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57" name="Rectangle 5"/>
            <p:cNvSpPr>
              <a:spLocks noChangeArrowheads="1"/>
            </p:cNvSpPr>
            <p:nvPr/>
          </p:nvSpPr>
          <p:spPr bwMode="auto">
            <a:xfrm>
              <a:off x="719" y="3048"/>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58" name="Rectangle 6"/>
            <p:cNvSpPr>
              <a:spLocks noChangeArrowheads="1"/>
            </p:cNvSpPr>
            <p:nvPr/>
          </p:nvSpPr>
          <p:spPr bwMode="auto">
            <a:xfrm>
              <a:off x="719" y="3300"/>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2759" name="Oval 7"/>
          <p:cNvSpPr>
            <a:spLocks noChangeArrowheads="1"/>
          </p:cNvSpPr>
          <p:nvPr/>
        </p:nvSpPr>
        <p:spPr bwMode="auto">
          <a:xfrm>
            <a:off x="3962400" y="2819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60" name="Line 8"/>
          <p:cNvSpPr>
            <a:spLocks noChangeShapeType="1"/>
          </p:cNvSpPr>
          <p:nvPr/>
        </p:nvSpPr>
        <p:spPr bwMode="auto">
          <a:xfrm flipH="1">
            <a:off x="3200400" y="2895600"/>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61" name="Text Box 9"/>
          <p:cNvSpPr txBox="1">
            <a:spLocks noChangeArrowheads="1"/>
          </p:cNvSpPr>
          <p:nvPr/>
        </p:nvSpPr>
        <p:spPr bwMode="auto">
          <a:xfrm>
            <a:off x="4114800" y="2743200"/>
            <a:ext cx="106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Update</a:t>
            </a:r>
          </a:p>
        </p:txBody>
      </p:sp>
      <p:sp>
        <p:nvSpPr>
          <p:cNvPr id="202762" name="Text Box 10"/>
          <p:cNvSpPr txBox="1">
            <a:spLocks noChangeArrowheads="1"/>
          </p:cNvSpPr>
          <p:nvPr/>
        </p:nvSpPr>
        <p:spPr bwMode="auto">
          <a:xfrm>
            <a:off x="1752600" y="2667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Transactions</a:t>
            </a:r>
          </a:p>
        </p:txBody>
      </p:sp>
      <p:grpSp>
        <p:nvGrpSpPr>
          <p:cNvPr id="202763" name="Group 11"/>
          <p:cNvGrpSpPr>
            <a:grpSpLocks/>
          </p:cNvGrpSpPr>
          <p:nvPr/>
        </p:nvGrpSpPr>
        <p:grpSpPr bwMode="auto">
          <a:xfrm>
            <a:off x="4114800" y="1295400"/>
            <a:ext cx="2154238" cy="857250"/>
            <a:chOff x="719" y="2976"/>
            <a:chExt cx="1357" cy="540"/>
          </a:xfrm>
        </p:grpSpPr>
        <p:sp>
          <p:nvSpPr>
            <p:cNvPr id="202764" name="Rectangle 12"/>
            <p:cNvSpPr>
              <a:spLocks noChangeArrowheads="1"/>
            </p:cNvSpPr>
            <p:nvPr/>
          </p:nvSpPr>
          <p:spPr bwMode="auto">
            <a:xfrm>
              <a:off x="879" y="2976"/>
              <a:ext cx="1197" cy="5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65" name="Rectangle 13"/>
            <p:cNvSpPr>
              <a:spLocks noChangeArrowheads="1"/>
            </p:cNvSpPr>
            <p:nvPr/>
          </p:nvSpPr>
          <p:spPr bwMode="auto">
            <a:xfrm>
              <a:off x="719" y="3048"/>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66" name="Rectangle 14"/>
            <p:cNvSpPr>
              <a:spLocks noChangeArrowheads="1"/>
            </p:cNvSpPr>
            <p:nvPr/>
          </p:nvSpPr>
          <p:spPr bwMode="auto">
            <a:xfrm>
              <a:off x="719" y="3300"/>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2767" name="Text Box 15"/>
          <p:cNvSpPr txBox="1">
            <a:spLocks noChangeArrowheads="1"/>
          </p:cNvSpPr>
          <p:nvPr/>
        </p:nvSpPr>
        <p:spPr bwMode="auto">
          <a:xfrm>
            <a:off x="5029200" y="17526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Account</a:t>
            </a:r>
            <a:endParaRPr lang="en-US" sz="1600" b="1" u="sng"/>
          </a:p>
        </p:txBody>
      </p:sp>
      <p:sp>
        <p:nvSpPr>
          <p:cNvPr id="202768" name="Text Box 16"/>
          <p:cNvSpPr txBox="1">
            <a:spLocks noChangeArrowheads="1"/>
          </p:cNvSpPr>
          <p:nvPr/>
        </p:nvSpPr>
        <p:spPr bwMode="auto">
          <a:xfrm>
            <a:off x="5715000" y="54102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[Rumbaugh,99]</a:t>
            </a:r>
          </a:p>
        </p:txBody>
      </p:sp>
      <p:sp>
        <p:nvSpPr>
          <p:cNvPr id="202769" name="Line 17"/>
          <p:cNvSpPr>
            <a:spLocks noChangeShapeType="1"/>
          </p:cNvSpPr>
          <p:nvPr/>
        </p:nvSpPr>
        <p:spPr bwMode="auto">
          <a:xfrm flipV="1">
            <a:off x="2362200" y="1524000"/>
            <a:ext cx="1752600" cy="685800"/>
          </a:xfrm>
          <a:prstGeom prst="line">
            <a:avLst/>
          </a:prstGeom>
          <a:noFill/>
          <a:ln w="2857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770" name="Group 18"/>
          <p:cNvGrpSpPr>
            <a:grpSpLocks/>
          </p:cNvGrpSpPr>
          <p:nvPr/>
        </p:nvGrpSpPr>
        <p:grpSpPr bwMode="auto">
          <a:xfrm>
            <a:off x="4876800" y="4267200"/>
            <a:ext cx="2154238" cy="857250"/>
            <a:chOff x="719" y="2976"/>
            <a:chExt cx="1357" cy="540"/>
          </a:xfrm>
        </p:grpSpPr>
        <p:sp>
          <p:nvSpPr>
            <p:cNvPr id="202771" name="Rectangle 19"/>
            <p:cNvSpPr>
              <a:spLocks noChangeArrowheads="1"/>
            </p:cNvSpPr>
            <p:nvPr/>
          </p:nvSpPr>
          <p:spPr bwMode="auto">
            <a:xfrm>
              <a:off x="879" y="2976"/>
              <a:ext cx="1197" cy="5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72" name="Rectangle 20"/>
            <p:cNvSpPr>
              <a:spLocks noChangeArrowheads="1"/>
            </p:cNvSpPr>
            <p:nvPr/>
          </p:nvSpPr>
          <p:spPr bwMode="auto">
            <a:xfrm>
              <a:off x="719" y="3048"/>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73" name="Rectangle 21"/>
            <p:cNvSpPr>
              <a:spLocks noChangeArrowheads="1"/>
            </p:cNvSpPr>
            <p:nvPr/>
          </p:nvSpPr>
          <p:spPr bwMode="auto">
            <a:xfrm>
              <a:off x="719" y="3300"/>
              <a:ext cx="359"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2774" name="Text Box 22"/>
          <p:cNvSpPr txBox="1">
            <a:spLocks noChangeArrowheads="1"/>
          </p:cNvSpPr>
          <p:nvPr/>
        </p:nvSpPr>
        <p:spPr bwMode="auto">
          <a:xfrm>
            <a:off x="5638800" y="46482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ATM-GUI</a:t>
            </a:r>
          </a:p>
        </p:txBody>
      </p:sp>
      <p:sp>
        <p:nvSpPr>
          <p:cNvPr id="202775" name="Line 23"/>
          <p:cNvSpPr>
            <a:spLocks noChangeShapeType="1"/>
          </p:cNvSpPr>
          <p:nvPr/>
        </p:nvSpPr>
        <p:spPr bwMode="auto">
          <a:xfrm flipH="1" flipV="1">
            <a:off x="4038600" y="2984500"/>
            <a:ext cx="1905000" cy="1282700"/>
          </a:xfrm>
          <a:prstGeom prst="line">
            <a:avLst/>
          </a:prstGeom>
          <a:noFill/>
          <a:ln w="31750">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76" name="Text Box 24"/>
          <p:cNvSpPr txBox="1">
            <a:spLocks noChangeArrowheads="1"/>
          </p:cNvSpPr>
          <p:nvPr/>
        </p:nvSpPr>
        <p:spPr bwMode="auto">
          <a:xfrm>
            <a:off x="4800600" y="149225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a:t>&lt;&lt;database&gt;&gt;</a:t>
            </a:r>
          </a:p>
        </p:txBody>
      </p:sp>
      <p:sp>
        <p:nvSpPr>
          <p:cNvPr id="202777" name="Text Box 25"/>
          <p:cNvSpPr txBox="1">
            <a:spLocks noChangeArrowheads="1"/>
          </p:cNvSpPr>
          <p:nvPr/>
        </p:nvSpPr>
        <p:spPr bwMode="auto">
          <a:xfrm>
            <a:off x="304800" y="3733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accent2"/>
                </a:solidFill>
              </a:rPr>
              <a:t>component</a:t>
            </a:r>
          </a:p>
        </p:txBody>
      </p:sp>
      <p:sp>
        <p:nvSpPr>
          <p:cNvPr id="202778" name="Line 26"/>
          <p:cNvSpPr>
            <a:spLocks noChangeShapeType="1"/>
          </p:cNvSpPr>
          <p:nvPr/>
        </p:nvSpPr>
        <p:spPr bwMode="auto">
          <a:xfrm flipV="1">
            <a:off x="1066800" y="3124200"/>
            <a:ext cx="685800" cy="685800"/>
          </a:xfrm>
          <a:prstGeom prst="line">
            <a:avLst/>
          </a:prstGeom>
          <a:noFill/>
          <a:ln w="9525">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79" name="Text Box 27"/>
          <p:cNvSpPr txBox="1">
            <a:spLocks noChangeArrowheads="1"/>
          </p:cNvSpPr>
          <p:nvPr/>
        </p:nvSpPr>
        <p:spPr bwMode="auto">
          <a:xfrm>
            <a:off x="533400" y="50292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accent2"/>
                </a:solidFill>
              </a:rPr>
              <a:t>realization dependency</a:t>
            </a:r>
          </a:p>
        </p:txBody>
      </p:sp>
      <p:sp>
        <p:nvSpPr>
          <p:cNvPr id="202780" name="Line 28"/>
          <p:cNvSpPr>
            <a:spLocks noChangeShapeType="1"/>
          </p:cNvSpPr>
          <p:nvPr/>
        </p:nvSpPr>
        <p:spPr bwMode="auto">
          <a:xfrm flipV="1">
            <a:off x="2057400" y="2895600"/>
            <a:ext cx="1600200" cy="2209800"/>
          </a:xfrm>
          <a:prstGeom prst="line">
            <a:avLst/>
          </a:prstGeom>
          <a:noFill/>
          <a:ln w="9525">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1" name="Text Box 29"/>
          <p:cNvSpPr txBox="1">
            <a:spLocks noChangeArrowheads="1"/>
          </p:cNvSpPr>
          <p:nvPr/>
        </p:nvSpPr>
        <p:spPr bwMode="auto">
          <a:xfrm>
            <a:off x="6019800" y="26670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accent2"/>
                </a:solidFill>
              </a:rPr>
              <a:t>interface</a:t>
            </a:r>
          </a:p>
        </p:txBody>
      </p:sp>
      <p:sp>
        <p:nvSpPr>
          <p:cNvPr id="202782" name="Text Box 30"/>
          <p:cNvSpPr txBox="1">
            <a:spLocks noChangeArrowheads="1"/>
          </p:cNvSpPr>
          <p:nvPr/>
        </p:nvSpPr>
        <p:spPr bwMode="auto">
          <a:xfrm>
            <a:off x="6096000" y="3352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accent2"/>
                </a:solidFill>
              </a:rPr>
              <a:t>usage dependency</a:t>
            </a:r>
          </a:p>
        </p:txBody>
      </p:sp>
      <p:sp>
        <p:nvSpPr>
          <p:cNvPr id="202783" name="Line 31"/>
          <p:cNvSpPr>
            <a:spLocks noChangeShapeType="1"/>
          </p:cNvSpPr>
          <p:nvPr/>
        </p:nvSpPr>
        <p:spPr bwMode="auto">
          <a:xfrm flipH="1">
            <a:off x="5105400" y="3581400"/>
            <a:ext cx="990600" cy="0"/>
          </a:xfrm>
          <a:prstGeom prst="line">
            <a:avLst/>
          </a:prstGeom>
          <a:noFill/>
          <a:ln w="9525">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84" name="Line 32"/>
          <p:cNvSpPr>
            <a:spLocks noChangeShapeType="1"/>
          </p:cNvSpPr>
          <p:nvPr/>
        </p:nvSpPr>
        <p:spPr bwMode="auto">
          <a:xfrm flipH="1">
            <a:off x="4902200" y="2933700"/>
            <a:ext cx="1143000" cy="0"/>
          </a:xfrm>
          <a:prstGeom prst="line">
            <a:avLst/>
          </a:prstGeom>
          <a:noFill/>
          <a:ln w="9525">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2785" name="Group 33"/>
          <p:cNvGrpSpPr>
            <a:grpSpLocks/>
          </p:cNvGrpSpPr>
          <p:nvPr/>
        </p:nvGrpSpPr>
        <p:grpSpPr bwMode="auto">
          <a:xfrm>
            <a:off x="7162800" y="1257300"/>
            <a:ext cx="1905000" cy="762000"/>
            <a:chOff x="4416" y="768"/>
            <a:chExt cx="1200" cy="480"/>
          </a:xfrm>
        </p:grpSpPr>
        <p:sp>
          <p:nvSpPr>
            <p:cNvPr id="202786" name="Text Box 34"/>
            <p:cNvSpPr txBox="1">
              <a:spLocks noChangeArrowheads="1"/>
            </p:cNvSpPr>
            <p:nvPr/>
          </p:nvSpPr>
          <p:spPr bwMode="auto">
            <a:xfrm>
              <a:off x="4416" y="768"/>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accent2"/>
                  </a:solidFill>
                </a:rPr>
                <a:t>stereotyped</a:t>
              </a:r>
            </a:p>
          </p:txBody>
        </p:sp>
        <p:sp>
          <p:nvSpPr>
            <p:cNvPr id="202787" name="Text Box 35"/>
            <p:cNvSpPr txBox="1">
              <a:spLocks noChangeArrowheads="1"/>
            </p:cNvSpPr>
            <p:nvPr/>
          </p:nvSpPr>
          <p:spPr bwMode="auto">
            <a:xfrm>
              <a:off x="4416" y="960"/>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accent2"/>
                  </a:solidFill>
                </a:rPr>
                <a:t>component</a:t>
              </a:r>
            </a:p>
          </p:txBody>
        </p:sp>
      </p:grpSp>
      <p:sp>
        <p:nvSpPr>
          <p:cNvPr id="202788" name="Line 36"/>
          <p:cNvSpPr>
            <a:spLocks noChangeShapeType="1"/>
          </p:cNvSpPr>
          <p:nvPr/>
        </p:nvSpPr>
        <p:spPr bwMode="auto">
          <a:xfrm flipH="1">
            <a:off x="6324600" y="1676400"/>
            <a:ext cx="838200" cy="0"/>
          </a:xfrm>
          <a:prstGeom prst="line">
            <a:avLst/>
          </a:prstGeom>
          <a:noFill/>
          <a:ln w="9525">
            <a:solidFill>
              <a:schemeClr val="accent2"/>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00672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Object Diagram</a:t>
            </a:r>
          </a:p>
        </p:txBody>
      </p:sp>
      <p:sp>
        <p:nvSpPr>
          <p:cNvPr id="36867" name="Content Placeholder 2"/>
          <p:cNvSpPr>
            <a:spLocks noGrp="1"/>
          </p:cNvSpPr>
          <p:nvPr>
            <p:ph sz="quarter" idx="1"/>
          </p:nvPr>
        </p:nvSpPr>
        <p:spPr/>
        <p:txBody>
          <a:bodyPr/>
          <a:lstStyle/>
          <a:p>
            <a:r>
              <a:rPr lang="en-US" sz="2400" smtClean="0"/>
              <a:t>A diagram that shows a complete or partial view of the structure of a modeled system at a specific time</a:t>
            </a:r>
          </a:p>
          <a:p>
            <a:r>
              <a:rPr lang="en-US" sz="2400" smtClean="0"/>
              <a:t>Focuses on some particular set of object instances and attributes, and the links between the instances</a:t>
            </a:r>
          </a:p>
        </p:txBody>
      </p:sp>
      <p:pic>
        <p:nvPicPr>
          <p:cNvPr id="36868" name="Picture 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105400" y="2057400"/>
            <a:ext cx="3810000" cy="2614613"/>
          </a:xfrm>
          <a:noFill/>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pic>
    </p:spTree>
    <p:extLst>
      <p:ext uri="{BB962C8B-B14F-4D97-AF65-F5344CB8AC3E}">
        <p14:creationId xmlns:p14="http://schemas.microsoft.com/office/powerpoint/2010/main" val="26603533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Object Diagram</a:t>
            </a:r>
          </a:p>
        </p:txBody>
      </p:sp>
      <p:sp>
        <p:nvSpPr>
          <p:cNvPr id="37892" name="Content Placeholder 2"/>
          <p:cNvSpPr>
            <a:spLocks noGrp="1"/>
          </p:cNvSpPr>
          <p:nvPr>
            <p:ph sz="quarter" idx="1"/>
          </p:nvPr>
        </p:nvSpPr>
        <p:spPr>
          <a:xfrm>
            <a:off x="609600" y="1600200"/>
            <a:ext cx="4876800" cy="4535487"/>
          </a:xfrm>
        </p:spPr>
        <p:txBody>
          <a:bodyPr>
            <a:normAutofit/>
          </a:bodyPr>
          <a:lstStyle/>
          <a:p>
            <a:pPr algn="just"/>
            <a:r>
              <a:rPr lang="en-US" sz="2400" dirty="0" smtClean="0"/>
              <a:t>A set of objects (instances of classes) and their relationships</a:t>
            </a:r>
          </a:p>
          <a:p>
            <a:pPr algn="just"/>
            <a:r>
              <a:rPr lang="en-US" sz="2400" dirty="0"/>
              <a:t>A link is shown as a solid line, and represents an instance of an association</a:t>
            </a:r>
          </a:p>
          <a:p>
            <a:pPr algn="just"/>
            <a:r>
              <a:rPr lang="en-US" sz="2400" dirty="0" smtClean="0"/>
              <a:t>A static snapshot of a dynamic view of the system</a:t>
            </a:r>
          </a:p>
          <a:p>
            <a:pPr algn="just"/>
            <a:r>
              <a:rPr lang="en-US" sz="2400" dirty="0" smtClean="0"/>
              <a:t>Represents real or prototypical cases</a:t>
            </a:r>
          </a:p>
        </p:txBody>
      </p:sp>
      <p:pic>
        <p:nvPicPr>
          <p:cNvPr id="37891" name="Picture 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638800" y="2057400"/>
            <a:ext cx="3276600" cy="2614613"/>
          </a:xfrm>
          <a:noFill/>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pic>
    </p:spTree>
    <p:extLst>
      <p:ext uri="{BB962C8B-B14F-4D97-AF65-F5344CB8AC3E}">
        <p14:creationId xmlns:p14="http://schemas.microsoft.com/office/powerpoint/2010/main" val="2881071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Instance Specifications</a:t>
            </a:r>
          </a:p>
        </p:txBody>
      </p:sp>
      <p:sp>
        <p:nvSpPr>
          <p:cNvPr id="38915" name="Content Placeholder 2"/>
          <p:cNvSpPr>
            <a:spLocks noGrp="1"/>
          </p:cNvSpPr>
          <p:nvPr>
            <p:ph sz="quarter" idx="1"/>
          </p:nvPr>
        </p:nvSpPr>
        <p:spPr/>
        <p:txBody>
          <a:bodyPr>
            <a:normAutofit fontScale="92500"/>
          </a:bodyPr>
          <a:lstStyle/>
          <a:p>
            <a:r>
              <a:rPr lang="en-US" sz="2400" dirty="0" smtClean="0"/>
              <a:t>Each object and link is represented by an </a:t>
            </a:r>
            <a:r>
              <a:rPr lang="en-US" sz="2400" i="1" dirty="0" smtClean="0"/>
              <a:t>Instance Specification</a:t>
            </a:r>
          </a:p>
          <a:p>
            <a:r>
              <a:rPr lang="en-US" sz="2400" dirty="0" smtClean="0"/>
              <a:t>This can show an object's classifier (e.g. an abstract or concrete class) and instance name, as well as attributes and other structural features using </a:t>
            </a:r>
            <a:r>
              <a:rPr lang="en-US" sz="2400" i="1" dirty="0" smtClean="0"/>
              <a:t>slots</a:t>
            </a:r>
            <a:endParaRPr lang="en-US" sz="2400" dirty="0" smtClean="0"/>
          </a:p>
          <a:p>
            <a:r>
              <a:rPr lang="en-US" sz="2400" dirty="0" smtClean="0"/>
              <a:t>Each </a:t>
            </a:r>
            <a:r>
              <a:rPr lang="en-US" sz="2400" i="1" dirty="0" smtClean="0"/>
              <a:t>slot</a:t>
            </a:r>
            <a:r>
              <a:rPr lang="en-US" sz="2400" dirty="0" smtClean="0"/>
              <a:t> corresponds to a single attribute or feature, and may include a value for that entity</a:t>
            </a:r>
          </a:p>
          <a:p>
            <a:r>
              <a:rPr lang="en-US" dirty="0"/>
              <a:t>The name on an instance specification optionally shows …</a:t>
            </a:r>
          </a:p>
          <a:p>
            <a:pPr lvl="1"/>
            <a:r>
              <a:rPr lang="en-US" dirty="0"/>
              <a:t>an instance name, </a:t>
            </a:r>
            <a:br>
              <a:rPr lang="en-US" dirty="0"/>
            </a:br>
            <a:r>
              <a:rPr lang="en-US" dirty="0"/>
              <a:t>a ':' separator, and </a:t>
            </a:r>
            <a:br>
              <a:rPr lang="en-US" dirty="0"/>
            </a:br>
            <a:r>
              <a:rPr lang="en-US" dirty="0"/>
              <a:t>optionally one or more classifier names separated by commas</a:t>
            </a:r>
          </a:p>
          <a:p>
            <a:r>
              <a:rPr lang="en-US" dirty="0"/>
              <a:t>The contents of slots, if any, are included below the names, in a separate attribute </a:t>
            </a:r>
            <a:r>
              <a:rPr lang="en-US" dirty="0" smtClean="0"/>
              <a:t>compartment</a:t>
            </a:r>
            <a:endParaRPr lang="en-US" dirty="0"/>
          </a:p>
        </p:txBody>
      </p:sp>
    </p:spTree>
    <p:extLst>
      <p:ext uri="{BB962C8B-B14F-4D97-AF65-F5344CB8AC3E}">
        <p14:creationId xmlns:p14="http://schemas.microsoft.com/office/powerpoint/2010/main" val="37348220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Example</a:t>
            </a:r>
          </a:p>
        </p:txBody>
      </p:sp>
      <p:sp>
        <p:nvSpPr>
          <p:cNvPr id="40963" name="Content Placeholder 2"/>
          <p:cNvSpPr>
            <a:spLocks noGrp="1"/>
          </p:cNvSpPr>
          <p:nvPr>
            <p:ph sz="quarter" idx="1"/>
          </p:nvPr>
        </p:nvSpPr>
        <p:spPr>
          <a:xfrm>
            <a:off x="1182688" y="3505200"/>
            <a:ext cx="7808912" cy="2819400"/>
          </a:xfrm>
        </p:spPr>
        <p:txBody>
          <a:bodyPr/>
          <a:lstStyle/>
          <a:p>
            <a:r>
              <a:rPr lang="en-US" sz="2400" smtClean="0"/>
              <a:t>As an example, consider one possible way of modeling production of the Fibonacci sequence</a:t>
            </a:r>
          </a:p>
        </p:txBody>
      </p:sp>
      <p:pic>
        <p:nvPicPr>
          <p:cNvPr id="40964" name="Picture 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371600" y="1981200"/>
            <a:ext cx="7510463" cy="1408113"/>
          </a:xfrm>
          <a:noFill/>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pic>
    </p:spTree>
    <p:extLst>
      <p:ext uri="{BB962C8B-B14F-4D97-AF65-F5344CB8AC3E}">
        <p14:creationId xmlns:p14="http://schemas.microsoft.com/office/powerpoint/2010/main" val="2884541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Example</a:t>
            </a:r>
          </a:p>
        </p:txBody>
      </p:sp>
      <p:sp>
        <p:nvSpPr>
          <p:cNvPr id="41987" name="Content Placeholder 2"/>
          <p:cNvSpPr>
            <a:spLocks noGrp="1"/>
          </p:cNvSpPr>
          <p:nvPr>
            <p:ph sz="quarter" idx="1"/>
          </p:nvPr>
        </p:nvSpPr>
        <p:spPr>
          <a:xfrm>
            <a:off x="1182688" y="3505200"/>
            <a:ext cx="7808912" cy="2819400"/>
          </a:xfrm>
        </p:spPr>
        <p:txBody>
          <a:bodyPr/>
          <a:lstStyle/>
          <a:p>
            <a:r>
              <a:rPr lang="en-US" sz="2400" smtClean="0"/>
              <a:t>In the first UML object diagram, the instance in the leftmost instance specification …</a:t>
            </a:r>
          </a:p>
          <a:p>
            <a:pPr lvl="1"/>
            <a:r>
              <a:rPr lang="en-US" sz="2000" smtClean="0"/>
              <a:t>is named </a:t>
            </a:r>
            <a:r>
              <a:rPr lang="en-US" sz="2000" i="1" smtClean="0"/>
              <a:t>v1</a:t>
            </a:r>
            <a:r>
              <a:rPr lang="en-US" sz="2000" smtClean="0"/>
              <a:t>, </a:t>
            </a:r>
          </a:p>
          <a:p>
            <a:pPr lvl="1"/>
            <a:r>
              <a:rPr lang="en-US" sz="2000" smtClean="0"/>
              <a:t>has </a:t>
            </a:r>
            <a:r>
              <a:rPr lang="en-US" sz="2000" i="1" smtClean="0"/>
              <a:t>IndependentVariable</a:t>
            </a:r>
            <a:r>
              <a:rPr lang="en-US" sz="2000" smtClean="0"/>
              <a:t> as its classifier, </a:t>
            </a:r>
          </a:p>
          <a:p>
            <a:pPr lvl="1"/>
            <a:r>
              <a:rPr lang="en-US" sz="2000" smtClean="0"/>
              <a:t>plays the </a:t>
            </a:r>
            <a:r>
              <a:rPr lang="en-US" sz="2000" i="1" smtClean="0"/>
              <a:t>NMinus2</a:t>
            </a:r>
            <a:r>
              <a:rPr lang="en-US" sz="2000" smtClean="0"/>
              <a:t> role within the </a:t>
            </a:r>
            <a:r>
              <a:rPr lang="en-US" sz="2000" i="1" smtClean="0"/>
              <a:t>FibonacciSystem</a:t>
            </a:r>
            <a:r>
              <a:rPr lang="en-US" sz="2000" smtClean="0"/>
              <a:t>, and </a:t>
            </a:r>
          </a:p>
          <a:p>
            <a:pPr lvl="1"/>
            <a:r>
              <a:rPr lang="en-US" sz="2000" smtClean="0"/>
              <a:t>has a slot for the </a:t>
            </a:r>
            <a:r>
              <a:rPr lang="en-US" sz="2000" i="1" smtClean="0"/>
              <a:t>val</a:t>
            </a:r>
            <a:r>
              <a:rPr lang="en-US" sz="2000" smtClean="0"/>
              <a:t> attribute with a value of </a:t>
            </a:r>
            <a:r>
              <a:rPr lang="en-US" sz="2000" i="1" smtClean="0"/>
              <a:t>0</a:t>
            </a:r>
            <a:endParaRPr lang="en-US" sz="2000" smtClean="0"/>
          </a:p>
        </p:txBody>
      </p:sp>
      <p:pic>
        <p:nvPicPr>
          <p:cNvPr id="41988" name="Picture 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371600" y="1981200"/>
            <a:ext cx="7510463" cy="1408113"/>
          </a:xfrm>
          <a:noFill/>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pic>
      <p:sp>
        <p:nvSpPr>
          <p:cNvPr id="41989" name="Rectangle 4"/>
          <p:cNvSpPr>
            <a:spLocks noChangeArrowheads="1"/>
          </p:cNvSpPr>
          <p:nvPr/>
        </p:nvSpPr>
        <p:spPr bwMode="auto">
          <a:xfrm>
            <a:off x="1371600" y="2667000"/>
            <a:ext cx="2667000" cy="76200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Tree>
    <p:extLst>
      <p:ext uri="{BB962C8B-B14F-4D97-AF65-F5344CB8AC3E}">
        <p14:creationId xmlns:p14="http://schemas.microsoft.com/office/powerpoint/2010/main" val="22622975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Example</a:t>
            </a:r>
          </a:p>
        </p:txBody>
      </p:sp>
      <p:sp>
        <p:nvSpPr>
          <p:cNvPr id="45059" name="Content Placeholder 2"/>
          <p:cNvSpPr>
            <a:spLocks noGrp="1"/>
          </p:cNvSpPr>
          <p:nvPr>
            <p:ph sz="quarter" idx="1"/>
          </p:nvPr>
        </p:nvSpPr>
        <p:spPr>
          <a:xfrm>
            <a:off x="1182688" y="3657600"/>
            <a:ext cx="7808912" cy="2474913"/>
          </a:xfrm>
        </p:spPr>
        <p:txBody>
          <a:bodyPr/>
          <a:lstStyle/>
          <a:p>
            <a:r>
              <a:rPr lang="en-US" sz="2400" smtClean="0"/>
              <a:t>The topmost instance, an anonymous instance specification, …</a:t>
            </a:r>
          </a:p>
          <a:p>
            <a:pPr lvl="1"/>
            <a:r>
              <a:rPr lang="en-US" sz="2000" smtClean="0"/>
              <a:t>has </a:t>
            </a:r>
            <a:r>
              <a:rPr lang="en-US" sz="2000" i="1" smtClean="0"/>
              <a:t>FibonacciFunction</a:t>
            </a:r>
            <a:r>
              <a:rPr lang="en-US" sz="2000" smtClean="0"/>
              <a:t> as its classifier, and </a:t>
            </a:r>
          </a:p>
          <a:p>
            <a:pPr lvl="1"/>
            <a:r>
              <a:rPr lang="en-US" sz="2000" smtClean="0"/>
              <a:t>may have an instance name, a role, and slots, but these are not shown here</a:t>
            </a:r>
            <a:endParaRPr lang="en-US" smtClean="0"/>
          </a:p>
        </p:txBody>
      </p:sp>
      <p:pic>
        <p:nvPicPr>
          <p:cNvPr id="45060" name="Picture 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371600" y="1981200"/>
            <a:ext cx="7510463" cy="1408113"/>
          </a:xfrm>
          <a:noFill/>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pic>
      <p:sp>
        <p:nvSpPr>
          <p:cNvPr id="45061" name="Rectangle 4"/>
          <p:cNvSpPr>
            <a:spLocks noChangeArrowheads="1"/>
          </p:cNvSpPr>
          <p:nvPr/>
        </p:nvSpPr>
        <p:spPr bwMode="auto">
          <a:xfrm>
            <a:off x="3657600" y="1981200"/>
            <a:ext cx="1524000" cy="38100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Tree>
    <p:extLst>
      <p:ext uri="{BB962C8B-B14F-4D97-AF65-F5344CB8AC3E}">
        <p14:creationId xmlns:p14="http://schemas.microsoft.com/office/powerpoint/2010/main" val="170502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Example</a:t>
            </a:r>
          </a:p>
        </p:txBody>
      </p:sp>
      <p:sp>
        <p:nvSpPr>
          <p:cNvPr id="46083" name="Content Placeholder 2"/>
          <p:cNvSpPr>
            <a:spLocks noGrp="1"/>
          </p:cNvSpPr>
          <p:nvPr>
            <p:ph sz="quarter" idx="1"/>
          </p:nvPr>
        </p:nvSpPr>
        <p:spPr>
          <a:xfrm>
            <a:off x="1182688" y="3657600"/>
            <a:ext cx="7808912" cy="2474913"/>
          </a:xfrm>
        </p:spPr>
        <p:txBody>
          <a:bodyPr/>
          <a:lstStyle/>
          <a:p>
            <a:r>
              <a:rPr lang="en-US" sz="2400" smtClean="0"/>
              <a:t>The diagram also includes three named links, shown as lines</a:t>
            </a:r>
          </a:p>
          <a:p>
            <a:r>
              <a:rPr lang="en-US" sz="2400" smtClean="0"/>
              <a:t>Links are instances of an association</a:t>
            </a:r>
          </a:p>
        </p:txBody>
      </p:sp>
      <p:pic>
        <p:nvPicPr>
          <p:cNvPr id="46084" name="Picture 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371600" y="1981200"/>
            <a:ext cx="7510463" cy="1408113"/>
          </a:xfrm>
          <a:noFill/>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pic>
      <p:sp>
        <p:nvSpPr>
          <p:cNvPr id="46085" name="Rectangle 4"/>
          <p:cNvSpPr>
            <a:spLocks noChangeArrowheads="1"/>
          </p:cNvSpPr>
          <p:nvPr/>
        </p:nvSpPr>
        <p:spPr bwMode="auto">
          <a:xfrm>
            <a:off x="3429000" y="2209800"/>
            <a:ext cx="4038600" cy="68580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Tree>
    <p:extLst>
      <p:ext uri="{BB962C8B-B14F-4D97-AF65-F5344CB8AC3E}">
        <p14:creationId xmlns:p14="http://schemas.microsoft.com/office/powerpoint/2010/main" val="1664782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More Examples</a:t>
            </a:r>
          </a:p>
        </p:txBody>
      </p:sp>
      <p:pic>
        <p:nvPicPr>
          <p:cNvPr id="50179"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3148012" y="2624137"/>
            <a:ext cx="3305175" cy="2219325"/>
          </a:xfrm>
          <a:noFill/>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pic>
      <p:pic>
        <p:nvPicPr>
          <p:cNvPr id="50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133600"/>
            <a:ext cx="31003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xtBox 7"/>
          <p:cNvSpPr txBox="1">
            <a:spLocks noChangeArrowheads="1"/>
          </p:cNvSpPr>
          <p:nvPr/>
        </p:nvSpPr>
        <p:spPr bwMode="auto">
          <a:xfrm>
            <a:off x="1066800" y="4114800"/>
            <a:ext cx="312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US"/>
              <a:t>Class diagram</a:t>
            </a:r>
          </a:p>
        </p:txBody>
      </p:sp>
      <p:sp>
        <p:nvSpPr>
          <p:cNvPr id="50182" name="TextBox 8"/>
          <p:cNvSpPr txBox="1">
            <a:spLocks noChangeArrowheads="1"/>
          </p:cNvSpPr>
          <p:nvPr/>
        </p:nvSpPr>
        <p:spPr bwMode="auto">
          <a:xfrm>
            <a:off x="4953000" y="3124200"/>
            <a:ext cx="312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US"/>
              <a:t>Object diagram</a:t>
            </a:r>
          </a:p>
        </p:txBody>
      </p:sp>
    </p:spTree>
    <p:extLst>
      <p:ext uri="{BB962C8B-B14F-4D97-AF65-F5344CB8AC3E}">
        <p14:creationId xmlns:p14="http://schemas.microsoft.com/office/powerpoint/2010/main" val="2238985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More Examples</a:t>
            </a:r>
          </a:p>
        </p:txBody>
      </p:sp>
      <p:pic>
        <p:nvPicPr>
          <p:cNvPr id="51203"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2337046"/>
            <a:ext cx="3749675" cy="2793508"/>
          </a:xfrm>
          <a:noFill/>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pic>
      <p:sp>
        <p:nvSpPr>
          <p:cNvPr id="51204" name="Content Placeholder 5"/>
          <p:cNvSpPr>
            <a:spLocks noGrp="1"/>
          </p:cNvSpPr>
          <p:nvPr>
            <p:ph sz="quarter" idx="2"/>
          </p:nvPr>
        </p:nvSpPr>
        <p:spPr>
          <a:xfrm>
            <a:off x="4876800" y="2017713"/>
            <a:ext cx="4078288" cy="4114800"/>
          </a:xfrm>
        </p:spPr>
        <p:txBody>
          <a:bodyPr/>
          <a:lstStyle/>
          <a:p>
            <a:r>
              <a:rPr lang="en-US" smtClean="0"/>
              <a:t>What does this object diagram tell us?</a:t>
            </a:r>
          </a:p>
        </p:txBody>
      </p:sp>
    </p:spTree>
    <p:extLst>
      <p:ext uri="{BB962C8B-B14F-4D97-AF65-F5344CB8AC3E}">
        <p14:creationId xmlns:p14="http://schemas.microsoft.com/office/powerpoint/2010/main" val="95453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lstStyle/>
          <a:p>
            <a:pPr marL="114300" indent="0">
              <a:buNone/>
            </a:pPr>
            <a:r>
              <a:rPr lang="en-US" dirty="0"/>
              <a:t>UML offers a way to visualize a system's architectural blueprints in a diagram including elements such as</a:t>
            </a:r>
          </a:p>
          <a:p>
            <a:r>
              <a:rPr lang="en-US" dirty="0" smtClean="0"/>
              <a:t>Activities</a:t>
            </a:r>
            <a:r>
              <a:rPr lang="en-US" dirty="0"/>
              <a:t> </a:t>
            </a:r>
          </a:p>
          <a:p>
            <a:r>
              <a:rPr lang="en-US" dirty="0"/>
              <a:t>Individual components of the system</a:t>
            </a:r>
          </a:p>
          <a:p>
            <a:r>
              <a:rPr lang="en-US" dirty="0"/>
              <a:t>how they can interact with other software components.</a:t>
            </a:r>
          </a:p>
          <a:p>
            <a:r>
              <a:rPr lang="en-US" dirty="0" smtClean="0"/>
              <a:t>How </a:t>
            </a:r>
            <a:r>
              <a:rPr lang="en-US" dirty="0"/>
              <a:t>entities interact with others (components and interfaces)</a:t>
            </a:r>
          </a:p>
          <a:p>
            <a:r>
              <a:rPr lang="en-US" dirty="0"/>
              <a:t>External user interface</a:t>
            </a:r>
          </a:p>
          <a:p>
            <a:endParaRPr lang="en-US" dirty="0"/>
          </a:p>
        </p:txBody>
      </p:sp>
    </p:spTree>
    <p:extLst>
      <p:ext uri="{BB962C8B-B14F-4D97-AF65-F5344CB8AC3E}">
        <p14:creationId xmlns:p14="http://schemas.microsoft.com/office/powerpoint/2010/main" val="37245529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a:t>Use Case</a:t>
            </a:r>
          </a:p>
        </p:txBody>
      </p:sp>
      <p:sp>
        <p:nvSpPr>
          <p:cNvPr id="9223" name="Rectangle 7"/>
          <p:cNvSpPr>
            <a:spLocks noChangeArrowheads="1"/>
          </p:cNvSpPr>
          <p:nvPr/>
        </p:nvSpPr>
        <p:spPr bwMode="auto">
          <a:xfrm>
            <a:off x="533400" y="1447800"/>
            <a:ext cx="8077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buFont typeface="Arial" pitchFamily="34" charset="0"/>
              <a:buChar char="•"/>
            </a:pPr>
            <a:r>
              <a:rPr lang="en-US" dirty="0"/>
              <a:t>“A </a:t>
            </a:r>
            <a:r>
              <a:rPr lang="en-US" i="1" dirty="0"/>
              <a:t>use case</a:t>
            </a:r>
            <a:r>
              <a:rPr lang="en-US" dirty="0"/>
              <a:t> specifies the behavior of a system or a part of a system, </a:t>
            </a:r>
            <a:endParaRPr lang="en-US" dirty="0" smtClean="0"/>
          </a:p>
          <a:p>
            <a:pPr marL="285750" indent="-285750">
              <a:buFont typeface="Arial" pitchFamily="34" charset="0"/>
              <a:buChar char="•"/>
            </a:pPr>
            <a:r>
              <a:rPr lang="en-US" dirty="0" smtClean="0"/>
              <a:t>is </a:t>
            </a:r>
            <a:r>
              <a:rPr lang="en-US" dirty="0"/>
              <a:t>a description of a set of sequences of actions</a:t>
            </a:r>
            <a:r>
              <a:rPr lang="en-US" dirty="0" smtClean="0"/>
              <a:t>,</a:t>
            </a:r>
          </a:p>
          <a:p>
            <a:pPr marL="285750" indent="-285750">
              <a:buFont typeface="Arial" pitchFamily="34" charset="0"/>
              <a:buChar char="•"/>
            </a:pPr>
            <a:r>
              <a:rPr lang="en-US" dirty="0" smtClean="0"/>
              <a:t>including </a:t>
            </a:r>
            <a:r>
              <a:rPr lang="en-US" dirty="0"/>
              <a:t>variants, that a system performs to yield an observable result of value to an actor.”</a:t>
            </a:r>
          </a:p>
          <a:p>
            <a:r>
              <a:rPr lang="en-US" dirty="0"/>
              <a:t>	- </a:t>
            </a:r>
            <a:r>
              <a:rPr lang="en-US" i="1" dirty="0"/>
              <a:t>The UML User Guide, [Booch,99]</a:t>
            </a:r>
            <a:r>
              <a:rPr lang="en-US" dirty="0"/>
              <a:t> </a:t>
            </a:r>
          </a:p>
          <a:p>
            <a:endParaRPr lang="en-US" dirty="0"/>
          </a:p>
          <a:p>
            <a:pPr marL="285750" indent="-285750">
              <a:buFont typeface="Arial" pitchFamily="34" charset="0"/>
              <a:buChar char="•"/>
            </a:pPr>
            <a:r>
              <a:rPr lang="en-US" dirty="0"/>
              <a:t>“An </a:t>
            </a:r>
            <a:r>
              <a:rPr lang="en-US" i="1" dirty="0"/>
              <a:t>actor</a:t>
            </a:r>
            <a:r>
              <a:rPr lang="en-US" dirty="0"/>
              <a:t> is an idealization of an external person, process, or thing interacting with a system, subsystem, or class. </a:t>
            </a:r>
            <a:endParaRPr lang="en-US" dirty="0" smtClean="0"/>
          </a:p>
          <a:p>
            <a:pPr marL="285750" indent="-285750">
              <a:buFont typeface="Arial" pitchFamily="34" charset="0"/>
              <a:buChar char="•"/>
            </a:pPr>
            <a:r>
              <a:rPr lang="en-US" dirty="0" smtClean="0"/>
              <a:t>An </a:t>
            </a:r>
            <a:r>
              <a:rPr lang="en-US" dirty="0"/>
              <a:t>actor characterizes the interactions that outside users may have with the system.”</a:t>
            </a:r>
          </a:p>
          <a:p>
            <a:r>
              <a:rPr lang="en-US" i="1" dirty="0"/>
              <a:t>	- The UML Reference Manual, [Rumbaugh,99]</a:t>
            </a:r>
          </a:p>
          <a:p>
            <a:endParaRPr lang="en-US" i="1" dirty="0"/>
          </a:p>
        </p:txBody>
      </p:sp>
    </p:spTree>
    <p:extLst>
      <p:ext uri="{BB962C8B-B14F-4D97-AF65-F5344CB8AC3E}">
        <p14:creationId xmlns:p14="http://schemas.microsoft.com/office/powerpoint/2010/main" val="33971698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Use Case (Cont’d)</a:t>
            </a:r>
          </a:p>
        </p:txBody>
      </p:sp>
      <p:sp>
        <p:nvSpPr>
          <p:cNvPr id="99331" name="Oval 3"/>
          <p:cNvSpPr>
            <a:spLocks noChangeArrowheads="1"/>
          </p:cNvSpPr>
          <p:nvPr/>
        </p:nvSpPr>
        <p:spPr bwMode="auto">
          <a:xfrm>
            <a:off x="1066800" y="2286000"/>
            <a:ext cx="2286000" cy="990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Register for Courses</a:t>
            </a:r>
          </a:p>
        </p:txBody>
      </p:sp>
      <p:sp>
        <p:nvSpPr>
          <p:cNvPr id="99332" name="Text Box 4"/>
          <p:cNvSpPr txBox="1">
            <a:spLocks noChangeArrowheads="1"/>
          </p:cNvSpPr>
          <p:nvPr/>
        </p:nvSpPr>
        <p:spPr bwMode="auto">
          <a:xfrm>
            <a:off x="4114800" y="2286000"/>
            <a:ext cx="457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 use case is rendered as an ellipse in a use case diagram. A use case is always labeled with its name. </a:t>
            </a:r>
          </a:p>
        </p:txBody>
      </p:sp>
    </p:spTree>
    <p:extLst>
      <p:ext uri="{BB962C8B-B14F-4D97-AF65-F5344CB8AC3E}">
        <p14:creationId xmlns:p14="http://schemas.microsoft.com/office/powerpoint/2010/main" val="17826292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Use Case (Cont’d)</a:t>
            </a:r>
          </a:p>
        </p:txBody>
      </p:sp>
      <p:grpSp>
        <p:nvGrpSpPr>
          <p:cNvPr id="100363" name="Group 11"/>
          <p:cNvGrpSpPr>
            <a:grpSpLocks/>
          </p:cNvGrpSpPr>
          <p:nvPr/>
        </p:nvGrpSpPr>
        <p:grpSpPr bwMode="auto">
          <a:xfrm>
            <a:off x="1676400" y="2286000"/>
            <a:ext cx="1371600" cy="3124200"/>
            <a:chOff x="1056" y="1104"/>
            <a:chExt cx="864" cy="1968"/>
          </a:xfrm>
        </p:grpSpPr>
        <p:sp>
          <p:nvSpPr>
            <p:cNvPr id="100355" name="Oval 3"/>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6" name="Line 4"/>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7" name="Line 5"/>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8" name="Line 6"/>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0" name="Line 8"/>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0361" name="Text Box 9"/>
          <p:cNvSpPr txBox="1">
            <a:spLocks noChangeArrowheads="1"/>
          </p:cNvSpPr>
          <p:nvPr/>
        </p:nvSpPr>
        <p:spPr bwMode="auto">
          <a:xfrm>
            <a:off x="4114800" y="2286000"/>
            <a:ext cx="4343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An actor is rendered as a stick figure in a use case diagram. Each actor participates in one or more use cases.</a:t>
            </a:r>
          </a:p>
        </p:txBody>
      </p:sp>
      <p:sp>
        <p:nvSpPr>
          <p:cNvPr id="100362" name="Text Box 10"/>
          <p:cNvSpPr txBox="1">
            <a:spLocks noChangeArrowheads="1"/>
          </p:cNvSpPr>
          <p:nvPr/>
        </p:nvSpPr>
        <p:spPr bwMode="auto">
          <a:xfrm>
            <a:off x="1828800" y="54102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Student</a:t>
            </a:r>
          </a:p>
        </p:txBody>
      </p:sp>
    </p:spTree>
    <p:extLst>
      <p:ext uri="{BB962C8B-B14F-4D97-AF65-F5344CB8AC3E}">
        <p14:creationId xmlns:p14="http://schemas.microsoft.com/office/powerpoint/2010/main" val="37797934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Use Case (Cont’d)</a:t>
            </a:r>
          </a:p>
        </p:txBody>
      </p:sp>
      <p:grpSp>
        <p:nvGrpSpPr>
          <p:cNvPr id="110595" name="Group 3"/>
          <p:cNvGrpSpPr>
            <a:grpSpLocks/>
          </p:cNvGrpSpPr>
          <p:nvPr/>
        </p:nvGrpSpPr>
        <p:grpSpPr bwMode="auto">
          <a:xfrm>
            <a:off x="1676400" y="2286000"/>
            <a:ext cx="5105400" cy="3581400"/>
            <a:chOff x="1056" y="1440"/>
            <a:chExt cx="3216" cy="2256"/>
          </a:xfrm>
        </p:grpSpPr>
        <p:grpSp>
          <p:nvGrpSpPr>
            <p:cNvPr id="110596" name="Group 4"/>
            <p:cNvGrpSpPr>
              <a:grpSpLocks/>
            </p:cNvGrpSpPr>
            <p:nvPr/>
          </p:nvGrpSpPr>
          <p:grpSpPr bwMode="auto">
            <a:xfrm>
              <a:off x="1056" y="1440"/>
              <a:ext cx="864" cy="1968"/>
              <a:chOff x="1056" y="1104"/>
              <a:chExt cx="864" cy="1968"/>
            </a:xfrm>
          </p:grpSpPr>
          <p:sp>
            <p:nvSpPr>
              <p:cNvPr id="110597" name="Oval 5"/>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98" name="Line 6"/>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99" name="Line 7"/>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0" name="Line 8"/>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1" name="Line 9"/>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0602" name="Freeform 10"/>
            <p:cNvSpPr>
              <a:spLocks/>
            </p:cNvSpPr>
            <p:nvPr/>
          </p:nvSpPr>
          <p:spPr bwMode="auto">
            <a:xfrm rot="5400000">
              <a:off x="3107" y="2555"/>
              <a:ext cx="264" cy="240"/>
            </a:xfrm>
            <a:custGeom>
              <a:avLst/>
              <a:gdLst>
                <a:gd name="T0" fmla="*/ 144 w 336"/>
                <a:gd name="T1" fmla="*/ 0 h 240"/>
                <a:gd name="T2" fmla="*/ 0 w 336"/>
                <a:gd name="T3" fmla="*/ 240 h 240"/>
                <a:gd name="T4" fmla="*/ 336 w 336"/>
                <a:gd name="T5" fmla="*/ 240 h 240"/>
                <a:gd name="T6" fmla="*/ 144 w 336"/>
                <a:gd name="T7" fmla="*/ 0 h 240"/>
              </a:gdLst>
              <a:ahLst/>
              <a:cxnLst>
                <a:cxn ang="0">
                  <a:pos x="T0" y="T1"/>
                </a:cxn>
                <a:cxn ang="0">
                  <a:pos x="T2" y="T3"/>
                </a:cxn>
                <a:cxn ang="0">
                  <a:pos x="T4" y="T5"/>
                </a:cxn>
                <a:cxn ang="0">
                  <a:pos x="T6" y="T7"/>
                </a:cxn>
              </a:cxnLst>
              <a:rect l="0" t="0" r="r" b="b"/>
              <a:pathLst>
                <a:path w="336" h="240">
                  <a:moveTo>
                    <a:pt x="144" y="0"/>
                  </a:moveTo>
                  <a:lnTo>
                    <a:pt x="0" y="240"/>
                  </a:lnTo>
                  <a:lnTo>
                    <a:pt x="336" y="240"/>
                  </a:lnTo>
                  <a:lnTo>
                    <a:pt x="144" y="0"/>
                  </a:lnTo>
                  <a:close/>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3" name="Line 11"/>
            <p:cNvSpPr>
              <a:spLocks noChangeShapeType="1"/>
            </p:cNvSpPr>
            <p:nvPr/>
          </p:nvSpPr>
          <p:spPr bwMode="auto">
            <a:xfrm flipH="1">
              <a:off x="1776" y="2672"/>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0604" name="Group 12"/>
            <p:cNvGrpSpPr>
              <a:grpSpLocks/>
            </p:cNvGrpSpPr>
            <p:nvPr/>
          </p:nvGrpSpPr>
          <p:grpSpPr bwMode="auto">
            <a:xfrm>
              <a:off x="3408" y="1488"/>
              <a:ext cx="864" cy="1968"/>
              <a:chOff x="1056" y="1104"/>
              <a:chExt cx="864" cy="1968"/>
            </a:xfrm>
          </p:grpSpPr>
          <p:sp>
            <p:nvSpPr>
              <p:cNvPr id="110605" name="Oval 13"/>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6" name="Line 14"/>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7" name="Line 15"/>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8" name="Line 16"/>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09" name="Line 17"/>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0610" name="Text Box 18"/>
            <p:cNvSpPr txBox="1">
              <a:spLocks noChangeArrowheads="1"/>
            </p:cNvSpPr>
            <p:nvPr/>
          </p:nvSpPr>
          <p:spPr bwMode="auto">
            <a:xfrm>
              <a:off x="1152" y="3408"/>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Student</a:t>
              </a:r>
            </a:p>
          </p:txBody>
        </p:sp>
        <p:sp>
          <p:nvSpPr>
            <p:cNvPr id="110611" name="Text Box 19"/>
            <p:cNvSpPr txBox="1">
              <a:spLocks noChangeArrowheads="1"/>
            </p:cNvSpPr>
            <p:nvPr/>
          </p:nvSpPr>
          <p:spPr bwMode="auto">
            <a:xfrm>
              <a:off x="3600" y="3408"/>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Person</a:t>
              </a:r>
            </a:p>
          </p:txBody>
        </p:sp>
      </p:grpSp>
      <p:sp>
        <p:nvSpPr>
          <p:cNvPr id="110612" name="Text Box 20"/>
          <p:cNvSpPr txBox="1">
            <a:spLocks noChangeArrowheads="1"/>
          </p:cNvSpPr>
          <p:nvPr/>
        </p:nvSpPr>
        <p:spPr bwMode="auto">
          <a:xfrm>
            <a:off x="762000" y="1295400"/>
            <a:ext cx="76200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t>Actors can participate in a generalization relation with other actors.</a:t>
            </a:r>
          </a:p>
        </p:txBody>
      </p:sp>
    </p:spTree>
    <p:extLst>
      <p:ext uri="{BB962C8B-B14F-4D97-AF65-F5344CB8AC3E}">
        <p14:creationId xmlns:p14="http://schemas.microsoft.com/office/powerpoint/2010/main" val="4674036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Use Case (Cont’d)</a:t>
            </a:r>
          </a:p>
        </p:txBody>
      </p:sp>
      <p:grpSp>
        <p:nvGrpSpPr>
          <p:cNvPr id="101379" name="Group 3"/>
          <p:cNvGrpSpPr>
            <a:grpSpLocks/>
          </p:cNvGrpSpPr>
          <p:nvPr/>
        </p:nvGrpSpPr>
        <p:grpSpPr bwMode="auto">
          <a:xfrm>
            <a:off x="1676400" y="2286000"/>
            <a:ext cx="1371600" cy="3124200"/>
            <a:chOff x="1056" y="1104"/>
            <a:chExt cx="864" cy="1968"/>
          </a:xfrm>
        </p:grpSpPr>
        <p:sp>
          <p:nvSpPr>
            <p:cNvPr id="101380" name="Oval 4"/>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81" name="Line 5"/>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82" name="Line 6"/>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83" name="Line 7"/>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84" name="Line 8"/>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1385" name="Oval 9"/>
          <p:cNvSpPr>
            <a:spLocks noChangeArrowheads="1"/>
          </p:cNvSpPr>
          <p:nvPr/>
        </p:nvSpPr>
        <p:spPr bwMode="auto">
          <a:xfrm>
            <a:off x="5410200" y="3733800"/>
            <a:ext cx="2286000" cy="990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Register for Courses</a:t>
            </a:r>
          </a:p>
        </p:txBody>
      </p:sp>
      <p:sp>
        <p:nvSpPr>
          <p:cNvPr id="101390" name="Line 14"/>
          <p:cNvSpPr>
            <a:spLocks noChangeShapeType="1"/>
          </p:cNvSpPr>
          <p:nvPr/>
        </p:nvSpPr>
        <p:spPr bwMode="auto">
          <a:xfrm>
            <a:off x="2743200" y="4191000"/>
            <a:ext cx="2667000" cy="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91" name="Text Box 15"/>
          <p:cNvSpPr txBox="1">
            <a:spLocks noChangeArrowheads="1"/>
          </p:cNvSpPr>
          <p:nvPr/>
        </p:nvSpPr>
        <p:spPr bwMode="auto">
          <a:xfrm>
            <a:off x="3681413" y="1931988"/>
            <a:ext cx="4860925"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70000"/>
              </a:lnSpc>
              <a:spcBef>
                <a:spcPct val="50000"/>
              </a:spcBef>
            </a:pPr>
            <a:r>
              <a:rPr lang="en-US"/>
              <a:t>Actors may be connected to use cases </a:t>
            </a:r>
          </a:p>
          <a:p>
            <a:pPr>
              <a:lnSpc>
                <a:spcPct val="70000"/>
              </a:lnSpc>
              <a:spcBef>
                <a:spcPct val="50000"/>
              </a:spcBef>
            </a:pPr>
            <a:r>
              <a:rPr lang="en-US"/>
              <a:t>only by associations.</a:t>
            </a:r>
          </a:p>
        </p:txBody>
      </p:sp>
      <p:sp>
        <p:nvSpPr>
          <p:cNvPr id="101392" name="Text Box 16"/>
          <p:cNvSpPr txBox="1">
            <a:spLocks noChangeArrowheads="1"/>
          </p:cNvSpPr>
          <p:nvPr/>
        </p:nvSpPr>
        <p:spPr bwMode="auto">
          <a:xfrm>
            <a:off x="1828800" y="54102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Student</a:t>
            </a:r>
          </a:p>
        </p:txBody>
      </p:sp>
    </p:spTree>
    <p:extLst>
      <p:ext uri="{BB962C8B-B14F-4D97-AF65-F5344CB8AC3E}">
        <p14:creationId xmlns:p14="http://schemas.microsoft.com/office/powerpoint/2010/main" val="8373136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Use Case (Cont’d)</a:t>
            </a:r>
          </a:p>
        </p:txBody>
      </p:sp>
      <p:grpSp>
        <p:nvGrpSpPr>
          <p:cNvPr id="102444" name="Group 44"/>
          <p:cNvGrpSpPr>
            <a:grpSpLocks/>
          </p:cNvGrpSpPr>
          <p:nvPr/>
        </p:nvGrpSpPr>
        <p:grpSpPr bwMode="auto">
          <a:xfrm>
            <a:off x="1524000" y="2438400"/>
            <a:ext cx="6126163" cy="3232150"/>
            <a:chOff x="960" y="1536"/>
            <a:chExt cx="3859" cy="2036"/>
          </a:xfrm>
        </p:grpSpPr>
        <p:grpSp>
          <p:nvGrpSpPr>
            <p:cNvPr id="102403" name="Group 3"/>
            <p:cNvGrpSpPr>
              <a:grpSpLocks/>
            </p:cNvGrpSpPr>
            <p:nvPr/>
          </p:nvGrpSpPr>
          <p:grpSpPr bwMode="auto">
            <a:xfrm>
              <a:off x="1008" y="2160"/>
              <a:ext cx="384" cy="672"/>
              <a:chOff x="1056" y="1104"/>
              <a:chExt cx="864" cy="1968"/>
            </a:xfrm>
          </p:grpSpPr>
          <p:sp>
            <p:nvSpPr>
              <p:cNvPr id="102404" name="Oval 4"/>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5" name="Line 5"/>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6" name="Line 6"/>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7" name="Line 7"/>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08" name="Line 8"/>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415" name="Oval 15"/>
            <p:cNvSpPr>
              <a:spLocks noChangeArrowheads="1"/>
            </p:cNvSpPr>
            <p:nvPr/>
          </p:nvSpPr>
          <p:spPr bwMode="auto">
            <a:xfrm>
              <a:off x="1972" y="2352"/>
              <a:ext cx="864" cy="384"/>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8" name="Line 18"/>
            <p:cNvSpPr>
              <a:spLocks noChangeShapeType="1"/>
            </p:cNvSpPr>
            <p:nvPr/>
          </p:nvSpPr>
          <p:spPr bwMode="auto">
            <a:xfrm>
              <a:off x="1344" y="2544"/>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22" name="Text Box 22"/>
            <p:cNvSpPr txBox="1">
              <a:spLocks noChangeArrowheads="1"/>
            </p:cNvSpPr>
            <p:nvPr/>
          </p:nvSpPr>
          <p:spPr bwMode="auto">
            <a:xfrm>
              <a:off x="960" y="2832"/>
              <a:ext cx="5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600"/>
                <a:t>Student</a:t>
              </a:r>
            </a:p>
          </p:txBody>
        </p:sp>
        <p:grpSp>
          <p:nvGrpSpPr>
            <p:cNvPr id="102436" name="Group 36"/>
            <p:cNvGrpSpPr>
              <a:grpSpLocks/>
            </p:cNvGrpSpPr>
            <p:nvPr/>
          </p:nvGrpSpPr>
          <p:grpSpPr bwMode="auto">
            <a:xfrm>
              <a:off x="3936" y="1536"/>
              <a:ext cx="883" cy="884"/>
              <a:chOff x="3264" y="1536"/>
              <a:chExt cx="883" cy="884"/>
            </a:xfrm>
          </p:grpSpPr>
          <p:grpSp>
            <p:nvGrpSpPr>
              <p:cNvPr id="102409" name="Group 9"/>
              <p:cNvGrpSpPr>
                <a:grpSpLocks/>
              </p:cNvGrpSpPr>
              <p:nvPr/>
            </p:nvGrpSpPr>
            <p:grpSpPr bwMode="auto">
              <a:xfrm>
                <a:off x="3408" y="1536"/>
                <a:ext cx="384" cy="672"/>
                <a:chOff x="1056" y="1104"/>
                <a:chExt cx="864" cy="1968"/>
              </a:xfrm>
            </p:grpSpPr>
            <p:sp>
              <p:nvSpPr>
                <p:cNvPr id="102410" name="Oval 10"/>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1" name="Line 11"/>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2" name="Line 12"/>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3" name="Line 13"/>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4" name="Line 14"/>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423" name="Text Box 23"/>
              <p:cNvSpPr txBox="1">
                <a:spLocks noChangeArrowheads="1"/>
              </p:cNvSpPr>
              <p:nvPr/>
            </p:nvSpPr>
            <p:spPr bwMode="auto">
              <a:xfrm>
                <a:off x="3264" y="2208"/>
                <a:ext cx="88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600"/>
                  <a:t>Billing System</a:t>
                </a:r>
              </a:p>
            </p:txBody>
          </p:sp>
        </p:grpSp>
        <p:grpSp>
          <p:nvGrpSpPr>
            <p:cNvPr id="102433" name="Group 33"/>
            <p:cNvGrpSpPr>
              <a:grpSpLocks/>
            </p:cNvGrpSpPr>
            <p:nvPr/>
          </p:nvGrpSpPr>
          <p:grpSpPr bwMode="auto">
            <a:xfrm>
              <a:off x="3984" y="2640"/>
              <a:ext cx="587" cy="932"/>
              <a:chOff x="3360" y="2064"/>
              <a:chExt cx="587" cy="932"/>
            </a:xfrm>
          </p:grpSpPr>
          <p:grpSp>
            <p:nvGrpSpPr>
              <p:cNvPr id="102425" name="Group 25"/>
              <p:cNvGrpSpPr>
                <a:grpSpLocks/>
              </p:cNvGrpSpPr>
              <p:nvPr/>
            </p:nvGrpSpPr>
            <p:grpSpPr bwMode="auto">
              <a:xfrm>
                <a:off x="3456" y="2064"/>
                <a:ext cx="384" cy="672"/>
                <a:chOff x="1056" y="1104"/>
                <a:chExt cx="864" cy="1968"/>
              </a:xfrm>
            </p:grpSpPr>
            <p:sp>
              <p:nvSpPr>
                <p:cNvPr id="102426" name="Oval 26"/>
                <p:cNvSpPr>
                  <a:spLocks noChangeArrowheads="1"/>
                </p:cNvSpPr>
                <p:nvPr/>
              </p:nvSpPr>
              <p:spPr bwMode="auto">
                <a:xfrm>
                  <a:off x="1200" y="1104"/>
                  <a:ext cx="576"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27" name="Line 27"/>
                <p:cNvSpPr>
                  <a:spLocks noChangeShapeType="1"/>
                </p:cNvSpPr>
                <p:nvPr/>
              </p:nvSpPr>
              <p:spPr bwMode="auto">
                <a:xfrm>
                  <a:off x="1488" y="1680"/>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28" name="Line 28"/>
                <p:cNvSpPr>
                  <a:spLocks noChangeShapeType="1"/>
                </p:cNvSpPr>
                <p:nvPr/>
              </p:nvSpPr>
              <p:spPr bwMode="auto">
                <a:xfrm>
                  <a:off x="1488" y="2496"/>
                  <a:ext cx="43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29" name="Line 29"/>
                <p:cNvSpPr>
                  <a:spLocks noChangeShapeType="1"/>
                </p:cNvSpPr>
                <p:nvPr/>
              </p:nvSpPr>
              <p:spPr bwMode="auto">
                <a:xfrm flipH="1">
                  <a:off x="1104" y="2496"/>
                  <a:ext cx="38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0" name="Line 30"/>
                <p:cNvSpPr>
                  <a:spLocks noChangeShapeType="1"/>
                </p:cNvSpPr>
                <p:nvPr/>
              </p:nvSpPr>
              <p:spPr bwMode="auto">
                <a:xfrm>
                  <a:off x="1056" y="196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432" name="Text Box 32"/>
              <p:cNvSpPr txBox="1">
                <a:spLocks noChangeArrowheads="1"/>
              </p:cNvSpPr>
              <p:nvPr/>
            </p:nvSpPr>
            <p:spPr bwMode="auto">
              <a:xfrm>
                <a:off x="3360" y="2784"/>
                <a:ext cx="58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600"/>
                  <a:t>Registrar</a:t>
                </a:r>
              </a:p>
            </p:txBody>
          </p:sp>
        </p:grpSp>
        <p:sp>
          <p:nvSpPr>
            <p:cNvPr id="102439" name="Line 39"/>
            <p:cNvSpPr>
              <a:spLocks noChangeShapeType="1"/>
            </p:cNvSpPr>
            <p:nvPr/>
          </p:nvSpPr>
          <p:spPr bwMode="auto">
            <a:xfrm flipV="1">
              <a:off x="2784" y="1968"/>
              <a:ext cx="1344" cy="48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0" name="Line 40"/>
            <p:cNvSpPr>
              <a:spLocks noChangeShapeType="1"/>
            </p:cNvSpPr>
            <p:nvPr/>
          </p:nvSpPr>
          <p:spPr bwMode="auto">
            <a:xfrm>
              <a:off x="2832" y="2544"/>
              <a:ext cx="1344" cy="528"/>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1" name="Text Box 41"/>
            <p:cNvSpPr txBox="1">
              <a:spLocks noChangeArrowheads="1"/>
            </p:cNvSpPr>
            <p:nvPr/>
          </p:nvSpPr>
          <p:spPr bwMode="auto">
            <a:xfrm>
              <a:off x="1872" y="2784"/>
              <a:ext cx="1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Register for Courses</a:t>
              </a:r>
              <a:endParaRPr lang="en-US" sz="1800"/>
            </a:p>
          </p:txBody>
        </p:sp>
      </p:grpSp>
      <p:sp>
        <p:nvSpPr>
          <p:cNvPr id="102443" name="Text Box 43"/>
          <p:cNvSpPr txBox="1">
            <a:spLocks noChangeArrowheads="1"/>
          </p:cNvSpPr>
          <p:nvPr/>
        </p:nvSpPr>
        <p:spPr bwMode="auto">
          <a:xfrm>
            <a:off x="533400" y="1295400"/>
            <a:ext cx="7767638"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Here we have a </a:t>
            </a:r>
            <a:r>
              <a:rPr lang="en-US" i="1"/>
              <a:t>Student</a:t>
            </a:r>
            <a:r>
              <a:rPr lang="en-US"/>
              <a:t> interacting with the </a:t>
            </a:r>
            <a:r>
              <a:rPr lang="en-US" i="1"/>
              <a:t>Registrar</a:t>
            </a:r>
            <a:r>
              <a:rPr lang="en-US"/>
              <a:t> and the </a:t>
            </a:r>
          </a:p>
          <a:p>
            <a:pPr>
              <a:spcBef>
                <a:spcPct val="50000"/>
              </a:spcBef>
            </a:pPr>
            <a:r>
              <a:rPr lang="en-US" i="1"/>
              <a:t>Billing System</a:t>
            </a:r>
            <a:r>
              <a:rPr lang="en-US"/>
              <a:t> via a “</a:t>
            </a:r>
            <a:r>
              <a:rPr lang="en-US" i="1"/>
              <a:t>Register for Courses</a:t>
            </a:r>
            <a:r>
              <a:rPr lang="en-US"/>
              <a:t>” use case.</a:t>
            </a:r>
          </a:p>
        </p:txBody>
      </p:sp>
    </p:spTree>
    <p:extLst>
      <p:ext uri="{BB962C8B-B14F-4D97-AF65-F5344CB8AC3E}">
        <p14:creationId xmlns:p14="http://schemas.microsoft.com/office/powerpoint/2010/main" val="33281092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State Machine</a:t>
            </a:r>
          </a:p>
        </p:txBody>
      </p:sp>
      <p:sp>
        <p:nvSpPr>
          <p:cNvPr id="103452" name="Text Box 28"/>
          <p:cNvSpPr txBox="1">
            <a:spLocks noChangeArrowheads="1"/>
          </p:cNvSpPr>
          <p:nvPr/>
        </p:nvSpPr>
        <p:spPr bwMode="auto">
          <a:xfrm>
            <a:off x="609600" y="1691839"/>
            <a:ext cx="8153400"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85750" indent="-285750">
              <a:buFont typeface="Arial" pitchFamily="34" charset="0"/>
              <a:buChar char="•"/>
            </a:pPr>
            <a:r>
              <a:rPr lang="en-US" dirty="0"/>
              <a:t>“The state machine view describes the dynamic behavior of objects over time by modeling the lifecycles of objects of each class</a:t>
            </a:r>
            <a:r>
              <a:rPr lang="en-US" dirty="0" smtClean="0"/>
              <a:t>.</a:t>
            </a:r>
          </a:p>
          <a:p>
            <a:pPr marL="285750" indent="-285750">
              <a:buFont typeface="Arial" pitchFamily="34" charset="0"/>
              <a:buChar char="•"/>
            </a:pPr>
            <a:r>
              <a:rPr lang="en-US" dirty="0" smtClean="0"/>
              <a:t> </a:t>
            </a:r>
            <a:r>
              <a:rPr lang="en-US" dirty="0"/>
              <a:t>Each object is treated as an isolated entity that communicates with the rest of the world by detecting events and responding to them. Events represent the kinds of changes that objects can detect... Anything that can affect an object can be characterized as an event.”</a:t>
            </a:r>
          </a:p>
          <a:p>
            <a:endParaRPr lang="en-US" dirty="0"/>
          </a:p>
          <a:p>
            <a:r>
              <a:rPr lang="en-US" dirty="0"/>
              <a:t>	- </a:t>
            </a:r>
            <a:r>
              <a:rPr lang="en-US" i="1" dirty="0"/>
              <a:t>The UML Reference Manual, [Rumbaugh,99]</a:t>
            </a:r>
            <a:endParaRPr lang="en-US" dirty="0"/>
          </a:p>
        </p:txBody>
      </p:sp>
    </p:spTree>
    <p:extLst>
      <p:ext uri="{BB962C8B-B14F-4D97-AF65-F5344CB8AC3E}">
        <p14:creationId xmlns:p14="http://schemas.microsoft.com/office/powerpoint/2010/main" val="22635948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State Machine</a:t>
            </a:r>
          </a:p>
        </p:txBody>
      </p:sp>
      <p:sp>
        <p:nvSpPr>
          <p:cNvPr id="115715" name="Text Box 3"/>
          <p:cNvSpPr txBox="1">
            <a:spLocks noChangeArrowheads="1"/>
          </p:cNvSpPr>
          <p:nvPr/>
        </p:nvSpPr>
        <p:spPr bwMode="auto">
          <a:xfrm>
            <a:off x="457200" y="1295400"/>
            <a:ext cx="8253413" cy="283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t>An object must be in some specific state at any given time during its lifecycle. An object transitions from one state to another as the result of some event that affects it. You may create a state diagram for any class, collaboration, operation, or use case in a UML model .</a:t>
            </a:r>
          </a:p>
          <a:p>
            <a:pPr>
              <a:spcBef>
                <a:spcPct val="50000"/>
              </a:spcBef>
            </a:pPr>
            <a:r>
              <a:rPr lang="en-US"/>
              <a:t>There can be only one start state in a state diagram, but there may be many intermediate and final states.</a:t>
            </a:r>
          </a:p>
        </p:txBody>
      </p:sp>
    </p:spTree>
    <p:extLst>
      <p:ext uri="{BB962C8B-B14F-4D97-AF65-F5344CB8AC3E}">
        <p14:creationId xmlns:p14="http://schemas.microsoft.com/office/powerpoint/2010/main" val="17947356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State Machine</a:t>
            </a:r>
          </a:p>
        </p:txBody>
      </p:sp>
      <p:sp>
        <p:nvSpPr>
          <p:cNvPr id="112648" name="Rectangle 8"/>
          <p:cNvSpPr>
            <a:spLocks noChangeArrowheads="1"/>
          </p:cNvSpPr>
          <p:nvPr/>
        </p:nvSpPr>
        <p:spPr bwMode="auto">
          <a:xfrm>
            <a:off x="990600" y="1295400"/>
            <a:ext cx="7620000" cy="487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2660" name="Group 20"/>
          <p:cNvGrpSpPr>
            <a:grpSpLocks/>
          </p:cNvGrpSpPr>
          <p:nvPr/>
        </p:nvGrpSpPr>
        <p:grpSpPr bwMode="auto">
          <a:xfrm>
            <a:off x="2438400" y="1371600"/>
            <a:ext cx="2103438" cy="457200"/>
            <a:chOff x="1104" y="1344"/>
            <a:chExt cx="1325" cy="288"/>
          </a:xfrm>
        </p:grpSpPr>
        <p:sp>
          <p:nvSpPr>
            <p:cNvPr id="112646" name="Oval 6"/>
            <p:cNvSpPr>
              <a:spLocks noChangeArrowheads="1"/>
            </p:cNvSpPr>
            <p:nvPr/>
          </p:nvSpPr>
          <p:spPr bwMode="auto">
            <a:xfrm>
              <a:off x="1104" y="1392"/>
              <a:ext cx="240"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0" name="Text Box 10"/>
            <p:cNvSpPr txBox="1">
              <a:spLocks noChangeArrowheads="1"/>
            </p:cNvSpPr>
            <p:nvPr/>
          </p:nvSpPr>
          <p:spPr bwMode="auto">
            <a:xfrm>
              <a:off x="1584" y="1344"/>
              <a:ext cx="84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t>start state</a:t>
              </a:r>
            </a:p>
          </p:txBody>
        </p:sp>
      </p:grpSp>
      <p:grpSp>
        <p:nvGrpSpPr>
          <p:cNvPr id="112661" name="Group 21"/>
          <p:cNvGrpSpPr>
            <a:grpSpLocks/>
          </p:cNvGrpSpPr>
          <p:nvPr/>
        </p:nvGrpSpPr>
        <p:grpSpPr bwMode="auto">
          <a:xfrm>
            <a:off x="5562600" y="1371600"/>
            <a:ext cx="2136775" cy="533400"/>
            <a:chOff x="1056" y="1824"/>
            <a:chExt cx="1346" cy="336"/>
          </a:xfrm>
        </p:grpSpPr>
        <p:grpSp>
          <p:nvGrpSpPr>
            <p:cNvPr id="112656" name="Group 16"/>
            <p:cNvGrpSpPr>
              <a:grpSpLocks/>
            </p:cNvGrpSpPr>
            <p:nvPr/>
          </p:nvGrpSpPr>
          <p:grpSpPr bwMode="auto">
            <a:xfrm>
              <a:off x="1056" y="1824"/>
              <a:ext cx="336" cy="336"/>
              <a:chOff x="624" y="1824"/>
              <a:chExt cx="336" cy="336"/>
            </a:xfrm>
          </p:grpSpPr>
          <p:sp>
            <p:nvSpPr>
              <p:cNvPr id="112651" name="Oval 11"/>
              <p:cNvSpPr>
                <a:spLocks noChangeArrowheads="1"/>
              </p:cNvSpPr>
              <p:nvPr/>
            </p:nvSpPr>
            <p:spPr bwMode="auto">
              <a:xfrm>
                <a:off x="672" y="1872"/>
                <a:ext cx="240" cy="24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2" name="Oval 12"/>
              <p:cNvSpPr>
                <a:spLocks noChangeArrowheads="1"/>
              </p:cNvSpPr>
              <p:nvPr/>
            </p:nvSpPr>
            <p:spPr bwMode="auto">
              <a:xfrm>
                <a:off x="624" y="1824"/>
                <a:ext cx="336" cy="336"/>
              </a:xfrm>
              <a:prstGeom prst="ellipse">
                <a:avLst/>
              </a:prstGeom>
              <a:noFill/>
              <a:ln w="9525">
                <a:solidFill>
                  <a:srgbClr val="99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653" name="Text Box 13"/>
            <p:cNvSpPr txBox="1">
              <a:spLocks noChangeArrowheads="1"/>
            </p:cNvSpPr>
            <p:nvPr/>
          </p:nvSpPr>
          <p:spPr bwMode="auto">
            <a:xfrm>
              <a:off x="1536" y="1824"/>
              <a:ext cx="8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t>final state</a:t>
              </a:r>
            </a:p>
          </p:txBody>
        </p:sp>
      </p:grpSp>
      <p:grpSp>
        <p:nvGrpSpPr>
          <p:cNvPr id="112673" name="Group 33"/>
          <p:cNvGrpSpPr>
            <a:grpSpLocks/>
          </p:cNvGrpSpPr>
          <p:nvPr/>
        </p:nvGrpSpPr>
        <p:grpSpPr bwMode="auto">
          <a:xfrm>
            <a:off x="1981200" y="2133600"/>
            <a:ext cx="3076575" cy="609600"/>
            <a:chOff x="1248" y="1344"/>
            <a:chExt cx="1938" cy="384"/>
          </a:xfrm>
        </p:grpSpPr>
        <p:sp>
          <p:nvSpPr>
            <p:cNvPr id="112654" name="AutoShape 14"/>
            <p:cNvSpPr>
              <a:spLocks noChangeArrowheads="1"/>
            </p:cNvSpPr>
            <p:nvPr/>
          </p:nvSpPr>
          <p:spPr bwMode="auto">
            <a:xfrm>
              <a:off x="1248" y="1344"/>
              <a:ext cx="768" cy="384"/>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5" name="Text Box 15"/>
            <p:cNvSpPr txBox="1">
              <a:spLocks noChangeArrowheads="1"/>
            </p:cNvSpPr>
            <p:nvPr/>
          </p:nvSpPr>
          <p:spPr bwMode="auto">
            <a:xfrm>
              <a:off x="2160" y="1392"/>
              <a:ext cx="1026"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t>simple state</a:t>
              </a:r>
            </a:p>
          </p:txBody>
        </p:sp>
      </p:grpSp>
      <p:grpSp>
        <p:nvGrpSpPr>
          <p:cNvPr id="112672" name="Group 32"/>
          <p:cNvGrpSpPr>
            <a:grpSpLocks/>
          </p:cNvGrpSpPr>
          <p:nvPr/>
        </p:nvGrpSpPr>
        <p:grpSpPr bwMode="auto">
          <a:xfrm>
            <a:off x="1981200" y="2971800"/>
            <a:ext cx="4894263" cy="609600"/>
            <a:chOff x="1248" y="1872"/>
            <a:chExt cx="3083" cy="384"/>
          </a:xfrm>
        </p:grpSpPr>
        <p:sp>
          <p:nvSpPr>
            <p:cNvPr id="112657" name="AutoShape 17"/>
            <p:cNvSpPr>
              <a:spLocks noChangeArrowheads="1"/>
            </p:cNvSpPr>
            <p:nvPr/>
          </p:nvSpPr>
          <p:spPr bwMode="auto">
            <a:xfrm>
              <a:off x="1248" y="1872"/>
              <a:ext cx="768" cy="384"/>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8" name="Line 18"/>
            <p:cNvSpPr>
              <a:spLocks noChangeShapeType="1"/>
            </p:cNvSpPr>
            <p:nvPr/>
          </p:nvSpPr>
          <p:spPr bwMode="auto">
            <a:xfrm>
              <a:off x="1248" y="2064"/>
              <a:ext cx="76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9" name="Text Box 19"/>
            <p:cNvSpPr txBox="1">
              <a:spLocks noChangeArrowheads="1"/>
            </p:cNvSpPr>
            <p:nvPr/>
          </p:nvSpPr>
          <p:spPr bwMode="auto">
            <a:xfrm>
              <a:off x="2160" y="1920"/>
              <a:ext cx="21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t>concurrent composite state</a:t>
              </a:r>
            </a:p>
          </p:txBody>
        </p:sp>
      </p:grpSp>
      <p:grpSp>
        <p:nvGrpSpPr>
          <p:cNvPr id="112671" name="Group 31"/>
          <p:cNvGrpSpPr>
            <a:grpSpLocks/>
          </p:cNvGrpSpPr>
          <p:nvPr/>
        </p:nvGrpSpPr>
        <p:grpSpPr bwMode="auto">
          <a:xfrm>
            <a:off x="1295400" y="3962400"/>
            <a:ext cx="6350000" cy="1752600"/>
            <a:chOff x="816" y="2496"/>
            <a:chExt cx="4000" cy="1104"/>
          </a:xfrm>
        </p:grpSpPr>
        <p:sp>
          <p:nvSpPr>
            <p:cNvPr id="112664" name="AutoShape 24"/>
            <p:cNvSpPr>
              <a:spLocks noChangeArrowheads="1"/>
            </p:cNvSpPr>
            <p:nvPr/>
          </p:nvSpPr>
          <p:spPr bwMode="auto">
            <a:xfrm>
              <a:off x="1680" y="3072"/>
              <a:ext cx="768" cy="384"/>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5" name="AutoShape 25"/>
            <p:cNvSpPr>
              <a:spLocks noChangeArrowheads="1"/>
            </p:cNvSpPr>
            <p:nvPr/>
          </p:nvSpPr>
          <p:spPr bwMode="auto">
            <a:xfrm>
              <a:off x="912" y="2640"/>
              <a:ext cx="768" cy="384"/>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7" name="AutoShape 27"/>
            <p:cNvSpPr>
              <a:spLocks noChangeArrowheads="1"/>
            </p:cNvSpPr>
            <p:nvPr/>
          </p:nvSpPr>
          <p:spPr bwMode="auto">
            <a:xfrm>
              <a:off x="816" y="2496"/>
              <a:ext cx="1728" cy="110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9" name="Text Box 29"/>
            <p:cNvSpPr txBox="1">
              <a:spLocks noChangeArrowheads="1"/>
            </p:cNvSpPr>
            <p:nvPr/>
          </p:nvSpPr>
          <p:spPr bwMode="auto">
            <a:xfrm>
              <a:off x="2688" y="2928"/>
              <a:ext cx="21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t>sequential composite state</a:t>
              </a:r>
            </a:p>
          </p:txBody>
        </p:sp>
      </p:grpSp>
    </p:spTree>
    <p:extLst>
      <p:ext uri="{BB962C8B-B14F-4D97-AF65-F5344CB8AC3E}">
        <p14:creationId xmlns:p14="http://schemas.microsoft.com/office/powerpoint/2010/main" val="15748398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State Machine</a:t>
            </a:r>
          </a:p>
        </p:txBody>
      </p:sp>
      <p:grpSp>
        <p:nvGrpSpPr>
          <p:cNvPr id="111709" name="Group 93"/>
          <p:cNvGrpSpPr>
            <a:grpSpLocks/>
          </p:cNvGrpSpPr>
          <p:nvPr/>
        </p:nvGrpSpPr>
        <p:grpSpPr bwMode="auto">
          <a:xfrm>
            <a:off x="609600" y="1371600"/>
            <a:ext cx="7858125" cy="4502150"/>
            <a:chOff x="384" y="864"/>
            <a:chExt cx="4950" cy="2836"/>
          </a:xfrm>
        </p:grpSpPr>
        <p:sp>
          <p:nvSpPr>
            <p:cNvPr id="111662" name="Oval 46"/>
            <p:cNvSpPr>
              <a:spLocks noChangeArrowheads="1"/>
            </p:cNvSpPr>
            <p:nvPr/>
          </p:nvSpPr>
          <p:spPr bwMode="auto">
            <a:xfrm>
              <a:off x="528" y="962"/>
              <a:ext cx="186" cy="178"/>
            </a:xfrm>
            <a:prstGeom prst="ellipse">
              <a:avLst/>
            </a:prstGeom>
            <a:solidFill>
              <a:srgbClr val="000000"/>
            </a:solidFill>
            <a:ln w="0">
              <a:solidFill>
                <a:srgbClr val="990033"/>
              </a:solidFill>
              <a:round/>
              <a:headEnd/>
              <a:tailEnd/>
            </a:ln>
          </p:spPr>
          <p:txBody>
            <a:bodyPr/>
            <a:lstStyle/>
            <a:p>
              <a:endParaRPr lang="en-US"/>
            </a:p>
          </p:txBody>
        </p:sp>
        <p:sp>
          <p:nvSpPr>
            <p:cNvPr id="111663" name="Oval 47"/>
            <p:cNvSpPr>
              <a:spLocks noChangeArrowheads="1"/>
            </p:cNvSpPr>
            <p:nvPr/>
          </p:nvSpPr>
          <p:spPr bwMode="auto">
            <a:xfrm>
              <a:off x="480" y="3262"/>
              <a:ext cx="264" cy="240"/>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664" name="Oval 48"/>
            <p:cNvSpPr>
              <a:spLocks noChangeArrowheads="1"/>
            </p:cNvSpPr>
            <p:nvPr/>
          </p:nvSpPr>
          <p:spPr bwMode="auto">
            <a:xfrm>
              <a:off x="520" y="3305"/>
              <a:ext cx="186" cy="159"/>
            </a:xfrm>
            <a:prstGeom prst="ellipse">
              <a:avLst/>
            </a:prstGeom>
            <a:solidFill>
              <a:srgbClr val="000000"/>
            </a:solidFill>
            <a:ln w="0">
              <a:solidFill>
                <a:srgbClr val="990033"/>
              </a:solidFill>
              <a:round/>
              <a:headEnd/>
              <a:tailEnd/>
            </a:ln>
          </p:spPr>
          <p:txBody>
            <a:bodyPr/>
            <a:lstStyle/>
            <a:p>
              <a:endParaRPr lang="en-US"/>
            </a:p>
          </p:txBody>
        </p:sp>
        <p:sp>
          <p:nvSpPr>
            <p:cNvPr id="111665" name="AutoShape 49"/>
            <p:cNvSpPr>
              <a:spLocks noChangeArrowheads="1"/>
            </p:cNvSpPr>
            <p:nvPr/>
          </p:nvSpPr>
          <p:spPr bwMode="auto">
            <a:xfrm>
              <a:off x="2659" y="1577"/>
              <a:ext cx="868" cy="410"/>
            </a:xfrm>
            <a:prstGeom prst="roundRect">
              <a:avLst>
                <a:gd name="adj" fmla="val 15218"/>
              </a:avLst>
            </a:prstGeom>
            <a:solidFill>
              <a:srgbClr val="FFFFCC"/>
            </a:solidFill>
            <a:ln w="0">
              <a:solidFill>
                <a:srgbClr val="990033"/>
              </a:solidFill>
              <a:round/>
              <a:headEnd/>
              <a:tailEnd/>
            </a:ln>
          </p:spPr>
          <p:txBody>
            <a:bodyPr/>
            <a:lstStyle/>
            <a:p>
              <a:endParaRPr lang="en-US"/>
            </a:p>
          </p:txBody>
        </p:sp>
        <p:sp>
          <p:nvSpPr>
            <p:cNvPr id="111666" name="Rectangle 50"/>
            <p:cNvSpPr>
              <a:spLocks noChangeArrowheads="1"/>
            </p:cNvSpPr>
            <p:nvPr/>
          </p:nvSpPr>
          <p:spPr bwMode="auto">
            <a:xfrm>
              <a:off x="2878" y="1639"/>
              <a:ext cx="47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selecting</a:t>
              </a:r>
              <a:endParaRPr lang="en-US"/>
            </a:p>
          </p:txBody>
        </p:sp>
        <p:sp>
          <p:nvSpPr>
            <p:cNvPr id="111667" name="AutoShape 51"/>
            <p:cNvSpPr>
              <a:spLocks noChangeArrowheads="1"/>
            </p:cNvSpPr>
            <p:nvPr/>
          </p:nvSpPr>
          <p:spPr bwMode="auto">
            <a:xfrm>
              <a:off x="2644" y="2379"/>
              <a:ext cx="898" cy="446"/>
            </a:xfrm>
            <a:prstGeom prst="roundRect">
              <a:avLst>
                <a:gd name="adj" fmla="val 14000"/>
              </a:avLst>
            </a:prstGeom>
            <a:solidFill>
              <a:srgbClr val="FFFFCC"/>
            </a:solidFill>
            <a:ln w="0">
              <a:solidFill>
                <a:srgbClr val="990033"/>
              </a:solidFill>
              <a:round/>
              <a:headEnd/>
              <a:tailEnd/>
            </a:ln>
          </p:spPr>
          <p:txBody>
            <a:bodyPr/>
            <a:lstStyle/>
            <a:p>
              <a:endParaRPr lang="en-US"/>
            </a:p>
          </p:txBody>
        </p:sp>
        <p:sp>
          <p:nvSpPr>
            <p:cNvPr id="111668" name="Rectangle 52"/>
            <p:cNvSpPr>
              <a:spLocks noChangeArrowheads="1"/>
            </p:cNvSpPr>
            <p:nvPr/>
          </p:nvSpPr>
          <p:spPr bwMode="auto">
            <a:xfrm>
              <a:off x="2892" y="2433"/>
              <a:ext cx="44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verifying</a:t>
              </a:r>
              <a:endParaRPr lang="en-US"/>
            </a:p>
          </p:txBody>
        </p:sp>
        <p:sp>
          <p:nvSpPr>
            <p:cNvPr id="111669" name="AutoShape 53"/>
            <p:cNvSpPr>
              <a:spLocks noChangeArrowheads="1"/>
            </p:cNvSpPr>
            <p:nvPr/>
          </p:nvSpPr>
          <p:spPr bwMode="auto">
            <a:xfrm>
              <a:off x="2659" y="864"/>
              <a:ext cx="868" cy="374"/>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111670" name="Rectangle 54"/>
            <p:cNvSpPr>
              <a:spLocks noChangeArrowheads="1"/>
            </p:cNvSpPr>
            <p:nvPr/>
          </p:nvSpPr>
          <p:spPr bwMode="auto">
            <a:xfrm>
              <a:off x="2774" y="917"/>
              <a:ext cx="6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downloading</a:t>
              </a:r>
              <a:endParaRPr lang="en-US"/>
            </a:p>
          </p:txBody>
        </p:sp>
        <p:sp>
          <p:nvSpPr>
            <p:cNvPr id="111671" name="Line 55"/>
            <p:cNvSpPr>
              <a:spLocks noChangeShapeType="1"/>
            </p:cNvSpPr>
            <p:nvPr/>
          </p:nvSpPr>
          <p:spPr bwMode="auto">
            <a:xfrm>
              <a:off x="3093" y="1247"/>
              <a:ext cx="1" cy="33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72" name="Line 56"/>
            <p:cNvSpPr>
              <a:spLocks noChangeShapeType="1"/>
            </p:cNvSpPr>
            <p:nvPr/>
          </p:nvSpPr>
          <p:spPr bwMode="auto">
            <a:xfrm flipV="1">
              <a:off x="3093" y="1479"/>
              <a:ext cx="37"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73" name="Line 57"/>
            <p:cNvSpPr>
              <a:spLocks noChangeShapeType="1"/>
            </p:cNvSpPr>
            <p:nvPr/>
          </p:nvSpPr>
          <p:spPr bwMode="auto">
            <a:xfrm flipH="1" flipV="1">
              <a:off x="3055" y="1479"/>
              <a:ext cx="38"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74" name="Line 58"/>
            <p:cNvSpPr>
              <a:spLocks noChangeShapeType="1"/>
            </p:cNvSpPr>
            <p:nvPr/>
          </p:nvSpPr>
          <p:spPr bwMode="auto">
            <a:xfrm>
              <a:off x="3093" y="1987"/>
              <a:ext cx="1" cy="39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75" name="Line 59"/>
            <p:cNvSpPr>
              <a:spLocks noChangeShapeType="1"/>
            </p:cNvSpPr>
            <p:nvPr/>
          </p:nvSpPr>
          <p:spPr bwMode="auto">
            <a:xfrm flipV="1">
              <a:off x="3093" y="2281"/>
              <a:ext cx="37"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76" name="Line 60"/>
            <p:cNvSpPr>
              <a:spLocks noChangeShapeType="1"/>
            </p:cNvSpPr>
            <p:nvPr/>
          </p:nvSpPr>
          <p:spPr bwMode="auto">
            <a:xfrm flipH="1" flipV="1">
              <a:off x="3055" y="2281"/>
              <a:ext cx="38"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77" name="AutoShape 61"/>
            <p:cNvSpPr>
              <a:spLocks noChangeArrowheads="1"/>
            </p:cNvSpPr>
            <p:nvPr/>
          </p:nvSpPr>
          <p:spPr bwMode="auto">
            <a:xfrm>
              <a:off x="2547" y="3190"/>
              <a:ext cx="1092" cy="375"/>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111678" name="Rectangle 62"/>
            <p:cNvSpPr>
              <a:spLocks noChangeArrowheads="1"/>
            </p:cNvSpPr>
            <p:nvPr/>
          </p:nvSpPr>
          <p:spPr bwMode="auto">
            <a:xfrm>
              <a:off x="2621" y="3253"/>
              <a:ext cx="99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checking schedule</a:t>
              </a:r>
              <a:endParaRPr lang="en-US"/>
            </a:p>
          </p:txBody>
        </p:sp>
        <p:sp>
          <p:nvSpPr>
            <p:cNvPr id="111679" name="Rectangle 63"/>
            <p:cNvSpPr>
              <a:spLocks noChangeArrowheads="1"/>
            </p:cNvSpPr>
            <p:nvPr/>
          </p:nvSpPr>
          <p:spPr bwMode="auto">
            <a:xfrm>
              <a:off x="1018" y="873"/>
              <a:ext cx="14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download course offerings</a:t>
              </a:r>
              <a:endParaRPr lang="en-US"/>
            </a:p>
          </p:txBody>
        </p:sp>
        <p:sp>
          <p:nvSpPr>
            <p:cNvPr id="111680" name="Rectangle 64"/>
            <p:cNvSpPr>
              <a:spLocks noChangeArrowheads="1"/>
            </p:cNvSpPr>
            <p:nvPr/>
          </p:nvSpPr>
          <p:spPr bwMode="auto">
            <a:xfrm>
              <a:off x="3111" y="1327"/>
              <a:ext cx="12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make a course selection</a:t>
              </a:r>
              <a:endParaRPr lang="en-US"/>
            </a:p>
          </p:txBody>
        </p:sp>
        <p:sp>
          <p:nvSpPr>
            <p:cNvPr id="111681" name="Rectangle 65"/>
            <p:cNvSpPr>
              <a:spLocks noChangeArrowheads="1"/>
            </p:cNvSpPr>
            <p:nvPr/>
          </p:nvSpPr>
          <p:spPr bwMode="auto">
            <a:xfrm>
              <a:off x="3111" y="2147"/>
              <a:ext cx="79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verify selection</a:t>
              </a:r>
              <a:endParaRPr lang="en-US"/>
            </a:p>
          </p:txBody>
        </p:sp>
        <p:sp>
          <p:nvSpPr>
            <p:cNvPr id="111682" name="Rectangle 66"/>
            <p:cNvSpPr>
              <a:spLocks noChangeArrowheads="1"/>
            </p:cNvSpPr>
            <p:nvPr/>
          </p:nvSpPr>
          <p:spPr bwMode="auto">
            <a:xfrm>
              <a:off x="3079" y="2967"/>
              <a:ext cx="82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check schedule</a:t>
              </a:r>
              <a:endParaRPr lang="en-US"/>
            </a:p>
          </p:txBody>
        </p:sp>
        <p:sp>
          <p:nvSpPr>
            <p:cNvPr id="111683" name="Rectangle 67"/>
            <p:cNvSpPr>
              <a:spLocks noChangeArrowheads="1"/>
            </p:cNvSpPr>
            <p:nvPr/>
          </p:nvSpPr>
          <p:spPr bwMode="auto">
            <a:xfrm>
              <a:off x="4185" y="2545"/>
              <a:ext cx="114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select another course</a:t>
              </a:r>
              <a:endParaRPr lang="en-US"/>
            </a:p>
          </p:txBody>
        </p:sp>
        <p:sp>
          <p:nvSpPr>
            <p:cNvPr id="111684" name="Rectangle 68"/>
            <p:cNvSpPr>
              <a:spLocks noChangeArrowheads="1"/>
            </p:cNvSpPr>
            <p:nvPr/>
          </p:nvSpPr>
          <p:spPr bwMode="auto">
            <a:xfrm>
              <a:off x="672" y="2160"/>
              <a:ext cx="136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make a different selection</a:t>
              </a:r>
              <a:endParaRPr lang="en-US"/>
            </a:p>
          </p:txBody>
        </p:sp>
        <p:sp>
          <p:nvSpPr>
            <p:cNvPr id="111685" name="Line 69"/>
            <p:cNvSpPr>
              <a:spLocks noChangeShapeType="1"/>
            </p:cNvSpPr>
            <p:nvPr/>
          </p:nvSpPr>
          <p:spPr bwMode="auto">
            <a:xfrm flipH="1">
              <a:off x="744" y="3377"/>
              <a:ext cx="1803"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86" name="Line 70"/>
            <p:cNvSpPr>
              <a:spLocks noChangeShapeType="1"/>
            </p:cNvSpPr>
            <p:nvPr/>
          </p:nvSpPr>
          <p:spPr bwMode="auto">
            <a:xfrm>
              <a:off x="744" y="3377"/>
              <a:ext cx="90" cy="4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87" name="Line 71"/>
            <p:cNvSpPr>
              <a:spLocks noChangeShapeType="1"/>
            </p:cNvSpPr>
            <p:nvPr/>
          </p:nvSpPr>
          <p:spPr bwMode="auto">
            <a:xfrm flipV="1">
              <a:off x="744" y="3333"/>
              <a:ext cx="90" cy="4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88" name="Freeform 72"/>
            <p:cNvSpPr>
              <a:spLocks/>
            </p:cNvSpPr>
            <p:nvPr/>
          </p:nvSpPr>
          <p:spPr bwMode="auto">
            <a:xfrm>
              <a:off x="3527" y="1782"/>
              <a:ext cx="598" cy="1587"/>
            </a:xfrm>
            <a:custGeom>
              <a:avLst/>
              <a:gdLst>
                <a:gd name="T0" fmla="*/ 15 w 80"/>
                <a:gd name="T1" fmla="*/ 178 h 178"/>
                <a:gd name="T2" fmla="*/ 80 w 80"/>
                <a:gd name="T3" fmla="*/ 178 h 178"/>
                <a:gd name="T4" fmla="*/ 80 w 80"/>
                <a:gd name="T5" fmla="*/ 0 h 178"/>
                <a:gd name="T6" fmla="*/ 0 w 80"/>
                <a:gd name="T7" fmla="*/ 0 h 178"/>
              </a:gdLst>
              <a:ahLst/>
              <a:cxnLst>
                <a:cxn ang="0">
                  <a:pos x="T0" y="T1"/>
                </a:cxn>
                <a:cxn ang="0">
                  <a:pos x="T2" y="T3"/>
                </a:cxn>
                <a:cxn ang="0">
                  <a:pos x="T4" y="T5"/>
                </a:cxn>
                <a:cxn ang="0">
                  <a:pos x="T6" y="T7"/>
                </a:cxn>
              </a:cxnLst>
              <a:rect l="0" t="0" r="r" b="b"/>
              <a:pathLst>
                <a:path w="80" h="178">
                  <a:moveTo>
                    <a:pt x="15" y="178"/>
                  </a:moveTo>
                  <a:lnTo>
                    <a:pt x="80" y="178"/>
                  </a:lnTo>
                  <a:lnTo>
                    <a:pt x="80" y="0"/>
                  </a:lnTo>
                  <a:lnTo>
                    <a:pt x="0"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689" name="Line 73"/>
            <p:cNvSpPr>
              <a:spLocks noChangeShapeType="1"/>
            </p:cNvSpPr>
            <p:nvPr/>
          </p:nvSpPr>
          <p:spPr bwMode="auto">
            <a:xfrm>
              <a:off x="3527" y="1782"/>
              <a:ext cx="89" cy="3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90" name="Line 74"/>
            <p:cNvSpPr>
              <a:spLocks noChangeShapeType="1"/>
            </p:cNvSpPr>
            <p:nvPr/>
          </p:nvSpPr>
          <p:spPr bwMode="auto">
            <a:xfrm flipV="1">
              <a:off x="3527" y="1737"/>
              <a:ext cx="89" cy="4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92" name="Line 76"/>
            <p:cNvSpPr>
              <a:spLocks noChangeShapeType="1"/>
            </p:cNvSpPr>
            <p:nvPr/>
          </p:nvSpPr>
          <p:spPr bwMode="auto">
            <a:xfrm flipH="1">
              <a:off x="2577" y="1782"/>
              <a:ext cx="82" cy="3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93" name="Line 77"/>
            <p:cNvSpPr>
              <a:spLocks noChangeShapeType="1"/>
            </p:cNvSpPr>
            <p:nvPr/>
          </p:nvSpPr>
          <p:spPr bwMode="auto">
            <a:xfrm flipH="1" flipV="1">
              <a:off x="2577" y="1737"/>
              <a:ext cx="82" cy="4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94" name="Line 78"/>
            <p:cNvSpPr>
              <a:spLocks noChangeShapeType="1"/>
            </p:cNvSpPr>
            <p:nvPr/>
          </p:nvSpPr>
          <p:spPr bwMode="auto">
            <a:xfrm>
              <a:off x="3093" y="2825"/>
              <a:ext cx="1" cy="36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95" name="Line 79"/>
            <p:cNvSpPr>
              <a:spLocks noChangeShapeType="1"/>
            </p:cNvSpPr>
            <p:nvPr/>
          </p:nvSpPr>
          <p:spPr bwMode="auto">
            <a:xfrm flipV="1">
              <a:off x="3093" y="3092"/>
              <a:ext cx="37"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96" name="Line 80"/>
            <p:cNvSpPr>
              <a:spLocks noChangeShapeType="1"/>
            </p:cNvSpPr>
            <p:nvPr/>
          </p:nvSpPr>
          <p:spPr bwMode="auto">
            <a:xfrm flipH="1" flipV="1">
              <a:off x="3055" y="3092"/>
              <a:ext cx="38" cy="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97" name="Rectangle 81"/>
            <p:cNvSpPr>
              <a:spLocks noChangeArrowheads="1"/>
            </p:cNvSpPr>
            <p:nvPr/>
          </p:nvSpPr>
          <p:spPr bwMode="auto">
            <a:xfrm>
              <a:off x="406" y="1140"/>
              <a:ext cx="68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unscheduled</a:t>
              </a:r>
              <a:endParaRPr lang="en-US"/>
            </a:p>
          </p:txBody>
        </p:sp>
        <p:sp>
          <p:nvSpPr>
            <p:cNvPr id="111698" name="Rectangle 82"/>
            <p:cNvSpPr>
              <a:spLocks noChangeArrowheads="1"/>
            </p:cNvSpPr>
            <p:nvPr/>
          </p:nvSpPr>
          <p:spPr bwMode="auto">
            <a:xfrm>
              <a:off x="384" y="3556"/>
              <a:ext cx="54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scheduled</a:t>
              </a:r>
              <a:endParaRPr lang="en-US"/>
            </a:p>
          </p:txBody>
        </p:sp>
        <p:sp>
          <p:nvSpPr>
            <p:cNvPr id="111699" name="Rectangle 83"/>
            <p:cNvSpPr>
              <a:spLocks noChangeArrowheads="1"/>
            </p:cNvSpPr>
            <p:nvPr/>
          </p:nvSpPr>
          <p:spPr bwMode="auto">
            <a:xfrm>
              <a:off x="1020" y="3190"/>
              <a:ext cx="7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500">
                  <a:solidFill>
                    <a:srgbClr val="000000"/>
                  </a:solidFill>
                  <a:latin typeface="Arial" charset="0"/>
                </a:rPr>
                <a:t>sign schedule</a:t>
              </a:r>
              <a:endParaRPr lang="en-US"/>
            </a:p>
          </p:txBody>
        </p:sp>
        <p:sp>
          <p:nvSpPr>
            <p:cNvPr id="111700" name="Line 84"/>
            <p:cNvSpPr>
              <a:spLocks noChangeShapeType="1"/>
            </p:cNvSpPr>
            <p:nvPr/>
          </p:nvSpPr>
          <p:spPr bwMode="auto">
            <a:xfrm>
              <a:off x="714" y="1051"/>
              <a:ext cx="1945"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701" name="Line 85"/>
            <p:cNvSpPr>
              <a:spLocks noChangeShapeType="1"/>
            </p:cNvSpPr>
            <p:nvPr/>
          </p:nvSpPr>
          <p:spPr bwMode="auto">
            <a:xfrm flipH="1">
              <a:off x="2569" y="1051"/>
              <a:ext cx="90" cy="4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702" name="Line 86"/>
            <p:cNvSpPr>
              <a:spLocks noChangeShapeType="1"/>
            </p:cNvSpPr>
            <p:nvPr/>
          </p:nvSpPr>
          <p:spPr bwMode="auto">
            <a:xfrm flipH="1" flipV="1">
              <a:off x="2569" y="1006"/>
              <a:ext cx="90" cy="4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703" name="Line 87"/>
            <p:cNvSpPr>
              <a:spLocks noChangeShapeType="1"/>
            </p:cNvSpPr>
            <p:nvPr/>
          </p:nvSpPr>
          <p:spPr bwMode="auto">
            <a:xfrm>
              <a:off x="2649" y="2593"/>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05" name="Line 89"/>
            <p:cNvSpPr>
              <a:spLocks noChangeShapeType="1"/>
            </p:cNvSpPr>
            <p:nvPr/>
          </p:nvSpPr>
          <p:spPr bwMode="auto">
            <a:xfrm flipH="1">
              <a:off x="2073" y="2593"/>
              <a:ext cx="576" cy="0"/>
            </a:xfrm>
            <a:prstGeom prst="line">
              <a:avLst/>
            </a:prstGeom>
            <a:noFill/>
            <a:ln w="952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06" name="Line 90"/>
            <p:cNvSpPr>
              <a:spLocks noChangeShapeType="1"/>
            </p:cNvSpPr>
            <p:nvPr/>
          </p:nvSpPr>
          <p:spPr bwMode="auto">
            <a:xfrm flipV="1">
              <a:off x="2073" y="1777"/>
              <a:ext cx="0" cy="816"/>
            </a:xfrm>
            <a:prstGeom prst="line">
              <a:avLst/>
            </a:prstGeom>
            <a:noFill/>
            <a:ln w="952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07" name="Line 91"/>
            <p:cNvSpPr>
              <a:spLocks noChangeShapeType="1"/>
            </p:cNvSpPr>
            <p:nvPr/>
          </p:nvSpPr>
          <p:spPr bwMode="auto">
            <a:xfrm>
              <a:off x="2073" y="1777"/>
              <a:ext cx="576" cy="0"/>
            </a:xfrm>
            <a:prstGeom prst="line">
              <a:avLst/>
            </a:prstGeom>
            <a:noFill/>
            <a:ln w="952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542257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Structure Diagrams</a:t>
            </a:r>
          </a:p>
        </p:txBody>
      </p:sp>
      <p:sp>
        <p:nvSpPr>
          <p:cNvPr id="5123" name="Content Placeholder 2"/>
          <p:cNvSpPr>
            <a:spLocks noGrp="1"/>
          </p:cNvSpPr>
          <p:nvPr>
            <p:ph sz="quarter" idx="1"/>
          </p:nvPr>
        </p:nvSpPr>
        <p:spPr/>
        <p:txBody>
          <a:bodyPr/>
          <a:lstStyle/>
          <a:p>
            <a:r>
              <a:rPr lang="en-US" sz="2400" smtClean="0"/>
              <a:t>Structure diagrams emphasize the things that must be present in the system being modeled. Since structure diagrams represent the structure they are used extensively in documenting the architecture of software systems.</a:t>
            </a:r>
          </a:p>
          <a:p>
            <a:pPr lvl="1"/>
            <a:r>
              <a:rPr lang="en-US" sz="2000" u="sng" smtClean="0"/>
              <a:t>Class diagram</a:t>
            </a:r>
            <a:r>
              <a:rPr lang="en-US" sz="2000" smtClean="0"/>
              <a:t>: describes the structure of a system by showing the system's classes, their attributes, and the relationships among the classes.</a:t>
            </a:r>
          </a:p>
          <a:p>
            <a:pPr lvl="1"/>
            <a:r>
              <a:rPr lang="en-US" sz="2000" u="sng" smtClean="0"/>
              <a:t>Component diagram</a:t>
            </a:r>
            <a:r>
              <a:rPr lang="en-US" sz="2000" smtClean="0"/>
              <a:t>: describes how a software system is split up into components and shows the dependencies among these components.</a:t>
            </a:r>
            <a:endParaRPr lang="en-US" smtClean="0"/>
          </a:p>
        </p:txBody>
      </p:sp>
    </p:spTree>
    <p:extLst>
      <p:ext uri="{BB962C8B-B14F-4D97-AF65-F5344CB8AC3E}">
        <p14:creationId xmlns:p14="http://schemas.microsoft.com/office/powerpoint/2010/main" val="32498729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Sequence Diagram</a:t>
            </a:r>
          </a:p>
        </p:txBody>
      </p:sp>
      <p:sp>
        <p:nvSpPr>
          <p:cNvPr id="116747" name="Text Box 11"/>
          <p:cNvSpPr txBox="1">
            <a:spLocks noChangeArrowheads="1"/>
          </p:cNvSpPr>
          <p:nvPr/>
        </p:nvSpPr>
        <p:spPr bwMode="auto">
          <a:xfrm>
            <a:off x="533400" y="1295400"/>
            <a:ext cx="8023225"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t>A </a:t>
            </a:r>
            <a:r>
              <a:rPr lang="en-US" i="1"/>
              <a:t>sequence diagram</a:t>
            </a:r>
            <a:r>
              <a:rPr lang="en-US"/>
              <a:t> is an interaction diagram that emphasizes the time ordering of messages. It shows a set of objects and the messages sent and received by those objects.</a:t>
            </a:r>
          </a:p>
          <a:p>
            <a:endParaRPr lang="en-US"/>
          </a:p>
          <a:p>
            <a:r>
              <a:rPr lang="en-US"/>
              <a:t>Graphically, a sequence diagram is a table that shows objects arranged along the X axis and messages, ordered in increasing time, along the Y axis.</a:t>
            </a:r>
          </a:p>
          <a:p>
            <a:endParaRPr lang="en-US"/>
          </a:p>
          <a:p>
            <a:r>
              <a:rPr lang="en-US"/>
              <a:t>	- </a:t>
            </a:r>
            <a:r>
              <a:rPr lang="en-US" i="1"/>
              <a:t>The UML User Guide, [Booch,99]</a:t>
            </a:r>
            <a:r>
              <a:rPr lang="en-US"/>
              <a:t> </a:t>
            </a:r>
          </a:p>
          <a:p>
            <a:endParaRPr lang="en-US"/>
          </a:p>
          <a:p>
            <a:endParaRPr lang="en-US"/>
          </a:p>
        </p:txBody>
      </p:sp>
    </p:spTree>
    <p:extLst>
      <p:ext uri="{BB962C8B-B14F-4D97-AF65-F5344CB8AC3E}">
        <p14:creationId xmlns:p14="http://schemas.microsoft.com/office/powerpoint/2010/main" val="25790354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Sequence Diagram</a:t>
            </a:r>
          </a:p>
        </p:txBody>
      </p:sp>
      <p:sp>
        <p:nvSpPr>
          <p:cNvPr id="144390" name="Text Box 6"/>
          <p:cNvSpPr txBox="1">
            <a:spLocks noChangeArrowheads="1"/>
          </p:cNvSpPr>
          <p:nvPr/>
        </p:nvSpPr>
        <p:spPr bwMode="auto">
          <a:xfrm>
            <a:off x="2514600" y="2085975"/>
            <a:ext cx="5900738"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80000"/>
              </a:lnSpc>
              <a:spcBef>
                <a:spcPct val="50000"/>
              </a:spcBef>
            </a:pPr>
            <a:r>
              <a:rPr lang="en-US"/>
              <a:t>An object in a sequence diagram is rendered</a:t>
            </a:r>
          </a:p>
          <a:p>
            <a:pPr>
              <a:lnSpc>
                <a:spcPct val="80000"/>
              </a:lnSpc>
              <a:spcBef>
                <a:spcPct val="50000"/>
              </a:spcBef>
            </a:pPr>
            <a:r>
              <a:rPr lang="en-US"/>
              <a:t>as a box with a dashed line descending from it.</a:t>
            </a:r>
          </a:p>
          <a:p>
            <a:pPr>
              <a:lnSpc>
                <a:spcPct val="80000"/>
              </a:lnSpc>
              <a:spcBef>
                <a:spcPct val="50000"/>
              </a:spcBef>
            </a:pPr>
            <a:r>
              <a:rPr lang="en-US"/>
              <a:t>The line is called the </a:t>
            </a:r>
            <a:r>
              <a:rPr lang="en-US" i="1"/>
              <a:t>object lifeline</a:t>
            </a:r>
            <a:r>
              <a:rPr lang="en-US"/>
              <a:t>, and it </a:t>
            </a:r>
          </a:p>
          <a:p>
            <a:pPr>
              <a:lnSpc>
                <a:spcPct val="80000"/>
              </a:lnSpc>
              <a:spcBef>
                <a:spcPct val="50000"/>
              </a:spcBef>
            </a:pPr>
            <a:r>
              <a:rPr lang="en-US"/>
              <a:t>represents the existence of an object over a </a:t>
            </a:r>
          </a:p>
          <a:p>
            <a:pPr>
              <a:lnSpc>
                <a:spcPct val="80000"/>
              </a:lnSpc>
              <a:spcBef>
                <a:spcPct val="50000"/>
              </a:spcBef>
            </a:pPr>
            <a:r>
              <a:rPr lang="en-US"/>
              <a:t>period of time.</a:t>
            </a:r>
          </a:p>
        </p:txBody>
      </p:sp>
      <p:grpSp>
        <p:nvGrpSpPr>
          <p:cNvPr id="144393" name="Group 9"/>
          <p:cNvGrpSpPr>
            <a:grpSpLocks/>
          </p:cNvGrpSpPr>
          <p:nvPr/>
        </p:nvGrpSpPr>
        <p:grpSpPr bwMode="auto">
          <a:xfrm>
            <a:off x="685800" y="1295400"/>
            <a:ext cx="1295400" cy="3810000"/>
            <a:chOff x="432" y="672"/>
            <a:chExt cx="816" cy="2400"/>
          </a:xfrm>
        </p:grpSpPr>
        <p:sp>
          <p:nvSpPr>
            <p:cNvPr id="144391" name="Rectangle 7"/>
            <p:cNvSpPr>
              <a:spLocks noChangeArrowheads="1"/>
            </p:cNvSpPr>
            <p:nvPr/>
          </p:nvSpPr>
          <p:spPr bwMode="auto">
            <a:xfrm>
              <a:off x="432" y="672"/>
              <a:ext cx="816"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an Order Line</a:t>
              </a:r>
              <a:endParaRPr lang="en-US"/>
            </a:p>
          </p:txBody>
        </p:sp>
        <p:sp>
          <p:nvSpPr>
            <p:cNvPr id="144392" name="Line 8"/>
            <p:cNvSpPr>
              <a:spLocks noChangeShapeType="1"/>
            </p:cNvSpPr>
            <p:nvPr/>
          </p:nvSpPr>
          <p:spPr bwMode="auto">
            <a:xfrm flipH="1">
              <a:off x="864" y="1008"/>
              <a:ext cx="10" cy="2064"/>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7220585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Sequence Diagram</a:t>
            </a:r>
          </a:p>
        </p:txBody>
      </p:sp>
      <p:sp>
        <p:nvSpPr>
          <p:cNvPr id="145415" name="Rectangle 7"/>
          <p:cNvSpPr>
            <a:spLocks noChangeArrowheads="1"/>
          </p:cNvSpPr>
          <p:nvPr/>
        </p:nvSpPr>
        <p:spPr bwMode="auto">
          <a:xfrm>
            <a:off x="685800" y="1282700"/>
            <a:ext cx="12954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an Order Line</a:t>
            </a:r>
            <a:endParaRPr lang="en-US"/>
          </a:p>
        </p:txBody>
      </p:sp>
      <p:sp>
        <p:nvSpPr>
          <p:cNvPr id="145416" name="Rectangle 8"/>
          <p:cNvSpPr>
            <a:spLocks noChangeArrowheads="1"/>
          </p:cNvSpPr>
          <p:nvPr/>
        </p:nvSpPr>
        <p:spPr bwMode="auto">
          <a:xfrm>
            <a:off x="2286000" y="1282700"/>
            <a:ext cx="13716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 Stock Item</a:t>
            </a:r>
            <a:endParaRPr lang="en-US"/>
          </a:p>
        </p:txBody>
      </p:sp>
      <p:sp>
        <p:nvSpPr>
          <p:cNvPr id="145417" name="Line 9"/>
          <p:cNvSpPr>
            <a:spLocks noChangeShapeType="1"/>
          </p:cNvSpPr>
          <p:nvPr/>
        </p:nvSpPr>
        <p:spPr bwMode="auto">
          <a:xfrm flipH="1">
            <a:off x="1371600" y="1816100"/>
            <a:ext cx="15875"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8" name="Line 10"/>
          <p:cNvSpPr>
            <a:spLocks noChangeShapeType="1"/>
          </p:cNvSpPr>
          <p:nvPr/>
        </p:nvSpPr>
        <p:spPr bwMode="auto">
          <a:xfrm>
            <a:off x="2971800" y="1816100"/>
            <a:ext cx="0"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9" name="Line 11"/>
          <p:cNvSpPr>
            <a:spLocks noChangeShapeType="1"/>
          </p:cNvSpPr>
          <p:nvPr/>
        </p:nvSpPr>
        <p:spPr bwMode="auto">
          <a:xfrm>
            <a:off x="1371600" y="2882900"/>
            <a:ext cx="160020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0" name="Line 12"/>
          <p:cNvSpPr>
            <a:spLocks noChangeShapeType="1"/>
          </p:cNvSpPr>
          <p:nvPr/>
        </p:nvSpPr>
        <p:spPr bwMode="auto">
          <a:xfrm>
            <a:off x="1371600" y="3568700"/>
            <a:ext cx="160020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4" name="Line 16"/>
          <p:cNvSpPr>
            <a:spLocks noChangeShapeType="1"/>
          </p:cNvSpPr>
          <p:nvPr/>
        </p:nvSpPr>
        <p:spPr bwMode="auto">
          <a:xfrm flipH="1">
            <a:off x="1371600" y="5257800"/>
            <a:ext cx="16002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28" name="Text Box 20"/>
          <p:cNvSpPr txBox="1">
            <a:spLocks noChangeArrowheads="1"/>
          </p:cNvSpPr>
          <p:nvPr/>
        </p:nvSpPr>
        <p:spPr bwMode="auto">
          <a:xfrm>
            <a:off x="1371600" y="3035300"/>
            <a:ext cx="15097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[check = “true”]</a:t>
            </a:r>
            <a:br>
              <a:rPr lang="en-US" sz="1600"/>
            </a:br>
            <a:r>
              <a:rPr lang="en-US" sz="1600"/>
              <a:t>      remove()</a:t>
            </a:r>
            <a:endParaRPr lang="en-US"/>
          </a:p>
        </p:txBody>
      </p:sp>
      <p:sp>
        <p:nvSpPr>
          <p:cNvPr id="145429" name="Text Box 21"/>
          <p:cNvSpPr txBox="1">
            <a:spLocks noChangeArrowheads="1"/>
          </p:cNvSpPr>
          <p:nvPr/>
        </p:nvSpPr>
        <p:spPr bwMode="auto">
          <a:xfrm>
            <a:off x="1752600" y="2578100"/>
            <a:ext cx="795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check()</a:t>
            </a:r>
            <a:endParaRPr lang="en-US"/>
          </a:p>
        </p:txBody>
      </p:sp>
      <p:sp>
        <p:nvSpPr>
          <p:cNvPr id="145434" name="Text Box 26"/>
          <p:cNvSpPr txBox="1">
            <a:spLocks noChangeArrowheads="1"/>
          </p:cNvSpPr>
          <p:nvPr/>
        </p:nvSpPr>
        <p:spPr bwMode="auto">
          <a:xfrm>
            <a:off x="4038600" y="1938338"/>
            <a:ext cx="4614863" cy="297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90000"/>
              </a:lnSpc>
              <a:spcBef>
                <a:spcPct val="50000"/>
              </a:spcBef>
            </a:pPr>
            <a:r>
              <a:rPr lang="en-US"/>
              <a:t>Messages are rendered as horizontal</a:t>
            </a:r>
          </a:p>
          <a:p>
            <a:pPr>
              <a:lnSpc>
                <a:spcPct val="90000"/>
              </a:lnSpc>
              <a:spcBef>
                <a:spcPct val="50000"/>
              </a:spcBef>
            </a:pPr>
            <a:r>
              <a:rPr lang="en-US"/>
              <a:t>arrows being passed from object to</a:t>
            </a:r>
          </a:p>
          <a:p>
            <a:pPr>
              <a:lnSpc>
                <a:spcPct val="90000"/>
              </a:lnSpc>
              <a:spcBef>
                <a:spcPct val="50000"/>
              </a:spcBef>
            </a:pPr>
            <a:r>
              <a:rPr lang="en-US"/>
              <a:t>object as time advances down the</a:t>
            </a:r>
          </a:p>
          <a:p>
            <a:pPr>
              <a:lnSpc>
                <a:spcPct val="90000"/>
              </a:lnSpc>
              <a:spcBef>
                <a:spcPct val="50000"/>
              </a:spcBef>
            </a:pPr>
            <a:r>
              <a:rPr lang="en-US"/>
              <a:t>object lifelines. Conditions ( such as</a:t>
            </a:r>
          </a:p>
          <a:p>
            <a:pPr>
              <a:lnSpc>
                <a:spcPct val="90000"/>
              </a:lnSpc>
              <a:spcBef>
                <a:spcPct val="50000"/>
              </a:spcBef>
            </a:pPr>
            <a:r>
              <a:rPr lang="en-US"/>
              <a:t>[check = “true”] ) indicate when a</a:t>
            </a:r>
          </a:p>
          <a:p>
            <a:pPr>
              <a:lnSpc>
                <a:spcPct val="90000"/>
              </a:lnSpc>
              <a:spcBef>
                <a:spcPct val="50000"/>
              </a:spcBef>
            </a:pPr>
            <a:r>
              <a:rPr lang="en-US"/>
              <a:t>message gets passed.</a:t>
            </a:r>
          </a:p>
        </p:txBody>
      </p:sp>
    </p:spTree>
    <p:extLst>
      <p:ext uri="{BB962C8B-B14F-4D97-AF65-F5344CB8AC3E}">
        <p14:creationId xmlns:p14="http://schemas.microsoft.com/office/powerpoint/2010/main" val="3994443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t>Sequence Diagram</a:t>
            </a:r>
          </a:p>
        </p:txBody>
      </p:sp>
      <p:sp>
        <p:nvSpPr>
          <p:cNvPr id="147459" name="Rectangle 3"/>
          <p:cNvSpPr>
            <a:spLocks noChangeArrowheads="1"/>
          </p:cNvSpPr>
          <p:nvPr/>
        </p:nvSpPr>
        <p:spPr bwMode="auto">
          <a:xfrm>
            <a:off x="685800" y="1282700"/>
            <a:ext cx="12954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an Order Line</a:t>
            </a:r>
            <a:endParaRPr lang="en-US"/>
          </a:p>
        </p:txBody>
      </p:sp>
      <p:sp>
        <p:nvSpPr>
          <p:cNvPr id="147460" name="Rectangle 4"/>
          <p:cNvSpPr>
            <a:spLocks noChangeArrowheads="1"/>
          </p:cNvSpPr>
          <p:nvPr/>
        </p:nvSpPr>
        <p:spPr bwMode="auto">
          <a:xfrm>
            <a:off x="2286000" y="1282700"/>
            <a:ext cx="13716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 Stock Item</a:t>
            </a:r>
            <a:endParaRPr lang="en-US"/>
          </a:p>
        </p:txBody>
      </p:sp>
      <p:sp>
        <p:nvSpPr>
          <p:cNvPr id="147461" name="Line 5"/>
          <p:cNvSpPr>
            <a:spLocks noChangeShapeType="1"/>
          </p:cNvSpPr>
          <p:nvPr/>
        </p:nvSpPr>
        <p:spPr bwMode="auto">
          <a:xfrm flipH="1">
            <a:off x="1371600" y="1816100"/>
            <a:ext cx="15875"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2" name="Line 6"/>
          <p:cNvSpPr>
            <a:spLocks noChangeShapeType="1"/>
          </p:cNvSpPr>
          <p:nvPr/>
        </p:nvSpPr>
        <p:spPr bwMode="auto">
          <a:xfrm>
            <a:off x="2971800" y="1816100"/>
            <a:ext cx="0"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3" name="Line 7"/>
          <p:cNvSpPr>
            <a:spLocks noChangeShapeType="1"/>
          </p:cNvSpPr>
          <p:nvPr/>
        </p:nvSpPr>
        <p:spPr bwMode="auto">
          <a:xfrm>
            <a:off x="1371600" y="2882900"/>
            <a:ext cx="1600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4" name="Line 8"/>
          <p:cNvSpPr>
            <a:spLocks noChangeShapeType="1"/>
          </p:cNvSpPr>
          <p:nvPr/>
        </p:nvSpPr>
        <p:spPr bwMode="auto">
          <a:xfrm>
            <a:off x="1371600" y="3568700"/>
            <a:ext cx="1600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5" name="Line 9"/>
          <p:cNvSpPr>
            <a:spLocks noChangeShapeType="1"/>
          </p:cNvSpPr>
          <p:nvPr/>
        </p:nvSpPr>
        <p:spPr bwMode="auto">
          <a:xfrm flipH="1">
            <a:off x="1371600" y="5257800"/>
            <a:ext cx="16002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6" name="Text Box 10"/>
          <p:cNvSpPr txBox="1">
            <a:spLocks noChangeArrowheads="1"/>
          </p:cNvSpPr>
          <p:nvPr/>
        </p:nvSpPr>
        <p:spPr bwMode="auto">
          <a:xfrm>
            <a:off x="1371600" y="3035300"/>
            <a:ext cx="15097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[check = “true”]</a:t>
            </a:r>
            <a:br>
              <a:rPr lang="en-US" sz="1600"/>
            </a:br>
            <a:r>
              <a:rPr lang="en-US" sz="1600"/>
              <a:t>      remove()</a:t>
            </a:r>
            <a:endParaRPr lang="en-US"/>
          </a:p>
        </p:txBody>
      </p:sp>
      <p:sp>
        <p:nvSpPr>
          <p:cNvPr id="147467" name="Text Box 11"/>
          <p:cNvSpPr txBox="1">
            <a:spLocks noChangeArrowheads="1"/>
          </p:cNvSpPr>
          <p:nvPr/>
        </p:nvSpPr>
        <p:spPr bwMode="auto">
          <a:xfrm>
            <a:off x="1752600" y="2578100"/>
            <a:ext cx="795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check()</a:t>
            </a:r>
            <a:endParaRPr lang="en-US"/>
          </a:p>
        </p:txBody>
      </p:sp>
      <p:sp>
        <p:nvSpPr>
          <p:cNvPr id="147468" name="Text Box 12"/>
          <p:cNvSpPr txBox="1">
            <a:spLocks noChangeArrowheads="1"/>
          </p:cNvSpPr>
          <p:nvPr/>
        </p:nvSpPr>
        <p:spPr bwMode="auto">
          <a:xfrm>
            <a:off x="3657600" y="2819400"/>
            <a:ext cx="5181600" cy="264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t>Notice that the bottom arrow is different. The arrow head is not solid, and there is no accompanying message.</a:t>
            </a:r>
          </a:p>
          <a:p>
            <a:pPr>
              <a:spcBef>
                <a:spcPct val="50000"/>
              </a:spcBef>
            </a:pPr>
            <a:endParaRPr lang="en-US"/>
          </a:p>
          <a:p>
            <a:pPr>
              <a:spcBef>
                <a:spcPct val="50000"/>
              </a:spcBef>
            </a:pPr>
            <a:r>
              <a:rPr lang="en-US"/>
              <a:t>This arrow indicates a </a:t>
            </a:r>
            <a:r>
              <a:rPr lang="en-US" b="1"/>
              <a:t>return</a:t>
            </a:r>
            <a:r>
              <a:rPr lang="en-US"/>
              <a:t> from a previous message, not a new message.</a:t>
            </a:r>
          </a:p>
        </p:txBody>
      </p:sp>
    </p:spTree>
    <p:extLst>
      <p:ext uri="{BB962C8B-B14F-4D97-AF65-F5344CB8AC3E}">
        <p14:creationId xmlns:p14="http://schemas.microsoft.com/office/powerpoint/2010/main" val="16757407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Sequence Diagram</a:t>
            </a:r>
          </a:p>
        </p:txBody>
      </p:sp>
      <p:sp>
        <p:nvSpPr>
          <p:cNvPr id="146435" name="Rectangle 3"/>
          <p:cNvSpPr>
            <a:spLocks noChangeArrowheads="1"/>
          </p:cNvSpPr>
          <p:nvPr/>
        </p:nvSpPr>
        <p:spPr bwMode="auto">
          <a:xfrm>
            <a:off x="685800" y="1282700"/>
            <a:ext cx="12954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an Order</a:t>
            </a:r>
            <a:endParaRPr lang="en-US"/>
          </a:p>
        </p:txBody>
      </p:sp>
      <p:sp>
        <p:nvSpPr>
          <p:cNvPr id="146436" name="Rectangle 4"/>
          <p:cNvSpPr>
            <a:spLocks noChangeArrowheads="1"/>
          </p:cNvSpPr>
          <p:nvPr/>
        </p:nvSpPr>
        <p:spPr bwMode="auto">
          <a:xfrm>
            <a:off x="2286000" y="1282700"/>
            <a:ext cx="13716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 Order Line</a:t>
            </a:r>
            <a:endParaRPr lang="en-US"/>
          </a:p>
        </p:txBody>
      </p:sp>
      <p:sp>
        <p:nvSpPr>
          <p:cNvPr id="146437" name="Line 5"/>
          <p:cNvSpPr>
            <a:spLocks noChangeShapeType="1"/>
          </p:cNvSpPr>
          <p:nvPr/>
        </p:nvSpPr>
        <p:spPr bwMode="auto">
          <a:xfrm flipH="1">
            <a:off x="1371600" y="1816100"/>
            <a:ext cx="15875"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38" name="Line 6"/>
          <p:cNvSpPr>
            <a:spLocks noChangeShapeType="1"/>
          </p:cNvSpPr>
          <p:nvPr/>
        </p:nvSpPr>
        <p:spPr bwMode="auto">
          <a:xfrm>
            <a:off x="2971800" y="1816100"/>
            <a:ext cx="0" cy="38227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39" name="Line 7"/>
          <p:cNvSpPr>
            <a:spLocks noChangeShapeType="1"/>
          </p:cNvSpPr>
          <p:nvPr/>
        </p:nvSpPr>
        <p:spPr bwMode="auto">
          <a:xfrm>
            <a:off x="1371600" y="2882900"/>
            <a:ext cx="160020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43" name="Text Box 11"/>
          <p:cNvSpPr txBox="1">
            <a:spLocks noChangeArrowheads="1"/>
          </p:cNvSpPr>
          <p:nvPr/>
        </p:nvSpPr>
        <p:spPr bwMode="auto">
          <a:xfrm>
            <a:off x="1582738" y="2578100"/>
            <a:ext cx="1236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    prepare()</a:t>
            </a:r>
            <a:endParaRPr lang="en-US"/>
          </a:p>
        </p:txBody>
      </p:sp>
      <p:sp>
        <p:nvSpPr>
          <p:cNvPr id="146444" name="Text Box 12"/>
          <p:cNvSpPr txBox="1">
            <a:spLocks noChangeArrowheads="1"/>
          </p:cNvSpPr>
          <p:nvPr/>
        </p:nvSpPr>
        <p:spPr bwMode="auto">
          <a:xfrm>
            <a:off x="4038600" y="2667000"/>
            <a:ext cx="464820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t>An iteration marker, such as * (as shown), or  *[i = 1..n]  , indicates that a message will be repeated as indicated.</a:t>
            </a:r>
          </a:p>
        </p:txBody>
      </p:sp>
      <p:sp>
        <p:nvSpPr>
          <p:cNvPr id="146446" name="Line 14"/>
          <p:cNvSpPr>
            <a:spLocks noChangeShapeType="1"/>
          </p:cNvSpPr>
          <p:nvPr/>
        </p:nvSpPr>
        <p:spPr bwMode="auto">
          <a:xfrm>
            <a:off x="1752600" y="2971800"/>
            <a:ext cx="0" cy="914400"/>
          </a:xfrm>
          <a:prstGeom prst="line">
            <a:avLst/>
          </a:prstGeom>
          <a:noFill/>
          <a:ln w="9525">
            <a:solidFill>
              <a:schemeClr val="tx1"/>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47" name="Text Box 15"/>
          <p:cNvSpPr txBox="1">
            <a:spLocks noChangeArrowheads="1"/>
          </p:cNvSpPr>
          <p:nvPr/>
        </p:nvSpPr>
        <p:spPr bwMode="auto">
          <a:xfrm>
            <a:off x="1522413" y="3854450"/>
            <a:ext cx="898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600" i="1"/>
              <a:t>Iteration</a:t>
            </a:r>
          </a:p>
        </p:txBody>
      </p:sp>
      <p:sp>
        <p:nvSpPr>
          <p:cNvPr id="146448" name="Text Box 16"/>
          <p:cNvSpPr txBox="1">
            <a:spLocks noChangeArrowheads="1"/>
          </p:cNvSpPr>
          <p:nvPr/>
        </p:nvSpPr>
        <p:spPr bwMode="auto">
          <a:xfrm>
            <a:off x="1524000" y="4038600"/>
            <a:ext cx="771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i="1"/>
              <a:t>marker</a:t>
            </a:r>
          </a:p>
        </p:txBody>
      </p:sp>
    </p:spTree>
    <p:extLst>
      <p:ext uri="{BB962C8B-B14F-4D97-AF65-F5344CB8AC3E}">
        <p14:creationId xmlns:p14="http://schemas.microsoft.com/office/powerpoint/2010/main" val="36330128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13" name="Rectangle 57"/>
          <p:cNvSpPr>
            <a:spLocks noChangeArrowheads="1"/>
          </p:cNvSpPr>
          <p:nvPr/>
        </p:nvSpPr>
        <p:spPr bwMode="auto">
          <a:xfrm>
            <a:off x="609600" y="990600"/>
            <a:ext cx="8077200" cy="381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1912" name="Group 56"/>
          <p:cNvGrpSpPr>
            <a:grpSpLocks/>
          </p:cNvGrpSpPr>
          <p:nvPr/>
        </p:nvGrpSpPr>
        <p:grpSpPr bwMode="auto">
          <a:xfrm>
            <a:off x="533400" y="228600"/>
            <a:ext cx="8305800" cy="5624513"/>
            <a:chOff x="336" y="144"/>
            <a:chExt cx="5232" cy="3543"/>
          </a:xfrm>
        </p:grpSpPr>
        <p:sp>
          <p:nvSpPr>
            <p:cNvPr id="121860" name="Rectangle 4"/>
            <p:cNvSpPr>
              <a:spLocks noChangeArrowheads="1"/>
            </p:cNvSpPr>
            <p:nvPr/>
          </p:nvSpPr>
          <p:spPr bwMode="auto">
            <a:xfrm>
              <a:off x="384" y="144"/>
              <a:ext cx="864"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an Order Entry</a:t>
              </a:r>
              <a:br>
                <a:rPr lang="en-US" sz="1600" u="sng"/>
              </a:br>
              <a:r>
                <a:rPr lang="en-US" sz="1600" u="sng"/>
                <a:t>window</a:t>
              </a:r>
              <a:endParaRPr lang="en-US"/>
            </a:p>
          </p:txBody>
        </p:sp>
        <p:sp>
          <p:nvSpPr>
            <p:cNvPr id="121861" name="Rectangle 5"/>
            <p:cNvSpPr>
              <a:spLocks noChangeArrowheads="1"/>
            </p:cNvSpPr>
            <p:nvPr/>
          </p:nvSpPr>
          <p:spPr bwMode="auto">
            <a:xfrm>
              <a:off x="1392" y="144"/>
              <a:ext cx="528"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an Order</a:t>
              </a:r>
              <a:endParaRPr lang="en-US"/>
            </a:p>
          </p:txBody>
        </p:sp>
        <p:sp>
          <p:nvSpPr>
            <p:cNvPr id="121862" name="Rectangle 6"/>
            <p:cNvSpPr>
              <a:spLocks noChangeArrowheads="1"/>
            </p:cNvSpPr>
            <p:nvPr/>
          </p:nvSpPr>
          <p:spPr bwMode="auto">
            <a:xfrm>
              <a:off x="2064" y="144"/>
              <a:ext cx="816"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an Order Line</a:t>
              </a:r>
              <a:endParaRPr lang="en-US"/>
            </a:p>
          </p:txBody>
        </p:sp>
        <p:sp>
          <p:nvSpPr>
            <p:cNvPr id="121863" name="Rectangle 7"/>
            <p:cNvSpPr>
              <a:spLocks noChangeArrowheads="1"/>
            </p:cNvSpPr>
            <p:nvPr/>
          </p:nvSpPr>
          <p:spPr bwMode="auto">
            <a:xfrm>
              <a:off x="3072" y="144"/>
              <a:ext cx="864"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 Stock Item</a:t>
              </a:r>
              <a:endParaRPr lang="en-US"/>
            </a:p>
          </p:txBody>
        </p:sp>
        <p:sp>
          <p:nvSpPr>
            <p:cNvPr id="121864" name="Line 8"/>
            <p:cNvSpPr>
              <a:spLocks noChangeShapeType="1"/>
            </p:cNvSpPr>
            <p:nvPr/>
          </p:nvSpPr>
          <p:spPr bwMode="auto">
            <a:xfrm>
              <a:off x="816" y="480"/>
              <a:ext cx="0" cy="312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5" name="Line 9"/>
            <p:cNvSpPr>
              <a:spLocks noChangeShapeType="1"/>
            </p:cNvSpPr>
            <p:nvPr/>
          </p:nvSpPr>
          <p:spPr bwMode="auto">
            <a:xfrm>
              <a:off x="1680" y="480"/>
              <a:ext cx="0" cy="312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6" name="Line 10"/>
            <p:cNvSpPr>
              <a:spLocks noChangeShapeType="1"/>
            </p:cNvSpPr>
            <p:nvPr/>
          </p:nvSpPr>
          <p:spPr bwMode="auto">
            <a:xfrm flipH="1">
              <a:off x="2496" y="480"/>
              <a:ext cx="10" cy="312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7" name="Line 11"/>
            <p:cNvSpPr>
              <a:spLocks noChangeShapeType="1"/>
            </p:cNvSpPr>
            <p:nvPr/>
          </p:nvSpPr>
          <p:spPr bwMode="auto">
            <a:xfrm>
              <a:off x="3504" y="480"/>
              <a:ext cx="0" cy="312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8" name="Line 12"/>
            <p:cNvSpPr>
              <a:spLocks noChangeShapeType="1"/>
            </p:cNvSpPr>
            <p:nvPr/>
          </p:nvSpPr>
          <p:spPr bwMode="auto">
            <a:xfrm>
              <a:off x="816" y="768"/>
              <a:ext cx="864"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69" name="Line 13"/>
            <p:cNvSpPr>
              <a:spLocks noChangeShapeType="1"/>
            </p:cNvSpPr>
            <p:nvPr/>
          </p:nvSpPr>
          <p:spPr bwMode="auto">
            <a:xfrm>
              <a:off x="1680" y="1008"/>
              <a:ext cx="816"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0" name="Line 14"/>
            <p:cNvSpPr>
              <a:spLocks noChangeShapeType="1"/>
            </p:cNvSpPr>
            <p:nvPr/>
          </p:nvSpPr>
          <p:spPr bwMode="auto">
            <a:xfrm>
              <a:off x="2496" y="1152"/>
              <a:ext cx="1008"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1" name="Line 15"/>
            <p:cNvSpPr>
              <a:spLocks noChangeShapeType="1"/>
            </p:cNvSpPr>
            <p:nvPr/>
          </p:nvSpPr>
          <p:spPr bwMode="auto">
            <a:xfrm>
              <a:off x="2496" y="1584"/>
              <a:ext cx="1008"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2" name="Line 16"/>
            <p:cNvSpPr>
              <a:spLocks noChangeShapeType="1"/>
            </p:cNvSpPr>
            <p:nvPr/>
          </p:nvSpPr>
          <p:spPr bwMode="auto">
            <a:xfrm>
              <a:off x="3504" y="1776"/>
              <a:ext cx="43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3" name="Line 17"/>
            <p:cNvSpPr>
              <a:spLocks noChangeShapeType="1"/>
            </p:cNvSpPr>
            <p:nvPr/>
          </p:nvSpPr>
          <p:spPr bwMode="auto">
            <a:xfrm>
              <a:off x="3936" y="1776"/>
              <a:ext cx="0" cy="2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4" name="Line 18"/>
            <p:cNvSpPr>
              <a:spLocks noChangeShapeType="1"/>
            </p:cNvSpPr>
            <p:nvPr/>
          </p:nvSpPr>
          <p:spPr bwMode="auto">
            <a:xfrm flipH="1">
              <a:off x="3504" y="2064"/>
              <a:ext cx="432"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5" name="Line 19"/>
            <p:cNvSpPr>
              <a:spLocks noChangeShapeType="1"/>
            </p:cNvSpPr>
            <p:nvPr/>
          </p:nvSpPr>
          <p:spPr bwMode="auto">
            <a:xfrm flipH="1">
              <a:off x="2496" y="2592"/>
              <a:ext cx="1008"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6" name="Rectangle 20"/>
            <p:cNvSpPr>
              <a:spLocks noChangeArrowheads="1"/>
            </p:cNvSpPr>
            <p:nvPr/>
          </p:nvSpPr>
          <p:spPr bwMode="auto">
            <a:xfrm>
              <a:off x="3984" y="2352"/>
              <a:ext cx="576"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 Reorder</a:t>
              </a:r>
              <a:br>
                <a:rPr lang="en-US" sz="1600" u="sng"/>
              </a:br>
              <a:r>
                <a:rPr lang="en-US" sz="1600" u="sng"/>
                <a:t>Item</a:t>
              </a:r>
              <a:endParaRPr lang="en-US"/>
            </a:p>
          </p:txBody>
        </p:sp>
        <p:sp>
          <p:nvSpPr>
            <p:cNvPr id="121877" name="Line 21"/>
            <p:cNvSpPr>
              <a:spLocks noChangeShapeType="1"/>
            </p:cNvSpPr>
            <p:nvPr/>
          </p:nvSpPr>
          <p:spPr bwMode="auto">
            <a:xfrm>
              <a:off x="4272" y="2688"/>
              <a:ext cx="0" cy="912"/>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78" name="Rectangle 22"/>
            <p:cNvSpPr>
              <a:spLocks noChangeArrowheads="1"/>
            </p:cNvSpPr>
            <p:nvPr/>
          </p:nvSpPr>
          <p:spPr bwMode="auto">
            <a:xfrm>
              <a:off x="4704" y="2832"/>
              <a:ext cx="576" cy="336"/>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u="sng"/>
                <a:t>A Delivery</a:t>
              </a:r>
              <a:br>
                <a:rPr lang="en-US" sz="1600" u="sng"/>
              </a:br>
              <a:r>
                <a:rPr lang="en-US" sz="1600" u="sng"/>
                <a:t>Item</a:t>
              </a:r>
              <a:endParaRPr lang="en-US"/>
            </a:p>
          </p:txBody>
        </p:sp>
        <p:sp>
          <p:nvSpPr>
            <p:cNvPr id="121879" name="Line 23"/>
            <p:cNvSpPr>
              <a:spLocks noChangeShapeType="1"/>
            </p:cNvSpPr>
            <p:nvPr/>
          </p:nvSpPr>
          <p:spPr bwMode="auto">
            <a:xfrm>
              <a:off x="4992" y="3168"/>
              <a:ext cx="0" cy="432"/>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80" name="Line 24"/>
            <p:cNvSpPr>
              <a:spLocks noChangeShapeType="1"/>
            </p:cNvSpPr>
            <p:nvPr/>
          </p:nvSpPr>
          <p:spPr bwMode="auto">
            <a:xfrm>
              <a:off x="2496" y="3072"/>
              <a:ext cx="2208" cy="0"/>
            </a:xfrm>
            <a:prstGeom prst="line">
              <a:avLst/>
            </a:prstGeom>
            <a:noFill/>
            <a:ln w="28575">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81" name="Line 25"/>
            <p:cNvSpPr>
              <a:spLocks noChangeShapeType="1"/>
            </p:cNvSpPr>
            <p:nvPr/>
          </p:nvSpPr>
          <p:spPr bwMode="auto">
            <a:xfrm>
              <a:off x="3504" y="2448"/>
              <a:ext cx="48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82" name="Text Box 26"/>
            <p:cNvSpPr txBox="1">
              <a:spLocks noChangeArrowheads="1"/>
            </p:cNvSpPr>
            <p:nvPr/>
          </p:nvSpPr>
          <p:spPr bwMode="auto">
            <a:xfrm>
              <a:off x="3494" y="2247"/>
              <a:ext cx="32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new</a:t>
              </a:r>
              <a:endParaRPr lang="en-US"/>
            </a:p>
          </p:txBody>
        </p:sp>
        <p:sp>
          <p:nvSpPr>
            <p:cNvPr id="121883" name="Text Box 27"/>
            <p:cNvSpPr txBox="1">
              <a:spLocks noChangeArrowheads="1"/>
            </p:cNvSpPr>
            <p:nvPr/>
          </p:nvSpPr>
          <p:spPr bwMode="auto">
            <a:xfrm>
              <a:off x="2496" y="2736"/>
              <a:ext cx="9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[check = “true”]</a:t>
              </a:r>
              <a:br>
                <a:rPr lang="en-US" sz="1600"/>
              </a:br>
              <a:r>
                <a:rPr lang="en-US" sz="1600"/>
                <a:t>          new</a:t>
              </a:r>
              <a:endParaRPr lang="en-US"/>
            </a:p>
          </p:txBody>
        </p:sp>
        <p:sp>
          <p:nvSpPr>
            <p:cNvPr id="121884" name="Text Box 28"/>
            <p:cNvSpPr txBox="1">
              <a:spLocks noChangeArrowheads="1"/>
            </p:cNvSpPr>
            <p:nvPr/>
          </p:nvSpPr>
          <p:spPr bwMode="auto">
            <a:xfrm>
              <a:off x="3552" y="2064"/>
              <a:ext cx="14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[needsToReorder = “true”]</a:t>
              </a:r>
              <a:endParaRPr lang="en-US"/>
            </a:p>
          </p:txBody>
        </p:sp>
        <p:sp>
          <p:nvSpPr>
            <p:cNvPr id="121885" name="Text Box 29"/>
            <p:cNvSpPr txBox="1">
              <a:spLocks noChangeArrowheads="1"/>
            </p:cNvSpPr>
            <p:nvPr/>
          </p:nvSpPr>
          <p:spPr bwMode="auto">
            <a:xfrm>
              <a:off x="3504" y="1440"/>
              <a:ext cx="10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needsToReorder()</a:t>
              </a:r>
              <a:endParaRPr lang="en-US"/>
            </a:p>
          </p:txBody>
        </p:sp>
        <p:sp>
          <p:nvSpPr>
            <p:cNvPr id="121886" name="Text Box 30"/>
            <p:cNvSpPr txBox="1">
              <a:spLocks noChangeArrowheads="1"/>
            </p:cNvSpPr>
            <p:nvPr/>
          </p:nvSpPr>
          <p:spPr bwMode="auto">
            <a:xfrm>
              <a:off x="2496" y="1248"/>
              <a:ext cx="9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[check = “true”]</a:t>
              </a:r>
              <a:br>
                <a:rPr lang="en-US" sz="1600"/>
              </a:br>
              <a:r>
                <a:rPr lang="en-US" sz="1600"/>
                <a:t>      remove()</a:t>
              </a:r>
              <a:endParaRPr lang="en-US"/>
            </a:p>
          </p:txBody>
        </p:sp>
        <p:sp>
          <p:nvSpPr>
            <p:cNvPr id="121887" name="Text Box 31"/>
            <p:cNvSpPr txBox="1">
              <a:spLocks noChangeArrowheads="1"/>
            </p:cNvSpPr>
            <p:nvPr/>
          </p:nvSpPr>
          <p:spPr bwMode="auto">
            <a:xfrm>
              <a:off x="2736" y="960"/>
              <a:ext cx="5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check()</a:t>
              </a:r>
              <a:endParaRPr lang="en-US"/>
            </a:p>
          </p:txBody>
        </p:sp>
        <p:sp>
          <p:nvSpPr>
            <p:cNvPr id="121888" name="Text Box 32"/>
            <p:cNvSpPr txBox="1">
              <a:spLocks noChangeArrowheads="1"/>
            </p:cNvSpPr>
            <p:nvPr/>
          </p:nvSpPr>
          <p:spPr bwMode="auto">
            <a:xfrm>
              <a:off x="1728" y="720"/>
              <a:ext cx="7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  prepare()</a:t>
              </a:r>
              <a:endParaRPr lang="en-US"/>
            </a:p>
          </p:txBody>
        </p:sp>
        <p:sp>
          <p:nvSpPr>
            <p:cNvPr id="121889" name="Text Box 33"/>
            <p:cNvSpPr txBox="1">
              <a:spLocks noChangeArrowheads="1"/>
            </p:cNvSpPr>
            <p:nvPr/>
          </p:nvSpPr>
          <p:spPr bwMode="auto">
            <a:xfrm>
              <a:off x="864" y="528"/>
              <a:ext cx="5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prepare()</a:t>
              </a:r>
              <a:endParaRPr lang="en-US"/>
            </a:p>
          </p:txBody>
        </p:sp>
        <p:sp>
          <p:nvSpPr>
            <p:cNvPr id="121890" name="Text Box 34"/>
            <p:cNvSpPr txBox="1">
              <a:spLocks noChangeArrowheads="1"/>
            </p:cNvSpPr>
            <p:nvPr/>
          </p:nvSpPr>
          <p:spPr bwMode="auto">
            <a:xfrm>
              <a:off x="336" y="864"/>
              <a:ext cx="5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Object</a:t>
              </a:r>
              <a:endParaRPr lang="en-US"/>
            </a:p>
          </p:txBody>
        </p:sp>
        <p:sp>
          <p:nvSpPr>
            <p:cNvPr id="121891" name="Line 35"/>
            <p:cNvSpPr>
              <a:spLocks noChangeShapeType="1"/>
            </p:cNvSpPr>
            <p:nvPr/>
          </p:nvSpPr>
          <p:spPr bwMode="auto">
            <a:xfrm flipV="1">
              <a:off x="576" y="528"/>
              <a:ext cx="0" cy="336"/>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92" name="Text Box 36"/>
            <p:cNvSpPr txBox="1">
              <a:spLocks noChangeArrowheads="1"/>
            </p:cNvSpPr>
            <p:nvPr/>
          </p:nvSpPr>
          <p:spPr bwMode="auto">
            <a:xfrm>
              <a:off x="864" y="1257"/>
              <a:ext cx="6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Message</a:t>
              </a:r>
              <a:endParaRPr lang="en-US"/>
            </a:p>
          </p:txBody>
        </p:sp>
        <p:sp>
          <p:nvSpPr>
            <p:cNvPr id="121893" name="Line 37"/>
            <p:cNvSpPr>
              <a:spLocks noChangeShapeType="1"/>
            </p:cNvSpPr>
            <p:nvPr/>
          </p:nvSpPr>
          <p:spPr bwMode="auto">
            <a:xfrm flipV="1">
              <a:off x="1200" y="864"/>
              <a:ext cx="0" cy="441"/>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94" name="Text Box 38"/>
            <p:cNvSpPr txBox="1">
              <a:spLocks noChangeArrowheads="1"/>
            </p:cNvSpPr>
            <p:nvPr/>
          </p:nvSpPr>
          <p:spPr bwMode="auto">
            <a:xfrm>
              <a:off x="1680" y="1632"/>
              <a:ext cx="6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Iteration</a:t>
              </a:r>
              <a:endParaRPr lang="en-US"/>
            </a:p>
          </p:txBody>
        </p:sp>
        <p:sp>
          <p:nvSpPr>
            <p:cNvPr id="121895" name="Line 39"/>
            <p:cNvSpPr>
              <a:spLocks noChangeShapeType="1"/>
            </p:cNvSpPr>
            <p:nvPr/>
          </p:nvSpPr>
          <p:spPr bwMode="auto">
            <a:xfrm flipV="1">
              <a:off x="1824" y="864"/>
              <a:ext cx="0" cy="807"/>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96" name="Text Box 40"/>
            <p:cNvSpPr txBox="1">
              <a:spLocks noChangeArrowheads="1"/>
            </p:cNvSpPr>
            <p:nvPr/>
          </p:nvSpPr>
          <p:spPr bwMode="auto">
            <a:xfrm>
              <a:off x="2736" y="1872"/>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Return</a:t>
              </a:r>
              <a:endParaRPr lang="en-US"/>
            </a:p>
          </p:txBody>
        </p:sp>
        <p:sp>
          <p:nvSpPr>
            <p:cNvPr id="121897" name="Line 41"/>
            <p:cNvSpPr>
              <a:spLocks noChangeShapeType="1"/>
            </p:cNvSpPr>
            <p:nvPr/>
          </p:nvSpPr>
          <p:spPr bwMode="auto">
            <a:xfrm flipH="1">
              <a:off x="2640" y="2064"/>
              <a:ext cx="336" cy="480"/>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98" name="Text Box 42"/>
            <p:cNvSpPr txBox="1">
              <a:spLocks noChangeArrowheads="1"/>
            </p:cNvSpPr>
            <p:nvPr/>
          </p:nvSpPr>
          <p:spPr bwMode="auto">
            <a:xfrm>
              <a:off x="3552" y="3456"/>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Creation</a:t>
              </a:r>
              <a:endParaRPr lang="en-US"/>
            </a:p>
          </p:txBody>
        </p:sp>
        <p:sp>
          <p:nvSpPr>
            <p:cNvPr id="121899" name="Line 43"/>
            <p:cNvSpPr>
              <a:spLocks noChangeShapeType="1"/>
            </p:cNvSpPr>
            <p:nvPr/>
          </p:nvSpPr>
          <p:spPr bwMode="auto">
            <a:xfrm flipV="1">
              <a:off x="4128" y="3168"/>
              <a:ext cx="480" cy="336"/>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900" name="Text Box 44"/>
            <p:cNvSpPr txBox="1">
              <a:spLocks noChangeArrowheads="1"/>
            </p:cNvSpPr>
            <p:nvPr/>
          </p:nvSpPr>
          <p:spPr bwMode="auto">
            <a:xfrm>
              <a:off x="3840" y="624"/>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i="1">
                  <a:solidFill>
                    <a:schemeClr val="tx2"/>
                  </a:solidFill>
                </a:rPr>
                <a:t>Condition</a:t>
              </a:r>
              <a:endParaRPr lang="en-US"/>
            </a:p>
          </p:txBody>
        </p:sp>
        <p:sp>
          <p:nvSpPr>
            <p:cNvPr id="121901" name="Line 45"/>
            <p:cNvSpPr>
              <a:spLocks noChangeShapeType="1"/>
            </p:cNvSpPr>
            <p:nvPr/>
          </p:nvSpPr>
          <p:spPr bwMode="auto">
            <a:xfrm flipH="1">
              <a:off x="3456" y="912"/>
              <a:ext cx="528" cy="384"/>
            </a:xfrm>
            <a:prstGeom prst="line">
              <a:avLst/>
            </a:prstGeom>
            <a:noFill/>
            <a:ln w="12700">
              <a:solidFill>
                <a:schemeClr val="tx2"/>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1906" name="Group 50"/>
            <p:cNvGrpSpPr>
              <a:grpSpLocks/>
            </p:cNvGrpSpPr>
            <p:nvPr/>
          </p:nvGrpSpPr>
          <p:grpSpPr bwMode="auto">
            <a:xfrm>
              <a:off x="3984" y="1800"/>
              <a:ext cx="1584" cy="231"/>
              <a:chOff x="3984" y="1760"/>
              <a:chExt cx="1584" cy="231"/>
            </a:xfrm>
          </p:grpSpPr>
          <p:sp>
            <p:nvSpPr>
              <p:cNvPr id="121902" name="Text Box 46"/>
              <p:cNvSpPr txBox="1">
                <a:spLocks noChangeArrowheads="1"/>
              </p:cNvSpPr>
              <p:nvPr/>
            </p:nvSpPr>
            <p:spPr bwMode="auto">
              <a:xfrm>
                <a:off x="4464" y="1760"/>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i="1">
                    <a:solidFill>
                      <a:schemeClr val="tx2"/>
                    </a:solidFill>
                  </a:rPr>
                  <a:t>Self-Delegation</a:t>
                </a:r>
                <a:endParaRPr lang="en-US"/>
              </a:p>
            </p:txBody>
          </p:sp>
          <p:sp>
            <p:nvSpPr>
              <p:cNvPr id="121903" name="Line 47"/>
              <p:cNvSpPr>
                <a:spLocks noChangeShapeType="1"/>
              </p:cNvSpPr>
              <p:nvPr/>
            </p:nvSpPr>
            <p:spPr bwMode="auto">
              <a:xfrm flipH="1">
                <a:off x="3984" y="1872"/>
                <a:ext cx="480" cy="0"/>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1908" name="Text Box 52"/>
            <p:cNvSpPr txBox="1">
              <a:spLocks noChangeArrowheads="1"/>
            </p:cNvSpPr>
            <p:nvPr/>
          </p:nvSpPr>
          <p:spPr bwMode="auto">
            <a:xfrm>
              <a:off x="4472" y="176"/>
              <a:ext cx="10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t>[Fowler,97]</a:t>
              </a:r>
            </a:p>
          </p:txBody>
        </p:sp>
      </p:grpSp>
    </p:spTree>
    <p:extLst>
      <p:ext uri="{BB962C8B-B14F-4D97-AF65-F5344CB8AC3E}">
        <p14:creationId xmlns:p14="http://schemas.microsoft.com/office/powerpoint/2010/main" val="22166860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t>Collaboration Diagram</a:t>
            </a:r>
          </a:p>
        </p:txBody>
      </p:sp>
      <p:sp>
        <p:nvSpPr>
          <p:cNvPr id="148483" name="Text Box 3"/>
          <p:cNvSpPr txBox="1">
            <a:spLocks noChangeArrowheads="1"/>
          </p:cNvSpPr>
          <p:nvPr/>
        </p:nvSpPr>
        <p:spPr bwMode="auto">
          <a:xfrm>
            <a:off x="533400" y="1433513"/>
            <a:ext cx="8077200" cy="3560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t>A collaboration diagram emphasizes the relationship of the objects that participate in an interaction. Unlike a sequence diagram, you don’t have to show the lifeline of an object explicitly in a collaboration diagram. The sequence of events are indicated by sequence numbers preceding messages. </a:t>
            </a:r>
          </a:p>
          <a:p>
            <a:pPr>
              <a:spcBef>
                <a:spcPct val="50000"/>
              </a:spcBef>
            </a:pPr>
            <a:r>
              <a:rPr lang="en-US"/>
              <a:t>Object identifiers are of the form  </a:t>
            </a:r>
            <a:r>
              <a:rPr lang="en-US" i="1"/>
              <a:t>objectName : className,</a:t>
            </a:r>
            <a:r>
              <a:rPr lang="en-US"/>
              <a:t> and either the objectName or the className can be omitted, and the placement of the colon indicates either an  objectName: , or a :className. </a:t>
            </a:r>
          </a:p>
        </p:txBody>
      </p:sp>
    </p:spTree>
    <p:extLst>
      <p:ext uri="{BB962C8B-B14F-4D97-AF65-F5344CB8AC3E}">
        <p14:creationId xmlns:p14="http://schemas.microsoft.com/office/powerpoint/2010/main" val="3055316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Collaboration Diagram</a:t>
            </a:r>
          </a:p>
        </p:txBody>
      </p:sp>
      <p:grpSp>
        <p:nvGrpSpPr>
          <p:cNvPr id="117797" name="Group 37"/>
          <p:cNvGrpSpPr>
            <a:grpSpLocks/>
          </p:cNvGrpSpPr>
          <p:nvPr/>
        </p:nvGrpSpPr>
        <p:grpSpPr bwMode="auto">
          <a:xfrm>
            <a:off x="609600" y="1371600"/>
            <a:ext cx="7969250" cy="4800600"/>
            <a:chOff x="336" y="768"/>
            <a:chExt cx="5020" cy="3024"/>
          </a:xfrm>
        </p:grpSpPr>
        <p:sp>
          <p:nvSpPr>
            <p:cNvPr id="117763" name="Oval 3"/>
            <p:cNvSpPr>
              <a:spLocks noChangeArrowheads="1"/>
            </p:cNvSpPr>
            <p:nvPr/>
          </p:nvSpPr>
          <p:spPr bwMode="auto">
            <a:xfrm>
              <a:off x="4224" y="2112"/>
              <a:ext cx="192" cy="48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64" name="Rectangle 4"/>
            <p:cNvSpPr>
              <a:spLocks noChangeArrowheads="1"/>
            </p:cNvSpPr>
            <p:nvPr/>
          </p:nvSpPr>
          <p:spPr bwMode="auto">
            <a:xfrm>
              <a:off x="384" y="768"/>
              <a:ext cx="1488"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u="sng"/>
                <a:t>: Order Entry Window</a:t>
              </a:r>
              <a:endParaRPr lang="en-US"/>
            </a:p>
          </p:txBody>
        </p:sp>
        <p:sp>
          <p:nvSpPr>
            <p:cNvPr id="117765" name="Rectangle 5"/>
            <p:cNvSpPr>
              <a:spLocks noChangeArrowheads="1"/>
            </p:cNvSpPr>
            <p:nvPr/>
          </p:nvSpPr>
          <p:spPr bwMode="auto">
            <a:xfrm>
              <a:off x="384" y="1536"/>
              <a:ext cx="1488"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u="sng"/>
                <a:t>: Order</a:t>
              </a:r>
              <a:endParaRPr lang="en-US"/>
            </a:p>
          </p:txBody>
        </p:sp>
        <p:sp>
          <p:nvSpPr>
            <p:cNvPr id="117766" name="Rectangle 6"/>
            <p:cNvSpPr>
              <a:spLocks noChangeArrowheads="1"/>
            </p:cNvSpPr>
            <p:nvPr/>
          </p:nvSpPr>
          <p:spPr bwMode="auto">
            <a:xfrm>
              <a:off x="336" y="2304"/>
              <a:ext cx="1632"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u="sng"/>
                <a:t>: Order Line</a:t>
              </a:r>
              <a:endParaRPr lang="en-US"/>
            </a:p>
          </p:txBody>
        </p:sp>
        <p:sp>
          <p:nvSpPr>
            <p:cNvPr id="117767" name="Rectangle 7"/>
            <p:cNvSpPr>
              <a:spLocks noChangeArrowheads="1"/>
            </p:cNvSpPr>
            <p:nvPr/>
          </p:nvSpPr>
          <p:spPr bwMode="auto">
            <a:xfrm>
              <a:off x="384" y="3072"/>
              <a:ext cx="1488"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u="sng"/>
                <a:t>:Delivery Item</a:t>
              </a:r>
              <a:endParaRPr lang="en-US"/>
            </a:p>
          </p:txBody>
        </p:sp>
        <p:sp>
          <p:nvSpPr>
            <p:cNvPr id="117768" name="Rectangle 8"/>
            <p:cNvSpPr>
              <a:spLocks noChangeArrowheads="1"/>
            </p:cNvSpPr>
            <p:nvPr/>
          </p:nvSpPr>
          <p:spPr bwMode="auto">
            <a:xfrm>
              <a:off x="2784" y="2352"/>
              <a:ext cx="1728"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u="sng"/>
                <a:t>: Stock Item</a:t>
              </a:r>
              <a:endParaRPr lang="en-US"/>
            </a:p>
          </p:txBody>
        </p:sp>
        <p:sp>
          <p:nvSpPr>
            <p:cNvPr id="117769" name="Rectangle 9"/>
            <p:cNvSpPr>
              <a:spLocks noChangeArrowheads="1"/>
            </p:cNvSpPr>
            <p:nvPr/>
          </p:nvSpPr>
          <p:spPr bwMode="auto">
            <a:xfrm>
              <a:off x="2928" y="3120"/>
              <a:ext cx="1488" cy="24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u="sng"/>
                <a:t>:Reorder Item</a:t>
              </a:r>
              <a:endParaRPr lang="en-US"/>
            </a:p>
          </p:txBody>
        </p:sp>
        <p:sp>
          <p:nvSpPr>
            <p:cNvPr id="117770" name="Line 10"/>
            <p:cNvSpPr>
              <a:spLocks noChangeShapeType="1"/>
            </p:cNvSpPr>
            <p:nvPr/>
          </p:nvSpPr>
          <p:spPr bwMode="auto">
            <a:xfrm>
              <a:off x="768" y="1008"/>
              <a:ext cx="0"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1" name="Line 11"/>
            <p:cNvSpPr>
              <a:spLocks noChangeShapeType="1"/>
            </p:cNvSpPr>
            <p:nvPr/>
          </p:nvSpPr>
          <p:spPr bwMode="auto">
            <a:xfrm>
              <a:off x="768" y="1776"/>
              <a:ext cx="0"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2" name="Line 12"/>
            <p:cNvSpPr>
              <a:spLocks noChangeShapeType="1"/>
            </p:cNvSpPr>
            <p:nvPr/>
          </p:nvSpPr>
          <p:spPr bwMode="auto">
            <a:xfrm>
              <a:off x="768" y="2544"/>
              <a:ext cx="0"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3" name="Line 13"/>
            <p:cNvSpPr>
              <a:spLocks noChangeShapeType="1"/>
            </p:cNvSpPr>
            <p:nvPr/>
          </p:nvSpPr>
          <p:spPr bwMode="auto">
            <a:xfrm>
              <a:off x="3648" y="2592"/>
              <a:ext cx="0" cy="5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4" name="Line 14"/>
            <p:cNvSpPr>
              <a:spLocks noChangeShapeType="1"/>
            </p:cNvSpPr>
            <p:nvPr/>
          </p:nvSpPr>
          <p:spPr bwMode="auto">
            <a:xfrm>
              <a:off x="1968" y="2448"/>
              <a:ext cx="81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5" name="Line 15"/>
            <p:cNvSpPr>
              <a:spLocks noChangeShapeType="1"/>
            </p:cNvSpPr>
            <p:nvPr/>
          </p:nvSpPr>
          <p:spPr bwMode="auto">
            <a:xfrm>
              <a:off x="960" y="1104"/>
              <a:ext cx="0" cy="384"/>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6" name="Line 16"/>
            <p:cNvSpPr>
              <a:spLocks noChangeShapeType="1"/>
            </p:cNvSpPr>
            <p:nvPr/>
          </p:nvSpPr>
          <p:spPr bwMode="auto">
            <a:xfrm>
              <a:off x="960" y="1872"/>
              <a:ext cx="0" cy="384"/>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7" name="Line 17"/>
            <p:cNvSpPr>
              <a:spLocks noChangeShapeType="1"/>
            </p:cNvSpPr>
            <p:nvPr/>
          </p:nvSpPr>
          <p:spPr bwMode="auto">
            <a:xfrm>
              <a:off x="960" y="2640"/>
              <a:ext cx="0" cy="384"/>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8" name="Line 18"/>
            <p:cNvSpPr>
              <a:spLocks noChangeShapeType="1"/>
            </p:cNvSpPr>
            <p:nvPr/>
          </p:nvSpPr>
          <p:spPr bwMode="auto">
            <a:xfrm>
              <a:off x="3840" y="2688"/>
              <a:ext cx="0" cy="384"/>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79" name="Line 19"/>
            <p:cNvSpPr>
              <a:spLocks noChangeShapeType="1"/>
            </p:cNvSpPr>
            <p:nvPr/>
          </p:nvSpPr>
          <p:spPr bwMode="auto">
            <a:xfrm>
              <a:off x="2064" y="2544"/>
              <a:ext cx="528"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80" name="Text Box 20"/>
            <p:cNvSpPr txBox="1">
              <a:spLocks noChangeArrowheads="1"/>
            </p:cNvSpPr>
            <p:nvPr/>
          </p:nvSpPr>
          <p:spPr bwMode="auto">
            <a:xfrm>
              <a:off x="1142" y="1191"/>
              <a:ext cx="7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1: prepare()</a:t>
              </a:r>
              <a:endParaRPr lang="en-US" b="1"/>
            </a:p>
          </p:txBody>
        </p:sp>
        <p:sp>
          <p:nvSpPr>
            <p:cNvPr id="117781" name="Text Box 21"/>
            <p:cNvSpPr txBox="1">
              <a:spLocks noChangeArrowheads="1"/>
            </p:cNvSpPr>
            <p:nvPr/>
          </p:nvSpPr>
          <p:spPr bwMode="auto">
            <a:xfrm>
              <a:off x="1152" y="1983"/>
              <a:ext cx="83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2*: prepare()</a:t>
              </a:r>
              <a:endParaRPr lang="en-US" b="1"/>
            </a:p>
          </p:txBody>
        </p:sp>
        <p:sp>
          <p:nvSpPr>
            <p:cNvPr id="117782" name="Text Box 22"/>
            <p:cNvSpPr txBox="1">
              <a:spLocks noChangeArrowheads="1"/>
            </p:cNvSpPr>
            <p:nvPr/>
          </p:nvSpPr>
          <p:spPr bwMode="auto">
            <a:xfrm>
              <a:off x="2064" y="1935"/>
              <a:ext cx="6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3: check()</a:t>
              </a:r>
              <a:endParaRPr lang="en-US" b="1"/>
            </a:p>
          </p:txBody>
        </p:sp>
        <p:sp>
          <p:nvSpPr>
            <p:cNvPr id="117783" name="Text Box 23"/>
            <p:cNvSpPr txBox="1">
              <a:spLocks noChangeArrowheads="1"/>
            </p:cNvSpPr>
            <p:nvPr/>
          </p:nvSpPr>
          <p:spPr bwMode="auto">
            <a:xfrm>
              <a:off x="2064" y="2079"/>
              <a:ext cx="16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4: [check == true] remove()</a:t>
              </a:r>
              <a:endParaRPr lang="en-US" b="1"/>
            </a:p>
          </p:txBody>
        </p:sp>
        <p:sp>
          <p:nvSpPr>
            <p:cNvPr id="117784" name="Text Box 24"/>
            <p:cNvSpPr txBox="1">
              <a:spLocks noChangeArrowheads="1"/>
            </p:cNvSpPr>
            <p:nvPr/>
          </p:nvSpPr>
          <p:spPr bwMode="auto">
            <a:xfrm>
              <a:off x="3984" y="2751"/>
              <a:ext cx="4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6: new</a:t>
              </a:r>
            </a:p>
          </p:txBody>
        </p:sp>
        <p:sp>
          <p:nvSpPr>
            <p:cNvPr id="117785" name="Text Box 25"/>
            <p:cNvSpPr txBox="1">
              <a:spLocks noChangeArrowheads="1"/>
            </p:cNvSpPr>
            <p:nvPr/>
          </p:nvSpPr>
          <p:spPr bwMode="auto">
            <a:xfrm>
              <a:off x="1152" y="2703"/>
              <a:ext cx="1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7: [check == true] new</a:t>
              </a:r>
            </a:p>
          </p:txBody>
        </p:sp>
        <p:sp>
          <p:nvSpPr>
            <p:cNvPr id="117786" name="Text Box 26"/>
            <p:cNvSpPr txBox="1">
              <a:spLocks noChangeArrowheads="1"/>
            </p:cNvSpPr>
            <p:nvPr/>
          </p:nvSpPr>
          <p:spPr bwMode="auto">
            <a:xfrm>
              <a:off x="3408" y="1695"/>
              <a:ext cx="1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5: needToReorder()</a:t>
              </a:r>
            </a:p>
          </p:txBody>
        </p:sp>
        <p:sp>
          <p:nvSpPr>
            <p:cNvPr id="117788" name="Text Box 28"/>
            <p:cNvSpPr txBox="1">
              <a:spLocks noChangeArrowheads="1"/>
            </p:cNvSpPr>
            <p:nvPr/>
          </p:nvSpPr>
          <p:spPr bwMode="auto">
            <a:xfrm>
              <a:off x="4328" y="3504"/>
              <a:ext cx="10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t>[Fowler,97]</a:t>
              </a:r>
            </a:p>
          </p:txBody>
        </p:sp>
        <p:sp>
          <p:nvSpPr>
            <p:cNvPr id="117789" name="Line 29"/>
            <p:cNvSpPr>
              <a:spLocks noChangeShapeType="1"/>
            </p:cNvSpPr>
            <p:nvPr/>
          </p:nvSpPr>
          <p:spPr bwMode="auto">
            <a:xfrm>
              <a:off x="1872" y="864"/>
              <a:ext cx="864" cy="0"/>
            </a:xfrm>
            <a:prstGeom prst="line">
              <a:avLst/>
            </a:prstGeom>
            <a:noFill/>
            <a:ln w="19050">
              <a:solidFill>
                <a:schemeClr val="tx1"/>
              </a:solidFill>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0" name="Line 30"/>
            <p:cNvSpPr>
              <a:spLocks noChangeShapeType="1"/>
            </p:cNvSpPr>
            <p:nvPr/>
          </p:nvSpPr>
          <p:spPr bwMode="auto">
            <a:xfrm>
              <a:off x="1872" y="1296"/>
              <a:ext cx="864" cy="0"/>
            </a:xfrm>
            <a:prstGeom prst="line">
              <a:avLst/>
            </a:prstGeom>
            <a:noFill/>
            <a:ln w="19050">
              <a:solidFill>
                <a:schemeClr val="tx1"/>
              </a:solidFill>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1" name="Line 31"/>
            <p:cNvSpPr>
              <a:spLocks noChangeShapeType="1"/>
            </p:cNvSpPr>
            <p:nvPr/>
          </p:nvSpPr>
          <p:spPr bwMode="auto">
            <a:xfrm flipV="1">
              <a:off x="3504" y="1056"/>
              <a:ext cx="0" cy="624"/>
            </a:xfrm>
            <a:prstGeom prst="line">
              <a:avLst/>
            </a:prstGeom>
            <a:noFill/>
            <a:ln w="19050">
              <a:solidFill>
                <a:schemeClr val="tx1"/>
              </a:solidFill>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2" name="Line 32"/>
            <p:cNvSpPr>
              <a:spLocks noChangeShapeType="1"/>
            </p:cNvSpPr>
            <p:nvPr/>
          </p:nvSpPr>
          <p:spPr bwMode="auto">
            <a:xfrm flipH="1" flipV="1">
              <a:off x="3024" y="1728"/>
              <a:ext cx="1152" cy="480"/>
            </a:xfrm>
            <a:prstGeom prst="line">
              <a:avLst/>
            </a:prstGeom>
            <a:noFill/>
            <a:ln w="19050">
              <a:solidFill>
                <a:schemeClr val="tx1"/>
              </a:solidFill>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93" name="Text Box 33"/>
            <p:cNvSpPr txBox="1">
              <a:spLocks noChangeArrowheads="1"/>
            </p:cNvSpPr>
            <p:nvPr/>
          </p:nvSpPr>
          <p:spPr bwMode="auto">
            <a:xfrm>
              <a:off x="2352" y="1536"/>
              <a:ext cx="92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i="1"/>
                <a:t>Self-Delegation</a:t>
              </a:r>
            </a:p>
          </p:txBody>
        </p:sp>
        <p:sp>
          <p:nvSpPr>
            <p:cNvPr id="117794" name="Text Box 34"/>
            <p:cNvSpPr txBox="1">
              <a:spLocks noChangeArrowheads="1"/>
            </p:cNvSpPr>
            <p:nvPr/>
          </p:nvSpPr>
          <p:spPr bwMode="auto">
            <a:xfrm>
              <a:off x="2736" y="768"/>
              <a:ext cx="45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i="1"/>
                <a:t>Object</a:t>
              </a:r>
            </a:p>
          </p:txBody>
        </p:sp>
        <p:sp>
          <p:nvSpPr>
            <p:cNvPr id="117795" name="Text Box 35"/>
            <p:cNvSpPr txBox="1">
              <a:spLocks noChangeArrowheads="1"/>
            </p:cNvSpPr>
            <p:nvPr/>
          </p:nvSpPr>
          <p:spPr bwMode="auto">
            <a:xfrm>
              <a:off x="2736" y="1192"/>
              <a:ext cx="56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i="1"/>
                <a:t>Message</a:t>
              </a:r>
            </a:p>
          </p:txBody>
        </p:sp>
        <p:sp>
          <p:nvSpPr>
            <p:cNvPr id="117796" name="Text Box 36"/>
            <p:cNvSpPr txBox="1">
              <a:spLocks noChangeArrowheads="1"/>
            </p:cNvSpPr>
            <p:nvPr/>
          </p:nvSpPr>
          <p:spPr bwMode="auto">
            <a:xfrm>
              <a:off x="3408" y="864"/>
              <a:ext cx="10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i="1"/>
                <a:t>Sequence Number</a:t>
              </a:r>
            </a:p>
          </p:txBody>
        </p:sp>
      </p:grpSp>
    </p:spTree>
    <p:extLst>
      <p:ext uri="{BB962C8B-B14F-4D97-AF65-F5344CB8AC3E}">
        <p14:creationId xmlns:p14="http://schemas.microsoft.com/office/powerpoint/2010/main" val="31017244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Activity Diagram</a:t>
            </a:r>
          </a:p>
        </p:txBody>
      </p:sp>
      <p:sp>
        <p:nvSpPr>
          <p:cNvPr id="128004" name="Text Box 4"/>
          <p:cNvSpPr txBox="1">
            <a:spLocks noChangeArrowheads="1"/>
          </p:cNvSpPr>
          <p:nvPr/>
        </p:nvSpPr>
        <p:spPr bwMode="auto">
          <a:xfrm>
            <a:off x="685800" y="1371600"/>
            <a:ext cx="769620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t>An activity diagram is essentially a flowchart, showing the flow of control from activity to activity. </a:t>
            </a:r>
          </a:p>
          <a:p>
            <a:pPr>
              <a:spcBef>
                <a:spcPct val="50000"/>
              </a:spcBef>
            </a:pPr>
            <a:r>
              <a:rPr lang="en-US"/>
              <a:t>Use activity diagrams to specify, construct, and document the dynamics of a society of objects, or to model the flow of control of an operation. Whereas interaction diagrams emphasize the flow of control from object to object, activity diagrams emphasize the flow of control from activity to activity. </a:t>
            </a:r>
            <a:r>
              <a:rPr lang="en-US" b="1" i="1"/>
              <a:t>An activity is an ongoing non-atomic execution within a state machine.</a:t>
            </a:r>
            <a:endParaRPr lang="en-US"/>
          </a:p>
          <a:p>
            <a:pPr>
              <a:spcBef>
                <a:spcPct val="50000"/>
              </a:spcBef>
            </a:pPr>
            <a:r>
              <a:rPr lang="en-US"/>
              <a:t>	- </a:t>
            </a:r>
            <a:r>
              <a:rPr lang="en-US" i="1"/>
              <a:t>The UML User Guide, [Booch,99]</a:t>
            </a:r>
            <a:r>
              <a:rPr lang="en-US"/>
              <a:t> </a:t>
            </a:r>
          </a:p>
        </p:txBody>
      </p:sp>
    </p:spTree>
    <p:extLst>
      <p:ext uri="{BB962C8B-B14F-4D97-AF65-F5344CB8AC3E}">
        <p14:creationId xmlns:p14="http://schemas.microsoft.com/office/powerpoint/2010/main" val="27147648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5" name="Text Box 103"/>
          <p:cNvSpPr txBox="1">
            <a:spLocks noChangeArrowheads="1"/>
          </p:cNvSpPr>
          <p:nvPr/>
        </p:nvSpPr>
        <p:spPr bwMode="auto">
          <a:xfrm>
            <a:off x="7092950" y="279400"/>
            <a:ext cx="1631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t>[Fowler,97]</a:t>
            </a:r>
          </a:p>
        </p:txBody>
      </p:sp>
      <p:sp>
        <p:nvSpPr>
          <p:cNvPr id="136297" name="Rectangle 105"/>
          <p:cNvSpPr>
            <a:spLocks noChangeArrowheads="1"/>
          </p:cNvSpPr>
          <p:nvPr/>
        </p:nvSpPr>
        <p:spPr bwMode="auto">
          <a:xfrm>
            <a:off x="533400" y="1066800"/>
            <a:ext cx="8077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98" name="Rectangle 106"/>
          <p:cNvSpPr>
            <a:spLocks noChangeArrowheads="1"/>
          </p:cNvSpPr>
          <p:nvPr/>
        </p:nvSpPr>
        <p:spPr bwMode="auto">
          <a:xfrm>
            <a:off x="609600" y="990600"/>
            <a:ext cx="82296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6296" name="Group 104"/>
          <p:cNvGrpSpPr>
            <a:grpSpLocks/>
          </p:cNvGrpSpPr>
          <p:nvPr/>
        </p:nvGrpSpPr>
        <p:grpSpPr bwMode="auto">
          <a:xfrm>
            <a:off x="838200" y="228600"/>
            <a:ext cx="6103938" cy="5689600"/>
            <a:chOff x="1104" y="159"/>
            <a:chExt cx="3845" cy="3584"/>
          </a:xfrm>
        </p:grpSpPr>
        <p:sp>
          <p:nvSpPr>
            <p:cNvPr id="136197" name="Freeform 5"/>
            <p:cNvSpPr>
              <a:spLocks/>
            </p:cNvSpPr>
            <p:nvPr/>
          </p:nvSpPr>
          <p:spPr bwMode="auto">
            <a:xfrm>
              <a:off x="2632" y="159"/>
              <a:ext cx="670" cy="334"/>
            </a:xfrm>
            <a:custGeom>
              <a:avLst/>
              <a:gdLst>
                <a:gd name="T0" fmla="*/ 502 w 670"/>
                <a:gd name="T1" fmla="*/ 334 h 334"/>
                <a:gd name="T2" fmla="*/ 529 w 670"/>
                <a:gd name="T3" fmla="*/ 333 h 334"/>
                <a:gd name="T4" fmla="*/ 555 w 670"/>
                <a:gd name="T5" fmla="*/ 327 h 334"/>
                <a:gd name="T6" fmla="*/ 578 w 670"/>
                <a:gd name="T7" fmla="*/ 317 h 334"/>
                <a:gd name="T8" fmla="*/ 602 w 670"/>
                <a:gd name="T9" fmla="*/ 303 h 334"/>
                <a:gd name="T10" fmla="*/ 621 w 670"/>
                <a:gd name="T11" fmla="*/ 285 h 334"/>
                <a:gd name="T12" fmla="*/ 639 w 670"/>
                <a:gd name="T13" fmla="*/ 266 h 334"/>
                <a:gd name="T14" fmla="*/ 652 w 670"/>
                <a:gd name="T15" fmla="*/ 243 h 334"/>
                <a:gd name="T16" fmla="*/ 662 w 670"/>
                <a:gd name="T17" fmla="*/ 219 h 334"/>
                <a:gd name="T18" fmla="*/ 669 w 670"/>
                <a:gd name="T19" fmla="*/ 194 h 334"/>
                <a:gd name="T20" fmla="*/ 670 w 670"/>
                <a:gd name="T21" fmla="*/ 167 h 334"/>
                <a:gd name="T22" fmla="*/ 669 w 670"/>
                <a:gd name="T23" fmla="*/ 141 h 334"/>
                <a:gd name="T24" fmla="*/ 662 w 670"/>
                <a:gd name="T25" fmla="*/ 116 h 334"/>
                <a:gd name="T26" fmla="*/ 652 w 670"/>
                <a:gd name="T27" fmla="*/ 91 h 334"/>
                <a:gd name="T28" fmla="*/ 639 w 670"/>
                <a:gd name="T29" fmla="*/ 69 h 334"/>
                <a:gd name="T30" fmla="*/ 621 w 670"/>
                <a:gd name="T31" fmla="*/ 49 h 334"/>
                <a:gd name="T32" fmla="*/ 602 w 670"/>
                <a:gd name="T33" fmla="*/ 32 h 334"/>
                <a:gd name="T34" fmla="*/ 578 w 670"/>
                <a:gd name="T35" fmla="*/ 18 h 334"/>
                <a:gd name="T36" fmla="*/ 555 w 670"/>
                <a:gd name="T37" fmla="*/ 8 h 334"/>
                <a:gd name="T38" fmla="*/ 529 w 670"/>
                <a:gd name="T39" fmla="*/ 2 h 334"/>
                <a:gd name="T40" fmla="*/ 502 w 670"/>
                <a:gd name="T41" fmla="*/ 0 h 334"/>
                <a:gd name="T42" fmla="*/ 168 w 670"/>
                <a:gd name="T43" fmla="*/ 0 h 334"/>
                <a:gd name="T44" fmla="*/ 142 w 670"/>
                <a:gd name="T45" fmla="*/ 2 h 334"/>
                <a:gd name="T46" fmla="*/ 116 w 670"/>
                <a:gd name="T47" fmla="*/ 8 h 334"/>
                <a:gd name="T48" fmla="*/ 92 w 670"/>
                <a:gd name="T49" fmla="*/ 18 h 334"/>
                <a:gd name="T50" fmla="*/ 69 w 670"/>
                <a:gd name="T51" fmla="*/ 32 h 334"/>
                <a:gd name="T52" fmla="*/ 49 w 670"/>
                <a:gd name="T53" fmla="*/ 49 h 334"/>
                <a:gd name="T54" fmla="*/ 33 w 670"/>
                <a:gd name="T55" fmla="*/ 69 h 334"/>
                <a:gd name="T56" fmla="*/ 19 w 670"/>
                <a:gd name="T57" fmla="*/ 91 h 334"/>
                <a:gd name="T58" fmla="*/ 9 w 670"/>
                <a:gd name="T59" fmla="*/ 116 h 334"/>
                <a:gd name="T60" fmla="*/ 2 w 670"/>
                <a:gd name="T61" fmla="*/ 141 h 334"/>
                <a:gd name="T62" fmla="*/ 0 w 670"/>
                <a:gd name="T63" fmla="*/ 167 h 334"/>
                <a:gd name="T64" fmla="*/ 2 w 670"/>
                <a:gd name="T65" fmla="*/ 194 h 334"/>
                <a:gd name="T66" fmla="*/ 9 w 670"/>
                <a:gd name="T67" fmla="*/ 219 h 334"/>
                <a:gd name="T68" fmla="*/ 19 w 670"/>
                <a:gd name="T69" fmla="*/ 243 h 334"/>
                <a:gd name="T70" fmla="*/ 33 w 670"/>
                <a:gd name="T71" fmla="*/ 266 h 334"/>
                <a:gd name="T72" fmla="*/ 49 w 670"/>
                <a:gd name="T73" fmla="*/ 285 h 334"/>
                <a:gd name="T74" fmla="*/ 69 w 670"/>
                <a:gd name="T75" fmla="*/ 303 h 334"/>
                <a:gd name="T76" fmla="*/ 92 w 670"/>
                <a:gd name="T77" fmla="*/ 317 h 334"/>
                <a:gd name="T78" fmla="*/ 116 w 670"/>
                <a:gd name="T79" fmla="*/ 327 h 334"/>
                <a:gd name="T80" fmla="*/ 142 w 670"/>
                <a:gd name="T81" fmla="*/ 333 h 334"/>
                <a:gd name="T82" fmla="*/ 168 w 670"/>
                <a:gd name="T83" fmla="*/ 334 h 334"/>
                <a:gd name="T84" fmla="*/ 502 w 670"/>
                <a:gd name="T85" fmla="*/ 3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0" h="334">
                  <a:moveTo>
                    <a:pt x="502" y="334"/>
                  </a:moveTo>
                  <a:lnTo>
                    <a:pt x="529" y="333"/>
                  </a:lnTo>
                  <a:lnTo>
                    <a:pt x="555" y="327"/>
                  </a:lnTo>
                  <a:lnTo>
                    <a:pt x="578" y="317"/>
                  </a:lnTo>
                  <a:lnTo>
                    <a:pt x="602" y="303"/>
                  </a:lnTo>
                  <a:lnTo>
                    <a:pt x="621" y="285"/>
                  </a:lnTo>
                  <a:lnTo>
                    <a:pt x="639" y="266"/>
                  </a:lnTo>
                  <a:lnTo>
                    <a:pt x="652" y="243"/>
                  </a:lnTo>
                  <a:lnTo>
                    <a:pt x="662" y="219"/>
                  </a:lnTo>
                  <a:lnTo>
                    <a:pt x="669" y="194"/>
                  </a:lnTo>
                  <a:lnTo>
                    <a:pt x="670" y="167"/>
                  </a:lnTo>
                  <a:lnTo>
                    <a:pt x="669" y="141"/>
                  </a:lnTo>
                  <a:lnTo>
                    <a:pt x="662" y="116"/>
                  </a:lnTo>
                  <a:lnTo>
                    <a:pt x="652" y="91"/>
                  </a:lnTo>
                  <a:lnTo>
                    <a:pt x="639" y="69"/>
                  </a:lnTo>
                  <a:lnTo>
                    <a:pt x="621" y="49"/>
                  </a:lnTo>
                  <a:lnTo>
                    <a:pt x="602" y="32"/>
                  </a:lnTo>
                  <a:lnTo>
                    <a:pt x="578" y="18"/>
                  </a:lnTo>
                  <a:lnTo>
                    <a:pt x="555" y="8"/>
                  </a:lnTo>
                  <a:lnTo>
                    <a:pt x="529" y="2"/>
                  </a:lnTo>
                  <a:lnTo>
                    <a:pt x="502" y="0"/>
                  </a:lnTo>
                  <a:lnTo>
                    <a:pt x="168" y="0"/>
                  </a:lnTo>
                  <a:lnTo>
                    <a:pt x="142" y="2"/>
                  </a:lnTo>
                  <a:lnTo>
                    <a:pt x="116" y="8"/>
                  </a:lnTo>
                  <a:lnTo>
                    <a:pt x="92" y="18"/>
                  </a:lnTo>
                  <a:lnTo>
                    <a:pt x="69" y="32"/>
                  </a:lnTo>
                  <a:lnTo>
                    <a:pt x="49" y="49"/>
                  </a:lnTo>
                  <a:lnTo>
                    <a:pt x="33" y="69"/>
                  </a:lnTo>
                  <a:lnTo>
                    <a:pt x="19" y="91"/>
                  </a:lnTo>
                  <a:lnTo>
                    <a:pt x="9" y="116"/>
                  </a:lnTo>
                  <a:lnTo>
                    <a:pt x="2" y="141"/>
                  </a:lnTo>
                  <a:lnTo>
                    <a:pt x="0" y="167"/>
                  </a:lnTo>
                  <a:lnTo>
                    <a:pt x="2" y="194"/>
                  </a:lnTo>
                  <a:lnTo>
                    <a:pt x="9" y="219"/>
                  </a:lnTo>
                  <a:lnTo>
                    <a:pt x="19" y="243"/>
                  </a:lnTo>
                  <a:lnTo>
                    <a:pt x="33" y="266"/>
                  </a:lnTo>
                  <a:lnTo>
                    <a:pt x="49" y="285"/>
                  </a:lnTo>
                  <a:lnTo>
                    <a:pt x="69" y="303"/>
                  </a:lnTo>
                  <a:lnTo>
                    <a:pt x="92" y="317"/>
                  </a:lnTo>
                  <a:lnTo>
                    <a:pt x="116" y="327"/>
                  </a:lnTo>
                  <a:lnTo>
                    <a:pt x="142" y="333"/>
                  </a:lnTo>
                  <a:lnTo>
                    <a:pt x="168" y="334"/>
                  </a:lnTo>
                  <a:lnTo>
                    <a:pt x="502" y="334"/>
                  </a:lnTo>
                  <a:close/>
                </a:path>
              </a:pathLst>
            </a:custGeom>
            <a:solidFill>
              <a:srgbClr val="FFFFFF"/>
            </a:solidFill>
            <a:ln w="4763">
              <a:solidFill>
                <a:srgbClr val="000000"/>
              </a:solidFill>
              <a:prstDash val="solid"/>
              <a:round/>
              <a:headEnd/>
              <a:tailEnd/>
            </a:ln>
          </p:spPr>
          <p:txBody>
            <a:bodyPr/>
            <a:lstStyle/>
            <a:p>
              <a:endParaRPr lang="en-US"/>
            </a:p>
          </p:txBody>
        </p:sp>
        <p:grpSp>
          <p:nvGrpSpPr>
            <p:cNvPr id="136283" name="Group 91"/>
            <p:cNvGrpSpPr>
              <a:grpSpLocks/>
            </p:cNvGrpSpPr>
            <p:nvPr/>
          </p:nvGrpSpPr>
          <p:grpSpPr bwMode="auto">
            <a:xfrm>
              <a:off x="2804" y="237"/>
              <a:ext cx="361" cy="204"/>
              <a:chOff x="2804" y="237"/>
              <a:chExt cx="361" cy="204"/>
            </a:xfrm>
          </p:grpSpPr>
          <p:sp>
            <p:nvSpPr>
              <p:cNvPr id="136198" name="Rectangle 6"/>
              <p:cNvSpPr>
                <a:spLocks noChangeArrowheads="1"/>
              </p:cNvSpPr>
              <p:nvPr/>
            </p:nvSpPr>
            <p:spPr bwMode="auto">
              <a:xfrm>
                <a:off x="2804" y="237"/>
                <a:ext cx="3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Receive</a:t>
                </a:r>
                <a:endParaRPr lang="en-US" sz="1200" b="1" i="1"/>
              </a:p>
            </p:txBody>
          </p:sp>
          <p:sp>
            <p:nvSpPr>
              <p:cNvPr id="136199" name="Rectangle 7"/>
              <p:cNvSpPr>
                <a:spLocks noChangeArrowheads="1"/>
              </p:cNvSpPr>
              <p:nvPr/>
            </p:nvSpPr>
            <p:spPr bwMode="auto">
              <a:xfrm>
                <a:off x="2853" y="326"/>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Order</a:t>
                </a:r>
                <a:endParaRPr lang="en-US" sz="1200" b="1" i="1"/>
              </a:p>
            </p:txBody>
          </p:sp>
        </p:grpSp>
        <p:sp>
          <p:nvSpPr>
            <p:cNvPr id="136203" name="Line 11"/>
            <p:cNvSpPr>
              <a:spLocks noChangeShapeType="1"/>
            </p:cNvSpPr>
            <p:nvPr/>
          </p:nvSpPr>
          <p:spPr bwMode="auto">
            <a:xfrm>
              <a:off x="2800" y="828"/>
              <a:ext cx="334" cy="1"/>
            </a:xfrm>
            <a:prstGeom prst="line">
              <a:avLst/>
            </a:prstGeom>
            <a:noFill/>
            <a:ln w="619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6" name="Freeform 14"/>
            <p:cNvSpPr>
              <a:spLocks/>
            </p:cNvSpPr>
            <p:nvPr/>
          </p:nvSpPr>
          <p:spPr bwMode="auto">
            <a:xfrm>
              <a:off x="2256" y="1331"/>
              <a:ext cx="670" cy="335"/>
            </a:xfrm>
            <a:custGeom>
              <a:avLst/>
              <a:gdLst>
                <a:gd name="T0" fmla="*/ 502 w 670"/>
                <a:gd name="T1" fmla="*/ 335 h 335"/>
                <a:gd name="T2" fmla="*/ 528 w 670"/>
                <a:gd name="T3" fmla="*/ 333 h 335"/>
                <a:gd name="T4" fmla="*/ 554 w 670"/>
                <a:gd name="T5" fmla="*/ 327 h 335"/>
                <a:gd name="T6" fmla="*/ 578 w 670"/>
                <a:gd name="T7" fmla="*/ 317 h 335"/>
                <a:gd name="T8" fmla="*/ 601 w 670"/>
                <a:gd name="T9" fmla="*/ 303 h 335"/>
                <a:gd name="T10" fmla="*/ 621 w 670"/>
                <a:gd name="T11" fmla="*/ 285 h 335"/>
                <a:gd name="T12" fmla="*/ 637 w 670"/>
                <a:gd name="T13" fmla="*/ 266 h 335"/>
                <a:gd name="T14" fmla="*/ 652 w 670"/>
                <a:gd name="T15" fmla="*/ 243 h 335"/>
                <a:gd name="T16" fmla="*/ 662 w 670"/>
                <a:gd name="T17" fmla="*/ 220 h 335"/>
                <a:gd name="T18" fmla="*/ 667 w 670"/>
                <a:gd name="T19" fmla="*/ 194 h 335"/>
                <a:gd name="T20" fmla="*/ 670 w 670"/>
                <a:gd name="T21" fmla="*/ 167 h 335"/>
                <a:gd name="T22" fmla="*/ 667 w 670"/>
                <a:gd name="T23" fmla="*/ 141 h 335"/>
                <a:gd name="T24" fmla="*/ 662 w 670"/>
                <a:gd name="T25" fmla="*/ 116 h 335"/>
                <a:gd name="T26" fmla="*/ 652 w 670"/>
                <a:gd name="T27" fmla="*/ 91 h 335"/>
                <a:gd name="T28" fmla="*/ 637 w 670"/>
                <a:gd name="T29" fmla="*/ 69 h 335"/>
                <a:gd name="T30" fmla="*/ 621 w 670"/>
                <a:gd name="T31" fmla="*/ 49 h 335"/>
                <a:gd name="T32" fmla="*/ 601 w 670"/>
                <a:gd name="T33" fmla="*/ 32 h 335"/>
                <a:gd name="T34" fmla="*/ 578 w 670"/>
                <a:gd name="T35" fmla="*/ 19 h 335"/>
                <a:gd name="T36" fmla="*/ 554 w 670"/>
                <a:gd name="T37" fmla="*/ 9 h 335"/>
                <a:gd name="T38" fmla="*/ 528 w 670"/>
                <a:gd name="T39" fmla="*/ 2 h 335"/>
                <a:gd name="T40" fmla="*/ 502 w 670"/>
                <a:gd name="T41" fmla="*/ 0 h 335"/>
                <a:gd name="T42" fmla="*/ 167 w 670"/>
                <a:gd name="T43" fmla="*/ 0 h 335"/>
                <a:gd name="T44" fmla="*/ 141 w 670"/>
                <a:gd name="T45" fmla="*/ 2 h 335"/>
                <a:gd name="T46" fmla="*/ 116 w 670"/>
                <a:gd name="T47" fmla="*/ 9 h 335"/>
                <a:gd name="T48" fmla="*/ 91 w 670"/>
                <a:gd name="T49" fmla="*/ 19 h 335"/>
                <a:gd name="T50" fmla="*/ 69 w 670"/>
                <a:gd name="T51" fmla="*/ 32 h 335"/>
                <a:gd name="T52" fmla="*/ 49 w 670"/>
                <a:gd name="T53" fmla="*/ 49 h 335"/>
                <a:gd name="T54" fmla="*/ 32 w 670"/>
                <a:gd name="T55" fmla="*/ 69 h 335"/>
                <a:gd name="T56" fmla="*/ 18 w 670"/>
                <a:gd name="T57" fmla="*/ 91 h 335"/>
                <a:gd name="T58" fmla="*/ 8 w 670"/>
                <a:gd name="T59" fmla="*/ 116 h 335"/>
                <a:gd name="T60" fmla="*/ 2 w 670"/>
                <a:gd name="T61" fmla="*/ 141 h 335"/>
                <a:gd name="T62" fmla="*/ 0 w 670"/>
                <a:gd name="T63" fmla="*/ 167 h 335"/>
                <a:gd name="T64" fmla="*/ 2 w 670"/>
                <a:gd name="T65" fmla="*/ 194 h 335"/>
                <a:gd name="T66" fmla="*/ 8 w 670"/>
                <a:gd name="T67" fmla="*/ 220 h 335"/>
                <a:gd name="T68" fmla="*/ 18 w 670"/>
                <a:gd name="T69" fmla="*/ 243 h 335"/>
                <a:gd name="T70" fmla="*/ 32 w 670"/>
                <a:gd name="T71" fmla="*/ 266 h 335"/>
                <a:gd name="T72" fmla="*/ 49 w 670"/>
                <a:gd name="T73" fmla="*/ 285 h 335"/>
                <a:gd name="T74" fmla="*/ 69 w 670"/>
                <a:gd name="T75" fmla="*/ 303 h 335"/>
                <a:gd name="T76" fmla="*/ 91 w 670"/>
                <a:gd name="T77" fmla="*/ 317 h 335"/>
                <a:gd name="T78" fmla="*/ 116 w 670"/>
                <a:gd name="T79" fmla="*/ 327 h 335"/>
                <a:gd name="T80" fmla="*/ 141 w 670"/>
                <a:gd name="T81" fmla="*/ 333 h 335"/>
                <a:gd name="T82" fmla="*/ 167 w 670"/>
                <a:gd name="T83" fmla="*/ 335 h 335"/>
                <a:gd name="T84" fmla="*/ 502 w 670"/>
                <a:gd name="T85"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0" h="335">
                  <a:moveTo>
                    <a:pt x="502" y="335"/>
                  </a:moveTo>
                  <a:lnTo>
                    <a:pt x="528" y="333"/>
                  </a:lnTo>
                  <a:lnTo>
                    <a:pt x="554" y="327"/>
                  </a:lnTo>
                  <a:lnTo>
                    <a:pt x="578" y="317"/>
                  </a:lnTo>
                  <a:lnTo>
                    <a:pt x="601" y="303"/>
                  </a:lnTo>
                  <a:lnTo>
                    <a:pt x="621" y="285"/>
                  </a:lnTo>
                  <a:lnTo>
                    <a:pt x="637" y="266"/>
                  </a:lnTo>
                  <a:lnTo>
                    <a:pt x="652" y="243"/>
                  </a:lnTo>
                  <a:lnTo>
                    <a:pt x="662" y="220"/>
                  </a:lnTo>
                  <a:lnTo>
                    <a:pt x="667" y="194"/>
                  </a:lnTo>
                  <a:lnTo>
                    <a:pt x="670" y="167"/>
                  </a:lnTo>
                  <a:lnTo>
                    <a:pt x="667" y="141"/>
                  </a:lnTo>
                  <a:lnTo>
                    <a:pt x="662" y="116"/>
                  </a:lnTo>
                  <a:lnTo>
                    <a:pt x="652" y="91"/>
                  </a:lnTo>
                  <a:lnTo>
                    <a:pt x="637" y="69"/>
                  </a:lnTo>
                  <a:lnTo>
                    <a:pt x="621" y="49"/>
                  </a:lnTo>
                  <a:lnTo>
                    <a:pt x="601" y="32"/>
                  </a:lnTo>
                  <a:lnTo>
                    <a:pt x="578" y="19"/>
                  </a:lnTo>
                  <a:lnTo>
                    <a:pt x="554" y="9"/>
                  </a:lnTo>
                  <a:lnTo>
                    <a:pt x="528" y="2"/>
                  </a:lnTo>
                  <a:lnTo>
                    <a:pt x="502" y="0"/>
                  </a:lnTo>
                  <a:lnTo>
                    <a:pt x="167" y="0"/>
                  </a:lnTo>
                  <a:lnTo>
                    <a:pt x="141" y="2"/>
                  </a:lnTo>
                  <a:lnTo>
                    <a:pt x="116" y="9"/>
                  </a:lnTo>
                  <a:lnTo>
                    <a:pt x="91" y="19"/>
                  </a:lnTo>
                  <a:lnTo>
                    <a:pt x="69" y="32"/>
                  </a:lnTo>
                  <a:lnTo>
                    <a:pt x="49" y="49"/>
                  </a:lnTo>
                  <a:lnTo>
                    <a:pt x="32" y="69"/>
                  </a:lnTo>
                  <a:lnTo>
                    <a:pt x="18" y="91"/>
                  </a:lnTo>
                  <a:lnTo>
                    <a:pt x="8" y="116"/>
                  </a:lnTo>
                  <a:lnTo>
                    <a:pt x="2" y="141"/>
                  </a:lnTo>
                  <a:lnTo>
                    <a:pt x="0" y="167"/>
                  </a:lnTo>
                  <a:lnTo>
                    <a:pt x="2" y="194"/>
                  </a:lnTo>
                  <a:lnTo>
                    <a:pt x="8" y="220"/>
                  </a:lnTo>
                  <a:lnTo>
                    <a:pt x="18" y="243"/>
                  </a:lnTo>
                  <a:lnTo>
                    <a:pt x="32" y="266"/>
                  </a:lnTo>
                  <a:lnTo>
                    <a:pt x="49" y="285"/>
                  </a:lnTo>
                  <a:lnTo>
                    <a:pt x="69" y="303"/>
                  </a:lnTo>
                  <a:lnTo>
                    <a:pt x="91" y="317"/>
                  </a:lnTo>
                  <a:lnTo>
                    <a:pt x="116" y="327"/>
                  </a:lnTo>
                  <a:lnTo>
                    <a:pt x="141" y="333"/>
                  </a:lnTo>
                  <a:lnTo>
                    <a:pt x="167" y="335"/>
                  </a:lnTo>
                  <a:lnTo>
                    <a:pt x="502" y="335"/>
                  </a:lnTo>
                  <a:close/>
                </a:path>
              </a:pathLst>
            </a:custGeom>
            <a:solidFill>
              <a:srgbClr val="FFFFFF"/>
            </a:solidFill>
            <a:ln w="4763">
              <a:solidFill>
                <a:srgbClr val="000000"/>
              </a:solidFill>
              <a:prstDash val="solid"/>
              <a:round/>
              <a:headEnd/>
              <a:tailEnd/>
            </a:ln>
          </p:spPr>
          <p:txBody>
            <a:bodyPr/>
            <a:lstStyle/>
            <a:p>
              <a:endParaRPr lang="en-US"/>
            </a:p>
          </p:txBody>
        </p:sp>
        <p:grpSp>
          <p:nvGrpSpPr>
            <p:cNvPr id="136281" name="Group 89"/>
            <p:cNvGrpSpPr>
              <a:grpSpLocks/>
            </p:cNvGrpSpPr>
            <p:nvPr/>
          </p:nvGrpSpPr>
          <p:grpSpPr bwMode="auto">
            <a:xfrm>
              <a:off x="2391" y="1387"/>
              <a:ext cx="443" cy="227"/>
              <a:chOff x="2391" y="1387"/>
              <a:chExt cx="443" cy="227"/>
            </a:xfrm>
          </p:grpSpPr>
          <p:sp>
            <p:nvSpPr>
              <p:cNvPr id="136207" name="Rectangle 15"/>
              <p:cNvSpPr>
                <a:spLocks noChangeArrowheads="1"/>
              </p:cNvSpPr>
              <p:nvPr/>
            </p:nvSpPr>
            <p:spPr bwMode="auto">
              <a:xfrm>
                <a:off x="2391" y="1387"/>
                <a:ext cx="44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Authorize</a:t>
                </a:r>
                <a:endParaRPr lang="en-US" sz="1600" b="1" i="1"/>
              </a:p>
            </p:txBody>
          </p:sp>
          <p:sp>
            <p:nvSpPr>
              <p:cNvPr id="136208" name="Rectangle 16"/>
              <p:cNvSpPr>
                <a:spLocks noChangeArrowheads="1"/>
              </p:cNvSpPr>
              <p:nvPr/>
            </p:nvSpPr>
            <p:spPr bwMode="auto">
              <a:xfrm>
                <a:off x="2412" y="1499"/>
                <a:ext cx="39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Payment</a:t>
                </a:r>
                <a:endParaRPr lang="en-US" sz="1600" b="1" i="1"/>
              </a:p>
            </p:txBody>
          </p:sp>
        </p:grpSp>
        <p:sp>
          <p:nvSpPr>
            <p:cNvPr id="136209" name="Freeform 17"/>
            <p:cNvSpPr>
              <a:spLocks/>
            </p:cNvSpPr>
            <p:nvPr/>
          </p:nvSpPr>
          <p:spPr bwMode="auto">
            <a:xfrm>
              <a:off x="3134" y="1331"/>
              <a:ext cx="670" cy="335"/>
            </a:xfrm>
            <a:custGeom>
              <a:avLst/>
              <a:gdLst>
                <a:gd name="T0" fmla="*/ 503 w 670"/>
                <a:gd name="T1" fmla="*/ 335 h 335"/>
                <a:gd name="T2" fmla="*/ 530 w 670"/>
                <a:gd name="T3" fmla="*/ 333 h 335"/>
                <a:gd name="T4" fmla="*/ 555 w 670"/>
                <a:gd name="T5" fmla="*/ 327 h 335"/>
                <a:gd name="T6" fmla="*/ 579 w 670"/>
                <a:gd name="T7" fmla="*/ 317 h 335"/>
                <a:gd name="T8" fmla="*/ 602 w 670"/>
                <a:gd name="T9" fmla="*/ 303 h 335"/>
                <a:gd name="T10" fmla="*/ 621 w 670"/>
                <a:gd name="T11" fmla="*/ 285 h 335"/>
                <a:gd name="T12" fmla="*/ 639 w 670"/>
                <a:gd name="T13" fmla="*/ 266 h 335"/>
                <a:gd name="T14" fmla="*/ 652 w 670"/>
                <a:gd name="T15" fmla="*/ 243 h 335"/>
                <a:gd name="T16" fmla="*/ 662 w 670"/>
                <a:gd name="T17" fmla="*/ 220 h 335"/>
                <a:gd name="T18" fmla="*/ 669 w 670"/>
                <a:gd name="T19" fmla="*/ 194 h 335"/>
                <a:gd name="T20" fmla="*/ 670 w 670"/>
                <a:gd name="T21" fmla="*/ 167 h 335"/>
                <a:gd name="T22" fmla="*/ 669 w 670"/>
                <a:gd name="T23" fmla="*/ 141 h 335"/>
                <a:gd name="T24" fmla="*/ 662 w 670"/>
                <a:gd name="T25" fmla="*/ 116 h 335"/>
                <a:gd name="T26" fmla="*/ 652 w 670"/>
                <a:gd name="T27" fmla="*/ 91 h 335"/>
                <a:gd name="T28" fmla="*/ 639 w 670"/>
                <a:gd name="T29" fmla="*/ 69 h 335"/>
                <a:gd name="T30" fmla="*/ 621 w 670"/>
                <a:gd name="T31" fmla="*/ 49 h 335"/>
                <a:gd name="T32" fmla="*/ 602 w 670"/>
                <a:gd name="T33" fmla="*/ 32 h 335"/>
                <a:gd name="T34" fmla="*/ 579 w 670"/>
                <a:gd name="T35" fmla="*/ 19 h 335"/>
                <a:gd name="T36" fmla="*/ 555 w 670"/>
                <a:gd name="T37" fmla="*/ 9 h 335"/>
                <a:gd name="T38" fmla="*/ 530 w 670"/>
                <a:gd name="T39" fmla="*/ 2 h 335"/>
                <a:gd name="T40" fmla="*/ 503 w 670"/>
                <a:gd name="T41" fmla="*/ 0 h 335"/>
                <a:gd name="T42" fmla="*/ 168 w 670"/>
                <a:gd name="T43" fmla="*/ 0 h 335"/>
                <a:gd name="T44" fmla="*/ 142 w 670"/>
                <a:gd name="T45" fmla="*/ 2 h 335"/>
                <a:gd name="T46" fmla="*/ 117 w 670"/>
                <a:gd name="T47" fmla="*/ 9 h 335"/>
                <a:gd name="T48" fmla="*/ 92 w 670"/>
                <a:gd name="T49" fmla="*/ 19 h 335"/>
                <a:gd name="T50" fmla="*/ 70 w 670"/>
                <a:gd name="T51" fmla="*/ 32 h 335"/>
                <a:gd name="T52" fmla="*/ 50 w 670"/>
                <a:gd name="T53" fmla="*/ 49 h 335"/>
                <a:gd name="T54" fmla="*/ 33 w 670"/>
                <a:gd name="T55" fmla="*/ 69 h 335"/>
                <a:gd name="T56" fmla="*/ 19 w 670"/>
                <a:gd name="T57" fmla="*/ 91 h 335"/>
                <a:gd name="T58" fmla="*/ 9 w 670"/>
                <a:gd name="T59" fmla="*/ 116 h 335"/>
                <a:gd name="T60" fmla="*/ 3 w 670"/>
                <a:gd name="T61" fmla="*/ 141 h 335"/>
                <a:gd name="T62" fmla="*/ 0 w 670"/>
                <a:gd name="T63" fmla="*/ 167 h 335"/>
                <a:gd name="T64" fmla="*/ 3 w 670"/>
                <a:gd name="T65" fmla="*/ 194 h 335"/>
                <a:gd name="T66" fmla="*/ 9 w 670"/>
                <a:gd name="T67" fmla="*/ 220 h 335"/>
                <a:gd name="T68" fmla="*/ 19 w 670"/>
                <a:gd name="T69" fmla="*/ 243 h 335"/>
                <a:gd name="T70" fmla="*/ 33 w 670"/>
                <a:gd name="T71" fmla="*/ 266 h 335"/>
                <a:gd name="T72" fmla="*/ 50 w 670"/>
                <a:gd name="T73" fmla="*/ 285 h 335"/>
                <a:gd name="T74" fmla="*/ 70 w 670"/>
                <a:gd name="T75" fmla="*/ 303 h 335"/>
                <a:gd name="T76" fmla="*/ 92 w 670"/>
                <a:gd name="T77" fmla="*/ 317 h 335"/>
                <a:gd name="T78" fmla="*/ 117 w 670"/>
                <a:gd name="T79" fmla="*/ 327 h 335"/>
                <a:gd name="T80" fmla="*/ 142 w 670"/>
                <a:gd name="T81" fmla="*/ 333 h 335"/>
                <a:gd name="T82" fmla="*/ 168 w 670"/>
                <a:gd name="T83" fmla="*/ 335 h 335"/>
                <a:gd name="T84" fmla="*/ 503 w 670"/>
                <a:gd name="T85"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0" h="335">
                  <a:moveTo>
                    <a:pt x="503" y="335"/>
                  </a:moveTo>
                  <a:lnTo>
                    <a:pt x="530" y="333"/>
                  </a:lnTo>
                  <a:lnTo>
                    <a:pt x="555" y="327"/>
                  </a:lnTo>
                  <a:lnTo>
                    <a:pt x="579" y="317"/>
                  </a:lnTo>
                  <a:lnTo>
                    <a:pt x="602" y="303"/>
                  </a:lnTo>
                  <a:lnTo>
                    <a:pt x="621" y="285"/>
                  </a:lnTo>
                  <a:lnTo>
                    <a:pt x="639" y="266"/>
                  </a:lnTo>
                  <a:lnTo>
                    <a:pt x="652" y="243"/>
                  </a:lnTo>
                  <a:lnTo>
                    <a:pt x="662" y="220"/>
                  </a:lnTo>
                  <a:lnTo>
                    <a:pt x="669" y="194"/>
                  </a:lnTo>
                  <a:lnTo>
                    <a:pt x="670" y="167"/>
                  </a:lnTo>
                  <a:lnTo>
                    <a:pt x="669" y="141"/>
                  </a:lnTo>
                  <a:lnTo>
                    <a:pt x="662" y="116"/>
                  </a:lnTo>
                  <a:lnTo>
                    <a:pt x="652" y="91"/>
                  </a:lnTo>
                  <a:lnTo>
                    <a:pt x="639" y="69"/>
                  </a:lnTo>
                  <a:lnTo>
                    <a:pt x="621" y="49"/>
                  </a:lnTo>
                  <a:lnTo>
                    <a:pt x="602" y="32"/>
                  </a:lnTo>
                  <a:lnTo>
                    <a:pt x="579" y="19"/>
                  </a:lnTo>
                  <a:lnTo>
                    <a:pt x="555" y="9"/>
                  </a:lnTo>
                  <a:lnTo>
                    <a:pt x="530" y="2"/>
                  </a:lnTo>
                  <a:lnTo>
                    <a:pt x="503" y="0"/>
                  </a:lnTo>
                  <a:lnTo>
                    <a:pt x="168" y="0"/>
                  </a:lnTo>
                  <a:lnTo>
                    <a:pt x="142" y="2"/>
                  </a:lnTo>
                  <a:lnTo>
                    <a:pt x="117" y="9"/>
                  </a:lnTo>
                  <a:lnTo>
                    <a:pt x="92" y="19"/>
                  </a:lnTo>
                  <a:lnTo>
                    <a:pt x="70" y="32"/>
                  </a:lnTo>
                  <a:lnTo>
                    <a:pt x="50" y="49"/>
                  </a:lnTo>
                  <a:lnTo>
                    <a:pt x="33" y="69"/>
                  </a:lnTo>
                  <a:lnTo>
                    <a:pt x="19" y="91"/>
                  </a:lnTo>
                  <a:lnTo>
                    <a:pt x="9" y="116"/>
                  </a:lnTo>
                  <a:lnTo>
                    <a:pt x="3" y="141"/>
                  </a:lnTo>
                  <a:lnTo>
                    <a:pt x="0" y="167"/>
                  </a:lnTo>
                  <a:lnTo>
                    <a:pt x="3" y="194"/>
                  </a:lnTo>
                  <a:lnTo>
                    <a:pt x="9" y="220"/>
                  </a:lnTo>
                  <a:lnTo>
                    <a:pt x="19" y="243"/>
                  </a:lnTo>
                  <a:lnTo>
                    <a:pt x="33" y="266"/>
                  </a:lnTo>
                  <a:lnTo>
                    <a:pt x="50" y="285"/>
                  </a:lnTo>
                  <a:lnTo>
                    <a:pt x="70" y="303"/>
                  </a:lnTo>
                  <a:lnTo>
                    <a:pt x="92" y="317"/>
                  </a:lnTo>
                  <a:lnTo>
                    <a:pt x="117" y="327"/>
                  </a:lnTo>
                  <a:lnTo>
                    <a:pt x="142" y="333"/>
                  </a:lnTo>
                  <a:lnTo>
                    <a:pt x="168" y="335"/>
                  </a:lnTo>
                  <a:lnTo>
                    <a:pt x="503" y="335"/>
                  </a:lnTo>
                  <a:close/>
                </a:path>
              </a:pathLst>
            </a:custGeom>
            <a:solidFill>
              <a:srgbClr val="FFFFFF"/>
            </a:solidFill>
            <a:ln w="4763">
              <a:solidFill>
                <a:srgbClr val="000000"/>
              </a:solidFill>
              <a:prstDash val="solid"/>
              <a:round/>
              <a:headEnd/>
              <a:tailEnd/>
            </a:ln>
          </p:spPr>
          <p:txBody>
            <a:bodyPr/>
            <a:lstStyle/>
            <a:p>
              <a:endParaRPr lang="en-US"/>
            </a:p>
          </p:txBody>
        </p:sp>
        <p:grpSp>
          <p:nvGrpSpPr>
            <p:cNvPr id="136280" name="Group 88"/>
            <p:cNvGrpSpPr>
              <a:grpSpLocks/>
            </p:cNvGrpSpPr>
            <p:nvPr/>
          </p:nvGrpSpPr>
          <p:grpSpPr bwMode="auto">
            <a:xfrm>
              <a:off x="3347" y="1331"/>
              <a:ext cx="287" cy="339"/>
              <a:chOff x="3347" y="1331"/>
              <a:chExt cx="287" cy="339"/>
            </a:xfrm>
          </p:grpSpPr>
          <p:sp>
            <p:nvSpPr>
              <p:cNvPr id="136210" name="Rectangle 18"/>
              <p:cNvSpPr>
                <a:spLocks noChangeArrowheads="1"/>
              </p:cNvSpPr>
              <p:nvPr/>
            </p:nvSpPr>
            <p:spPr bwMode="auto">
              <a:xfrm>
                <a:off x="3347" y="1331"/>
                <a:ext cx="28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Check</a:t>
                </a:r>
                <a:endParaRPr lang="en-US" sz="1600" b="1" i="1"/>
              </a:p>
            </p:txBody>
          </p:sp>
          <p:sp>
            <p:nvSpPr>
              <p:cNvPr id="136211" name="Rectangle 19"/>
              <p:cNvSpPr>
                <a:spLocks noChangeArrowheads="1"/>
              </p:cNvSpPr>
              <p:nvPr/>
            </p:nvSpPr>
            <p:spPr bwMode="auto">
              <a:xfrm>
                <a:off x="3390" y="1443"/>
                <a:ext cx="1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Line</a:t>
                </a:r>
                <a:endParaRPr lang="en-US" sz="1600" b="1" i="1"/>
              </a:p>
            </p:txBody>
          </p:sp>
          <p:sp>
            <p:nvSpPr>
              <p:cNvPr id="136212" name="Rectangle 20"/>
              <p:cNvSpPr>
                <a:spLocks noChangeArrowheads="1"/>
              </p:cNvSpPr>
              <p:nvPr/>
            </p:nvSpPr>
            <p:spPr bwMode="auto">
              <a:xfrm>
                <a:off x="3392" y="1555"/>
                <a:ext cx="1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Item</a:t>
                </a:r>
                <a:endParaRPr lang="en-US" sz="1600" b="1" i="1"/>
              </a:p>
            </p:txBody>
          </p:sp>
        </p:grpSp>
        <p:sp>
          <p:nvSpPr>
            <p:cNvPr id="136213" name="Freeform 21"/>
            <p:cNvSpPr>
              <a:spLocks/>
            </p:cNvSpPr>
            <p:nvPr/>
          </p:nvSpPr>
          <p:spPr bwMode="auto">
            <a:xfrm>
              <a:off x="1125" y="1331"/>
              <a:ext cx="670" cy="335"/>
            </a:xfrm>
            <a:custGeom>
              <a:avLst/>
              <a:gdLst>
                <a:gd name="T0" fmla="*/ 503 w 670"/>
                <a:gd name="T1" fmla="*/ 335 h 335"/>
                <a:gd name="T2" fmla="*/ 529 w 670"/>
                <a:gd name="T3" fmla="*/ 333 h 335"/>
                <a:gd name="T4" fmla="*/ 555 w 670"/>
                <a:gd name="T5" fmla="*/ 327 h 335"/>
                <a:gd name="T6" fmla="*/ 578 w 670"/>
                <a:gd name="T7" fmla="*/ 317 h 335"/>
                <a:gd name="T8" fmla="*/ 602 w 670"/>
                <a:gd name="T9" fmla="*/ 303 h 335"/>
                <a:gd name="T10" fmla="*/ 621 w 670"/>
                <a:gd name="T11" fmla="*/ 285 h 335"/>
                <a:gd name="T12" fmla="*/ 639 w 670"/>
                <a:gd name="T13" fmla="*/ 266 h 335"/>
                <a:gd name="T14" fmla="*/ 652 w 670"/>
                <a:gd name="T15" fmla="*/ 243 h 335"/>
                <a:gd name="T16" fmla="*/ 662 w 670"/>
                <a:gd name="T17" fmla="*/ 220 h 335"/>
                <a:gd name="T18" fmla="*/ 669 w 670"/>
                <a:gd name="T19" fmla="*/ 194 h 335"/>
                <a:gd name="T20" fmla="*/ 670 w 670"/>
                <a:gd name="T21" fmla="*/ 167 h 335"/>
                <a:gd name="T22" fmla="*/ 669 w 670"/>
                <a:gd name="T23" fmla="*/ 141 h 335"/>
                <a:gd name="T24" fmla="*/ 662 w 670"/>
                <a:gd name="T25" fmla="*/ 116 h 335"/>
                <a:gd name="T26" fmla="*/ 652 w 670"/>
                <a:gd name="T27" fmla="*/ 91 h 335"/>
                <a:gd name="T28" fmla="*/ 639 w 670"/>
                <a:gd name="T29" fmla="*/ 69 h 335"/>
                <a:gd name="T30" fmla="*/ 621 w 670"/>
                <a:gd name="T31" fmla="*/ 49 h 335"/>
                <a:gd name="T32" fmla="*/ 602 w 670"/>
                <a:gd name="T33" fmla="*/ 32 h 335"/>
                <a:gd name="T34" fmla="*/ 578 w 670"/>
                <a:gd name="T35" fmla="*/ 19 h 335"/>
                <a:gd name="T36" fmla="*/ 555 w 670"/>
                <a:gd name="T37" fmla="*/ 9 h 335"/>
                <a:gd name="T38" fmla="*/ 529 w 670"/>
                <a:gd name="T39" fmla="*/ 2 h 335"/>
                <a:gd name="T40" fmla="*/ 503 w 670"/>
                <a:gd name="T41" fmla="*/ 0 h 335"/>
                <a:gd name="T42" fmla="*/ 168 w 670"/>
                <a:gd name="T43" fmla="*/ 0 h 335"/>
                <a:gd name="T44" fmla="*/ 142 w 670"/>
                <a:gd name="T45" fmla="*/ 2 h 335"/>
                <a:gd name="T46" fmla="*/ 116 w 670"/>
                <a:gd name="T47" fmla="*/ 9 h 335"/>
                <a:gd name="T48" fmla="*/ 92 w 670"/>
                <a:gd name="T49" fmla="*/ 19 h 335"/>
                <a:gd name="T50" fmla="*/ 69 w 670"/>
                <a:gd name="T51" fmla="*/ 32 h 335"/>
                <a:gd name="T52" fmla="*/ 49 w 670"/>
                <a:gd name="T53" fmla="*/ 49 h 335"/>
                <a:gd name="T54" fmla="*/ 33 w 670"/>
                <a:gd name="T55" fmla="*/ 69 h 335"/>
                <a:gd name="T56" fmla="*/ 19 w 670"/>
                <a:gd name="T57" fmla="*/ 91 h 335"/>
                <a:gd name="T58" fmla="*/ 9 w 670"/>
                <a:gd name="T59" fmla="*/ 116 h 335"/>
                <a:gd name="T60" fmla="*/ 2 w 670"/>
                <a:gd name="T61" fmla="*/ 141 h 335"/>
                <a:gd name="T62" fmla="*/ 0 w 670"/>
                <a:gd name="T63" fmla="*/ 167 h 335"/>
                <a:gd name="T64" fmla="*/ 2 w 670"/>
                <a:gd name="T65" fmla="*/ 194 h 335"/>
                <a:gd name="T66" fmla="*/ 9 w 670"/>
                <a:gd name="T67" fmla="*/ 220 h 335"/>
                <a:gd name="T68" fmla="*/ 19 w 670"/>
                <a:gd name="T69" fmla="*/ 243 h 335"/>
                <a:gd name="T70" fmla="*/ 33 w 670"/>
                <a:gd name="T71" fmla="*/ 266 h 335"/>
                <a:gd name="T72" fmla="*/ 49 w 670"/>
                <a:gd name="T73" fmla="*/ 285 h 335"/>
                <a:gd name="T74" fmla="*/ 69 w 670"/>
                <a:gd name="T75" fmla="*/ 303 h 335"/>
                <a:gd name="T76" fmla="*/ 92 w 670"/>
                <a:gd name="T77" fmla="*/ 317 h 335"/>
                <a:gd name="T78" fmla="*/ 116 w 670"/>
                <a:gd name="T79" fmla="*/ 327 h 335"/>
                <a:gd name="T80" fmla="*/ 142 w 670"/>
                <a:gd name="T81" fmla="*/ 333 h 335"/>
                <a:gd name="T82" fmla="*/ 168 w 670"/>
                <a:gd name="T83" fmla="*/ 335 h 335"/>
                <a:gd name="T84" fmla="*/ 503 w 670"/>
                <a:gd name="T85"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0" h="335">
                  <a:moveTo>
                    <a:pt x="503" y="335"/>
                  </a:moveTo>
                  <a:lnTo>
                    <a:pt x="529" y="333"/>
                  </a:lnTo>
                  <a:lnTo>
                    <a:pt x="555" y="327"/>
                  </a:lnTo>
                  <a:lnTo>
                    <a:pt x="578" y="317"/>
                  </a:lnTo>
                  <a:lnTo>
                    <a:pt x="602" y="303"/>
                  </a:lnTo>
                  <a:lnTo>
                    <a:pt x="621" y="285"/>
                  </a:lnTo>
                  <a:lnTo>
                    <a:pt x="639" y="266"/>
                  </a:lnTo>
                  <a:lnTo>
                    <a:pt x="652" y="243"/>
                  </a:lnTo>
                  <a:lnTo>
                    <a:pt x="662" y="220"/>
                  </a:lnTo>
                  <a:lnTo>
                    <a:pt x="669" y="194"/>
                  </a:lnTo>
                  <a:lnTo>
                    <a:pt x="670" y="167"/>
                  </a:lnTo>
                  <a:lnTo>
                    <a:pt x="669" y="141"/>
                  </a:lnTo>
                  <a:lnTo>
                    <a:pt x="662" y="116"/>
                  </a:lnTo>
                  <a:lnTo>
                    <a:pt x="652" y="91"/>
                  </a:lnTo>
                  <a:lnTo>
                    <a:pt x="639" y="69"/>
                  </a:lnTo>
                  <a:lnTo>
                    <a:pt x="621" y="49"/>
                  </a:lnTo>
                  <a:lnTo>
                    <a:pt x="602" y="32"/>
                  </a:lnTo>
                  <a:lnTo>
                    <a:pt x="578" y="19"/>
                  </a:lnTo>
                  <a:lnTo>
                    <a:pt x="555" y="9"/>
                  </a:lnTo>
                  <a:lnTo>
                    <a:pt x="529" y="2"/>
                  </a:lnTo>
                  <a:lnTo>
                    <a:pt x="503" y="0"/>
                  </a:lnTo>
                  <a:lnTo>
                    <a:pt x="168" y="0"/>
                  </a:lnTo>
                  <a:lnTo>
                    <a:pt x="142" y="2"/>
                  </a:lnTo>
                  <a:lnTo>
                    <a:pt x="116" y="9"/>
                  </a:lnTo>
                  <a:lnTo>
                    <a:pt x="92" y="19"/>
                  </a:lnTo>
                  <a:lnTo>
                    <a:pt x="69" y="32"/>
                  </a:lnTo>
                  <a:lnTo>
                    <a:pt x="49" y="49"/>
                  </a:lnTo>
                  <a:lnTo>
                    <a:pt x="33" y="69"/>
                  </a:lnTo>
                  <a:lnTo>
                    <a:pt x="19" y="91"/>
                  </a:lnTo>
                  <a:lnTo>
                    <a:pt x="9" y="116"/>
                  </a:lnTo>
                  <a:lnTo>
                    <a:pt x="2" y="141"/>
                  </a:lnTo>
                  <a:lnTo>
                    <a:pt x="0" y="167"/>
                  </a:lnTo>
                  <a:lnTo>
                    <a:pt x="2" y="194"/>
                  </a:lnTo>
                  <a:lnTo>
                    <a:pt x="9" y="220"/>
                  </a:lnTo>
                  <a:lnTo>
                    <a:pt x="19" y="243"/>
                  </a:lnTo>
                  <a:lnTo>
                    <a:pt x="33" y="266"/>
                  </a:lnTo>
                  <a:lnTo>
                    <a:pt x="49" y="285"/>
                  </a:lnTo>
                  <a:lnTo>
                    <a:pt x="69" y="303"/>
                  </a:lnTo>
                  <a:lnTo>
                    <a:pt x="92" y="317"/>
                  </a:lnTo>
                  <a:lnTo>
                    <a:pt x="116" y="327"/>
                  </a:lnTo>
                  <a:lnTo>
                    <a:pt x="142" y="333"/>
                  </a:lnTo>
                  <a:lnTo>
                    <a:pt x="168" y="335"/>
                  </a:lnTo>
                  <a:lnTo>
                    <a:pt x="503" y="335"/>
                  </a:lnTo>
                  <a:close/>
                </a:path>
              </a:pathLst>
            </a:custGeom>
            <a:solidFill>
              <a:srgbClr val="FFFFFF"/>
            </a:solidFill>
            <a:ln w="4763">
              <a:solidFill>
                <a:srgbClr val="000000"/>
              </a:solidFill>
              <a:prstDash val="solid"/>
              <a:round/>
              <a:headEnd/>
              <a:tailEnd/>
            </a:ln>
          </p:spPr>
          <p:txBody>
            <a:bodyPr/>
            <a:lstStyle/>
            <a:p>
              <a:endParaRPr lang="en-US"/>
            </a:p>
          </p:txBody>
        </p:sp>
        <p:grpSp>
          <p:nvGrpSpPr>
            <p:cNvPr id="136282" name="Group 90"/>
            <p:cNvGrpSpPr>
              <a:grpSpLocks/>
            </p:cNvGrpSpPr>
            <p:nvPr/>
          </p:nvGrpSpPr>
          <p:grpSpPr bwMode="auto">
            <a:xfrm>
              <a:off x="1324" y="1387"/>
              <a:ext cx="314" cy="227"/>
              <a:chOff x="1324" y="1387"/>
              <a:chExt cx="314" cy="227"/>
            </a:xfrm>
          </p:grpSpPr>
          <p:sp>
            <p:nvSpPr>
              <p:cNvPr id="136214" name="Rectangle 22"/>
              <p:cNvSpPr>
                <a:spLocks noChangeArrowheads="1"/>
              </p:cNvSpPr>
              <p:nvPr/>
            </p:nvSpPr>
            <p:spPr bwMode="auto">
              <a:xfrm>
                <a:off x="1324" y="1387"/>
                <a:ext cx="3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Cancel</a:t>
                </a:r>
                <a:endParaRPr lang="en-US" sz="1600" b="1" i="1"/>
              </a:p>
            </p:txBody>
          </p:sp>
          <p:sp>
            <p:nvSpPr>
              <p:cNvPr id="136215" name="Rectangle 23"/>
              <p:cNvSpPr>
                <a:spLocks noChangeArrowheads="1"/>
              </p:cNvSpPr>
              <p:nvPr/>
            </p:nvSpPr>
            <p:spPr bwMode="auto">
              <a:xfrm>
                <a:off x="1351" y="1499"/>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Order</a:t>
                </a:r>
                <a:endParaRPr lang="en-US" sz="1600" b="1" i="1"/>
              </a:p>
            </p:txBody>
          </p:sp>
        </p:grpSp>
        <p:sp>
          <p:nvSpPr>
            <p:cNvPr id="136216" name="Freeform 24"/>
            <p:cNvSpPr>
              <a:spLocks/>
            </p:cNvSpPr>
            <p:nvPr/>
          </p:nvSpPr>
          <p:spPr bwMode="auto">
            <a:xfrm>
              <a:off x="3132" y="2002"/>
              <a:ext cx="670" cy="335"/>
            </a:xfrm>
            <a:custGeom>
              <a:avLst/>
              <a:gdLst>
                <a:gd name="T0" fmla="*/ 503 w 670"/>
                <a:gd name="T1" fmla="*/ 335 h 335"/>
                <a:gd name="T2" fmla="*/ 530 w 670"/>
                <a:gd name="T3" fmla="*/ 334 h 335"/>
                <a:gd name="T4" fmla="*/ 555 w 670"/>
                <a:gd name="T5" fmla="*/ 328 h 335"/>
                <a:gd name="T6" fmla="*/ 579 w 670"/>
                <a:gd name="T7" fmla="*/ 318 h 335"/>
                <a:gd name="T8" fmla="*/ 602 w 670"/>
                <a:gd name="T9" fmla="*/ 304 h 335"/>
                <a:gd name="T10" fmla="*/ 621 w 670"/>
                <a:gd name="T11" fmla="*/ 286 h 335"/>
                <a:gd name="T12" fmla="*/ 639 w 670"/>
                <a:gd name="T13" fmla="*/ 267 h 335"/>
                <a:gd name="T14" fmla="*/ 652 w 670"/>
                <a:gd name="T15" fmla="*/ 244 h 335"/>
                <a:gd name="T16" fmla="*/ 662 w 670"/>
                <a:gd name="T17" fmla="*/ 220 h 335"/>
                <a:gd name="T18" fmla="*/ 669 w 670"/>
                <a:gd name="T19" fmla="*/ 195 h 335"/>
                <a:gd name="T20" fmla="*/ 670 w 670"/>
                <a:gd name="T21" fmla="*/ 168 h 335"/>
                <a:gd name="T22" fmla="*/ 669 w 670"/>
                <a:gd name="T23" fmla="*/ 142 h 335"/>
                <a:gd name="T24" fmla="*/ 662 w 670"/>
                <a:gd name="T25" fmla="*/ 117 h 335"/>
                <a:gd name="T26" fmla="*/ 652 w 670"/>
                <a:gd name="T27" fmla="*/ 92 h 335"/>
                <a:gd name="T28" fmla="*/ 639 w 670"/>
                <a:gd name="T29" fmla="*/ 70 h 335"/>
                <a:gd name="T30" fmla="*/ 621 w 670"/>
                <a:gd name="T31" fmla="*/ 50 h 335"/>
                <a:gd name="T32" fmla="*/ 602 w 670"/>
                <a:gd name="T33" fmla="*/ 33 h 335"/>
                <a:gd name="T34" fmla="*/ 579 w 670"/>
                <a:gd name="T35" fmla="*/ 19 h 335"/>
                <a:gd name="T36" fmla="*/ 555 w 670"/>
                <a:gd name="T37" fmla="*/ 9 h 335"/>
                <a:gd name="T38" fmla="*/ 530 w 670"/>
                <a:gd name="T39" fmla="*/ 3 h 335"/>
                <a:gd name="T40" fmla="*/ 503 w 670"/>
                <a:gd name="T41" fmla="*/ 0 h 335"/>
                <a:gd name="T42" fmla="*/ 168 w 670"/>
                <a:gd name="T43" fmla="*/ 0 h 335"/>
                <a:gd name="T44" fmla="*/ 142 w 670"/>
                <a:gd name="T45" fmla="*/ 3 h 335"/>
                <a:gd name="T46" fmla="*/ 117 w 670"/>
                <a:gd name="T47" fmla="*/ 9 h 335"/>
                <a:gd name="T48" fmla="*/ 92 w 670"/>
                <a:gd name="T49" fmla="*/ 19 h 335"/>
                <a:gd name="T50" fmla="*/ 70 w 670"/>
                <a:gd name="T51" fmla="*/ 33 h 335"/>
                <a:gd name="T52" fmla="*/ 50 w 670"/>
                <a:gd name="T53" fmla="*/ 50 h 335"/>
                <a:gd name="T54" fmla="*/ 33 w 670"/>
                <a:gd name="T55" fmla="*/ 70 h 335"/>
                <a:gd name="T56" fmla="*/ 19 w 670"/>
                <a:gd name="T57" fmla="*/ 92 h 335"/>
                <a:gd name="T58" fmla="*/ 9 w 670"/>
                <a:gd name="T59" fmla="*/ 117 h 335"/>
                <a:gd name="T60" fmla="*/ 3 w 670"/>
                <a:gd name="T61" fmla="*/ 142 h 335"/>
                <a:gd name="T62" fmla="*/ 0 w 670"/>
                <a:gd name="T63" fmla="*/ 168 h 335"/>
                <a:gd name="T64" fmla="*/ 3 w 670"/>
                <a:gd name="T65" fmla="*/ 195 h 335"/>
                <a:gd name="T66" fmla="*/ 9 w 670"/>
                <a:gd name="T67" fmla="*/ 220 h 335"/>
                <a:gd name="T68" fmla="*/ 19 w 670"/>
                <a:gd name="T69" fmla="*/ 244 h 335"/>
                <a:gd name="T70" fmla="*/ 33 w 670"/>
                <a:gd name="T71" fmla="*/ 267 h 335"/>
                <a:gd name="T72" fmla="*/ 50 w 670"/>
                <a:gd name="T73" fmla="*/ 286 h 335"/>
                <a:gd name="T74" fmla="*/ 70 w 670"/>
                <a:gd name="T75" fmla="*/ 304 h 335"/>
                <a:gd name="T76" fmla="*/ 92 w 670"/>
                <a:gd name="T77" fmla="*/ 318 h 335"/>
                <a:gd name="T78" fmla="*/ 117 w 670"/>
                <a:gd name="T79" fmla="*/ 328 h 335"/>
                <a:gd name="T80" fmla="*/ 142 w 670"/>
                <a:gd name="T81" fmla="*/ 334 h 335"/>
                <a:gd name="T82" fmla="*/ 168 w 670"/>
                <a:gd name="T83" fmla="*/ 335 h 335"/>
                <a:gd name="T84" fmla="*/ 503 w 670"/>
                <a:gd name="T85"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0" h="335">
                  <a:moveTo>
                    <a:pt x="503" y="335"/>
                  </a:moveTo>
                  <a:lnTo>
                    <a:pt x="530" y="334"/>
                  </a:lnTo>
                  <a:lnTo>
                    <a:pt x="555" y="328"/>
                  </a:lnTo>
                  <a:lnTo>
                    <a:pt x="579" y="318"/>
                  </a:lnTo>
                  <a:lnTo>
                    <a:pt x="602" y="304"/>
                  </a:lnTo>
                  <a:lnTo>
                    <a:pt x="621" y="286"/>
                  </a:lnTo>
                  <a:lnTo>
                    <a:pt x="639" y="267"/>
                  </a:lnTo>
                  <a:lnTo>
                    <a:pt x="652" y="244"/>
                  </a:lnTo>
                  <a:lnTo>
                    <a:pt x="662" y="220"/>
                  </a:lnTo>
                  <a:lnTo>
                    <a:pt x="669" y="195"/>
                  </a:lnTo>
                  <a:lnTo>
                    <a:pt x="670" y="168"/>
                  </a:lnTo>
                  <a:lnTo>
                    <a:pt x="669" y="142"/>
                  </a:lnTo>
                  <a:lnTo>
                    <a:pt x="662" y="117"/>
                  </a:lnTo>
                  <a:lnTo>
                    <a:pt x="652" y="92"/>
                  </a:lnTo>
                  <a:lnTo>
                    <a:pt x="639" y="70"/>
                  </a:lnTo>
                  <a:lnTo>
                    <a:pt x="621" y="50"/>
                  </a:lnTo>
                  <a:lnTo>
                    <a:pt x="602" y="33"/>
                  </a:lnTo>
                  <a:lnTo>
                    <a:pt x="579" y="19"/>
                  </a:lnTo>
                  <a:lnTo>
                    <a:pt x="555" y="9"/>
                  </a:lnTo>
                  <a:lnTo>
                    <a:pt x="530" y="3"/>
                  </a:lnTo>
                  <a:lnTo>
                    <a:pt x="503" y="0"/>
                  </a:lnTo>
                  <a:lnTo>
                    <a:pt x="168" y="0"/>
                  </a:lnTo>
                  <a:lnTo>
                    <a:pt x="142" y="3"/>
                  </a:lnTo>
                  <a:lnTo>
                    <a:pt x="117" y="9"/>
                  </a:lnTo>
                  <a:lnTo>
                    <a:pt x="92" y="19"/>
                  </a:lnTo>
                  <a:lnTo>
                    <a:pt x="70" y="33"/>
                  </a:lnTo>
                  <a:lnTo>
                    <a:pt x="50" y="50"/>
                  </a:lnTo>
                  <a:lnTo>
                    <a:pt x="33" y="70"/>
                  </a:lnTo>
                  <a:lnTo>
                    <a:pt x="19" y="92"/>
                  </a:lnTo>
                  <a:lnTo>
                    <a:pt x="9" y="117"/>
                  </a:lnTo>
                  <a:lnTo>
                    <a:pt x="3" y="142"/>
                  </a:lnTo>
                  <a:lnTo>
                    <a:pt x="0" y="168"/>
                  </a:lnTo>
                  <a:lnTo>
                    <a:pt x="3" y="195"/>
                  </a:lnTo>
                  <a:lnTo>
                    <a:pt x="9" y="220"/>
                  </a:lnTo>
                  <a:lnTo>
                    <a:pt x="19" y="244"/>
                  </a:lnTo>
                  <a:lnTo>
                    <a:pt x="33" y="267"/>
                  </a:lnTo>
                  <a:lnTo>
                    <a:pt x="50" y="286"/>
                  </a:lnTo>
                  <a:lnTo>
                    <a:pt x="70" y="304"/>
                  </a:lnTo>
                  <a:lnTo>
                    <a:pt x="92" y="318"/>
                  </a:lnTo>
                  <a:lnTo>
                    <a:pt x="117" y="328"/>
                  </a:lnTo>
                  <a:lnTo>
                    <a:pt x="142" y="334"/>
                  </a:lnTo>
                  <a:lnTo>
                    <a:pt x="168" y="335"/>
                  </a:lnTo>
                  <a:lnTo>
                    <a:pt x="503" y="335"/>
                  </a:lnTo>
                  <a:close/>
                </a:path>
              </a:pathLst>
            </a:custGeom>
            <a:solidFill>
              <a:schemeClr val="bg1"/>
            </a:solidFill>
            <a:ln w="4763">
              <a:solidFill>
                <a:srgbClr val="000000"/>
              </a:solidFill>
              <a:prstDash val="solid"/>
              <a:round/>
              <a:headEnd/>
              <a:tailEnd/>
            </a:ln>
          </p:spPr>
          <p:txBody>
            <a:bodyPr/>
            <a:lstStyle/>
            <a:p>
              <a:endParaRPr lang="en-US"/>
            </a:p>
          </p:txBody>
        </p:sp>
        <p:grpSp>
          <p:nvGrpSpPr>
            <p:cNvPr id="136294" name="Group 102"/>
            <p:cNvGrpSpPr>
              <a:grpSpLocks/>
            </p:cNvGrpSpPr>
            <p:nvPr/>
          </p:nvGrpSpPr>
          <p:grpSpPr bwMode="auto">
            <a:xfrm>
              <a:off x="3264" y="2064"/>
              <a:ext cx="438" cy="227"/>
              <a:chOff x="3272" y="2057"/>
              <a:chExt cx="438" cy="227"/>
            </a:xfrm>
          </p:grpSpPr>
          <p:sp>
            <p:nvSpPr>
              <p:cNvPr id="136217" name="Rectangle 25"/>
              <p:cNvSpPr>
                <a:spLocks noChangeArrowheads="1"/>
              </p:cNvSpPr>
              <p:nvPr/>
            </p:nvSpPr>
            <p:spPr bwMode="auto">
              <a:xfrm>
                <a:off x="3272" y="2057"/>
                <a:ext cx="43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Assign to</a:t>
                </a:r>
                <a:endParaRPr lang="en-US" sz="1600" b="1" i="1"/>
              </a:p>
            </p:txBody>
          </p:sp>
          <p:sp>
            <p:nvSpPr>
              <p:cNvPr id="136218" name="Rectangle 26"/>
              <p:cNvSpPr>
                <a:spLocks noChangeArrowheads="1"/>
              </p:cNvSpPr>
              <p:nvPr/>
            </p:nvSpPr>
            <p:spPr bwMode="auto">
              <a:xfrm>
                <a:off x="3360" y="2169"/>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Order</a:t>
                </a:r>
                <a:endParaRPr lang="en-US" sz="1600" b="1" i="1"/>
              </a:p>
            </p:txBody>
          </p:sp>
        </p:grpSp>
        <p:sp>
          <p:nvSpPr>
            <p:cNvPr id="136219" name="Line 27"/>
            <p:cNvSpPr>
              <a:spLocks noChangeShapeType="1"/>
            </p:cNvSpPr>
            <p:nvPr/>
          </p:nvSpPr>
          <p:spPr bwMode="auto">
            <a:xfrm>
              <a:off x="3302" y="2670"/>
              <a:ext cx="335" cy="1"/>
            </a:xfrm>
            <a:prstGeom prst="line">
              <a:avLst/>
            </a:prstGeom>
            <a:noFill/>
            <a:ln w="619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21" name="Freeform 29"/>
            <p:cNvSpPr>
              <a:spLocks/>
            </p:cNvSpPr>
            <p:nvPr/>
          </p:nvSpPr>
          <p:spPr bwMode="auto">
            <a:xfrm>
              <a:off x="4280" y="2840"/>
              <a:ext cx="669" cy="335"/>
            </a:xfrm>
            <a:custGeom>
              <a:avLst/>
              <a:gdLst>
                <a:gd name="T0" fmla="*/ 502 w 669"/>
                <a:gd name="T1" fmla="*/ 335 h 335"/>
                <a:gd name="T2" fmla="*/ 529 w 669"/>
                <a:gd name="T3" fmla="*/ 334 h 335"/>
                <a:gd name="T4" fmla="*/ 554 w 669"/>
                <a:gd name="T5" fmla="*/ 327 h 335"/>
                <a:gd name="T6" fmla="*/ 578 w 669"/>
                <a:gd name="T7" fmla="*/ 317 h 335"/>
                <a:gd name="T8" fmla="*/ 601 w 669"/>
                <a:gd name="T9" fmla="*/ 303 h 335"/>
                <a:gd name="T10" fmla="*/ 620 w 669"/>
                <a:gd name="T11" fmla="*/ 286 h 335"/>
                <a:gd name="T12" fmla="*/ 638 w 669"/>
                <a:gd name="T13" fmla="*/ 267 h 335"/>
                <a:gd name="T14" fmla="*/ 651 w 669"/>
                <a:gd name="T15" fmla="*/ 243 h 335"/>
                <a:gd name="T16" fmla="*/ 661 w 669"/>
                <a:gd name="T17" fmla="*/ 220 h 335"/>
                <a:gd name="T18" fmla="*/ 668 w 669"/>
                <a:gd name="T19" fmla="*/ 194 h 335"/>
                <a:gd name="T20" fmla="*/ 669 w 669"/>
                <a:gd name="T21" fmla="*/ 167 h 335"/>
                <a:gd name="T22" fmla="*/ 668 w 669"/>
                <a:gd name="T23" fmla="*/ 142 h 335"/>
                <a:gd name="T24" fmla="*/ 661 w 669"/>
                <a:gd name="T25" fmla="*/ 116 h 335"/>
                <a:gd name="T26" fmla="*/ 651 w 669"/>
                <a:gd name="T27" fmla="*/ 91 h 335"/>
                <a:gd name="T28" fmla="*/ 638 w 669"/>
                <a:gd name="T29" fmla="*/ 69 h 335"/>
                <a:gd name="T30" fmla="*/ 620 w 669"/>
                <a:gd name="T31" fmla="*/ 49 h 335"/>
                <a:gd name="T32" fmla="*/ 601 w 669"/>
                <a:gd name="T33" fmla="*/ 32 h 335"/>
                <a:gd name="T34" fmla="*/ 578 w 669"/>
                <a:gd name="T35" fmla="*/ 19 h 335"/>
                <a:gd name="T36" fmla="*/ 554 w 669"/>
                <a:gd name="T37" fmla="*/ 9 h 335"/>
                <a:gd name="T38" fmla="*/ 529 w 669"/>
                <a:gd name="T39" fmla="*/ 2 h 335"/>
                <a:gd name="T40" fmla="*/ 502 w 669"/>
                <a:gd name="T41" fmla="*/ 0 h 335"/>
                <a:gd name="T42" fmla="*/ 167 w 669"/>
                <a:gd name="T43" fmla="*/ 0 h 335"/>
                <a:gd name="T44" fmla="*/ 141 w 669"/>
                <a:gd name="T45" fmla="*/ 2 h 335"/>
                <a:gd name="T46" fmla="*/ 116 w 669"/>
                <a:gd name="T47" fmla="*/ 9 h 335"/>
                <a:gd name="T48" fmla="*/ 91 w 669"/>
                <a:gd name="T49" fmla="*/ 19 h 335"/>
                <a:gd name="T50" fmla="*/ 69 w 669"/>
                <a:gd name="T51" fmla="*/ 32 h 335"/>
                <a:gd name="T52" fmla="*/ 49 w 669"/>
                <a:gd name="T53" fmla="*/ 49 h 335"/>
                <a:gd name="T54" fmla="*/ 32 w 669"/>
                <a:gd name="T55" fmla="*/ 69 h 335"/>
                <a:gd name="T56" fmla="*/ 18 w 669"/>
                <a:gd name="T57" fmla="*/ 91 h 335"/>
                <a:gd name="T58" fmla="*/ 8 w 669"/>
                <a:gd name="T59" fmla="*/ 116 h 335"/>
                <a:gd name="T60" fmla="*/ 2 w 669"/>
                <a:gd name="T61" fmla="*/ 142 h 335"/>
                <a:gd name="T62" fmla="*/ 0 w 669"/>
                <a:gd name="T63" fmla="*/ 167 h 335"/>
                <a:gd name="T64" fmla="*/ 2 w 669"/>
                <a:gd name="T65" fmla="*/ 194 h 335"/>
                <a:gd name="T66" fmla="*/ 8 w 669"/>
                <a:gd name="T67" fmla="*/ 220 h 335"/>
                <a:gd name="T68" fmla="*/ 18 w 669"/>
                <a:gd name="T69" fmla="*/ 243 h 335"/>
                <a:gd name="T70" fmla="*/ 32 w 669"/>
                <a:gd name="T71" fmla="*/ 267 h 335"/>
                <a:gd name="T72" fmla="*/ 49 w 669"/>
                <a:gd name="T73" fmla="*/ 286 h 335"/>
                <a:gd name="T74" fmla="*/ 69 w 669"/>
                <a:gd name="T75" fmla="*/ 303 h 335"/>
                <a:gd name="T76" fmla="*/ 91 w 669"/>
                <a:gd name="T77" fmla="*/ 317 h 335"/>
                <a:gd name="T78" fmla="*/ 116 w 669"/>
                <a:gd name="T79" fmla="*/ 327 h 335"/>
                <a:gd name="T80" fmla="*/ 141 w 669"/>
                <a:gd name="T81" fmla="*/ 334 h 335"/>
                <a:gd name="T82" fmla="*/ 167 w 669"/>
                <a:gd name="T83" fmla="*/ 335 h 335"/>
                <a:gd name="T84" fmla="*/ 502 w 669"/>
                <a:gd name="T85"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9" h="335">
                  <a:moveTo>
                    <a:pt x="502" y="335"/>
                  </a:moveTo>
                  <a:lnTo>
                    <a:pt x="529" y="334"/>
                  </a:lnTo>
                  <a:lnTo>
                    <a:pt x="554" y="327"/>
                  </a:lnTo>
                  <a:lnTo>
                    <a:pt x="578" y="317"/>
                  </a:lnTo>
                  <a:lnTo>
                    <a:pt x="601" y="303"/>
                  </a:lnTo>
                  <a:lnTo>
                    <a:pt x="620" y="286"/>
                  </a:lnTo>
                  <a:lnTo>
                    <a:pt x="638" y="267"/>
                  </a:lnTo>
                  <a:lnTo>
                    <a:pt x="651" y="243"/>
                  </a:lnTo>
                  <a:lnTo>
                    <a:pt x="661" y="220"/>
                  </a:lnTo>
                  <a:lnTo>
                    <a:pt x="668" y="194"/>
                  </a:lnTo>
                  <a:lnTo>
                    <a:pt x="669" y="167"/>
                  </a:lnTo>
                  <a:lnTo>
                    <a:pt x="668" y="142"/>
                  </a:lnTo>
                  <a:lnTo>
                    <a:pt x="661" y="116"/>
                  </a:lnTo>
                  <a:lnTo>
                    <a:pt x="651" y="91"/>
                  </a:lnTo>
                  <a:lnTo>
                    <a:pt x="638" y="69"/>
                  </a:lnTo>
                  <a:lnTo>
                    <a:pt x="620" y="49"/>
                  </a:lnTo>
                  <a:lnTo>
                    <a:pt x="601" y="32"/>
                  </a:lnTo>
                  <a:lnTo>
                    <a:pt x="578" y="19"/>
                  </a:lnTo>
                  <a:lnTo>
                    <a:pt x="554" y="9"/>
                  </a:lnTo>
                  <a:lnTo>
                    <a:pt x="529" y="2"/>
                  </a:lnTo>
                  <a:lnTo>
                    <a:pt x="502" y="0"/>
                  </a:lnTo>
                  <a:lnTo>
                    <a:pt x="167" y="0"/>
                  </a:lnTo>
                  <a:lnTo>
                    <a:pt x="141" y="2"/>
                  </a:lnTo>
                  <a:lnTo>
                    <a:pt x="116" y="9"/>
                  </a:lnTo>
                  <a:lnTo>
                    <a:pt x="91" y="19"/>
                  </a:lnTo>
                  <a:lnTo>
                    <a:pt x="69" y="32"/>
                  </a:lnTo>
                  <a:lnTo>
                    <a:pt x="49" y="49"/>
                  </a:lnTo>
                  <a:lnTo>
                    <a:pt x="32" y="69"/>
                  </a:lnTo>
                  <a:lnTo>
                    <a:pt x="18" y="91"/>
                  </a:lnTo>
                  <a:lnTo>
                    <a:pt x="8" y="116"/>
                  </a:lnTo>
                  <a:lnTo>
                    <a:pt x="2" y="142"/>
                  </a:lnTo>
                  <a:lnTo>
                    <a:pt x="0" y="167"/>
                  </a:lnTo>
                  <a:lnTo>
                    <a:pt x="2" y="194"/>
                  </a:lnTo>
                  <a:lnTo>
                    <a:pt x="8" y="220"/>
                  </a:lnTo>
                  <a:lnTo>
                    <a:pt x="18" y="243"/>
                  </a:lnTo>
                  <a:lnTo>
                    <a:pt x="32" y="267"/>
                  </a:lnTo>
                  <a:lnTo>
                    <a:pt x="49" y="286"/>
                  </a:lnTo>
                  <a:lnTo>
                    <a:pt x="69" y="303"/>
                  </a:lnTo>
                  <a:lnTo>
                    <a:pt x="91" y="317"/>
                  </a:lnTo>
                  <a:lnTo>
                    <a:pt x="116" y="327"/>
                  </a:lnTo>
                  <a:lnTo>
                    <a:pt x="141" y="334"/>
                  </a:lnTo>
                  <a:lnTo>
                    <a:pt x="167" y="335"/>
                  </a:lnTo>
                  <a:lnTo>
                    <a:pt x="502" y="335"/>
                  </a:lnTo>
                  <a:close/>
                </a:path>
              </a:pathLst>
            </a:custGeom>
            <a:solidFill>
              <a:srgbClr val="FFFFFF"/>
            </a:solidFill>
            <a:ln w="4763">
              <a:solidFill>
                <a:srgbClr val="000000"/>
              </a:solidFill>
              <a:prstDash val="solid"/>
              <a:round/>
              <a:headEnd/>
              <a:tailEnd/>
            </a:ln>
          </p:spPr>
          <p:txBody>
            <a:bodyPr/>
            <a:lstStyle/>
            <a:p>
              <a:endParaRPr lang="en-US"/>
            </a:p>
          </p:txBody>
        </p:sp>
        <p:grpSp>
          <p:nvGrpSpPr>
            <p:cNvPr id="136279" name="Group 87"/>
            <p:cNvGrpSpPr>
              <a:grpSpLocks/>
            </p:cNvGrpSpPr>
            <p:nvPr/>
          </p:nvGrpSpPr>
          <p:grpSpPr bwMode="auto">
            <a:xfrm>
              <a:off x="4446" y="2894"/>
              <a:ext cx="367" cy="227"/>
              <a:chOff x="4478" y="2894"/>
              <a:chExt cx="367" cy="227"/>
            </a:xfrm>
          </p:grpSpPr>
          <p:sp>
            <p:nvSpPr>
              <p:cNvPr id="136222" name="Rectangle 30"/>
              <p:cNvSpPr>
                <a:spLocks noChangeArrowheads="1"/>
              </p:cNvSpPr>
              <p:nvPr/>
            </p:nvSpPr>
            <p:spPr bwMode="auto">
              <a:xfrm>
                <a:off x="4478" y="2894"/>
                <a:ext cx="36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Reorder</a:t>
                </a:r>
                <a:endParaRPr lang="en-US" sz="1600" b="1" i="1"/>
              </a:p>
            </p:txBody>
          </p:sp>
          <p:sp>
            <p:nvSpPr>
              <p:cNvPr id="136223" name="Rectangle 31"/>
              <p:cNvSpPr>
                <a:spLocks noChangeArrowheads="1"/>
              </p:cNvSpPr>
              <p:nvPr/>
            </p:nvSpPr>
            <p:spPr bwMode="auto">
              <a:xfrm>
                <a:off x="4564" y="3006"/>
                <a:ext cx="1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Item</a:t>
                </a:r>
                <a:endParaRPr lang="en-US" sz="1600" b="1" i="1"/>
              </a:p>
            </p:txBody>
          </p:sp>
        </p:grpSp>
        <p:sp>
          <p:nvSpPr>
            <p:cNvPr id="136233" name="Line 41"/>
            <p:cNvSpPr>
              <a:spLocks noChangeShapeType="1"/>
            </p:cNvSpPr>
            <p:nvPr/>
          </p:nvSpPr>
          <p:spPr bwMode="auto">
            <a:xfrm>
              <a:off x="3469" y="1680"/>
              <a:ext cx="1" cy="316"/>
            </a:xfrm>
            <a:prstGeom prst="line">
              <a:avLst/>
            </a:prstGeom>
            <a:noFill/>
            <a:ln w="4763">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36237" name="Line 45"/>
            <p:cNvSpPr>
              <a:spLocks noChangeShapeType="1"/>
            </p:cNvSpPr>
            <p:nvPr/>
          </p:nvSpPr>
          <p:spPr bwMode="auto">
            <a:xfrm flipH="1">
              <a:off x="2576" y="1666"/>
              <a:ext cx="4" cy="1550"/>
            </a:xfrm>
            <a:prstGeom prst="line">
              <a:avLst/>
            </a:prstGeom>
            <a:noFill/>
            <a:ln w="4763">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36241" name="Line 49"/>
            <p:cNvSpPr>
              <a:spLocks noChangeShapeType="1"/>
            </p:cNvSpPr>
            <p:nvPr/>
          </p:nvSpPr>
          <p:spPr bwMode="auto">
            <a:xfrm>
              <a:off x="2736" y="2832"/>
              <a:ext cx="1" cy="374"/>
            </a:xfrm>
            <a:prstGeom prst="line">
              <a:avLst/>
            </a:prstGeom>
            <a:noFill/>
            <a:ln w="4763">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36220" name="Line 28"/>
            <p:cNvSpPr>
              <a:spLocks noChangeShapeType="1"/>
            </p:cNvSpPr>
            <p:nvPr/>
          </p:nvSpPr>
          <p:spPr bwMode="auto">
            <a:xfrm>
              <a:off x="2496" y="3220"/>
              <a:ext cx="335" cy="1"/>
            </a:xfrm>
            <a:prstGeom prst="line">
              <a:avLst/>
            </a:prstGeom>
            <a:noFill/>
            <a:ln w="619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6277" name="Group 85"/>
            <p:cNvGrpSpPr>
              <a:grpSpLocks/>
            </p:cNvGrpSpPr>
            <p:nvPr/>
          </p:nvGrpSpPr>
          <p:grpSpPr bwMode="auto">
            <a:xfrm>
              <a:off x="2448" y="3456"/>
              <a:ext cx="405" cy="235"/>
              <a:chOff x="2408" y="3456"/>
              <a:chExt cx="405" cy="235"/>
            </a:xfrm>
          </p:grpSpPr>
          <p:sp>
            <p:nvSpPr>
              <p:cNvPr id="136225" name="Rectangle 33"/>
              <p:cNvSpPr>
                <a:spLocks noChangeArrowheads="1"/>
              </p:cNvSpPr>
              <p:nvPr/>
            </p:nvSpPr>
            <p:spPr bwMode="auto">
              <a:xfrm>
                <a:off x="2408" y="3456"/>
                <a:ext cx="4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Dispatch</a:t>
                </a:r>
                <a:endParaRPr lang="en-US" sz="1600" b="1" i="1"/>
              </a:p>
            </p:txBody>
          </p:sp>
          <p:sp>
            <p:nvSpPr>
              <p:cNvPr id="136226" name="Rectangle 34"/>
              <p:cNvSpPr>
                <a:spLocks noChangeArrowheads="1"/>
              </p:cNvSpPr>
              <p:nvPr/>
            </p:nvSpPr>
            <p:spPr bwMode="auto">
              <a:xfrm>
                <a:off x="2481" y="3576"/>
                <a:ext cx="2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b="1">
                    <a:solidFill>
                      <a:srgbClr val="000000"/>
                    </a:solidFill>
                    <a:latin typeface="Arial" charset="0"/>
                  </a:rPr>
                  <a:t>Order</a:t>
                </a:r>
                <a:endParaRPr lang="en-US" sz="1600" b="1" i="1"/>
              </a:p>
            </p:txBody>
          </p:sp>
        </p:grpSp>
        <p:grpSp>
          <p:nvGrpSpPr>
            <p:cNvPr id="136287" name="Group 95"/>
            <p:cNvGrpSpPr>
              <a:grpSpLocks/>
            </p:cNvGrpSpPr>
            <p:nvPr/>
          </p:nvGrpSpPr>
          <p:grpSpPr bwMode="auto">
            <a:xfrm>
              <a:off x="2304" y="3264"/>
              <a:ext cx="1660" cy="479"/>
              <a:chOff x="2304" y="3264"/>
              <a:chExt cx="1660" cy="479"/>
            </a:xfrm>
          </p:grpSpPr>
          <p:sp>
            <p:nvSpPr>
              <p:cNvPr id="136224" name="Freeform 32"/>
              <p:cNvSpPr>
                <a:spLocks/>
              </p:cNvSpPr>
              <p:nvPr/>
            </p:nvSpPr>
            <p:spPr bwMode="auto">
              <a:xfrm>
                <a:off x="2304" y="3408"/>
                <a:ext cx="670" cy="335"/>
              </a:xfrm>
              <a:custGeom>
                <a:avLst/>
                <a:gdLst>
                  <a:gd name="T0" fmla="*/ 503 w 670"/>
                  <a:gd name="T1" fmla="*/ 335 h 335"/>
                  <a:gd name="T2" fmla="*/ 529 w 670"/>
                  <a:gd name="T3" fmla="*/ 334 h 335"/>
                  <a:gd name="T4" fmla="*/ 555 w 670"/>
                  <a:gd name="T5" fmla="*/ 328 h 335"/>
                  <a:gd name="T6" fmla="*/ 578 w 670"/>
                  <a:gd name="T7" fmla="*/ 318 h 335"/>
                  <a:gd name="T8" fmla="*/ 602 w 670"/>
                  <a:gd name="T9" fmla="*/ 304 h 335"/>
                  <a:gd name="T10" fmla="*/ 621 w 670"/>
                  <a:gd name="T11" fmla="*/ 286 h 335"/>
                  <a:gd name="T12" fmla="*/ 639 w 670"/>
                  <a:gd name="T13" fmla="*/ 267 h 335"/>
                  <a:gd name="T14" fmla="*/ 652 w 670"/>
                  <a:gd name="T15" fmla="*/ 244 h 335"/>
                  <a:gd name="T16" fmla="*/ 662 w 670"/>
                  <a:gd name="T17" fmla="*/ 220 h 335"/>
                  <a:gd name="T18" fmla="*/ 669 w 670"/>
                  <a:gd name="T19" fmla="*/ 195 h 335"/>
                  <a:gd name="T20" fmla="*/ 670 w 670"/>
                  <a:gd name="T21" fmla="*/ 168 h 335"/>
                  <a:gd name="T22" fmla="*/ 669 w 670"/>
                  <a:gd name="T23" fmla="*/ 142 h 335"/>
                  <a:gd name="T24" fmla="*/ 662 w 670"/>
                  <a:gd name="T25" fmla="*/ 117 h 335"/>
                  <a:gd name="T26" fmla="*/ 652 w 670"/>
                  <a:gd name="T27" fmla="*/ 92 h 335"/>
                  <a:gd name="T28" fmla="*/ 639 w 670"/>
                  <a:gd name="T29" fmla="*/ 70 h 335"/>
                  <a:gd name="T30" fmla="*/ 621 w 670"/>
                  <a:gd name="T31" fmla="*/ 50 h 335"/>
                  <a:gd name="T32" fmla="*/ 602 w 670"/>
                  <a:gd name="T33" fmla="*/ 33 h 335"/>
                  <a:gd name="T34" fmla="*/ 578 w 670"/>
                  <a:gd name="T35" fmla="*/ 19 h 335"/>
                  <a:gd name="T36" fmla="*/ 555 w 670"/>
                  <a:gd name="T37" fmla="*/ 9 h 335"/>
                  <a:gd name="T38" fmla="*/ 529 w 670"/>
                  <a:gd name="T39" fmla="*/ 3 h 335"/>
                  <a:gd name="T40" fmla="*/ 503 w 670"/>
                  <a:gd name="T41" fmla="*/ 0 h 335"/>
                  <a:gd name="T42" fmla="*/ 168 w 670"/>
                  <a:gd name="T43" fmla="*/ 0 h 335"/>
                  <a:gd name="T44" fmla="*/ 142 w 670"/>
                  <a:gd name="T45" fmla="*/ 3 h 335"/>
                  <a:gd name="T46" fmla="*/ 116 w 670"/>
                  <a:gd name="T47" fmla="*/ 9 h 335"/>
                  <a:gd name="T48" fmla="*/ 92 w 670"/>
                  <a:gd name="T49" fmla="*/ 19 h 335"/>
                  <a:gd name="T50" fmla="*/ 69 w 670"/>
                  <a:gd name="T51" fmla="*/ 33 h 335"/>
                  <a:gd name="T52" fmla="*/ 49 w 670"/>
                  <a:gd name="T53" fmla="*/ 50 h 335"/>
                  <a:gd name="T54" fmla="*/ 33 w 670"/>
                  <a:gd name="T55" fmla="*/ 70 h 335"/>
                  <a:gd name="T56" fmla="*/ 19 w 670"/>
                  <a:gd name="T57" fmla="*/ 92 h 335"/>
                  <a:gd name="T58" fmla="*/ 9 w 670"/>
                  <a:gd name="T59" fmla="*/ 117 h 335"/>
                  <a:gd name="T60" fmla="*/ 2 w 670"/>
                  <a:gd name="T61" fmla="*/ 142 h 335"/>
                  <a:gd name="T62" fmla="*/ 0 w 670"/>
                  <a:gd name="T63" fmla="*/ 168 h 335"/>
                  <a:gd name="T64" fmla="*/ 2 w 670"/>
                  <a:gd name="T65" fmla="*/ 195 h 335"/>
                  <a:gd name="T66" fmla="*/ 9 w 670"/>
                  <a:gd name="T67" fmla="*/ 220 h 335"/>
                  <a:gd name="T68" fmla="*/ 19 w 670"/>
                  <a:gd name="T69" fmla="*/ 244 h 335"/>
                  <a:gd name="T70" fmla="*/ 33 w 670"/>
                  <a:gd name="T71" fmla="*/ 267 h 335"/>
                  <a:gd name="T72" fmla="*/ 49 w 670"/>
                  <a:gd name="T73" fmla="*/ 286 h 335"/>
                  <a:gd name="T74" fmla="*/ 69 w 670"/>
                  <a:gd name="T75" fmla="*/ 304 h 335"/>
                  <a:gd name="T76" fmla="*/ 92 w 670"/>
                  <a:gd name="T77" fmla="*/ 318 h 335"/>
                  <a:gd name="T78" fmla="*/ 116 w 670"/>
                  <a:gd name="T79" fmla="*/ 328 h 335"/>
                  <a:gd name="T80" fmla="*/ 142 w 670"/>
                  <a:gd name="T81" fmla="*/ 334 h 335"/>
                  <a:gd name="T82" fmla="*/ 168 w 670"/>
                  <a:gd name="T83" fmla="*/ 335 h 335"/>
                  <a:gd name="T84" fmla="*/ 503 w 670"/>
                  <a:gd name="T85"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0" h="335">
                    <a:moveTo>
                      <a:pt x="503" y="335"/>
                    </a:moveTo>
                    <a:lnTo>
                      <a:pt x="529" y="334"/>
                    </a:lnTo>
                    <a:lnTo>
                      <a:pt x="555" y="328"/>
                    </a:lnTo>
                    <a:lnTo>
                      <a:pt x="578" y="318"/>
                    </a:lnTo>
                    <a:lnTo>
                      <a:pt x="602" y="304"/>
                    </a:lnTo>
                    <a:lnTo>
                      <a:pt x="621" y="286"/>
                    </a:lnTo>
                    <a:lnTo>
                      <a:pt x="639" y="267"/>
                    </a:lnTo>
                    <a:lnTo>
                      <a:pt x="652" y="244"/>
                    </a:lnTo>
                    <a:lnTo>
                      <a:pt x="662" y="220"/>
                    </a:lnTo>
                    <a:lnTo>
                      <a:pt x="669" y="195"/>
                    </a:lnTo>
                    <a:lnTo>
                      <a:pt x="670" y="168"/>
                    </a:lnTo>
                    <a:lnTo>
                      <a:pt x="669" y="142"/>
                    </a:lnTo>
                    <a:lnTo>
                      <a:pt x="662" y="117"/>
                    </a:lnTo>
                    <a:lnTo>
                      <a:pt x="652" y="92"/>
                    </a:lnTo>
                    <a:lnTo>
                      <a:pt x="639" y="70"/>
                    </a:lnTo>
                    <a:lnTo>
                      <a:pt x="621" y="50"/>
                    </a:lnTo>
                    <a:lnTo>
                      <a:pt x="602" y="33"/>
                    </a:lnTo>
                    <a:lnTo>
                      <a:pt x="578" y="19"/>
                    </a:lnTo>
                    <a:lnTo>
                      <a:pt x="555" y="9"/>
                    </a:lnTo>
                    <a:lnTo>
                      <a:pt x="529" y="3"/>
                    </a:lnTo>
                    <a:lnTo>
                      <a:pt x="503" y="0"/>
                    </a:lnTo>
                    <a:lnTo>
                      <a:pt x="168" y="0"/>
                    </a:lnTo>
                    <a:lnTo>
                      <a:pt x="142" y="3"/>
                    </a:lnTo>
                    <a:lnTo>
                      <a:pt x="116" y="9"/>
                    </a:lnTo>
                    <a:lnTo>
                      <a:pt x="92" y="19"/>
                    </a:lnTo>
                    <a:lnTo>
                      <a:pt x="69" y="33"/>
                    </a:lnTo>
                    <a:lnTo>
                      <a:pt x="49" y="50"/>
                    </a:lnTo>
                    <a:lnTo>
                      <a:pt x="33" y="70"/>
                    </a:lnTo>
                    <a:lnTo>
                      <a:pt x="19" y="92"/>
                    </a:lnTo>
                    <a:lnTo>
                      <a:pt x="9" y="117"/>
                    </a:lnTo>
                    <a:lnTo>
                      <a:pt x="2" y="142"/>
                    </a:lnTo>
                    <a:lnTo>
                      <a:pt x="0" y="168"/>
                    </a:lnTo>
                    <a:lnTo>
                      <a:pt x="2" y="195"/>
                    </a:lnTo>
                    <a:lnTo>
                      <a:pt x="9" y="220"/>
                    </a:lnTo>
                    <a:lnTo>
                      <a:pt x="19" y="244"/>
                    </a:lnTo>
                    <a:lnTo>
                      <a:pt x="33" y="267"/>
                    </a:lnTo>
                    <a:lnTo>
                      <a:pt x="49" y="286"/>
                    </a:lnTo>
                    <a:lnTo>
                      <a:pt x="69" y="304"/>
                    </a:lnTo>
                    <a:lnTo>
                      <a:pt x="92" y="318"/>
                    </a:lnTo>
                    <a:lnTo>
                      <a:pt x="116" y="328"/>
                    </a:lnTo>
                    <a:lnTo>
                      <a:pt x="142" y="334"/>
                    </a:lnTo>
                    <a:lnTo>
                      <a:pt x="168" y="335"/>
                    </a:lnTo>
                    <a:lnTo>
                      <a:pt x="503" y="335"/>
                    </a:lnTo>
                    <a:close/>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240" name="Freeform 48"/>
              <p:cNvSpPr>
                <a:spLocks/>
              </p:cNvSpPr>
              <p:nvPr/>
            </p:nvSpPr>
            <p:spPr bwMode="auto">
              <a:xfrm>
                <a:off x="3912" y="3264"/>
                <a:ext cx="52" cy="51"/>
              </a:xfrm>
              <a:custGeom>
                <a:avLst/>
                <a:gdLst>
                  <a:gd name="T0" fmla="*/ 52 w 52"/>
                  <a:gd name="T1" fmla="*/ 0 h 51"/>
                  <a:gd name="T2" fmla="*/ 26 w 52"/>
                  <a:gd name="T3" fmla="*/ 51 h 51"/>
                  <a:gd name="T4" fmla="*/ 0 w 52"/>
                  <a:gd name="T5" fmla="*/ 0 h 51"/>
                  <a:gd name="T6" fmla="*/ 52 w 52"/>
                  <a:gd name="T7" fmla="*/ 0 h 51"/>
                </a:gdLst>
                <a:ahLst/>
                <a:cxnLst>
                  <a:cxn ang="0">
                    <a:pos x="T0" y="T1"/>
                  </a:cxn>
                  <a:cxn ang="0">
                    <a:pos x="T2" y="T3"/>
                  </a:cxn>
                  <a:cxn ang="0">
                    <a:pos x="T4" y="T5"/>
                  </a:cxn>
                  <a:cxn ang="0">
                    <a:pos x="T6" y="T7"/>
                  </a:cxn>
                </a:cxnLst>
                <a:rect l="0" t="0" r="r" b="b"/>
                <a:pathLst>
                  <a:path w="52" h="51">
                    <a:moveTo>
                      <a:pt x="52" y="0"/>
                    </a:moveTo>
                    <a:lnTo>
                      <a:pt x="26" y="51"/>
                    </a:lnTo>
                    <a:lnTo>
                      <a:pt x="0" y="0"/>
                    </a:lnTo>
                    <a:lnTo>
                      <a:pt x="52" y="0"/>
                    </a:lnTo>
                    <a:close/>
                  </a:path>
                </a:pathLst>
              </a:cu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6243" name="Freeform 51"/>
            <p:cNvSpPr>
              <a:spLocks/>
            </p:cNvSpPr>
            <p:nvPr/>
          </p:nvSpPr>
          <p:spPr bwMode="auto">
            <a:xfrm>
              <a:off x="2736" y="2688"/>
              <a:ext cx="624" cy="144"/>
            </a:xfrm>
            <a:custGeom>
              <a:avLst/>
              <a:gdLst>
                <a:gd name="T0" fmla="*/ 670 w 670"/>
                <a:gd name="T1" fmla="*/ 0 h 419"/>
                <a:gd name="T2" fmla="*/ 670 w 670"/>
                <a:gd name="T3" fmla="*/ 210 h 419"/>
                <a:gd name="T4" fmla="*/ 670 w 670"/>
                <a:gd name="T5" fmla="*/ 419 h 419"/>
                <a:gd name="T6" fmla="*/ 0 w 670"/>
                <a:gd name="T7" fmla="*/ 419 h 419"/>
              </a:gdLst>
              <a:ahLst/>
              <a:cxnLst>
                <a:cxn ang="0">
                  <a:pos x="T0" y="T1"/>
                </a:cxn>
                <a:cxn ang="0">
                  <a:pos x="T2" y="T3"/>
                </a:cxn>
                <a:cxn ang="0">
                  <a:pos x="T4" y="T5"/>
                </a:cxn>
                <a:cxn ang="0">
                  <a:pos x="T6" y="T7"/>
                </a:cxn>
              </a:cxnLst>
              <a:rect l="0" t="0" r="r" b="b"/>
              <a:pathLst>
                <a:path w="670" h="419">
                  <a:moveTo>
                    <a:pt x="670" y="0"/>
                  </a:moveTo>
                  <a:lnTo>
                    <a:pt x="670" y="210"/>
                  </a:lnTo>
                  <a:lnTo>
                    <a:pt x="670" y="419"/>
                  </a:lnTo>
                  <a:lnTo>
                    <a:pt x="0" y="419"/>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244" name="Freeform 52"/>
            <p:cNvSpPr>
              <a:spLocks/>
            </p:cNvSpPr>
            <p:nvPr/>
          </p:nvSpPr>
          <p:spPr bwMode="auto">
            <a:xfrm>
              <a:off x="3049" y="820"/>
              <a:ext cx="418" cy="168"/>
            </a:xfrm>
            <a:custGeom>
              <a:avLst/>
              <a:gdLst>
                <a:gd name="T0" fmla="*/ 0 w 418"/>
                <a:gd name="T1" fmla="*/ 0 h 168"/>
                <a:gd name="T2" fmla="*/ 0 w 418"/>
                <a:gd name="T3" fmla="*/ 84 h 168"/>
                <a:gd name="T4" fmla="*/ 0 w 418"/>
                <a:gd name="T5" fmla="*/ 168 h 168"/>
                <a:gd name="T6" fmla="*/ 418 w 418"/>
                <a:gd name="T7" fmla="*/ 168 h 168"/>
              </a:gdLst>
              <a:ahLst/>
              <a:cxnLst>
                <a:cxn ang="0">
                  <a:pos x="T0" y="T1"/>
                </a:cxn>
                <a:cxn ang="0">
                  <a:pos x="T2" y="T3"/>
                </a:cxn>
                <a:cxn ang="0">
                  <a:pos x="T4" y="T5"/>
                </a:cxn>
                <a:cxn ang="0">
                  <a:pos x="T6" y="T7"/>
                </a:cxn>
              </a:cxnLst>
              <a:rect l="0" t="0" r="r" b="b"/>
              <a:pathLst>
                <a:path w="418" h="168">
                  <a:moveTo>
                    <a:pt x="0" y="0"/>
                  </a:moveTo>
                  <a:lnTo>
                    <a:pt x="0" y="84"/>
                  </a:lnTo>
                  <a:lnTo>
                    <a:pt x="0" y="168"/>
                  </a:lnTo>
                  <a:lnTo>
                    <a:pt x="418" y="16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245" name="Freeform 53"/>
            <p:cNvSpPr>
              <a:spLocks/>
            </p:cNvSpPr>
            <p:nvPr/>
          </p:nvSpPr>
          <p:spPr bwMode="auto">
            <a:xfrm>
              <a:off x="2544" y="824"/>
              <a:ext cx="291" cy="180"/>
            </a:xfrm>
            <a:custGeom>
              <a:avLst/>
              <a:gdLst>
                <a:gd name="T0" fmla="*/ 251 w 251"/>
                <a:gd name="T1" fmla="*/ 0 h 168"/>
                <a:gd name="T2" fmla="*/ 251 w 251"/>
                <a:gd name="T3" fmla="*/ 84 h 168"/>
                <a:gd name="T4" fmla="*/ 251 w 251"/>
                <a:gd name="T5" fmla="*/ 168 h 168"/>
                <a:gd name="T6" fmla="*/ 0 w 251"/>
                <a:gd name="T7" fmla="*/ 168 h 168"/>
              </a:gdLst>
              <a:ahLst/>
              <a:cxnLst>
                <a:cxn ang="0">
                  <a:pos x="T0" y="T1"/>
                </a:cxn>
                <a:cxn ang="0">
                  <a:pos x="T2" y="T3"/>
                </a:cxn>
                <a:cxn ang="0">
                  <a:pos x="T4" y="T5"/>
                </a:cxn>
                <a:cxn ang="0">
                  <a:pos x="T6" y="T7"/>
                </a:cxn>
              </a:cxnLst>
              <a:rect l="0" t="0" r="r" b="b"/>
              <a:pathLst>
                <a:path w="251" h="168">
                  <a:moveTo>
                    <a:pt x="251" y="0"/>
                  </a:moveTo>
                  <a:lnTo>
                    <a:pt x="251" y="84"/>
                  </a:lnTo>
                  <a:lnTo>
                    <a:pt x="251" y="168"/>
                  </a:lnTo>
                  <a:lnTo>
                    <a:pt x="0" y="16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246" name="Line 54"/>
            <p:cNvSpPr>
              <a:spLocks noChangeShapeType="1"/>
            </p:cNvSpPr>
            <p:nvPr/>
          </p:nvSpPr>
          <p:spPr bwMode="auto">
            <a:xfrm>
              <a:off x="3553" y="2670"/>
              <a:ext cx="1" cy="33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47" name="Line 55"/>
            <p:cNvSpPr>
              <a:spLocks noChangeShapeType="1"/>
            </p:cNvSpPr>
            <p:nvPr/>
          </p:nvSpPr>
          <p:spPr bwMode="auto">
            <a:xfrm>
              <a:off x="3553" y="3005"/>
              <a:ext cx="709" cy="1"/>
            </a:xfrm>
            <a:prstGeom prst="line">
              <a:avLst/>
            </a:prstGeom>
            <a:noFill/>
            <a:ln w="4763">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36252" name="Rectangle 60"/>
            <p:cNvSpPr>
              <a:spLocks noChangeArrowheads="1"/>
            </p:cNvSpPr>
            <p:nvPr/>
          </p:nvSpPr>
          <p:spPr bwMode="auto">
            <a:xfrm>
              <a:off x="1932" y="1554"/>
              <a:ext cx="2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[failed]</a:t>
              </a:r>
              <a:endParaRPr lang="en-US" sz="1600" i="1"/>
            </a:p>
          </p:txBody>
        </p:sp>
        <p:sp>
          <p:nvSpPr>
            <p:cNvPr id="136253" name="Rectangle 61"/>
            <p:cNvSpPr>
              <a:spLocks noChangeArrowheads="1"/>
            </p:cNvSpPr>
            <p:nvPr/>
          </p:nvSpPr>
          <p:spPr bwMode="auto">
            <a:xfrm>
              <a:off x="2599" y="1784"/>
              <a:ext cx="47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[succeeded]</a:t>
              </a:r>
              <a:endParaRPr lang="en-US" sz="1600" i="1"/>
            </a:p>
          </p:txBody>
        </p:sp>
        <p:sp>
          <p:nvSpPr>
            <p:cNvPr id="136254" name="Rectangle 62"/>
            <p:cNvSpPr>
              <a:spLocks noChangeArrowheads="1"/>
            </p:cNvSpPr>
            <p:nvPr/>
          </p:nvSpPr>
          <p:spPr bwMode="auto">
            <a:xfrm>
              <a:off x="3532" y="1784"/>
              <a:ext cx="34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[in stock]</a:t>
              </a:r>
              <a:endParaRPr lang="en-US" sz="1600" i="1"/>
            </a:p>
          </p:txBody>
        </p:sp>
        <p:sp>
          <p:nvSpPr>
            <p:cNvPr id="136255" name="Rectangle 63"/>
            <p:cNvSpPr>
              <a:spLocks noChangeArrowheads="1"/>
            </p:cNvSpPr>
            <p:nvPr/>
          </p:nvSpPr>
          <p:spPr bwMode="auto">
            <a:xfrm>
              <a:off x="3264" y="1097"/>
              <a:ext cx="15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800" b="1">
                  <a:solidFill>
                    <a:srgbClr val="000000"/>
                  </a:solidFill>
                  <a:latin typeface="Arial" charset="0"/>
                </a:rPr>
                <a:t>*</a:t>
              </a:r>
              <a:endParaRPr lang="en-US" sz="1600" b="1" i="1"/>
            </a:p>
          </p:txBody>
        </p:sp>
        <p:sp>
          <p:nvSpPr>
            <p:cNvPr id="136256" name="Rectangle 64"/>
            <p:cNvSpPr>
              <a:spLocks noChangeArrowheads="1"/>
            </p:cNvSpPr>
            <p:nvPr/>
          </p:nvSpPr>
          <p:spPr bwMode="auto">
            <a:xfrm>
              <a:off x="3578" y="1021"/>
              <a:ext cx="47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for each line</a:t>
              </a:r>
              <a:endParaRPr lang="en-US" sz="1600" i="1"/>
            </a:p>
          </p:txBody>
        </p:sp>
        <p:sp>
          <p:nvSpPr>
            <p:cNvPr id="136257" name="Rectangle 65"/>
            <p:cNvSpPr>
              <a:spLocks noChangeArrowheads="1"/>
            </p:cNvSpPr>
            <p:nvPr/>
          </p:nvSpPr>
          <p:spPr bwMode="auto">
            <a:xfrm>
              <a:off x="3560" y="1122"/>
              <a:ext cx="51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item on order</a:t>
              </a:r>
              <a:endParaRPr lang="en-US" sz="1600" i="1"/>
            </a:p>
          </p:txBody>
        </p:sp>
        <p:sp>
          <p:nvSpPr>
            <p:cNvPr id="136258" name="Rectangle 66"/>
            <p:cNvSpPr>
              <a:spLocks noChangeArrowheads="1"/>
            </p:cNvSpPr>
            <p:nvPr/>
          </p:nvSpPr>
          <p:spPr bwMode="auto">
            <a:xfrm>
              <a:off x="3808" y="2779"/>
              <a:ext cx="31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[need to</a:t>
              </a:r>
              <a:endParaRPr lang="en-US" sz="1600" i="1"/>
            </a:p>
          </p:txBody>
        </p:sp>
        <p:sp>
          <p:nvSpPr>
            <p:cNvPr id="136259" name="Rectangle 67"/>
            <p:cNvSpPr>
              <a:spLocks noChangeArrowheads="1"/>
            </p:cNvSpPr>
            <p:nvPr/>
          </p:nvSpPr>
          <p:spPr bwMode="auto">
            <a:xfrm>
              <a:off x="3813" y="2880"/>
              <a:ext cx="30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reorder]</a:t>
              </a:r>
              <a:endParaRPr lang="en-US" sz="1600" i="1"/>
            </a:p>
          </p:txBody>
        </p:sp>
        <p:grpSp>
          <p:nvGrpSpPr>
            <p:cNvPr id="136275" name="Group 83"/>
            <p:cNvGrpSpPr>
              <a:grpSpLocks/>
            </p:cNvGrpSpPr>
            <p:nvPr/>
          </p:nvGrpSpPr>
          <p:grpSpPr bwMode="auto">
            <a:xfrm>
              <a:off x="1680" y="3072"/>
              <a:ext cx="799" cy="307"/>
              <a:chOff x="576" y="2880"/>
              <a:chExt cx="799" cy="307"/>
            </a:xfrm>
          </p:grpSpPr>
          <p:sp>
            <p:nvSpPr>
              <p:cNvPr id="136249" name="Rectangle 57"/>
              <p:cNvSpPr>
                <a:spLocks noChangeArrowheads="1"/>
              </p:cNvSpPr>
              <p:nvPr/>
            </p:nvSpPr>
            <p:spPr bwMode="auto">
              <a:xfrm>
                <a:off x="672" y="2880"/>
                <a:ext cx="70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[stock assigned to</a:t>
                </a:r>
                <a:endParaRPr lang="en-US" sz="1600" i="1"/>
              </a:p>
            </p:txBody>
          </p:sp>
          <p:sp>
            <p:nvSpPr>
              <p:cNvPr id="136250" name="Rectangle 58"/>
              <p:cNvSpPr>
                <a:spLocks noChangeArrowheads="1"/>
              </p:cNvSpPr>
              <p:nvPr/>
            </p:nvSpPr>
            <p:spPr bwMode="auto">
              <a:xfrm>
                <a:off x="710" y="2980"/>
                <a:ext cx="65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all line items and</a:t>
                </a:r>
                <a:endParaRPr lang="en-US" sz="1600" i="1"/>
              </a:p>
            </p:txBody>
          </p:sp>
          <p:sp>
            <p:nvSpPr>
              <p:cNvPr id="136251" name="Rectangle 59"/>
              <p:cNvSpPr>
                <a:spLocks noChangeArrowheads="1"/>
              </p:cNvSpPr>
              <p:nvPr/>
            </p:nvSpPr>
            <p:spPr bwMode="auto">
              <a:xfrm>
                <a:off x="576" y="3081"/>
                <a:ext cx="79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100">
                    <a:solidFill>
                      <a:srgbClr val="000000"/>
                    </a:solidFill>
                    <a:latin typeface="Arial" charset="0"/>
                  </a:rPr>
                  <a:t>payment authorized]</a:t>
                </a:r>
                <a:endParaRPr lang="en-US" sz="1600" i="1"/>
              </a:p>
            </p:txBody>
          </p:sp>
        </p:grpSp>
        <p:sp>
          <p:nvSpPr>
            <p:cNvPr id="136260" name="Rectangle 68"/>
            <p:cNvSpPr>
              <a:spLocks noChangeArrowheads="1"/>
            </p:cNvSpPr>
            <p:nvPr/>
          </p:nvSpPr>
          <p:spPr bwMode="auto">
            <a:xfrm>
              <a:off x="1104" y="2496"/>
              <a:ext cx="11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i="1">
                  <a:solidFill>
                    <a:srgbClr val="000000"/>
                  </a:solidFill>
                  <a:latin typeface="Arial" charset="0"/>
                </a:rPr>
                <a:t>Synchronization Condition</a:t>
              </a:r>
              <a:endParaRPr lang="en-US" sz="1600" i="1"/>
            </a:p>
          </p:txBody>
        </p:sp>
        <p:sp>
          <p:nvSpPr>
            <p:cNvPr id="136264" name="Rectangle 72"/>
            <p:cNvSpPr>
              <a:spLocks noChangeArrowheads="1"/>
            </p:cNvSpPr>
            <p:nvPr/>
          </p:nvSpPr>
          <p:spPr bwMode="auto">
            <a:xfrm>
              <a:off x="3696" y="720"/>
              <a:ext cx="100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200" i="1">
                  <a:solidFill>
                    <a:srgbClr val="000000"/>
                  </a:solidFill>
                  <a:latin typeface="Arial" charset="0"/>
                </a:rPr>
                <a:t>Multiple Trigger</a:t>
              </a:r>
              <a:endParaRPr lang="en-US" sz="1600" i="1"/>
            </a:p>
          </p:txBody>
        </p:sp>
        <p:sp>
          <p:nvSpPr>
            <p:cNvPr id="136271" name="Line 79"/>
            <p:cNvSpPr>
              <a:spLocks noChangeShapeType="1"/>
            </p:cNvSpPr>
            <p:nvPr/>
          </p:nvSpPr>
          <p:spPr bwMode="auto">
            <a:xfrm>
              <a:off x="2640" y="3216"/>
              <a:ext cx="0" cy="19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76" name="Line 84"/>
            <p:cNvSpPr>
              <a:spLocks noChangeShapeType="1"/>
            </p:cNvSpPr>
            <p:nvPr/>
          </p:nvSpPr>
          <p:spPr bwMode="auto">
            <a:xfrm>
              <a:off x="1776" y="2640"/>
              <a:ext cx="288" cy="432"/>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84" name="Line 92"/>
            <p:cNvSpPr>
              <a:spLocks noChangeShapeType="1"/>
            </p:cNvSpPr>
            <p:nvPr/>
          </p:nvSpPr>
          <p:spPr bwMode="auto">
            <a:xfrm flipV="1">
              <a:off x="3408" y="872"/>
              <a:ext cx="432" cy="240"/>
            </a:xfrm>
            <a:prstGeom prst="line">
              <a:avLst/>
            </a:prstGeom>
            <a:noFill/>
            <a:ln w="9525">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85" name="Line 93"/>
            <p:cNvSpPr>
              <a:spLocks noChangeShapeType="1"/>
            </p:cNvSpPr>
            <p:nvPr/>
          </p:nvSpPr>
          <p:spPr bwMode="auto">
            <a:xfrm>
              <a:off x="2976" y="480"/>
              <a:ext cx="0" cy="33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86" name="Line 94"/>
            <p:cNvSpPr>
              <a:spLocks noChangeShapeType="1"/>
            </p:cNvSpPr>
            <p:nvPr/>
          </p:nvSpPr>
          <p:spPr bwMode="auto">
            <a:xfrm>
              <a:off x="3466" y="2352"/>
              <a:ext cx="0" cy="304"/>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88" name="Line 96"/>
            <p:cNvSpPr>
              <a:spLocks noChangeShapeType="1"/>
            </p:cNvSpPr>
            <p:nvPr/>
          </p:nvSpPr>
          <p:spPr bwMode="auto">
            <a:xfrm>
              <a:off x="2544" y="1008"/>
              <a:ext cx="0" cy="32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90" name="Line 98"/>
            <p:cNvSpPr>
              <a:spLocks noChangeShapeType="1"/>
            </p:cNvSpPr>
            <p:nvPr/>
          </p:nvSpPr>
          <p:spPr bwMode="auto">
            <a:xfrm>
              <a:off x="3464" y="992"/>
              <a:ext cx="0" cy="33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291" name="Line 99"/>
            <p:cNvSpPr>
              <a:spLocks noChangeShapeType="1"/>
            </p:cNvSpPr>
            <p:nvPr/>
          </p:nvSpPr>
          <p:spPr bwMode="auto">
            <a:xfrm flipH="1">
              <a:off x="1804" y="1488"/>
              <a:ext cx="45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6293" name="Group 101"/>
            <p:cNvGrpSpPr>
              <a:grpSpLocks/>
            </p:cNvGrpSpPr>
            <p:nvPr/>
          </p:nvGrpSpPr>
          <p:grpSpPr bwMode="auto">
            <a:xfrm>
              <a:off x="1962" y="218"/>
              <a:ext cx="662" cy="168"/>
              <a:chOff x="1962" y="242"/>
              <a:chExt cx="662" cy="168"/>
            </a:xfrm>
          </p:grpSpPr>
          <p:sp>
            <p:nvSpPr>
              <p:cNvPr id="136200" name="Freeform 8"/>
              <p:cNvSpPr>
                <a:spLocks/>
              </p:cNvSpPr>
              <p:nvPr/>
            </p:nvSpPr>
            <p:spPr bwMode="auto">
              <a:xfrm>
                <a:off x="1962" y="242"/>
                <a:ext cx="168" cy="168"/>
              </a:xfrm>
              <a:custGeom>
                <a:avLst/>
                <a:gdLst>
                  <a:gd name="T0" fmla="*/ 0 w 168"/>
                  <a:gd name="T1" fmla="*/ 84 h 168"/>
                  <a:gd name="T2" fmla="*/ 3 w 168"/>
                  <a:gd name="T3" fmla="*/ 66 h 168"/>
                  <a:gd name="T4" fmla="*/ 9 w 168"/>
                  <a:gd name="T5" fmla="*/ 48 h 168"/>
                  <a:gd name="T6" fmla="*/ 19 w 168"/>
                  <a:gd name="T7" fmla="*/ 33 h 168"/>
                  <a:gd name="T8" fmla="*/ 33 w 168"/>
                  <a:gd name="T9" fmla="*/ 19 h 168"/>
                  <a:gd name="T10" fmla="*/ 48 w 168"/>
                  <a:gd name="T11" fmla="*/ 9 h 168"/>
                  <a:gd name="T12" fmla="*/ 66 w 168"/>
                  <a:gd name="T13" fmla="*/ 2 h 168"/>
                  <a:gd name="T14" fmla="*/ 84 w 168"/>
                  <a:gd name="T15" fmla="*/ 0 h 168"/>
                  <a:gd name="T16" fmla="*/ 103 w 168"/>
                  <a:gd name="T17" fmla="*/ 2 h 168"/>
                  <a:gd name="T18" fmla="*/ 121 w 168"/>
                  <a:gd name="T19" fmla="*/ 9 h 168"/>
                  <a:gd name="T20" fmla="*/ 137 w 168"/>
                  <a:gd name="T21" fmla="*/ 19 h 168"/>
                  <a:gd name="T22" fmla="*/ 150 w 168"/>
                  <a:gd name="T23" fmla="*/ 33 h 168"/>
                  <a:gd name="T24" fmla="*/ 160 w 168"/>
                  <a:gd name="T25" fmla="*/ 48 h 168"/>
                  <a:gd name="T26" fmla="*/ 166 w 168"/>
                  <a:gd name="T27" fmla="*/ 66 h 168"/>
                  <a:gd name="T28" fmla="*/ 168 w 168"/>
                  <a:gd name="T29" fmla="*/ 84 h 168"/>
                  <a:gd name="T30" fmla="*/ 166 w 168"/>
                  <a:gd name="T31" fmla="*/ 103 h 168"/>
                  <a:gd name="T32" fmla="*/ 160 w 168"/>
                  <a:gd name="T33" fmla="*/ 121 h 168"/>
                  <a:gd name="T34" fmla="*/ 150 w 168"/>
                  <a:gd name="T35" fmla="*/ 136 h 168"/>
                  <a:gd name="T36" fmla="*/ 137 w 168"/>
                  <a:gd name="T37" fmla="*/ 150 h 168"/>
                  <a:gd name="T38" fmla="*/ 121 w 168"/>
                  <a:gd name="T39" fmla="*/ 160 h 168"/>
                  <a:gd name="T40" fmla="*/ 103 w 168"/>
                  <a:gd name="T41" fmla="*/ 165 h 168"/>
                  <a:gd name="T42" fmla="*/ 84 w 168"/>
                  <a:gd name="T43" fmla="*/ 168 h 168"/>
                  <a:gd name="T44" fmla="*/ 66 w 168"/>
                  <a:gd name="T45" fmla="*/ 165 h 168"/>
                  <a:gd name="T46" fmla="*/ 48 w 168"/>
                  <a:gd name="T47" fmla="*/ 160 h 168"/>
                  <a:gd name="T48" fmla="*/ 33 w 168"/>
                  <a:gd name="T49" fmla="*/ 150 h 168"/>
                  <a:gd name="T50" fmla="*/ 19 w 168"/>
                  <a:gd name="T51" fmla="*/ 136 h 168"/>
                  <a:gd name="T52" fmla="*/ 9 w 168"/>
                  <a:gd name="T53" fmla="*/ 121 h 168"/>
                  <a:gd name="T54" fmla="*/ 3 w 168"/>
                  <a:gd name="T55" fmla="*/ 103 h 168"/>
                  <a:gd name="T56" fmla="*/ 0 w 168"/>
                  <a:gd name="T57" fmla="*/ 8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68">
                    <a:moveTo>
                      <a:pt x="0" y="84"/>
                    </a:moveTo>
                    <a:lnTo>
                      <a:pt x="3" y="66"/>
                    </a:lnTo>
                    <a:lnTo>
                      <a:pt x="9" y="48"/>
                    </a:lnTo>
                    <a:lnTo>
                      <a:pt x="19" y="33"/>
                    </a:lnTo>
                    <a:lnTo>
                      <a:pt x="33" y="19"/>
                    </a:lnTo>
                    <a:lnTo>
                      <a:pt x="48" y="9"/>
                    </a:lnTo>
                    <a:lnTo>
                      <a:pt x="66" y="2"/>
                    </a:lnTo>
                    <a:lnTo>
                      <a:pt x="84" y="0"/>
                    </a:lnTo>
                    <a:lnTo>
                      <a:pt x="103" y="2"/>
                    </a:lnTo>
                    <a:lnTo>
                      <a:pt x="121" y="9"/>
                    </a:lnTo>
                    <a:lnTo>
                      <a:pt x="137" y="19"/>
                    </a:lnTo>
                    <a:lnTo>
                      <a:pt x="150" y="33"/>
                    </a:lnTo>
                    <a:lnTo>
                      <a:pt x="160" y="48"/>
                    </a:lnTo>
                    <a:lnTo>
                      <a:pt x="166" y="66"/>
                    </a:lnTo>
                    <a:lnTo>
                      <a:pt x="168" y="84"/>
                    </a:lnTo>
                    <a:lnTo>
                      <a:pt x="166" y="103"/>
                    </a:lnTo>
                    <a:lnTo>
                      <a:pt x="160" y="121"/>
                    </a:lnTo>
                    <a:lnTo>
                      <a:pt x="150" y="136"/>
                    </a:lnTo>
                    <a:lnTo>
                      <a:pt x="137" y="150"/>
                    </a:lnTo>
                    <a:lnTo>
                      <a:pt x="121" y="160"/>
                    </a:lnTo>
                    <a:lnTo>
                      <a:pt x="103" y="165"/>
                    </a:lnTo>
                    <a:lnTo>
                      <a:pt x="84" y="168"/>
                    </a:lnTo>
                    <a:lnTo>
                      <a:pt x="66" y="165"/>
                    </a:lnTo>
                    <a:lnTo>
                      <a:pt x="48" y="160"/>
                    </a:lnTo>
                    <a:lnTo>
                      <a:pt x="33" y="150"/>
                    </a:lnTo>
                    <a:lnTo>
                      <a:pt x="19" y="136"/>
                    </a:lnTo>
                    <a:lnTo>
                      <a:pt x="9" y="121"/>
                    </a:lnTo>
                    <a:lnTo>
                      <a:pt x="3" y="103"/>
                    </a:lnTo>
                    <a:lnTo>
                      <a:pt x="0" y="84"/>
                    </a:lnTo>
                    <a:close/>
                  </a:path>
                </a:pathLst>
              </a:custGeom>
              <a:solidFill>
                <a:srgbClr val="000000"/>
              </a:solidFill>
              <a:ln w="4763">
                <a:solidFill>
                  <a:srgbClr val="000000"/>
                </a:solidFill>
                <a:prstDash val="solid"/>
                <a:round/>
                <a:headEnd/>
                <a:tailEnd/>
              </a:ln>
            </p:spPr>
            <p:txBody>
              <a:bodyPr/>
              <a:lstStyle/>
              <a:p>
                <a:endParaRPr lang="en-US"/>
              </a:p>
            </p:txBody>
          </p:sp>
          <p:sp>
            <p:nvSpPr>
              <p:cNvPr id="136292" name="Line 100"/>
              <p:cNvSpPr>
                <a:spLocks noChangeShapeType="1"/>
              </p:cNvSpPr>
              <p:nvPr/>
            </p:nvSpPr>
            <p:spPr bwMode="auto">
              <a:xfrm>
                <a:off x="2096" y="336"/>
                <a:ext cx="528" cy="0"/>
              </a:xfrm>
              <a:prstGeom prst="line">
                <a:avLst/>
              </a:prstGeom>
              <a:noFill/>
              <a:ln w="9525">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936234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Structure Diagrams</a:t>
            </a:r>
          </a:p>
        </p:txBody>
      </p:sp>
      <p:sp>
        <p:nvSpPr>
          <p:cNvPr id="6147" name="Content Placeholder 2"/>
          <p:cNvSpPr>
            <a:spLocks noGrp="1"/>
          </p:cNvSpPr>
          <p:nvPr>
            <p:ph sz="quarter" idx="1"/>
          </p:nvPr>
        </p:nvSpPr>
        <p:spPr/>
        <p:txBody>
          <a:bodyPr/>
          <a:lstStyle/>
          <a:p>
            <a:pPr lvl="1"/>
            <a:r>
              <a:rPr lang="en-US" sz="2000" u="sng" smtClean="0"/>
              <a:t>Deployment </a:t>
            </a:r>
            <a:r>
              <a:rPr lang="en-US" sz="2000" u="sng" dirty="0" smtClean="0"/>
              <a:t>diagram</a:t>
            </a:r>
            <a:r>
              <a:rPr lang="en-US" sz="2000" dirty="0" smtClean="0"/>
              <a:t>: describes the hardware used in system implementations and the execution environments and artifacts deployed on the hardware.</a:t>
            </a:r>
          </a:p>
          <a:p>
            <a:pPr lvl="1"/>
            <a:r>
              <a:rPr lang="en-US" sz="2000" u="sng" dirty="0" smtClean="0"/>
              <a:t>Object diagram</a:t>
            </a:r>
            <a:r>
              <a:rPr lang="en-US" sz="2000" dirty="0" smtClean="0"/>
              <a:t>: shows a complete or partial view of the structure of a modeled system at a specific time.</a:t>
            </a:r>
          </a:p>
          <a:p>
            <a:pPr lvl="1"/>
            <a:r>
              <a:rPr lang="en-US" sz="2000" u="sng" dirty="0" smtClean="0"/>
              <a:t>Package diagram</a:t>
            </a:r>
            <a:r>
              <a:rPr lang="en-US" sz="2000" dirty="0" smtClean="0"/>
              <a:t>: describes how a system is split up into logical groupings by showing the dependencies among these groupings.</a:t>
            </a:r>
            <a:endParaRPr lang="en-US" dirty="0" smtClean="0"/>
          </a:p>
        </p:txBody>
      </p:sp>
    </p:spTree>
    <p:extLst>
      <p:ext uri="{BB962C8B-B14F-4D97-AF65-F5344CB8AC3E}">
        <p14:creationId xmlns:p14="http://schemas.microsoft.com/office/powerpoint/2010/main" val="14370729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References</a:t>
            </a:r>
          </a:p>
        </p:txBody>
      </p:sp>
      <p:sp>
        <p:nvSpPr>
          <p:cNvPr id="138243" name="Text Box 3"/>
          <p:cNvSpPr txBox="1">
            <a:spLocks noChangeArrowheads="1"/>
          </p:cNvSpPr>
          <p:nvPr/>
        </p:nvSpPr>
        <p:spPr bwMode="auto">
          <a:xfrm>
            <a:off x="990600" y="1295400"/>
            <a:ext cx="7232650" cy="4827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80000"/>
              </a:lnSpc>
              <a:spcBef>
                <a:spcPct val="50000"/>
              </a:spcBef>
            </a:pPr>
            <a:r>
              <a:rPr lang="en-US" sz="1800"/>
              <a:t>[Booch99] Booch, Grady, James Rumbaugh, Ivar Jacobson,</a:t>
            </a:r>
          </a:p>
          <a:p>
            <a:pPr>
              <a:lnSpc>
                <a:spcPct val="80000"/>
              </a:lnSpc>
              <a:spcBef>
                <a:spcPct val="50000"/>
              </a:spcBef>
            </a:pPr>
            <a:r>
              <a:rPr lang="en-US" sz="1800" u="sng"/>
              <a:t>The Unified  Modeling Language User Guide,</a:t>
            </a:r>
            <a:r>
              <a:rPr lang="en-US" sz="1800"/>
              <a:t> Addison Wesley, 1999</a:t>
            </a:r>
          </a:p>
          <a:p>
            <a:pPr>
              <a:lnSpc>
                <a:spcPct val="20000"/>
              </a:lnSpc>
              <a:spcBef>
                <a:spcPct val="50000"/>
              </a:spcBef>
            </a:pPr>
            <a:endParaRPr lang="en-US" sz="1800"/>
          </a:p>
          <a:p>
            <a:pPr>
              <a:spcBef>
                <a:spcPct val="50000"/>
              </a:spcBef>
            </a:pPr>
            <a:r>
              <a:rPr lang="en-US" sz="1800"/>
              <a:t>[Rambaugh99] Rumbaugh, James, Ivar Jacobson, Grady Booch, </a:t>
            </a:r>
            <a:r>
              <a:rPr lang="en-US" sz="1800" u="sng"/>
              <a:t>The Unified</a:t>
            </a:r>
          </a:p>
          <a:p>
            <a:pPr>
              <a:spcBef>
                <a:spcPct val="50000"/>
              </a:spcBef>
            </a:pPr>
            <a:r>
              <a:rPr lang="en-US" sz="1800" u="sng"/>
              <a:t>Modeling Language Reference Manual</a:t>
            </a:r>
            <a:r>
              <a:rPr lang="en-US" sz="1800"/>
              <a:t>, Addison Wesley, 1999</a:t>
            </a:r>
          </a:p>
          <a:p>
            <a:pPr>
              <a:lnSpc>
                <a:spcPct val="50000"/>
              </a:lnSpc>
              <a:spcBef>
                <a:spcPct val="50000"/>
              </a:spcBef>
            </a:pPr>
            <a:endParaRPr lang="en-US" sz="1800"/>
          </a:p>
          <a:p>
            <a:pPr>
              <a:lnSpc>
                <a:spcPct val="60000"/>
              </a:lnSpc>
              <a:spcBef>
                <a:spcPct val="50000"/>
              </a:spcBef>
            </a:pPr>
            <a:r>
              <a:rPr lang="en-US" sz="1800"/>
              <a:t>[Jacobson99] Jacobson, Ivar, Grady Booch, James Rumbaugh, </a:t>
            </a:r>
            <a:r>
              <a:rPr lang="en-US" sz="1800" u="sng"/>
              <a:t>The Unified</a:t>
            </a:r>
          </a:p>
          <a:p>
            <a:pPr>
              <a:lnSpc>
                <a:spcPct val="60000"/>
              </a:lnSpc>
              <a:spcBef>
                <a:spcPct val="50000"/>
              </a:spcBef>
            </a:pPr>
            <a:r>
              <a:rPr lang="en-US" sz="1800" u="sng"/>
              <a:t>Software Development Process,</a:t>
            </a:r>
            <a:r>
              <a:rPr lang="en-US" sz="1800"/>
              <a:t>  Addison Wesley, 1999</a:t>
            </a:r>
          </a:p>
          <a:p>
            <a:pPr>
              <a:lnSpc>
                <a:spcPct val="60000"/>
              </a:lnSpc>
              <a:spcBef>
                <a:spcPct val="50000"/>
              </a:spcBef>
            </a:pPr>
            <a:endParaRPr lang="en-US" sz="1800"/>
          </a:p>
          <a:p>
            <a:pPr>
              <a:lnSpc>
                <a:spcPct val="70000"/>
              </a:lnSpc>
              <a:spcBef>
                <a:spcPct val="50000"/>
              </a:spcBef>
            </a:pPr>
            <a:r>
              <a:rPr lang="en-US" sz="1800"/>
              <a:t>[Fowler, 1997] Fowler, Martin, Kendall Scott, </a:t>
            </a:r>
            <a:r>
              <a:rPr lang="en-US" sz="1800" u="sng"/>
              <a:t>UML Distilled</a:t>
            </a:r>
          </a:p>
          <a:p>
            <a:pPr>
              <a:lnSpc>
                <a:spcPct val="70000"/>
              </a:lnSpc>
              <a:spcBef>
                <a:spcPct val="50000"/>
              </a:spcBef>
            </a:pPr>
            <a:r>
              <a:rPr lang="en-US" sz="1800" u="sng"/>
              <a:t>(Applying the Standard Object Modeling Language)</a:t>
            </a:r>
            <a:r>
              <a:rPr lang="en-US" sz="1800"/>
              <a:t>, </a:t>
            </a:r>
          </a:p>
          <a:p>
            <a:pPr>
              <a:lnSpc>
                <a:spcPct val="70000"/>
              </a:lnSpc>
              <a:spcBef>
                <a:spcPct val="50000"/>
              </a:spcBef>
            </a:pPr>
            <a:r>
              <a:rPr lang="en-US" sz="1800"/>
              <a:t>Addison Wesley, 1997.</a:t>
            </a:r>
          </a:p>
          <a:p>
            <a:pPr>
              <a:lnSpc>
                <a:spcPct val="70000"/>
              </a:lnSpc>
              <a:spcBef>
                <a:spcPct val="50000"/>
              </a:spcBef>
            </a:pPr>
            <a:endParaRPr lang="en-US" sz="1800"/>
          </a:p>
          <a:p>
            <a:pPr>
              <a:lnSpc>
                <a:spcPct val="70000"/>
              </a:lnSpc>
              <a:spcBef>
                <a:spcPct val="50000"/>
              </a:spcBef>
            </a:pPr>
            <a:r>
              <a:rPr lang="en-US" sz="1800"/>
              <a:t>[Brown99] First draft of these slides were created by James Brown.</a:t>
            </a:r>
          </a:p>
          <a:p>
            <a:pPr>
              <a:lnSpc>
                <a:spcPct val="60000"/>
              </a:lnSpc>
              <a:spcBef>
                <a:spcPct val="50000"/>
              </a:spcBef>
            </a:pPr>
            <a:endParaRPr lang="en-US" sz="1800"/>
          </a:p>
        </p:txBody>
      </p:sp>
    </p:spTree>
    <p:extLst>
      <p:ext uri="{BB962C8B-B14F-4D97-AF65-F5344CB8AC3E}">
        <p14:creationId xmlns:p14="http://schemas.microsoft.com/office/powerpoint/2010/main" val="1481935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Behavior Diagrams</a:t>
            </a:r>
          </a:p>
        </p:txBody>
      </p:sp>
      <p:sp>
        <p:nvSpPr>
          <p:cNvPr id="8195" name="Content Placeholder 2"/>
          <p:cNvSpPr>
            <a:spLocks noGrp="1"/>
          </p:cNvSpPr>
          <p:nvPr>
            <p:ph sz="quarter" idx="1"/>
          </p:nvPr>
        </p:nvSpPr>
        <p:spPr/>
        <p:txBody>
          <a:bodyPr/>
          <a:lstStyle/>
          <a:p>
            <a:r>
              <a:rPr lang="en-US" sz="2000" smtClean="0"/>
              <a:t>Behavior diagrams emphasize what must happen in the system being modeled. Since behavior diagrams illustrate the behavior of a system, they are used extensively to describe the functionality of software systems.</a:t>
            </a:r>
          </a:p>
          <a:p>
            <a:pPr lvl="1"/>
            <a:r>
              <a:rPr lang="en-US" sz="1800" u="sng" smtClean="0"/>
              <a:t>Activity diagram</a:t>
            </a:r>
            <a:r>
              <a:rPr lang="en-US" sz="1800" smtClean="0"/>
              <a:t>: describes the business and operational step-by-step workflows of components in a system. An activity diagram shows the overall flow of control.</a:t>
            </a:r>
          </a:p>
          <a:p>
            <a:pPr lvl="1"/>
            <a:r>
              <a:rPr lang="en-US" sz="1800" smtClean="0"/>
              <a:t>UML state machine diagram: describes the states and state transitions of the system.</a:t>
            </a:r>
          </a:p>
          <a:p>
            <a:pPr lvl="1"/>
            <a:r>
              <a:rPr lang="en-US" sz="1800" smtClean="0"/>
              <a:t>Use case diagram: describes the functionality provided by a system in terms of actors, their goals represented as use cases, and any dependencies among those use cases.</a:t>
            </a:r>
          </a:p>
          <a:p>
            <a:endParaRPr lang="en-US" sz="2400" smtClean="0"/>
          </a:p>
        </p:txBody>
      </p:sp>
    </p:spTree>
    <p:extLst>
      <p:ext uri="{BB962C8B-B14F-4D97-AF65-F5344CB8AC3E}">
        <p14:creationId xmlns:p14="http://schemas.microsoft.com/office/powerpoint/2010/main" val="18451765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651</TotalTime>
  <Words>3777</Words>
  <Application>Microsoft Office PowerPoint</Application>
  <PresentationFormat>On-screen Show (4:3)</PresentationFormat>
  <Paragraphs>621</Paragraphs>
  <Slides>80</Slides>
  <Notes>2</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Equity</vt:lpstr>
      <vt:lpstr>PowerPoint Presentation</vt:lpstr>
      <vt:lpstr>Unified Modeling Language</vt:lpstr>
      <vt:lpstr>Unified Modeling Language (UML)</vt:lpstr>
      <vt:lpstr>What UML is NOT</vt:lpstr>
      <vt:lpstr>UML: View Models</vt:lpstr>
      <vt:lpstr>overview</vt:lpstr>
      <vt:lpstr>Structure Diagrams</vt:lpstr>
      <vt:lpstr>Structure Diagrams</vt:lpstr>
      <vt:lpstr>Behavior Diagrams</vt:lpstr>
      <vt:lpstr>Interaction Diagrams</vt:lpstr>
      <vt:lpstr>Class Diagrams</vt:lpstr>
      <vt:lpstr>Class Diagrams</vt:lpstr>
      <vt:lpstr>Class Diagrams</vt:lpstr>
      <vt:lpstr>Classes</vt:lpstr>
      <vt:lpstr>Class Names</vt:lpstr>
      <vt:lpstr>Class Attributes</vt:lpstr>
      <vt:lpstr>Class Attributes (Cont’d)</vt:lpstr>
      <vt:lpstr>Class Attributes (Cont’d)</vt:lpstr>
      <vt:lpstr>Class Operations</vt:lpstr>
      <vt:lpstr>Class Operations (Cont’d)</vt:lpstr>
      <vt:lpstr>Depicting Classes</vt:lpstr>
      <vt:lpstr>Class Responsibilities</vt:lpstr>
      <vt:lpstr>Relationships</vt:lpstr>
      <vt:lpstr>Dependency Relationships</vt:lpstr>
      <vt:lpstr>Generalization Relationships</vt:lpstr>
      <vt:lpstr>Generalization Relationships (Cont’d)</vt:lpstr>
      <vt:lpstr>Association Relationships</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Association Relationships (Cont’d)</vt:lpstr>
      <vt:lpstr>Interfaces</vt:lpstr>
      <vt:lpstr>Interface Services</vt:lpstr>
      <vt:lpstr>Interface Realization Relationship</vt:lpstr>
      <vt:lpstr>Enumeration</vt:lpstr>
      <vt:lpstr>Exceptions</vt:lpstr>
      <vt:lpstr>Packages</vt:lpstr>
      <vt:lpstr>Packages (Cont’d)</vt:lpstr>
      <vt:lpstr>Component Diagram</vt:lpstr>
      <vt:lpstr>PowerPoint Presentation</vt:lpstr>
      <vt:lpstr>Component Diagram</vt:lpstr>
      <vt:lpstr>Deployment Diagram</vt:lpstr>
      <vt:lpstr>Deployment Diagram</vt:lpstr>
      <vt:lpstr>Deployment Diagram</vt:lpstr>
      <vt:lpstr>Object Diagram</vt:lpstr>
      <vt:lpstr>Object Diagram</vt:lpstr>
      <vt:lpstr>Instance Specifications</vt:lpstr>
      <vt:lpstr>Example</vt:lpstr>
      <vt:lpstr>Example</vt:lpstr>
      <vt:lpstr>Example</vt:lpstr>
      <vt:lpstr>Example</vt:lpstr>
      <vt:lpstr>More Examples</vt:lpstr>
      <vt:lpstr>More Examples</vt:lpstr>
      <vt:lpstr>Use Case</vt:lpstr>
      <vt:lpstr>Use Case (Cont’d)</vt:lpstr>
      <vt:lpstr>Use Case (Cont’d)</vt:lpstr>
      <vt:lpstr>Use Case (Cont’d)</vt:lpstr>
      <vt:lpstr>Use Case (Cont’d)</vt:lpstr>
      <vt:lpstr>Use Case (Cont’d)</vt:lpstr>
      <vt:lpstr>State Machine</vt:lpstr>
      <vt:lpstr>State Machine</vt:lpstr>
      <vt:lpstr>State Machine</vt:lpstr>
      <vt:lpstr>State Machine</vt:lpstr>
      <vt:lpstr>Sequence Diagram</vt:lpstr>
      <vt:lpstr>Sequence Diagram</vt:lpstr>
      <vt:lpstr>Sequence Diagram</vt:lpstr>
      <vt:lpstr>Sequence Diagram</vt:lpstr>
      <vt:lpstr>Sequence Diagram</vt:lpstr>
      <vt:lpstr>PowerPoint Presentation</vt:lpstr>
      <vt:lpstr>Collaboration Diagram</vt:lpstr>
      <vt:lpstr>Collaboration Diagram</vt:lpstr>
      <vt:lpstr>Activity Diagram</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CLAB1-19</dc:creator>
  <cp:lastModifiedBy>Clab-Tutor</cp:lastModifiedBy>
  <cp:revision>21</cp:revision>
  <dcterms:created xsi:type="dcterms:W3CDTF">2015-03-13T10:42:09Z</dcterms:created>
  <dcterms:modified xsi:type="dcterms:W3CDTF">2018-04-11T05:30:09Z</dcterms:modified>
</cp:coreProperties>
</file>