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1" r:id="rId5"/>
    <p:sldId id="262" r:id="rId6"/>
    <p:sldId id="265" r:id="rId7"/>
    <p:sldId id="268"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dk1"/>
          </a:lnRef>
          <a:fillRef idx="1">
            <a:schemeClr val="lt1"/>
          </a:fillRef>
          <a:effectRef idx="0">
            <a:schemeClr val="dk1"/>
          </a:effectRef>
          <a:fontRef idx="minor">
            <a:schemeClr val="dk1"/>
          </a:fontRef>
        </p:style>
        <p:txBody>
          <a:bodyPr>
            <a:normAutofit/>
          </a:bodyPr>
          <a:lstStyle/>
          <a:p>
            <a:r>
              <a:rPr lang="en-GB" altLang="en-US" dirty="0"/>
              <a:t>                               </a:t>
            </a:r>
            <a:r>
              <a:rPr lang="en-GB" altLang="en-US" dirty="0">
                <a:solidFill>
                  <a:schemeClr val="accent1"/>
                </a:solidFill>
                <a:effectLst>
                  <a:outerShdw blurRad="38100" dist="25400" dir="5400000" algn="ctr" rotWithShape="0">
                    <a:srgbClr val="6E747A">
                      <a:alpha val="43000"/>
                    </a:srgbClr>
                  </a:outerShdw>
                </a:effectLst>
              </a:rPr>
              <a:t>UNIT :  4.2</a:t>
            </a:r>
            <a:endParaRPr lang="en-GB" altLang="en-US" dirty="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p:txBody>
          <a:bodyPr/>
          <a:lstStyle/>
          <a:p>
            <a:r>
              <a:rPr lang="en-GB" altLang="en-US"/>
              <a:t>             </a:t>
            </a:r>
            <a:r>
              <a:rPr lang="en-GB" altLang="en-US">
                <a:solidFill>
                  <a:schemeClr val="accent1"/>
                </a:solidFill>
                <a:effectLst>
                  <a:outerShdw blurRad="38100" dist="25400" dir="5400000" algn="ctr" rotWithShape="0">
                    <a:srgbClr val="6E747A">
                      <a:alpha val="43000"/>
                    </a:srgbClr>
                  </a:outerShdw>
                </a:effectLst>
              </a:rPr>
              <a:t> COMPUTER SYSTEMS &amp; SOFTWARE</a:t>
            </a:r>
            <a:endParaRPr lang="en-GB"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GB" altLang="en-US">
                <a:solidFill>
                  <a:schemeClr val="tx1"/>
                </a:solidFill>
                <a:effectLst>
                  <a:outerShdw blurRad="38100" dist="19050" dir="2700000" algn="tl" rotWithShape="0">
                    <a:schemeClr val="dk1">
                      <a:alpha val="40000"/>
                    </a:schemeClr>
                  </a:outerShdw>
                </a:effectLst>
              </a:rPr>
              <a:t>Difference between HDD &amp; SDD</a:t>
            </a:r>
            <a:endParaRPr lang="en-GB" altLang="en-US">
              <a:solidFill>
                <a:schemeClr val="tx1"/>
              </a:solidFill>
              <a:effectLst>
                <a:outerShdw blurRad="38100" dist="19050" dir="2700000" algn="tl" rotWithShape="0">
                  <a:schemeClr val="dk1">
                    <a:alpha val="40000"/>
                  </a:schemeClr>
                </a:outerShdw>
              </a:effectLst>
            </a:endParaRPr>
          </a:p>
        </p:txBody>
      </p:sp>
      <p:graphicFrame>
        <p:nvGraphicFramePr>
          <p:cNvPr id="9" name="Content Placeholder 8"/>
          <p:cNvGraphicFramePr/>
          <p:nvPr>
            <p:ph idx="1"/>
          </p:nvPr>
        </p:nvGraphicFramePr>
        <p:xfrm>
          <a:off x="609600" y="960120"/>
          <a:ext cx="9841230" cy="4937760"/>
        </p:xfrm>
        <a:graphic>
          <a:graphicData uri="http://schemas.openxmlformats.org/drawingml/2006/table">
            <a:tbl>
              <a:tblPr firstRow="1" bandRow="1">
                <a:tableStyleId>{5C22544A-7EE6-4342-B048-85BDC9FD1C3A}</a:tableStyleId>
              </a:tblPr>
              <a:tblGrid>
                <a:gridCol w="4920615"/>
                <a:gridCol w="4920615"/>
              </a:tblGrid>
              <a:tr h="365760">
                <a:tc>
                  <a:txBody>
                    <a:bodyPr/>
                    <a:p>
                      <a:pPr>
                        <a:buNone/>
                      </a:pPr>
                      <a:r>
                        <a:rPr lang="en-GB" altLang="en-US"/>
                        <a:t>               Hard Disk Drive</a:t>
                      </a:r>
                      <a:endParaRPr lang="en-GB" altLang="en-US"/>
                    </a:p>
                  </a:txBody>
                  <a:tcPr/>
                </a:tc>
                <a:tc>
                  <a:txBody>
                    <a:bodyPr/>
                    <a:p>
                      <a:pPr>
                        <a:buNone/>
                      </a:pPr>
                      <a:r>
                        <a:rPr lang="en-GB" altLang="en-US"/>
                        <a:t>                    Solid State Drive</a:t>
                      </a:r>
                      <a:endParaRPr lang="en-GB" altLang="en-US"/>
                    </a:p>
                  </a:txBody>
                  <a:tcPr/>
                </a:tc>
              </a:tr>
              <a:tr h="640080">
                <a:tc>
                  <a:txBody>
                    <a:bodyPr/>
                    <a:p>
                      <a:pPr>
                        <a:buNone/>
                      </a:pPr>
                      <a:r>
                        <a:rPr lang="en-GB" altLang="en-US"/>
                        <a:t>Overtime, and with larger files stored on an HDD, fragmentation can occur</a:t>
                      </a:r>
                      <a:endParaRPr lang="en-GB" altLang="en-US"/>
                    </a:p>
                  </a:txBody>
                  <a:tcPr/>
                </a:tc>
                <a:tc>
                  <a:txBody>
                    <a:bodyPr/>
                    <a:p>
                      <a:pPr>
                        <a:buNone/>
                      </a:pPr>
                      <a:r>
                        <a:rPr lang="en-GB" altLang="en-US"/>
                        <a:t>Fragmentation doesn’t occur on an SSD</a:t>
                      </a:r>
                      <a:endParaRPr lang="en-GB" altLang="en-US"/>
                    </a:p>
                  </a:txBody>
                  <a:tcPr/>
                </a:tc>
              </a:tr>
              <a:tr h="640080">
                <a:tc>
                  <a:txBody>
                    <a:bodyPr/>
                    <a:p>
                      <a:pPr>
                        <a:buNone/>
                      </a:pPr>
                      <a:r>
                        <a:rPr lang="en-GB" altLang="en-US"/>
                        <a:t>An HDD is more commonly available in lots of different capacities.</a:t>
                      </a:r>
                      <a:endParaRPr lang="en-GB" altLang="en-US"/>
                    </a:p>
                  </a:txBody>
                  <a:tcPr/>
                </a:tc>
                <a:tc>
                  <a:txBody>
                    <a:bodyPr/>
                    <a:p>
                      <a:pPr>
                        <a:buNone/>
                      </a:pPr>
                      <a:r>
                        <a:rPr lang="en-GB" altLang="en-US"/>
                        <a:t>An SSD is available in limited storage capacities and it isn’t available everywhere.</a:t>
                      </a:r>
                      <a:endParaRPr lang="en-GB" altLang="en-US"/>
                    </a:p>
                  </a:txBody>
                  <a:tcPr/>
                </a:tc>
              </a:tr>
              <a:tr h="640080">
                <a:tc>
                  <a:txBody>
                    <a:bodyPr/>
                    <a:p>
                      <a:pPr>
                        <a:buNone/>
                      </a:pPr>
                      <a:r>
                        <a:rPr lang="en-GB" altLang="en-US"/>
                        <a:t>An HDD is noisy. Some are less noisy, some are more noisy, but they are definitely noisy.</a:t>
                      </a:r>
                      <a:endParaRPr lang="en-GB" altLang="en-US"/>
                    </a:p>
                  </a:txBody>
                  <a:tcPr/>
                </a:tc>
                <a:tc>
                  <a:txBody>
                    <a:bodyPr/>
                    <a:p>
                      <a:pPr>
                        <a:buNone/>
                      </a:pPr>
                      <a:r>
                        <a:rPr lang="en-GB" altLang="en-US"/>
                        <a:t>An SSD is quiet as a mouse because it has no moving parts.</a:t>
                      </a:r>
                      <a:endParaRPr lang="en-GB" altLang="en-US"/>
                    </a:p>
                  </a:txBody>
                  <a:tcPr/>
                </a:tc>
              </a:tr>
              <a:tr h="1463040">
                <a:tc>
                  <a:txBody>
                    <a:bodyPr/>
                    <a:p>
                      <a:pPr>
                        <a:lnSpc>
                          <a:spcPct val="110000"/>
                        </a:lnSpc>
                        <a:buNone/>
                      </a:pPr>
                      <a:r>
                        <a:rPr lang="en-GB" altLang="en-US"/>
                        <a:t>Compared to SSDs, an HDD is slower at reading and writing data.</a:t>
                      </a:r>
                      <a:endParaRPr lang="en-GB" altLang="en-US"/>
                    </a:p>
                  </a:txBody>
                  <a:tcPr/>
                </a:tc>
                <a:tc>
                  <a:txBody>
                    <a:bodyPr/>
                    <a:p>
                      <a:pPr>
                        <a:buNone/>
                      </a:pPr>
                      <a:r>
                        <a:rPr lang="en-GB" altLang="en-US"/>
                        <a:t>An SSD is much faster at reading and writing data than an HDD. These drives are often preferred by gamers for a better gaming experience and that’s why gaming laptops and PCs generally cost more</a:t>
                      </a:r>
                      <a:endParaRPr lang="en-GB" altLang="en-US"/>
                    </a:p>
                  </a:txBody>
                  <a:tcPr/>
                </a:tc>
              </a:tr>
              <a:tr h="1188720">
                <a:tc>
                  <a:txBody>
                    <a:bodyPr/>
                    <a:p>
                      <a:pPr>
                        <a:buNone/>
                      </a:pPr>
                      <a:r>
                        <a:rPr lang="en-GB" altLang="en-US"/>
                        <a:t>Although energgy consumption by an HDD is not huge, we’re comparing it to that of an SSD and it’s higher.</a:t>
                      </a:r>
                      <a:endParaRPr lang="en-GB" altLang="en-US"/>
                    </a:p>
                  </a:txBody>
                  <a:tcPr/>
                </a:tc>
                <a:tc>
                  <a:txBody>
                    <a:bodyPr/>
                    <a:p>
                      <a:pPr>
                        <a:buNone/>
                      </a:pPr>
                      <a:r>
                        <a:rPr lang="en-GB" altLang="en-US"/>
                        <a:t>An SSD consumes significantly less energy than an HDD and it won’t heat up much. An HDD is likely to heat up much more than an SSD of equal capacity</a:t>
                      </a:r>
                      <a:endParaRPr lang="en-GB" alt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GB" altLang="en-US" sz="4000">
                <a:solidFill>
                  <a:schemeClr val="tx1"/>
                </a:solidFill>
                <a:effectLst>
                  <a:outerShdw blurRad="38100" dist="19050" dir="2700000" algn="tl" rotWithShape="0">
                    <a:schemeClr val="dk1">
                      <a:alpha val="40000"/>
                    </a:schemeClr>
                  </a:outerShdw>
                </a:effectLst>
              </a:rPr>
              <a:t>DIFFERENT TYPES OF ROM</a:t>
            </a:r>
            <a:endParaRPr lang="en-GB" altLang="en-US" sz="40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p:txBody>
          <a:bodyPr/>
          <a:p>
            <a:pPr marL="0" indent="0">
              <a:buNone/>
            </a:pPr>
            <a:r>
              <a:rPr lang="en-GB" altLang="en-US" sz="2000">
                <a:latin typeface="+mj-lt"/>
                <a:cs typeface="+mj-lt"/>
              </a:rPr>
              <a:t>ROM is differentiated on the basis of methods used to write data on ROM chips and the number of times they can be written. It can be classified into following types:-</a:t>
            </a:r>
            <a:endParaRPr lang="en-GB" altLang="en-US" sz="2000">
              <a:latin typeface="+mj-lt"/>
              <a:cs typeface="+mj-lt"/>
            </a:endParaRPr>
          </a:p>
          <a:p>
            <a:pPr marL="0" indent="0">
              <a:buNone/>
            </a:pPr>
            <a:endParaRPr lang="en-GB" altLang="en-US" sz="2000">
              <a:latin typeface="+mj-lt"/>
              <a:cs typeface="+mj-lt"/>
            </a:endParaRPr>
          </a:p>
          <a:p>
            <a:pPr>
              <a:buFont typeface="Wingdings" panose="05000000000000000000" charset="0"/>
              <a:buChar char="Ø"/>
            </a:pPr>
            <a:r>
              <a:rPr lang="en-GB" altLang="en-US" sz="2000">
                <a:latin typeface="+mj-lt"/>
                <a:cs typeface="+mj-lt"/>
              </a:rPr>
              <a:t>Mask Read-Only Memory (MROM)</a:t>
            </a:r>
            <a:endParaRPr lang="en-GB" altLang="en-US" sz="2000">
              <a:latin typeface="+mj-lt"/>
              <a:cs typeface="+mj-lt"/>
            </a:endParaRPr>
          </a:p>
          <a:p>
            <a:pPr>
              <a:buFont typeface="Wingdings" panose="05000000000000000000" charset="0"/>
              <a:buChar char="Ø"/>
            </a:pPr>
            <a:r>
              <a:rPr lang="en-GB" altLang="en-US" sz="2000">
                <a:latin typeface="+mj-lt"/>
                <a:cs typeface="+mj-lt"/>
              </a:rPr>
              <a:t>Programmable Read-Only Memory (PROM)</a:t>
            </a:r>
            <a:endParaRPr lang="en-GB" altLang="en-US" sz="2000">
              <a:latin typeface="+mj-lt"/>
              <a:cs typeface="+mj-lt"/>
            </a:endParaRPr>
          </a:p>
          <a:p>
            <a:pPr>
              <a:buFont typeface="Wingdings" panose="05000000000000000000" charset="0"/>
              <a:buChar char="Ø"/>
            </a:pPr>
            <a:r>
              <a:rPr lang="en-GB" altLang="en-US" sz="2000">
                <a:latin typeface="+mj-lt"/>
                <a:cs typeface="+mj-lt"/>
              </a:rPr>
              <a:t>Erasable Programmable Read-Only Memory (EPROM)</a:t>
            </a:r>
            <a:endParaRPr lang="en-GB" altLang="en-US" sz="2000">
              <a:latin typeface="+mj-lt"/>
              <a:cs typeface="+mj-lt"/>
            </a:endParaRPr>
          </a:p>
          <a:p>
            <a:pPr>
              <a:buFont typeface="Wingdings" panose="05000000000000000000" charset="0"/>
              <a:buChar char="Ø"/>
            </a:pPr>
            <a:r>
              <a:rPr lang="en-GB" altLang="en-US" sz="2000">
                <a:latin typeface="+mj-lt"/>
                <a:cs typeface="+mj-lt"/>
              </a:rPr>
              <a:t>Electrically Erasable Programmable Read-Only Memory (EEPROM)</a:t>
            </a:r>
            <a:endParaRPr lang="en-GB" altLang="en-US" sz="2000">
              <a:latin typeface="+mj-lt"/>
              <a:cs typeface="+mj-lt"/>
            </a:endParaRPr>
          </a:p>
          <a:p>
            <a:pPr>
              <a:buFont typeface="Wingdings" panose="05000000000000000000" charset="0"/>
              <a:buChar char="Ø"/>
            </a:pPr>
            <a:r>
              <a:rPr lang="en-GB" altLang="en-US" sz="2000">
                <a:latin typeface="+mj-lt"/>
                <a:cs typeface="+mj-lt"/>
              </a:rPr>
              <a:t>Flash Read-Only Memory (Flash ROM)</a:t>
            </a:r>
            <a:endParaRPr lang="en-GB" altLang="en-US" sz="2000">
              <a:latin typeface="+mj-lt"/>
              <a:cs typeface="+mj-lt"/>
            </a:endParaRPr>
          </a:p>
        </p:txBody>
      </p:sp>
      <p:pic>
        <p:nvPicPr>
          <p:cNvPr id="4" name="Content Placeholder 3" descr="read-only-memory-1"/>
          <p:cNvPicPr>
            <a:picLocks noChangeAspect="1"/>
          </p:cNvPicPr>
          <p:nvPr>
            <p:ph sz="half" idx="2"/>
          </p:nvPr>
        </p:nvPicPr>
        <p:blipFill>
          <a:blip r:embed="rId1"/>
          <a:stretch>
            <a:fillRect/>
          </a:stretch>
        </p:blipFill>
        <p:spPr>
          <a:xfrm>
            <a:off x="6197600" y="2678430"/>
            <a:ext cx="5384800" cy="19443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Wingdings" panose="05000000000000000000" charset="0"/>
              <a:buChar char="Ø"/>
            </a:pPr>
            <a:r>
              <a:rPr lang="en-GB" altLang="en-US" sz="4000">
                <a:cs typeface="+mj-lt"/>
                <a:sym typeface="+mn-ea"/>
              </a:rPr>
              <a:t>Mask Read-Only Memory (MROM)</a:t>
            </a:r>
            <a:endParaRPr lang="en-GB" altLang="en-US" sz="4000"/>
          </a:p>
        </p:txBody>
      </p:sp>
      <p:sp>
        <p:nvSpPr>
          <p:cNvPr id="3" name="Content Placeholder 2"/>
          <p:cNvSpPr>
            <a:spLocks noGrp="1"/>
          </p:cNvSpPr>
          <p:nvPr>
            <p:ph sz="half" idx="1"/>
          </p:nvPr>
        </p:nvSpPr>
        <p:spPr/>
        <p:txBody>
          <a:bodyPr/>
          <a:p>
            <a:pPr marL="0" indent="0">
              <a:buNone/>
            </a:pPr>
            <a:r>
              <a:rPr lang="en-GB" altLang="en-US" sz="2000"/>
              <a:t>MROM stands for Mask Read Only Memory. It is a memory chip that is manufactured with its contents. These are inexpensive and are the very first ROMs which were hard wired devices that </a:t>
            </a:r>
            <a:r>
              <a:rPr lang="en-GB" altLang="en-US" sz="2000">
                <a:latin typeface="+mj-lt"/>
                <a:ea typeface="+mj-ea"/>
                <a:cs typeface="+mj-lt"/>
              </a:rPr>
              <a:t>contain </a:t>
            </a:r>
            <a:r>
              <a:rPr lang="en-GB" altLang="en-US" sz="2000"/>
              <a:t>a pre-programmed set of data or instructions.</a:t>
            </a:r>
            <a:endParaRPr lang="en-GB" altLang="en-US" sz="2000"/>
          </a:p>
          <a:p>
            <a:pPr marL="0" indent="0">
              <a:buNone/>
            </a:pPr>
            <a:r>
              <a:rPr lang="en-GB" altLang="en-US" sz="2000"/>
              <a:t>These chips contain a software mask that is burned onto the chip during design phase of the semiconductor manufacturing process.</a:t>
            </a:r>
            <a:endParaRPr lang="en-GB" altLang="en-US" sz="2000"/>
          </a:p>
          <a:p>
            <a:pPr marL="0" indent="0">
              <a:buNone/>
            </a:pPr>
            <a:r>
              <a:rPr lang="en-GB" altLang="en-US" sz="2000"/>
              <a:t>The specification of the ROM is taken by the manufacturer from its customer in tabular form and in a particular format. The manufacturer then makes the corresponding mask for the paths to produce the desired output.</a:t>
            </a:r>
            <a:endParaRPr lang="en-GB" altLang="en-US" sz="2000"/>
          </a:p>
          <a:p>
            <a:pPr marL="0" indent="0">
              <a:buNone/>
            </a:pPr>
            <a:endParaRPr lang="en-GB" altLang="en-US" sz="2000"/>
          </a:p>
        </p:txBody>
      </p:sp>
      <p:pic>
        <p:nvPicPr>
          <p:cNvPr id="4" name="Content Placeholder 3" descr="romread-only-memory-1-638"/>
          <p:cNvPicPr>
            <a:picLocks noChangeAspect="1"/>
          </p:cNvPicPr>
          <p:nvPr>
            <p:ph sz="half" idx="2"/>
          </p:nvPr>
        </p:nvPicPr>
        <p:blipFill>
          <a:blip r:embed="rId1"/>
          <a:stretch>
            <a:fillRect/>
          </a:stretch>
        </p:blipFill>
        <p:spPr>
          <a:xfrm>
            <a:off x="6492240" y="1629410"/>
            <a:ext cx="5090160" cy="40424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lnSpc>
                <a:spcPct val="110000"/>
              </a:lnSpc>
              <a:buFont typeface="Wingdings" panose="05000000000000000000" charset="0"/>
              <a:buChar char="Ø"/>
            </a:pPr>
            <a:r>
              <a:rPr lang="en-GB" altLang="en-US"/>
              <a:t>Programmable Read Only Memory (PROM)</a:t>
            </a:r>
            <a:endParaRPr lang="en-GB" altLang="en-US"/>
          </a:p>
        </p:txBody>
      </p:sp>
      <p:sp>
        <p:nvSpPr>
          <p:cNvPr id="3" name="Content Placeholder 2"/>
          <p:cNvSpPr>
            <a:spLocks noGrp="1"/>
          </p:cNvSpPr>
          <p:nvPr>
            <p:ph sz="half" idx="1"/>
          </p:nvPr>
        </p:nvSpPr>
        <p:spPr/>
        <p:txBody>
          <a:bodyPr/>
          <a:p>
            <a:r>
              <a:rPr lang="en-GB" altLang="en-US" sz="2000"/>
              <a:t>Programmable Read Only Memory (PROM)</a:t>
            </a:r>
            <a:endParaRPr lang="en-GB" altLang="en-US" sz="2000"/>
          </a:p>
          <a:p>
            <a:r>
              <a:rPr lang="en-GB" altLang="en-US" sz="2000"/>
              <a:t>PROM stands for Programmable Read Only Memory. PROM is manufactured as a blank memory. And as its name suggests Programmable, it is programmed after manufacturing. The user buys a blank memory and enters the desired contents using a PROM program.</a:t>
            </a:r>
            <a:endParaRPr lang="en-GB" altLang="en-US" sz="2000"/>
          </a:p>
          <a:p>
            <a:r>
              <a:rPr lang="en-GB" altLang="en-US" sz="2000"/>
              <a:t>The process of programming a PROM is called burning the PROM. There are tiny fuses in a PROM chip which are burnt open during programming. The data can be programmed only once and cannot be altered. So it is called one- time programming device.</a:t>
            </a:r>
            <a:endParaRPr lang="en-GB" altLang="en-US" sz="2000"/>
          </a:p>
        </p:txBody>
      </p:sp>
      <p:pic>
        <p:nvPicPr>
          <p:cNvPr id="7" name="Content Placeholder 6" descr="maxresdefault"/>
          <p:cNvPicPr>
            <a:picLocks noChangeAspect="1"/>
          </p:cNvPicPr>
          <p:nvPr>
            <p:ph sz="half" idx="2"/>
          </p:nvPr>
        </p:nvPicPr>
        <p:blipFill>
          <a:blip r:embed="rId1"/>
          <a:srcRect t="14698" r="-695" b="4640"/>
          <a:stretch>
            <a:fillRect/>
          </a:stretch>
        </p:blipFill>
        <p:spPr>
          <a:xfrm>
            <a:off x="6197600" y="2556510"/>
            <a:ext cx="5427345" cy="23069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5925" y="130810"/>
            <a:ext cx="10972800" cy="582613"/>
          </a:xfrm>
        </p:spPr>
        <p:txBody>
          <a:bodyPr/>
          <a:p>
            <a:pPr marL="457200" indent="-457200">
              <a:buFont typeface="Wingdings" panose="05000000000000000000" charset="0"/>
              <a:buChar char="Ø"/>
            </a:pPr>
            <a:r>
              <a:rPr lang="en-GB" altLang="en-US" sz="3200"/>
              <a:t>Erasable Programmable Read Only Memory (EPROM)</a:t>
            </a:r>
            <a:endParaRPr lang="en-GB" altLang="en-US" sz="3200"/>
          </a:p>
        </p:txBody>
      </p:sp>
      <p:sp>
        <p:nvSpPr>
          <p:cNvPr id="3" name="Content Placeholder 2"/>
          <p:cNvSpPr>
            <a:spLocks noGrp="1"/>
          </p:cNvSpPr>
          <p:nvPr>
            <p:ph sz="half" idx="1"/>
          </p:nvPr>
        </p:nvSpPr>
        <p:spPr/>
        <p:txBody>
          <a:bodyPr/>
          <a:p>
            <a:r>
              <a:rPr lang="en-GB" altLang="en-US" sz="1800"/>
              <a:t>EPROM stands for Erasable Programmable Read-Only Memory. It is a non volatile memory i.e. it can retain data even if the power supply is cut off. The basic limitation being encountered in PROM is that once it is programmed, it cannot be changed or altered. This limitation has been overcame by EPROM.</a:t>
            </a:r>
            <a:endParaRPr lang="en-GB" altLang="en-US" sz="1800"/>
          </a:p>
          <a:p>
            <a:r>
              <a:rPr lang="en-GB" altLang="en-US" sz="1800"/>
              <a:t>EPROM can be erased by exposing it to ultra violet light for a particular length of time using an EPROM eraser. After exposing, the chip returns to its initial state and can be reprogrammed.</a:t>
            </a:r>
            <a:endParaRPr lang="en-GB" altLang="en-US" sz="1800"/>
          </a:p>
          <a:p>
            <a:r>
              <a:rPr lang="en-GB" altLang="en-US" sz="1800"/>
              <a:t>This procedure can be carried out many times but repeated erasing and rewriting can eventually render the chip useless. Once written, data can be retained for about 10 years.</a:t>
            </a:r>
            <a:endParaRPr lang="en-GB" altLang="en-US" sz="1800"/>
          </a:p>
        </p:txBody>
      </p:sp>
      <p:pic>
        <p:nvPicPr>
          <p:cNvPr id="5" name="Content Placeholder 4" descr="Erasable-Programmable-Read-Only-Memory-EPROM"/>
          <p:cNvPicPr>
            <a:picLocks noChangeAspect="1"/>
          </p:cNvPicPr>
          <p:nvPr>
            <p:ph sz="half" idx="2"/>
          </p:nvPr>
        </p:nvPicPr>
        <p:blipFill>
          <a:blip r:embed="rId1"/>
          <a:stretch>
            <a:fillRect/>
          </a:stretch>
        </p:blipFill>
        <p:spPr>
          <a:xfrm>
            <a:off x="6197600" y="2388870"/>
            <a:ext cx="5384800" cy="2524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342900" indent="-342900">
              <a:buFont typeface="Wingdings" panose="05000000000000000000" charset="0"/>
              <a:buChar char="Ø"/>
            </a:pPr>
            <a:r>
              <a:rPr lang="en-GB" altLang="en-US" sz="2400">
                <a:solidFill>
                  <a:schemeClr val="tx1"/>
                </a:solidFill>
                <a:effectLst>
                  <a:outerShdw blurRad="38100" dist="19050" dir="2700000" algn="tl" rotWithShape="0">
                    <a:schemeClr val="dk1">
                      <a:alpha val="40000"/>
                    </a:schemeClr>
                  </a:outerShdw>
                </a:effectLst>
              </a:rPr>
              <a:t>Electrically Erasable Programmable Read Only Memory (EEPROM)</a:t>
            </a:r>
            <a:endParaRPr lang="en-GB" altLang="en-US" sz="24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p:txBody>
          <a:bodyPr/>
          <a:p>
            <a:r>
              <a:rPr lang="en-GB" altLang="en-US" sz="2000"/>
              <a:t>EEPROM is the short form for Electrically Erasable Programmable Read Only Memory. It is similar to EPROM and thus developed to overcome the drawbacks of EPROMs. It is erased and programmed electrically i.e. it uses electrical signals instead of ultra violet rays.</a:t>
            </a:r>
            <a:endParaRPr lang="en-GB" altLang="en-US" sz="2000"/>
          </a:p>
          <a:p>
            <a:endParaRPr lang="en-GB" altLang="en-US" sz="2000"/>
          </a:p>
          <a:p>
            <a:r>
              <a:rPr lang="en-GB" altLang="en-US" sz="2000"/>
              <a:t>The erasing and programming of data takes 4 to 10 milliseconds. Any byte can be erased at a time instead of the entire chip. The chip can be erased and re programmed for around ten thousand times, though the process is flexible but slow.</a:t>
            </a:r>
            <a:endParaRPr lang="en-GB" altLang="en-US" sz="2000"/>
          </a:p>
        </p:txBody>
      </p:sp>
      <p:pic>
        <p:nvPicPr>
          <p:cNvPr id="5" name="Content Placeholder 4" descr="Electrically-Erasable-Programmable-Read-Only-Memory-EEPROM_thumb"/>
          <p:cNvPicPr>
            <a:picLocks noChangeAspect="1"/>
          </p:cNvPicPr>
          <p:nvPr>
            <p:ph sz="half" idx="2"/>
          </p:nvPr>
        </p:nvPicPr>
        <p:blipFill>
          <a:blip r:embed="rId1"/>
          <a:stretch>
            <a:fillRect/>
          </a:stretch>
        </p:blipFill>
        <p:spPr>
          <a:xfrm>
            <a:off x="6197600" y="2569845"/>
            <a:ext cx="5384800" cy="2162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457200" indent="-457200">
              <a:buFont typeface="Wingdings" panose="05000000000000000000" charset="0"/>
              <a:buChar char="Ø"/>
            </a:pPr>
            <a:r>
              <a:rPr lang="en-GB" altLang="en-US" sz="3200"/>
              <a:t>Flash Read Only Memory (Flash ROM)</a:t>
            </a:r>
            <a:endParaRPr lang="en-GB" altLang="en-US" sz="3200"/>
          </a:p>
        </p:txBody>
      </p:sp>
      <p:sp>
        <p:nvSpPr>
          <p:cNvPr id="3" name="Content Placeholder 2"/>
          <p:cNvSpPr>
            <a:spLocks noGrp="1"/>
          </p:cNvSpPr>
          <p:nvPr>
            <p:ph sz="half" idx="1"/>
          </p:nvPr>
        </p:nvSpPr>
        <p:spPr/>
        <p:txBody>
          <a:bodyPr/>
          <a:p>
            <a:r>
              <a:rPr lang="en-GB" altLang="en-US" sz="2000"/>
              <a:t>It is a universal flash programming non volatile utility, used in computer as a storage medium. It can be electrically erased and reprogrammed. In this, memory blocks of data (512 bytes) can be deleted and written at a particular time.</a:t>
            </a:r>
            <a:endParaRPr lang="en-GB" altLang="en-US" sz="2000"/>
          </a:p>
        </p:txBody>
      </p:sp>
      <p:pic>
        <p:nvPicPr>
          <p:cNvPr id="5" name="Content Placeholder 4" descr="Flash-ROM_thumb"/>
          <p:cNvPicPr>
            <a:picLocks noChangeAspect="1"/>
          </p:cNvPicPr>
          <p:nvPr>
            <p:ph sz="half" idx="2"/>
          </p:nvPr>
        </p:nvPicPr>
        <p:blipFill>
          <a:blip r:embed="rId1"/>
          <a:stretch>
            <a:fillRect/>
          </a:stretch>
        </p:blipFill>
        <p:spPr>
          <a:xfrm>
            <a:off x="6197600" y="2679065"/>
            <a:ext cx="5384800" cy="1943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093960" cy="3686810"/>
          </a:xfrm>
        </p:spPr>
        <p:txBody>
          <a:bodyPr/>
          <a:p>
            <a:pPr marL="0" indent="0">
              <a:buNone/>
            </a:pPr>
            <a:r>
              <a:rPr lang="en-GB" altLang="en-US"/>
              <a:t>     </a:t>
            </a:r>
            <a:endParaRPr lang="en-GB" altLang="en-US"/>
          </a:p>
          <a:p>
            <a:pPr marL="0" indent="0">
              <a:buNone/>
            </a:pPr>
            <a:endParaRPr lang="en-GB" altLang="en-US"/>
          </a:p>
          <a:p>
            <a:pPr marL="0" indent="0">
              <a:buNone/>
            </a:pPr>
            <a:r>
              <a:rPr lang="en-GB" altLang="en-US"/>
              <a:t>                                THANK YOU!</a:t>
            </a:r>
            <a:endParaRPr lang="en-GB" alt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4243</Words>
  <Application>WPS Presentation</Application>
  <PresentationFormat>Widescreen</PresentationFormat>
  <Paragraphs>73</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Wingdings</vt:lpstr>
      <vt:lpstr>Microsoft YaHei</vt:lpstr>
      <vt:lpstr>Arial Unicode MS</vt:lpstr>
      <vt:lpstr>Calibri</vt:lpstr>
      <vt:lpstr>Orange Waves</vt:lpstr>
      <vt:lpstr>                               UNIT :  4.2</vt:lpstr>
      <vt:lpstr>Difference between HDD &amp; SDD</vt:lpstr>
      <vt:lpstr>DIFFERENT TYPES OF ROM</vt:lpstr>
      <vt:lpstr>Mask Read-Only Memory (MROM)</vt:lpstr>
      <vt:lpstr>Programmable Read Only Memory (PROM)</vt:lpstr>
      <vt:lpstr>Erasable Programmable Read Only Memory (EPROM)</vt:lpstr>
      <vt:lpstr>Electrically Erasable Programmable Read Only Memory (EEPROM)</vt:lpstr>
      <vt:lpstr>Flash Read Only Memory (Flash ROM)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 COMPUTER SYSTEMS &amp; SOFTWARE</dc:title>
  <dc:creator/>
  <cp:lastModifiedBy>User</cp:lastModifiedBy>
  <cp:revision>5</cp:revision>
  <dcterms:created xsi:type="dcterms:W3CDTF">2019-09-17T23:35:00Z</dcterms:created>
  <dcterms:modified xsi:type="dcterms:W3CDTF">2019-09-20T15:07:24Z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2057-11.2.0.8942</vt:lpwstr>
  </property>
</Properties>
</file>