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9" r:id="rId2"/>
    <p:sldId id="256" r:id="rId3"/>
    <p:sldId id="257" r:id="rId4"/>
    <p:sldId id="258"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9E0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13" autoAdjust="0"/>
    <p:restoredTop sz="94660"/>
  </p:normalViewPr>
  <p:slideViewPr>
    <p:cSldViewPr snapToGrid="0">
      <p:cViewPr varScale="1">
        <p:scale>
          <a:sx n="78" d="100"/>
          <a:sy n="78" d="100"/>
        </p:scale>
        <p:origin x="2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3/29/2020</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3/29/2020</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00000"/>
        <a:buFont typeface="Arial"/>
        <a:buChar char="•"/>
        <a:defRPr sz="20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Information system theory and practice </a:t>
            </a:r>
            <a:endParaRPr lang="en-GB" dirty="0"/>
          </a:p>
        </p:txBody>
      </p:sp>
      <p:sp>
        <p:nvSpPr>
          <p:cNvPr id="4" name="TextBox 3"/>
          <p:cNvSpPr txBox="1"/>
          <p:nvPr/>
        </p:nvSpPr>
        <p:spPr>
          <a:xfrm>
            <a:off x="9292751" y="6363731"/>
            <a:ext cx="2496065" cy="369332"/>
          </a:xfrm>
          <a:prstGeom prst="rect">
            <a:avLst/>
          </a:prstGeom>
          <a:noFill/>
        </p:spPr>
        <p:txBody>
          <a:bodyPr wrap="square" rtlCol="0">
            <a:spAutoFit/>
          </a:bodyPr>
          <a:lstStyle/>
          <a:p>
            <a:r>
              <a:rPr lang="en-GB" dirty="0" smtClean="0"/>
              <a:t>By Fatima </a:t>
            </a:r>
            <a:r>
              <a:rPr lang="en-GB" dirty="0"/>
              <a:t>E</a:t>
            </a:r>
            <a:r>
              <a:rPr lang="en-GB" dirty="0" smtClean="0"/>
              <a:t>jaz Barri</a:t>
            </a:r>
            <a:endParaRPr lang="en-GB" dirty="0"/>
          </a:p>
        </p:txBody>
      </p:sp>
    </p:spTree>
    <p:extLst>
      <p:ext uri="{BB962C8B-B14F-4D97-AF65-F5344CB8AC3E}">
        <p14:creationId xmlns:p14="http://schemas.microsoft.com/office/powerpoint/2010/main" val="22239143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01812" y="406400"/>
            <a:ext cx="8468026" cy="1996998"/>
          </a:xfrm>
        </p:spPr>
        <p:txBody>
          <a:bodyPr>
            <a:normAutofit fontScale="90000"/>
          </a:bodyPr>
          <a:lstStyle/>
          <a:p>
            <a:r>
              <a:rPr lang="en-GB" dirty="0" smtClean="0">
                <a:solidFill>
                  <a:srgbClr val="A9E023"/>
                </a:solidFill>
              </a:rPr>
              <a:t>Howard</a:t>
            </a:r>
            <a:r>
              <a:rPr lang="en-GB" dirty="0" smtClean="0"/>
              <a:t> college portal </a:t>
            </a:r>
            <a:br>
              <a:rPr lang="en-GB" dirty="0" smtClean="0"/>
            </a:br>
            <a:r>
              <a:rPr lang="en-GB" dirty="0" smtClean="0"/>
              <a:t>vs </a:t>
            </a:r>
            <a:br>
              <a:rPr lang="en-GB" dirty="0" smtClean="0"/>
            </a:br>
            <a:r>
              <a:rPr lang="en-GB" dirty="0" smtClean="0"/>
              <a:t>gems portal </a:t>
            </a:r>
            <a:endParaRPr lang="en-GB" dirty="0"/>
          </a:p>
        </p:txBody>
      </p:sp>
      <p:sp>
        <p:nvSpPr>
          <p:cNvPr id="5" name="TextBox 4"/>
          <p:cNvSpPr txBox="1"/>
          <p:nvPr/>
        </p:nvSpPr>
        <p:spPr>
          <a:xfrm>
            <a:off x="262054" y="2496430"/>
            <a:ext cx="5668846" cy="3139321"/>
          </a:xfrm>
          <a:prstGeom prst="rect">
            <a:avLst/>
          </a:prstGeom>
          <a:noFill/>
        </p:spPr>
        <p:txBody>
          <a:bodyPr wrap="square" rtlCol="0">
            <a:spAutoFit/>
          </a:bodyPr>
          <a:lstStyle/>
          <a:p>
            <a:pPr marL="285750" indent="-285750">
              <a:buFont typeface="Wingdings" panose="05000000000000000000" pitchFamily="2" charset="2"/>
              <a:buChar char="q"/>
            </a:pPr>
            <a:r>
              <a:rPr lang="en-GB" dirty="0" smtClean="0"/>
              <a:t>Gems portal is a very great portal as many students from the UK and internationally use it. The portal has many </a:t>
            </a:r>
            <a:r>
              <a:rPr lang="en-GB" dirty="0"/>
              <a:t>features to support students in studying and also has many other activities like mini games. The teachers and students interact with each other when needed. The teachers, heads and principle can upload documents/ videos or any form of resources anytime without any interruption.</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endParaRPr lang="en-GB" dirty="0" smtClean="0"/>
          </a:p>
        </p:txBody>
      </p:sp>
      <p:pic>
        <p:nvPicPr>
          <p:cNvPr id="6" name="Picture 5"/>
          <p:cNvPicPr>
            <a:picLocks noChangeAspect="1"/>
          </p:cNvPicPr>
          <p:nvPr/>
        </p:nvPicPr>
        <p:blipFill rotWithShape="1">
          <a:blip r:embed="rId2"/>
          <a:srcRect l="6370" r="6460" b="11695"/>
          <a:stretch/>
        </p:blipFill>
        <p:spPr>
          <a:xfrm>
            <a:off x="6502400" y="3876598"/>
            <a:ext cx="5689600" cy="2981402"/>
          </a:xfrm>
          <a:prstGeom prst="rect">
            <a:avLst/>
          </a:prstGeom>
        </p:spPr>
      </p:pic>
      <p:sp>
        <p:nvSpPr>
          <p:cNvPr id="7" name="TextBox 6"/>
          <p:cNvSpPr txBox="1"/>
          <p:nvPr/>
        </p:nvSpPr>
        <p:spPr>
          <a:xfrm>
            <a:off x="6654800" y="2417132"/>
            <a:ext cx="5384800" cy="1477328"/>
          </a:xfrm>
          <a:prstGeom prst="rect">
            <a:avLst/>
          </a:prstGeom>
          <a:noFill/>
        </p:spPr>
        <p:txBody>
          <a:bodyPr wrap="square" rtlCol="0">
            <a:spAutoFit/>
          </a:bodyPr>
          <a:lstStyle/>
          <a:p>
            <a:pPr marL="285750" indent="-285750">
              <a:buFont typeface="Wingdings" panose="05000000000000000000" pitchFamily="2" charset="2"/>
              <a:buChar char="q"/>
            </a:pPr>
            <a:r>
              <a:rPr lang="en-GB" dirty="0" smtClean="0"/>
              <a:t>GEMS portal also allows to give feedbacks to the IT department or the teacher for any kind of fault or uncertainty. Students can also make notes for better understanding of their lessons.</a:t>
            </a:r>
            <a:endParaRPr lang="en-GB" dirty="0"/>
          </a:p>
        </p:txBody>
      </p:sp>
    </p:spTree>
    <p:extLst>
      <p:ext uri="{BB962C8B-B14F-4D97-AF65-F5344CB8AC3E}">
        <p14:creationId xmlns:p14="http://schemas.microsoft.com/office/powerpoint/2010/main" val="10438731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351607"/>
            <a:ext cx="3171095" cy="1392196"/>
          </a:xfrm>
        </p:spPr>
        <p:txBody>
          <a:bodyPr/>
          <a:lstStyle/>
          <a:p>
            <a:r>
              <a:rPr lang="en-GB" dirty="0" smtClean="0"/>
              <a:t>GEMS Portal </a:t>
            </a:r>
            <a:endParaRPr lang="en-GB" dirty="0"/>
          </a:p>
        </p:txBody>
      </p:sp>
      <p:sp>
        <p:nvSpPr>
          <p:cNvPr id="4" name="TextBox 3"/>
          <p:cNvSpPr txBox="1"/>
          <p:nvPr/>
        </p:nvSpPr>
        <p:spPr>
          <a:xfrm>
            <a:off x="0" y="1245816"/>
            <a:ext cx="6345195" cy="3416320"/>
          </a:xfrm>
          <a:prstGeom prst="rect">
            <a:avLst/>
          </a:prstGeom>
          <a:noFill/>
        </p:spPr>
        <p:txBody>
          <a:bodyPr wrap="square" rtlCol="0">
            <a:spAutoFit/>
          </a:bodyPr>
          <a:lstStyle/>
          <a:p>
            <a:pPr marL="285750" indent="-285750">
              <a:buFont typeface="Wingdings" panose="05000000000000000000" pitchFamily="2" charset="2"/>
              <a:buChar char="q"/>
            </a:pPr>
            <a:r>
              <a:rPr lang="en-GB" dirty="0" smtClean="0"/>
              <a:t>GEMS Portal also has various other features on there portal menu i.e. mobile connect, online classroom, parents portal etc.. </a:t>
            </a:r>
          </a:p>
          <a:p>
            <a:pPr marL="285750" indent="-285750">
              <a:buFont typeface="Wingdings" panose="05000000000000000000" pitchFamily="2" charset="2"/>
              <a:buChar char="q"/>
            </a:pPr>
            <a:r>
              <a:rPr lang="en-GB" dirty="0" smtClean="0"/>
              <a:t>These features are very useful for any kind of educational organisation.</a:t>
            </a:r>
            <a:endParaRPr lang="en-GB" dirty="0"/>
          </a:p>
          <a:p>
            <a:pPr marL="285750" indent="-285750">
              <a:buFont typeface="Wingdings" panose="05000000000000000000" pitchFamily="2" charset="2"/>
              <a:buChar char="q"/>
            </a:pPr>
            <a:r>
              <a:rPr lang="en-GB" dirty="0" smtClean="0"/>
              <a:t>Unlike Howard Portal, this portal has various features improving students’, parents’ and teachers’ experience in interacting with each other. GEMS portal also allows live chats, video uploading, learning resources, viewing newsletters, </a:t>
            </a:r>
            <a:r>
              <a:rPr lang="en-GB" dirty="0"/>
              <a:t>event calendar, </a:t>
            </a:r>
            <a:r>
              <a:rPr lang="en-GB" dirty="0" smtClean="0"/>
              <a:t>participation in surveys and quizzes by the teachers, heads and the principle. </a:t>
            </a:r>
          </a:p>
        </p:txBody>
      </p:sp>
      <p:pic>
        <p:nvPicPr>
          <p:cNvPr id="3" name="Picture 2"/>
          <p:cNvPicPr>
            <a:picLocks noChangeAspect="1"/>
          </p:cNvPicPr>
          <p:nvPr/>
        </p:nvPicPr>
        <p:blipFill>
          <a:blip r:embed="rId2"/>
          <a:stretch>
            <a:fillRect/>
          </a:stretch>
        </p:blipFill>
        <p:spPr>
          <a:xfrm>
            <a:off x="0" y="4864662"/>
            <a:ext cx="2944007" cy="1993338"/>
          </a:xfrm>
          <a:prstGeom prst="rect">
            <a:avLst/>
          </a:prstGeom>
        </p:spPr>
      </p:pic>
      <p:pic>
        <p:nvPicPr>
          <p:cNvPr id="6" name="Picture 5"/>
          <p:cNvPicPr>
            <a:picLocks noChangeAspect="1"/>
          </p:cNvPicPr>
          <p:nvPr/>
        </p:nvPicPr>
        <p:blipFill>
          <a:blip r:embed="rId3"/>
          <a:stretch>
            <a:fillRect/>
          </a:stretch>
        </p:blipFill>
        <p:spPr>
          <a:xfrm>
            <a:off x="3341403" y="4748174"/>
            <a:ext cx="5189254" cy="2109826"/>
          </a:xfrm>
          <a:prstGeom prst="rect">
            <a:avLst/>
          </a:prstGeom>
        </p:spPr>
      </p:pic>
      <p:sp>
        <p:nvSpPr>
          <p:cNvPr id="8" name="Rectangle 7"/>
          <p:cNvSpPr/>
          <p:nvPr/>
        </p:nvSpPr>
        <p:spPr>
          <a:xfrm>
            <a:off x="11208567" y="246054"/>
            <a:ext cx="588915" cy="554046"/>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pic>
        <p:nvPicPr>
          <p:cNvPr id="11" name="Picture 10"/>
          <p:cNvPicPr>
            <a:picLocks noChangeAspect="1"/>
          </p:cNvPicPr>
          <p:nvPr/>
        </p:nvPicPr>
        <p:blipFill>
          <a:blip r:embed="rId4"/>
          <a:stretch>
            <a:fillRect/>
          </a:stretch>
        </p:blipFill>
        <p:spPr>
          <a:xfrm>
            <a:off x="8928053" y="4321685"/>
            <a:ext cx="3263947" cy="2536315"/>
          </a:xfrm>
          <a:prstGeom prst="rect">
            <a:avLst/>
          </a:prstGeom>
        </p:spPr>
      </p:pic>
      <p:pic>
        <p:nvPicPr>
          <p:cNvPr id="12" name="Content Placeholder 3"/>
          <p:cNvPicPr>
            <a:picLocks noGrp="1" noChangeAspect="1"/>
          </p:cNvPicPr>
          <p:nvPr>
            <p:ph idx="1"/>
          </p:nvPr>
        </p:nvPicPr>
        <p:blipFill>
          <a:blip r:embed="rId5"/>
          <a:stretch>
            <a:fillRect/>
          </a:stretch>
        </p:blipFill>
        <p:spPr>
          <a:xfrm>
            <a:off x="9560010" y="0"/>
            <a:ext cx="2631990" cy="4109260"/>
          </a:xfrm>
          <a:prstGeom prst="rect">
            <a:avLst/>
          </a:prstGeom>
        </p:spPr>
      </p:pic>
    </p:spTree>
    <p:extLst>
      <p:ext uri="{BB962C8B-B14F-4D97-AF65-F5344CB8AC3E}">
        <p14:creationId xmlns:p14="http://schemas.microsoft.com/office/powerpoint/2010/main" val="9366845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22031" y="609600"/>
            <a:ext cx="11613449" cy="1938992"/>
          </a:xfrm>
          <a:prstGeom prst="rect">
            <a:avLst/>
          </a:prstGeom>
          <a:noFill/>
        </p:spPr>
        <p:txBody>
          <a:bodyPr wrap="square" rtlCol="0">
            <a:spAutoFit/>
          </a:bodyPr>
          <a:lstStyle/>
          <a:p>
            <a:r>
              <a:rPr lang="en-GB" sz="2400" dirty="0" smtClean="0"/>
              <a:t>The current system shown in the scenario is not effective since it lags, doesn’t respond and the students are unable to join certain quizzes. In addition, the students are not trained and that’s why they can’t operate the current system very effectively. The college can provide guidelines to the students to operate the portal and access any type of information.</a:t>
            </a:r>
          </a:p>
        </p:txBody>
      </p:sp>
      <p:sp>
        <p:nvSpPr>
          <p:cNvPr id="9" name="TextBox 8"/>
          <p:cNvSpPr txBox="1"/>
          <p:nvPr/>
        </p:nvSpPr>
        <p:spPr>
          <a:xfrm>
            <a:off x="422032" y="2363926"/>
            <a:ext cx="11613448" cy="2308324"/>
          </a:xfrm>
          <a:prstGeom prst="rect">
            <a:avLst/>
          </a:prstGeom>
          <a:noFill/>
        </p:spPr>
        <p:txBody>
          <a:bodyPr wrap="square" rtlCol="0">
            <a:spAutoFit/>
          </a:bodyPr>
          <a:lstStyle/>
          <a:p>
            <a:endParaRPr lang="en-GB" sz="2400" dirty="0" smtClean="0"/>
          </a:p>
          <a:p>
            <a:r>
              <a:rPr lang="en-GB" sz="2400" dirty="0" smtClean="0"/>
              <a:t>A portal like GEMS portal will be good enough and it matches all the requirements which Howard college needs for a effortless system which is easier to use and is useful in any kind of educational activities. Information system can learn from these portals to upgrade their services and acquire customer satisfaction.</a:t>
            </a:r>
            <a:endParaRPr lang="en-GB" sz="2400" dirty="0"/>
          </a:p>
        </p:txBody>
      </p:sp>
    </p:spTree>
    <p:extLst>
      <p:ext uri="{BB962C8B-B14F-4D97-AF65-F5344CB8AC3E}">
        <p14:creationId xmlns:p14="http://schemas.microsoft.com/office/powerpoint/2010/main" val="29438340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6119" y="407773"/>
            <a:ext cx="10478530" cy="523220"/>
          </a:xfrm>
          <a:prstGeom prst="rect">
            <a:avLst/>
          </a:prstGeom>
          <a:noFill/>
        </p:spPr>
        <p:txBody>
          <a:bodyPr wrap="square" rtlCol="0">
            <a:spAutoFit/>
          </a:bodyPr>
          <a:lstStyle/>
          <a:p>
            <a:pPr algn="ctr"/>
            <a:r>
              <a:rPr lang="en-GB" sz="2800" b="1" dirty="0" smtClean="0">
                <a:solidFill>
                  <a:srgbClr val="A9E023"/>
                </a:solidFill>
              </a:rPr>
              <a:t>ACCONTING INFORMATION SYSTEM (AIS)</a:t>
            </a:r>
            <a:endParaRPr lang="en-GB" sz="2800" b="1" dirty="0">
              <a:solidFill>
                <a:srgbClr val="A9E023"/>
              </a:solidFill>
            </a:endParaRPr>
          </a:p>
        </p:txBody>
      </p:sp>
      <p:sp>
        <p:nvSpPr>
          <p:cNvPr id="3" name="TextBox 2"/>
          <p:cNvSpPr txBox="1"/>
          <p:nvPr/>
        </p:nvSpPr>
        <p:spPr>
          <a:xfrm>
            <a:off x="1124464" y="1274291"/>
            <a:ext cx="10629385" cy="5016758"/>
          </a:xfrm>
          <a:prstGeom prst="rect">
            <a:avLst/>
          </a:prstGeom>
          <a:noFill/>
        </p:spPr>
        <p:txBody>
          <a:bodyPr wrap="square" rtlCol="0">
            <a:spAutoFit/>
          </a:bodyPr>
          <a:lstStyle/>
          <a:p>
            <a:pPr marL="285750" indent="-285750">
              <a:buFont typeface="Wingdings" panose="05000000000000000000" pitchFamily="2" charset="2"/>
              <a:buChar char="q"/>
            </a:pPr>
            <a:r>
              <a:rPr lang="en-GB" sz="2000" dirty="0" smtClean="0"/>
              <a:t>An accounting information system is a way of tracking all accounting activity in a business. </a:t>
            </a:r>
          </a:p>
          <a:p>
            <a:pPr marL="285750" indent="-285750">
              <a:buFont typeface="Wingdings" panose="05000000000000000000" pitchFamily="2" charset="2"/>
              <a:buChar char="q"/>
            </a:pPr>
            <a:r>
              <a:rPr lang="en-GB" sz="2000" dirty="0" smtClean="0"/>
              <a:t>There are 6 elements:-</a:t>
            </a:r>
          </a:p>
          <a:p>
            <a:pPr marL="285750" indent="-285750">
              <a:buFont typeface="Wingdings" panose="05000000000000000000" pitchFamily="2" charset="2"/>
              <a:buChar char="Ø"/>
            </a:pPr>
            <a:r>
              <a:rPr lang="en-GB" sz="2000" dirty="0" smtClean="0"/>
              <a:t>People</a:t>
            </a:r>
          </a:p>
          <a:p>
            <a:pPr marL="285750" indent="-285750">
              <a:buFont typeface="Wingdings" panose="05000000000000000000" pitchFamily="2" charset="2"/>
              <a:buChar char="Ø"/>
            </a:pPr>
            <a:r>
              <a:rPr lang="en-GB" sz="2000" dirty="0" smtClean="0"/>
              <a:t>Procedures and instruction </a:t>
            </a:r>
          </a:p>
          <a:p>
            <a:pPr marL="285750" indent="-285750">
              <a:buFont typeface="Wingdings" panose="05000000000000000000" pitchFamily="2" charset="2"/>
              <a:buChar char="Ø"/>
            </a:pPr>
            <a:r>
              <a:rPr lang="en-GB" sz="2000" dirty="0" smtClean="0"/>
              <a:t>Data</a:t>
            </a:r>
          </a:p>
          <a:p>
            <a:pPr marL="285750" indent="-285750">
              <a:buFont typeface="Wingdings" panose="05000000000000000000" pitchFamily="2" charset="2"/>
              <a:buChar char="Ø"/>
            </a:pPr>
            <a:r>
              <a:rPr lang="en-GB" sz="2000" dirty="0" smtClean="0"/>
              <a:t>Hardware</a:t>
            </a:r>
          </a:p>
          <a:p>
            <a:pPr marL="285750" indent="-285750">
              <a:buFont typeface="Wingdings" panose="05000000000000000000" pitchFamily="2" charset="2"/>
              <a:buChar char="Ø"/>
            </a:pPr>
            <a:r>
              <a:rPr lang="en-GB" sz="2000" dirty="0" smtClean="0"/>
              <a:t>Software</a:t>
            </a:r>
          </a:p>
          <a:p>
            <a:pPr marL="285750" indent="-285750">
              <a:buFont typeface="Wingdings" panose="05000000000000000000" pitchFamily="2" charset="2"/>
              <a:buChar char="Ø"/>
            </a:pPr>
            <a:r>
              <a:rPr lang="en-GB" sz="2000" dirty="0" smtClean="0"/>
              <a:t>Internal control</a:t>
            </a:r>
          </a:p>
          <a:p>
            <a:pPr marL="342900" indent="-342900">
              <a:buFont typeface="Wingdings" panose="05000000000000000000" pitchFamily="2" charset="2"/>
              <a:buChar char="q"/>
            </a:pPr>
            <a:r>
              <a:rPr lang="en-GB" sz="2000" dirty="0" smtClean="0"/>
              <a:t>The system users are people like accountants and business analysts.</a:t>
            </a:r>
          </a:p>
          <a:p>
            <a:pPr marL="342900" indent="-342900">
              <a:buFont typeface="Wingdings" panose="05000000000000000000" pitchFamily="2" charset="2"/>
              <a:buChar char="q"/>
            </a:pPr>
            <a:r>
              <a:rPr lang="en-GB" sz="2000" dirty="0" smtClean="0"/>
              <a:t>An AIS provides different departments with the same information. For example, when sales are made:</a:t>
            </a:r>
          </a:p>
          <a:p>
            <a:pPr marL="342900" indent="-342900">
              <a:buFont typeface="Courier New" panose="02070309020205020404" pitchFamily="49" charset="0"/>
              <a:buChar char="o"/>
            </a:pPr>
            <a:r>
              <a:rPr lang="en-GB" sz="2000" dirty="0" smtClean="0"/>
              <a:t>sales people enter people’s orders in the system</a:t>
            </a:r>
          </a:p>
          <a:p>
            <a:pPr marL="342900" indent="-342900">
              <a:buFont typeface="Courier New" panose="02070309020205020404" pitchFamily="49" charset="0"/>
              <a:buChar char="o"/>
            </a:pPr>
            <a:r>
              <a:rPr lang="en-GB" sz="2000" dirty="0" smtClean="0"/>
              <a:t> accounting invoices customer</a:t>
            </a:r>
          </a:p>
          <a:p>
            <a:pPr marL="342900" indent="-342900">
              <a:buFont typeface="Courier New" panose="02070309020205020404" pitchFamily="49" charset="0"/>
              <a:buChar char="o"/>
            </a:pPr>
            <a:r>
              <a:rPr lang="en-GB" sz="2000" dirty="0" smtClean="0"/>
              <a:t>Warehouses assemble the orders</a:t>
            </a:r>
          </a:p>
          <a:p>
            <a:pPr marL="342900" indent="-342900">
              <a:buFont typeface="Courier New" panose="02070309020205020404" pitchFamily="49" charset="0"/>
              <a:buChar char="o"/>
            </a:pPr>
            <a:r>
              <a:rPr lang="en-GB" sz="2000" dirty="0" smtClean="0"/>
              <a:t>Shipping delivers </a:t>
            </a:r>
            <a:r>
              <a:rPr lang="en-GB" sz="2000" smtClean="0"/>
              <a:t>the orders   </a:t>
            </a:r>
            <a:endParaRPr lang="en-GB" sz="2000" dirty="0" smtClean="0"/>
          </a:p>
        </p:txBody>
      </p:sp>
    </p:spTree>
    <p:extLst>
      <p:ext uri="{BB962C8B-B14F-4D97-AF65-F5344CB8AC3E}">
        <p14:creationId xmlns:p14="http://schemas.microsoft.com/office/powerpoint/2010/main" val="259850530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A9E023"/>
      </a:accent1>
      <a:accent2>
        <a:srgbClr val="1FCDB6"/>
      </a:accent2>
      <a:accent3>
        <a:srgbClr val="5F99C9"/>
      </a:accent3>
      <a:accent4>
        <a:srgbClr val="AE65D1"/>
      </a:accent4>
      <a:accent5>
        <a:srgbClr val="D06423"/>
      </a:accent5>
      <a:accent6>
        <a:srgbClr val="DCAB11"/>
      </a:accent6>
      <a:hlink>
        <a:srgbClr val="ADE133"/>
      </a:hlink>
      <a:folHlink>
        <a:srgbClr val="C2EA66"/>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1FEE2289-88FB-467C-9C9A-54F3C85768F0}"/>
    </a:ext>
  </a:extLst>
</a:theme>
</file>

<file path=docProps/app.xml><?xml version="1.0" encoding="utf-8"?>
<Properties xmlns="http://schemas.openxmlformats.org/officeDocument/2006/extended-properties" xmlns:vt="http://schemas.openxmlformats.org/officeDocument/2006/docPropsVTypes">
  <Template>TM03457485[[fn=Mesh]]</Template>
  <TotalTime>205</TotalTime>
  <Words>419</Words>
  <Application>Microsoft Office PowerPoint</Application>
  <PresentationFormat>Widescreen</PresentationFormat>
  <Paragraphs>27</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Century Gothic</vt:lpstr>
      <vt:lpstr>Courier New</vt:lpstr>
      <vt:lpstr>Wingdings</vt:lpstr>
      <vt:lpstr>Mesh</vt:lpstr>
      <vt:lpstr>Information system theory and practice </vt:lpstr>
      <vt:lpstr>Howard college portal  vs  gems portal </vt:lpstr>
      <vt:lpstr>GEMS Portal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Howard college vs gems portal</dc:title>
  <dc:creator>User</dc:creator>
  <cp:lastModifiedBy>User</cp:lastModifiedBy>
  <cp:revision>27</cp:revision>
  <dcterms:created xsi:type="dcterms:W3CDTF">2020-03-28T18:09:27Z</dcterms:created>
  <dcterms:modified xsi:type="dcterms:W3CDTF">2020-03-29T01:51:58Z</dcterms:modified>
</cp:coreProperties>
</file>