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LEANED%20%20BANK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LEANED%20%20BANK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LEANED%20%20BANK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LEANED%20%20BANK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 BANK DATA.xlsx]Month!Contact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002060"/>
                </a:solidFill>
              </a:rPr>
              <a:t>Outcome by channel</a:t>
            </a:r>
          </a:p>
        </c:rich>
      </c:tx>
      <c:layout>
        <c:manualLayout>
          <c:xMode val="edge"/>
          <c:yMode val="edge"/>
          <c:x val="0.2284640957431483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Month!$B$35:$B$36</c:f>
              <c:strCache>
                <c:ptCount val="1"/>
                <c:pt idx="0">
                  <c:v>No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Month!$A$37:$A$40</c:f>
              <c:strCache>
                <c:ptCount val="3"/>
                <c:pt idx="0">
                  <c:v>Cellular</c:v>
                </c:pt>
                <c:pt idx="1">
                  <c:v>Telephone</c:v>
                </c:pt>
                <c:pt idx="2">
                  <c:v>Unknown</c:v>
                </c:pt>
              </c:strCache>
            </c:strRef>
          </c:cat>
          <c:val>
            <c:numRef>
              <c:f>Month!$B$37:$B$40</c:f>
              <c:numCache>
                <c:formatCode>General</c:formatCode>
                <c:ptCount val="3"/>
                <c:pt idx="0">
                  <c:v>2480</c:v>
                </c:pt>
                <c:pt idx="1">
                  <c:v>257</c:v>
                </c:pt>
                <c:pt idx="2">
                  <c:v>1263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D9-4FAB-9331-A974A258FCF6}"/>
            </c:ext>
          </c:extLst>
        </c:ser>
        <c:ser>
          <c:idx val="1"/>
          <c:order val="1"/>
          <c:tx>
            <c:strRef>
              <c:f>Month!$C$35:$C$36</c:f>
              <c:strCache>
                <c:ptCount val="1"/>
                <c:pt idx="0">
                  <c:v>Yes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Month!$A$37:$A$40</c:f>
              <c:strCache>
                <c:ptCount val="3"/>
                <c:pt idx="0">
                  <c:v>Cellular</c:v>
                </c:pt>
                <c:pt idx="1">
                  <c:v>Telephone</c:v>
                </c:pt>
                <c:pt idx="2">
                  <c:v>Unknown</c:v>
                </c:pt>
              </c:strCache>
            </c:strRef>
          </c:cat>
          <c:val>
            <c:numRef>
              <c:f>Month!$C$37:$C$40</c:f>
              <c:numCache>
                <c:formatCode>General</c:formatCode>
                <c:ptCount val="3"/>
                <c:pt idx="0">
                  <c:v>416</c:v>
                </c:pt>
                <c:pt idx="1">
                  <c:v>44</c:v>
                </c:pt>
                <c:pt idx="2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D9-4FAB-9331-A974A258F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92615247"/>
        <c:axId val="292616207"/>
      </c:lineChart>
      <c:catAx>
        <c:axId val="292615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616207"/>
        <c:crosses val="autoZero"/>
        <c:auto val="1"/>
        <c:lblAlgn val="ctr"/>
        <c:lblOffset val="100"/>
        <c:noMultiLvlLbl val="0"/>
      </c:catAx>
      <c:valAx>
        <c:axId val="2926162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2615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25000"/>
        </a:schemeClr>
      </a:solidFill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[CLEANED  BANK DATA.xlsx]Campaign!Campaign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rgbClr val="002060"/>
                </a:solidFill>
              </a:rPr>
              <a:t>Outcome</a:t>
            </a:r>
            <a:r>
              <a:rPr lang="en-US" sz="2000" b="1" baseline="0">
                <a:solidFill>
                  <a:srgbClr val="002060"/>
                </a:solidFill>
              </a:rPr>
              <a:t> by n</a:t>
            </a:r>
            <a:r>
              <a:rPr lang="en-US" sz="2000" b="1">
                <a:solidFill>
                  <a:srgbClr val="002060"/>
                </a:solidFill>
              </a:rPr>
              <a:t>o</a:t>
            </a:r>
            <a:r>
              <a:rPr lang="en-US" sz="2000" b="1" baseline="0">
                <a:solidFill>
                  <a:srgbClr val="002060"/>
                </a:solidFill>
              </a:rPr>
              <a:t> of contacts </a:t>
            </a:r>
            <a:endParaRPr lang="en-US" sz="2000" b="1">
              <a:solidFill>
                <a:srgbClr val="002060"/>
              </a:solidFill>
            </a:endParaRPr>
          </a:p>
        </c:rich>
      </c:tx>
      <c:layout>
        <c:manualLayout>
          <c:xMode val="edge"/>
          <c:yMode val="edge"/>
          <c:x val="0.18239031436002859"/>
          <c:y val="6.65253248321368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Campaign!$B$3:$B$4</c:f>
              <c:strCache>
                <c:ptCount val="1"/>
                <c:pt idx="0">
                  <c:v>No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Campaign!$A$5:$A$38</c:f>
              <c:strCach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31</c:v>
                </c:pt>
                <c:pt idx="29">
                  <c:v>32</c:v>
                </c:pt>
                <c:pt idx="30">
                  <c:v>44</c:v>
                </c:pt>
                <c:pt idx="31">
                  <c:v>50</c:v>
                </c:pt>
                <c:pt idx="32">
                  <c:v> </c:v>
                </c:pt>
              </c:strCache>
            </c:strRef>
          </c:cat>
          <c:val>
            <c:numRef>
              <c:f>Campaign!$B$5:$B$38</c:f>
              <c:numCache>
                <c:formatCode>General</c:formatCode>
                <c:ptCount val="33"/>
                <c:pt idx="0">
                  <c:v>1493</c:v>
                </c:pt>
                <c:pt idx="1">
                  <c:v>1126</c:v>
                </c:pt>
                <c:pt idx="2">
                  <c:v>501</c:v>
                </c:pt>
                <c:pt idx="3">
                  <c:v>282</c:v>
                </c:pt>
                <c:pt idx="4">
                  <c:v>158</c:v>
                </c:pt>
                <c:pt idx="5">
                  <c:v>139</c:v>
                </c:pt>
                <c:pt idx="6">
                  <c:v>69</c:v>
                </c:pt>
                <c:pt idx="7">
                  <c:v>52</c:v>
                </c:pt>
                <c:pt idx="8">
                  <c:v>28</c:v>
                </c:pt>
                <c:pt idx="9">
                  <c:v>26</c:v>
                </c:pt>
                <c:pt idx="10">
                  <c:v>22</c:v>
                </c:pt>
                <c:pt idx="11">
                  <c:v>20</c:v>
                </c:pt>
                <c:pt idx="12">
                  <c:v>15</c:v>
                </c:pt>
                <c:pt idx="13">
                  <c:v>10</c:v>
                </c:pt>
                <c:pt idx="14">
                  <c:v>9</c:v>
                </c:pt>
                <c:pt idx="15">
                  <c:v>8</c:v>
                </c:pt>
                <c:pt idx="16">
                  <c:v>6</c:v>
                </c:pt>
                <c:pt idx="17">
                  <c:v>7</c:v>
                </c:pt>
                <c:pt idx="18">
                  <c:v>3</c:v>
                </c:pt>
                <c:pt idx="19">
                  <c:v>3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4</c:v>
                </c:pt>
                <c:pt idx="25">
                  <c:v>3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2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76-46AE-A29C-994A36A5F2E3}"/>
            </c:ext>
          </c:extLst>
        </c:ser>
        <c:ser>
          <c:idx val="1"/>
          <c:order val="1"/>
          <c:tx>
            <c:strRef>
              <c:f>Campaign!$C$3:$C$4</c:f>
              <c:strCache>
                <c:ptCount val="1"/>
                <c:pt idx="0">
                  <c:v>Yes</c:v>
                </c:pt>
              </c:strCache>
            </c:strRef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Campaign!$A$5:$A$38</c:f>
              <c:strCach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28</c:v>
                </c:pt>
                <c:pt idx="26">
                  <c:v>29</c:v>
                </c:pt>
                <c:pt idx="27">
                  <c:v>30</c:v>
                </c:pt>
                <c:pt idx="28">
                  <c:v>31</c:v>
                </c:pt>
                <c:pt idx="29">
                  <c:v>32</c:v>
                </c:pt>
                <c:pt idx="30">
                  <c:v>44</c:v>
                </c:pt>
                <c:pt idx="31">
                  <c:v>50</c:v>
                </c:pt>
                <c:pt idx="32">
                  <c:v> </c:v>
                </c:pt>
              </c:strCache>
            </c:strRef>
          </c:cat>
          <c:val>
            <c:numRef>
              <c:f>Campaign!$C$5:$C$38</c:f>
              <c:numCache>
                <c:formatCode>General</c:formatCode>
                <c:ptCount val="33"/>
                <c:pt idx="0">
                  <c:v>240</c:v>
                </c:pt>
                <c:pt idx="1">
                  <c:v>138</c:v>
                </c:pt>
                <c:pt idx="2">
                  <c:v>57</c:v>
                </c:pt>
                <c:pt idx="3">
                  <c:v>43</c:v>
                </c:pt>
                <c:pt idx="4">
                  <c:v>9</c:v>
                </c:pt>
                <c:pt idx="5">
                  <c:v>16</c:v>
                </c:pt>
                <c:pt idx="6">
                  <c:v>6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1">
                  <c:v>1</c:v>
                </c:pt>
                <c:pt idx="12">
                  <c:v>2</c:v>
                </c:pt>
                <c:pt idx="16">
                  <c:v>1</c:v>
                </c:pt>
                <c:pt idx="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76-46AE-A29C-994A36A5F2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3365119"/>
        <c:axId val="2063376159"/>
      </c:lineChart>
      <c:catAx>
        <c:axId val="2063365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</a:t>
                </a:r>
                <a:r>
                  <a:rPr lang="en-US" baseline="0"/>
                  <a:t> of contact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3376159"/>
        <c:crosses val="autoZero"/>
        <c:auto val="1"/>
        <c:lblAlgn val="ctr"/>
        <c:lblOffset val="100"/>
        <c:noMultiLvlLbl val="0"/>
      </c:catAx>
      <c:valAx>
        <c:axId val="20633761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Outcome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3365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 BANK DATA.xlsx]Profile!Education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rgbClr val="002060"/>
                </a:solidFill>
              </a:rPr>
              <a:t>Outcome</a:t>
            </a:r>
            <a:r>
              <a:rPr lang="en-US" sz="1600" b="1" baseline="0" dirty="0">
                <a:solidFill>
                  <a:srgbClr val="002060"/>
                </a:solidFill>
              </a:rPr>
              <a:t> by Education</a:t>
            </a:r>
            <a:endParaRPr lang="en-US" sz="1600" b="1" dirty="0">
              <a:solidFill>
                <a:srgbClr val="00206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206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Profile!$B$51:$B$52</c:f>
              <c:strCache>
                <c:ptCount val="1"/>
                <c:pt idx="0">
                  <c:v>No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3C3-4560-96B7-7ADA72DEC9EA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3C3-4560-96B7-7ADA72DEC9EA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3C3-4560-96B7-7ADA72DEC9EA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3C3-4560-96B7-7ADA72DEC9EA}"/>
              </c:ext>
            </c:extLst>
          </c:dPt>
          <c:cat>
            <c:strRef>
              <c:f>Profile!$A$53:$A$57</c:f>
              <c:strCache>
                <c:ptCount val="4"/>
                <c:pt idx="0">
                  <c:v>Primary</c:v>
                </c:pt>
                <c:pt idx="1">
                  <c:v>Secondary</c:v>
                </c:pt>
                <c:pt idx="2">
                  <c:v>Tertiary</c:v>
                </c:pt>
                <c:pt idx="3">
                  <c:v>Unknown</c:v>
                </c:pt>
              </c:strCache>
            </c:strRef>
          </c:cat>
          <c:val>
            <c:numRef>
              <c:f>Profile!$B$53:$B$57</c:f>
              <c:numCache>
                <c:formatCode>0%</c:formatCode>
                <c:ptCount val="4"/>
                <c:pt idx="0">
                  <c:v>0.13581066135810663</c:v>
                </c:pt>
                <c:pt idx="1">
                  <c:v>0.45587259455872592</c:v>
                </c:pt>
                <c:pt idx="2">
                  <c:v>0.25591683255916831</c:v>
                </c:pt>
                <c:pt idx="3">
                  <c:v>3.7159920371599202E-2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3C3-4560-96B7-7ADA72DEC9EA}"/>
            </c:ext>
          </c:extLst>
        </c:ser>
        <c:ser>
          <c:idx val="1"/>
          <c:order val="1"/>
          <c:tx>
            <c:strRef>
              <c:f>Profile!$C$51:$C$52</c:f>
              <c:strCache>
                <c:ptCount val="1"/>
                <c:pt idx="0">
                  <c:v>Yes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Profile!$A$53:$A$57</c:f>
              <c:strCache>
                <c:ptCount val="4"/>
                <c:pt idx="0">
                  <c:v>Primary</c:v>
                </c:pt>
                <c:pt idx="1">
                  <c:v>Secondary</c:v>
                </c:pt>
                <c:pt idx="2">
                  <c:v>Tertiary</c:v>
                </c:pt>
                <c:pt idx="3">
                  <c:v>Unknown</c:v>
                </c:pt>
              </c:strCache>
            </c:strRef>
          </c:cat>
          <c:val>
            <c:numRef>
              <c:f>Profile!$C$53:$C$57</c:f>
              <c:numCache>
                <c:formatCode>0%</c:formatCode>
                <c:ptCount val="4"/>
                <c:pt idx="0">
                  <c:v>1.4156160141561602E-2</c:v>
                </c:pt>
                <c:pt idx="1">
                  <c:v>5.4191550541915504E-2</c:v>
                </c:pt>
                <c:pt idx="2">
                  <c:v>4.2689670426896704E-2</c:v>
                </c:pt>
                <c:pt idx="3">
                  <c:v>4.2026100420261003E-3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3C3-4560-96B7-7ADA72DEC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>
          <a:alpha val="86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 BANK DATA.xlsx]Profile!Age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rgbClr val="002060"/>
                </a:solidFill>
              </a:rPr>
              <a:t>Outcome</a:t>
            </a:r>
            <a:r>
              <a:rPr lang="en-US" sz="1600" b="1" baseline="0" dirty="0">
                <a:solidFill>
                  <a:srgbClr val="002060"/>
                </a:solidFill>
              </a:rPr>
              <a:t> by Age</a:t>
            </a:r>
            <a:endParaRPr lang="en-US" sz="1600" b="1" dirty="0">
              <a:solidFill>
                <a:srgbClr val="002060"/>
              </a:solidFill>
            </a:endParaRPr>
          </a:p>
        </c:rich>
      </c:tx>
      <c:layout>
        <c:manualLayout>
          <c:xMode val="edge"/>
          <c:yMode val="edge"/>
          <c:x val="0.34742672693863569"/>
          <c:y val="3.60163312919218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Profile!$B$3:$B$4</c:f>
              <c:strCache>
                <c:ptCount val="1"/>
                <c:pt idx="0">
                  <c:v>No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Profile!$A$5:$A$12</c:f>
              <c:strCache>
                <c:ptCount val="7"/>
                <c:pt idx="0">
                  <c:v>19-28</c:v>
                </c:pt>
                <c:pt idx="1">
                  <c:v>29-38</c:v>
                </c:pt>
                <c:pt idx="2">
                  <c:v>39-48</c:v>
                </c:pt>
                <c:pt idx="3">
                  <c:v>49-58</c:v>
                </c:pt>
                <c:pt idx="4">
                  <c:v>59-68</c:v>
                </c:pt>
                <c:pt idx="5">
                  <c:v>69-78</c:v>
                </c:pt>
                <c:pt idx="6">
                  <c:v>79-88</c:v>
                </c:pt>
              </c:strCache>
            </c:strRef>
          </c:cat>
          <c:val>
            <c:numRef>
              <c:f>Profile!$B$5:$B$12</c:f>
              <c:numCache>
                <c:formatCode>0%</c:formatCode>
                <c:ptCount val="7"/>
                <c:pt idx="0">
                  <c:v>7.1886750718867506E-2</c:v>
                </c:pt>
                <c:pt idx="1">
                  <c:v>0.35080734350807341</c:v>
                </c:pt>
                <c:pt idx="2">
                  <c:v>0.24441495244414951</c:v>
                </c:pt>
                <c:pt idx="3">
                  <c:v>0.17850033178500332</c:v>
                </c:pt>
                <c:pt idx="4">
                  <c:v>3.0081840300818403E-2</c:v>
                </c:pt>
                <c:pt idx="5">
                  <c:v>6.8568900685689006E-3</c:v>
                </c:pt>
                <c:pt idx="6">
                  <c:v>2.2119000221190004E-3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E9-4FDD-B1E9-8CAC88012E15}"/>
            </c:ext>
          </c:extLst>
        </c:ser>
        <c:ser>
          <c:idx val="1"/>
          <c:order val="1"/>
          <c:tx>
            <c:strRef>
              <c:f>Profile!$C$3:$C$4</c:f>
              <c:strCache>
                <c:ptCount val="1"/>
                <c:pt idx="0">
                  <c:v>Yes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Profile!$A$5:$A$12</c:f>
              <c:strCache>
                <c:ptCount val="7"/>
                <c:pt idx="0">
                  <c:v>19-28</c:v>
                </c:pt>
                <c:pt idx="1">
                  <c:v>29-38</c:v>
                </c:pt>
                <c:pt idx="2">
                  <c:v>39-48</c:v>
                </c:pt>
                <c:pt idx="3">
                  <c:v>49-58</c:v>
                </c:pt>
                <c:pt idx="4">
                  <c:v>59-68</c:v>
                </c:pt>
                <c:pt idx="5">
                  <c:v>69-78</c:v>
                </c:pt>
                <c:pt idx="6">
                  <c:v>79-88</c:v>
                </c:pt>
              </c:strCache>
            </c:strRef>
          </c:cat>
          <c:val>
            <c:numRef>
              <c:f>Profile!$C$5:$C$12</c:f>
              <c:numCache>
                <c:formatCode>0%</c:formatCode>
                <c:ptCount val="7"/>
                <c:pt idx="0">
                  <c:v>1.3271400132714002E-2</c:v>
                </c:pt>
                <c:pt idx="1">
                  <c:v>4.1804910418049103E-2</c:v>
                </c:pt>
                <c:pt idx="2">
                  <c:v>2.5658040256580403E-2</c:v>
                </c:pt>
                <c:pt idx="3">
                  <c:v>1.9464720194647202E-2</c:v>
                </c:pt>
                <c:pt idx="4">
                  <c:v>9.2899800928998005E-3</c:v>
                </c:pt>
                <c:pt idx="5">
                  <c:v>3.9814200398142008E-3</c:v>
                </c:pt>
                <c:pt idx="6">
                  <c:v>1.7695200176952002E-3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E9-4FDD-B1E9-8CAC88012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2631759"/>
        <c:axId val="252647599"/>
      </c:lineChart>
      <c:catAx>
        <c:axId val="252631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647599"/>
        <c:crosses val="autoZero"/>
        <c:auto val="1"/>
        <c:lblAlgn val="ctr"/>
        <c:lblOffset val="100"/>
        <c:noMultiLvlLbl val="0"/>
      </c:catAx>
      <c:valAx>
        <c:axId val="252647599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2631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rgbClr val="00206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F943-55F9-139A-B9A0-51F61B2EF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E645E-9CB5-7C9E-CE86-C82C6F40D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4D3E-6973-64FF-4A18-DBD86092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6DB4-8E91-4333-8D8A-396F8F0324F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E3CC9-7F6F-339F-6F0E-F7B5C8F2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E662-1B64-AFD3-7CE9-2A726DE9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D9AD-D90A-4C6F-B9CA-8331B9DB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9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5F08-5B6D-5334-F5BB-7433254D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83D47-DBC3-0125-22B7-7C0F34245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C241-C7B4-DFD1-884B-1391E29D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6DB4-8E91-4333-8D8A-396F8F0324F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F42D3-22B9-2BFD-B513-AD32D5CF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DF618-BC11-DBB6-DA6A-33B3D252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D9AD-D90A-4C6F-B9CA-8331B9DB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9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D9438-DEBA-F302-0B1E-FB4ABB747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BA1A2-5CAE-1D5A-3EA7-CB9257D10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7DFB-266A-C19B-BAB9-264D3704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6DB4-8E91-4333-8D8A-396F8F0324F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D4AF5-DEC3-F0B1-D2CD-85855E90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2E1F-DB0C-4F39-84D3-29B65FCF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D9AD-D90A-4C6F-B9CA-8331B9DB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9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B566-B724-E7DB-DDFB-5AD1D71B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E4EC-2956-BD47-1FEF-BB85A431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44FB1-B7CE-1018-70EC-EA31CD19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6DB4-8E91-4333-8D8A-396F8F0324F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315D-3238-0394-B4B4-9B84D523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56395-D927-5D6F-8A38-49C86425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D9AD-D90A-4C6F-B9CA-8331B9DB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4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1AC4-9DB6-78EE-B433-9A248E9A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EF0F8-8E7E-A8F3-2C2B-9D0F2E18F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2108-86A8-3EB4-7912-F314E85B7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6DB4-8E91-4333-8D8A-396F8F0324F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C4346-7CFE-95E1-0634-154B732F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11C20-5DC8-67D0-4958-138E584D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D9AD-D90A-4C6F-B9CA-8331B9DB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1CD7-BF97-D1DA-6752-FCFBAE0C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0D81-88FF-2C02-9EBE-450B4A6B0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09016-0289-9E67-2316-B2A73D71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CD9C-AFCB-F6D2-0A3C-2312E8A9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6DB4-8E91-4333-8D8A-396F8F0324F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0677-DB42-7296-D4EF-10C3771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07C7A-FD40-6585-89AF-4F19B5A3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D9AD-D90A-4C6F-B9CA-8331B9DB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0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46DB-0880-3C39-8346-20A5A680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C91AA-A535-4A68-15DF-1F7A6855F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B399A-E3B1-5D48-6D28-3E880C643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4B4ED-72E3-0B05-6A9D-0A73C906E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7E9C8-716E-E3BC-4A65-99ACED96F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FB4A44-D326-973D-77BC-BEC2811F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6DB4-8E91-4333-8D8A-396F8F0324F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04887-8734-6E44-EF22-EC7FE376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7FA35-FED4-6DF9-A68C-17C7E6B9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D9AD-D90A-4C6F-B9CA-8331B9DB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793F-1B8E-7777-CE54-1006BA3C6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0EAD1-9A09-B9B9-89AE-36D76A48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6DB4-8E91-4333-8D8A-396F8F0324F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ABE47-DADD-C3C3-EDCF-BD4D1358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4BED6-4F41-7A6C-43B8-E25EF00F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D9AD-D90A-4C6F-B9CA-8331B9DB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6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FDC4D-43FD-2405-6050-22C428A4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6DB4-8E91-4333-8D8A-396F8F0324F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F0ECC-3657-9CFA-05B3-45DB4619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9058D-A6B1-EBF7-5F23-8C055B70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D9AD-D90A-4C6F-B9CA-8331B9DB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5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AE2E-D0F7-2A58-ED41-8F687CFB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0A16-195B-4647-D28F-973910C6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B41C6-0FFC-C1FA-A126-FA58FBFB6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246CC-DB8F-F274-17CD-EAE0ACF0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6DB4-8E91-4333-8D8A-396F8F0324F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4C47A-8EE8-E209-BE78-87AFD5CE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9EF64-7ED1-607D-3993-4C27C8B6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D9AD-D90A-4C6F-B9CA-8331B9DB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0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44DA-2377-4BEC-D208-72AD1A24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3F25D-289D-F7FB-2C81-CA8A34068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456A5-3493-2D92-9BD7-C32BBC9AC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9EBB6-BC18-155F-B1B2-FEF75151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6DB4-8E91-4333-8D8A-396F8F0324F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83C25-E972-3E64-BA03-0FB8FA8E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C1E76-ECBD-B94E-DD4B-756436E06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FD9AD-D90A-4C6F-B9CA-8331B9DB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7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BD4F6-E01D-96AF-5169-4178D7B2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3BC4C-3D4C-910C-78FC-0E62872D2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E0890-CA48-F728-3330-BBCC3E329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A6DB4-8E91-4333-8D8A-396F8F0324F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720C-5D80-A162-A153-552A09E3F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5B93-2075-D6E4-51B0-4D3F09317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FD9AD-D90A-4C6F-B9CA-8331B9DBD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6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66C6-BC5E-3260-B9B6-E8F48EFD1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INSIGHT TO IMPROVE MARKETING STRATEGIES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ADB66-B0CB-0205-DF62-1F33529FB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3602038"/>
            <a:ext cx="11938570" cy="8877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 HAVE MORE SUCCESS RATE IN THE FUTURE </a:t>
            </a:r>
          </a:p>
        </p:txBody>
      </p:sp>
    </p:spTree>
    <p:extLst>
      <p:ext uri="{BB962C8B-B14F-4D97-AF65-F5344CB8AC3E}">
        <p14:creationId xmlns:p14="http://schemas.microsoft.com/office/powerpoint/2010/main" val="80085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BF39-73A3-407B-8DFA-87BEB52E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9181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DA, KAZEEM BINTU ADUNNI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688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5DFB2-49FF-BA18-E9BF-45B57B89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11CC-F010-DABC-E7D8-DCB8ED9D4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Key insights</a:t>
            </a:r>
          </a:p>
          <a:p>
            <a:r>
              <a:rPr lang="en-US" dirty="0" err="1"/>
              <a:t>Visualisation</a:t>
            </a:r>
            <a:endParaRPr lang="en-US" dirty="0"/>
          </a:p>
          <a:p>
            <a:r>
              <a:rPr lang="en-US" dirty="0"/>
              <a:t>Recommendation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1567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BEFA-71B6-8AC1-5F3C-8915F92F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1F69-F07A-0AFA-D98A-6CB5DEEC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overall success rate of the campaign.</a:t>
            </a:r>
          </a:p>
          <a:p>
            <a:r>
              <a:rPr lang="en-US" dirty="0"/>
              <a:t>Which channel of communication was  most effective.</a:t>
            </a:r>
          </a:p>
          <a:p>
            <a:r>
              <a:rPr lang="en-US" dirty="0"/>
              <a:t>Does marital status influence subscription.</a:t>
            </a:r>
          </a:p>
          <a:p>
            <a:r>
              <a:rPr lang="en-US" dirty="0"/>
              <a:t>How do education and age affect campaign success</a:t>
            </a:r>
          </a:p>
          <a:p>
            <a:r>
              <a:rPr lang="en-US" dirty="0"/>
              <a:t>What is the peak month </a:t>
            </a:r>
          </a:p>
          <a:p>
            <a:r>
              <a:rPr lang="en-US" dirty="0"/>
              <a:t>Does the number of contact attempt impact the outcome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6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551E-4E82-F2AB-F3E8-DE647B1A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63DF-7724-53B2-C472-7BE33FBB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Data Source: Campaign data survey by Portuguese</a:t>
            </a:r>
          </a:p>
          <a:p>
            <a:r>
              <a:rPr lang="en-US" dirty="0"/>
              <a:t>Time Frame: January - December 2024 </a:t>
            </a:r>
          </a:p>
          <a:p>
            <a:r>
              <a:rPr lang="en-US" dirty="0"/>
              <a:t>Records: 4521 contacts</a:t>
            </a:r>
          </a:p>
          <a:p>
            <a:r>
              <a:rPr lang="en-US" dirty="0"/>
              <a:t>Key Field: Outcome, Contact, Marital, Education, Duration, Month, Day, Balance e. t c.</a:t>
            </a:r>
          </a:p>
          <a:p>
            <a:r>
              <a:rPr lang="en-US" dirty="0"/>
              <a:t>Methodology: Study the data set to draw out the business questions.  To know if it has year and date field. I formatted the duration in seconds and converted to minutes. Check for errors, blanks, and duplicate.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0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3A9D-2742-2336-3834-590B9BF9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7F8E-5879-592A-152F-475DCE4AD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60" y="1948915"/>
            <a:ext cx="11079823" cy="4351338"/>
          </a:xfrm>
        </p:spPr>
        <p:txBody>
          <a:bodyPr/>
          <a:lstStyle/>
          <a:p>
            <a:r>
              <a:rPr lang="en-US" dirty="0"/>
              <a:t>Contact and Campaign: Cellular has the highest positive  outcome compare with other channel of campaign and the smaller number of contacts made showed higher success rate.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3FDC664-706A-4688-82F2-6E3B3F8B7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2141793"/>
              </p:ext>
            </p:extLst>
          </p:nvPr>
        </p:nvGraphicFramePr>
        <p:xfrm>
          <a:off x="982039" y="3154167"/>
          <a:ext cx="4874231" cy="305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DACB92-1C49-4119-8F6D-8862ADA9FC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2869262"/>
              </p:ext>
            </p:extLst>
          </p:nvPr>
        </p:nvGraphicFramePr>
        <p:xfrm>
          <a:off x="6359704" y="3240676"/>
          <a:ext cx="5018068" cy="2964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442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35FD-DBB9-B44C-1161-23466554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EDUCATION AND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6B39-DD95-0B2A-10A1-115E522B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Clients with at least secondary education are likely to subscribe to bank services and products, this shows that educational level positively influences financial decision-making.</a:t>
            </a:r>
          </a:p>
          <a:p>
            <a:r>
              <a:rPr lang="en-US" dirty="0"/>
              <a:t>Also, clients aged 29-38 and 39-48 have the highest success rate.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72C829-35C4-46F1-8152-C86120446A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984709"/>
              </p:ext>
            </p:extLst>
          </p:nvPr>
        </p:nvGraphicFramePr>
        <p:xfrm>
          <a:off x="1019353" y="3597097"/>
          <a:ext cx="4169095" cy="22180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28C0E9E-D5E6-4CC0-B3A2-D602607360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048744"/>
              </p:ext>
            </p:extLst>
          </p:nvPr>
        </p:nvGraphicFramePr>
        <p:xfrm>
          <a:off x="5894904" y="3597097"/>
          <a:ext cx="4584736" cy="2115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551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C384-70CA-8D6C-598D-00433778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MONTH AND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503A-2DE3-0DA5-777A-5A73456F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clear upward trend from January to May, May being the peak ,followed by a slight decline from June to August and a great decline from September to December with lowest point in December(9).</a:t>
            </a:r>
          </a:p>
          <a:p>
            <a:r>
              <a:rPr lang="en-US" dirty="0"/>
              <a:t>Call duration between (1-16)minutes have higher success rate however call duration  between (17-50) minutes have  very low success rate</a:t>
            </a:r>
          </a:p>
        </p:txBody>
      </p:sp>
    </p:spTree>
    <p:extLst>
      <p:ext uri="{BB962C8B-B14F-4D97-AF65-F5344CB8AC3E}">
        <p14:creationId xmlns:p14="http://schemas.microsoft.com/office/powerpoint/2010/main" val="346389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9C5C-6C36-6C98-A12F-E23B0274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B5377-D0BD-9B07-D0B6-D81819F4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201899"/>
          </a:xfrm>
        </p:spPr>
        <p:txBody>
          <a:bodyPr/>
          <a:lstStyle/>
          <a:p>
            <a:r>
              <a:rPr lang="en-US" dirty="0"/>
              <a:t>The management should increase focus on cellular-related offers.</a:t>
            </a:r>
          </a:p>
          <a:p>
            <a:r>
              <a:rPr lang="en-US" dirty="0"/>
              <a:t>Expand the segment by offering bundled services or personalized plan</a:t>
            </a:r>
          </a:p>
          <a:p>
            <a:r>
              <a:rPr lang="en-US" dirty="0"/>
              <a:t>Capitalize on  the peak months by launching campaign or products releases during peak month.</a:t>
            </a:r>
          </a:p>
          <a:p>
            <a:r>
              <a:rPr lang="en-US" dirty="0"/>
              <a:t>Need for training on long calls</a:t>
            </a:r>
          </a:p>
          <a:p>
            <a:r>
              <a:rPr lang="en-US" dirty="0"/>
              <a:t>Train agents to deliver concise and impactful messages.</a:t>
            </a:r>
          </a:p>
          <a:p>
            <a:r>
              <a:rPr lang="en-US" dirty="0"/>
              <a:t>Target campaign based on education level to match content and product relevance. Offer detailed information and premium products for highly educated clients.</a:t>
            </a:r>
          </a:p>
          <a:p>
            <a:r>
              <a:rPr lang="en-US" dirty="0"/>
              <a:t>Shift marketing efforts and credit strategies towards housing loans.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0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5A99-F57E-D2D1-FFCA-506ACB14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3526-6C09-959C-D9F8-FDC3F265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marketing campaign reveals that sort, focused interactions drive higher success, especially in the cellular, education level marital and housing loan segments. Success rate peak in a specific month highlighting key periods for campaign intensity.</a:t>
            </a:r>
          </a:p>
          <a:p>
            <a:r>
              <a:rPr lang="en-US" dirty="0"/>
              <a:t>Higher response  among educated clients and strong housing loan uptake suggest opportunities for targeted messaging and product refinement.</a:t>
            </a:r>
          </a:p>
          <a:p>
            <a:r>
              <a:rPr lang="en-US" dirty="0"/>
              <a:t>Finally going forward, aligning offers with customer behavior, optimizing communication and focusing on high-performing segments will enhance overall campaign effectiveness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48197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493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INSIGHT TO IMPROVE MARKETING STRATEGIES </vt:lpstr>
      <vt:lpstr>OVERVIEW </vt:lpstr>
      <vt:lpstr>OBJECTIVES</vt:lpstr>
      <vt:lpstr>DATA OVERVIEW</vt:lpstr>
      <vt:lpstr>INSIGHTS</vt:lpstr>
      <vt:lpstr>EDUCATION AND AGE</vt:lpstr>
      <vt:lpstr>MONTH AND DURATION</vt:lpstr>
      <vt:lpstr>RECOMMENDATION</vt:lpstr>
      <vt:lpstr>CONCLUSION</vt:lpstr>
      <vt:lpstr>DA, KAZEEM BINTU ADUNNI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6</cp:revision>
  <dcterms:created xsi:type="dcterms:W3CDTF">2025-05-23T21:08:20Z</dcterms:created>
  <dcterms:modified xsi:type="dcterms:W3CDTF">2025-05-24T01:08:36Z</dcterms:modified>
</cp:coreProperties>
</file>