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5" r:id="rId1"/>
  </p:sldMasterIdLst>
  <p:notesMasterIdLst>
    <p:notesMasterId r:id="rId23"/>
  </p:notesMasterIdLst>
  <p:sldIdLst>
    <p:sldId id="256" r:id="rId2"/>
    <p:sldId id="257" r:id="rId3"/>
    <p:sldId id="313" r:id="rId4"/>
    <p:sldId id="259" r:id="rId5"/>
    <p:sldId id="314" r:id="rId6"/>
    <p:sldId id="260" r:id="rId7"/>
    <p:sldId id="316" r:id="rId8"/>
    <p:sldId id="306" r:id="rId9"/>
    <p:sldId id="315" r:id="rId10"/>
    <p:sldId id="317" r:id="rId11"/>
    <p:sldId id="262" r:id="rId12"/>
    <p:sldId id="307" r:id="rId13"/>
    <p:sldId id="308" r:id="rId14"/>
    <p:sldId id="309" r:id="rId15"/>
    <p:sldId id="310" r:id="rId16"/>
    <p:sldId id="311" r:id="rId17"/>
    <p:sldId id="318" r:id="rId18"/>
    <p:sldId id="258" r:id="rId19"/>
    <p:sldId id="265" r:id="rId20"/>
    <p:sldId id="263" r:id="rId21"/>
    <p:sldId id="312" r:id="rId22"/>
  </p:sldIdLst>
  <p:sldSz cx="9144000" cy="5143500" type="screen16x9"/>
  <p:notesSz cx="6858000" cy="9144000"/>
  <p:embeddedFontLst>
    <p:embeddedFont>
      <p:font typeface="Josefin Sans"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84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918B0-6757-4303-A63C-F43A3CF3586D}">
  <a:tblStyle styleId="{72D918B0-6757-4303-A63C-F43A3CF35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2"/>
    <p:restoredTop sz="94472" autoAdjust="0"/>
  </p:normalViewPr>
  <p:slideViewPr>
    <p:cSldViewPr snapToGrid="0" snapToObjects="1">
      <p:cViewPr varScale="1">
        <p:scale>
          <a:sx n="107" d="100"/>
          <a:sy n="107" d="100"/>
        </p:scale>
        <p:origin x="926" y="278"/>
      </p:cViewPr>
      <p:guideLst/>
    </p:cSldViewPr>
  </p:slideViewPr>
  <p:notesTextViewPr>
    <p:cViewPr>
      <p:scale>
        <a:sx n="1" d="1"/>
        <a:sy n="1" d="1"/>
      </p:scale>
      <p:origin x="0" y="0"/>
    </p:cViewPr>
  </p:notesTextViewPr>
  <p:notesViewPr>
    <p:cSldViewPr snapToGrid="0" snapToObjects="1">
      <p:cViewPr varScale="1">
        <p:scale>
          <a:sx n="72" d="100"/>
          <a:sy n="72" d="100"/>
        </p:scale>
        <p:origin x="3592"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2" name="Header Placeholder 1">
            <a:extLst>
              <a:ext uri="{FF2B5EF4-FFF2-40B4-BE49-F238E27FC236}">
                <a16:creationId xmlns:a16="http://schemas.microsoft.com/office/drawing/2014/main" id="{0A4D347C-695D-5B41-9BF8-3829BF933E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81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58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1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b8d1ca927_3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b8d1ca927_3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7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r>
              <a:rPr lang="en-US" sz="1100" dirty="0"/>
              <a:t> - </a:t>
            </a:r>
            <a:r>
              <a:rPr lang="en-US" sz="1100" dirty="0" err="1"/>
              <a:t>review_badge</a:t>
            </a:r>
            <a:endParaRPr lang="en-US" sz="1100" dirty="0"/>
          </a:p>
          <a:p>
            <a:pPr marL="0" indent="0" algn="l"/>
            <a:r>
              <a:rPr lang="en-US" sz="1100" dirty="0"/>
              <a:t>                 4 - </a:t>
            </a:r>
            <a:r>
              <a:rPr lang="en-US" sz="1100" dirty="0" err="1"/>
              <a:t>review_title</a:t>
            </a:r>
            <a:endParaRPr lang="en-US" sz="1100" dirty="0"/>
          </a:p>
          <a:p>
            <a:pPr marL="0" indent="0" algn="l"/>
            <a:r>
              <a:rPr lang="en-US" sz="1100" dirty="0"/>
              <a:t>                 5 - </a:t>
            </a:r>
            <a:r>
              <a:rPr lang="en-US" sz="1100" dirty="0" err="1"/>
              <a:t>review_number</a:t>
            </a:r>
            <a:endParaRPr lang="en-US" sz="1100" dirty="0"/>
          </a:p>
          <a:p>
            <a:pPr marL="0" indent="0" algn="l"/>
            <a:r>
              <a:rPr lang="en-US" sz="1100" dirty="0"/>
              <a:t>                 6 - price</a:t>
            </a:r>
          </a:p>
          <a:p>
            <a:pPr marL="0" indent="0" algn="l"/>
            <a:r>
              <a:rPr lang="en-US" sz="1100" dirty="0"/>
              <a:t>                 7 - stars</a:t>
            </a:r>
          </a:p>
          <a:p>
            <a:pPr marL="0" indent="0" algn="l"/>
            <a:r>
              <a:rPr lang="en-US" sz="1100" dirty="0"/>
              <a:t>                 8 - </a:t>
            </a:r>
            <a:r>
              <a:rPr lang="en-US" sz="1100" dirty="0" err="1"/>
              <a:t>taxes_and_charges</a:t>
            </a:r>
            <a:endParaRPr lang="en-US" sz="1100" dirty="0"/>
          </a:p>
          <a:p>
            <a:pPr marL="0" indent="0" algn="l"/>
            <a:r>
              <a:rPr lang="en-US" sz="1100" dirty="0"/>
              <a:t>                 9 - </a:t>
            </a:r>
            <a:r>
              <a:rPr lang="en-US" sz="1100" dirty="0" err="1"/>
              <a:t>hotel_type</a:t>
            </a:r>
            <a:endParaRPr lang="en-US" sz="1100" dirty="0"/>
          </a:p>
          <a:p>
            <a:endParaRPr lang="en-US" dirty="0"/>
          </a:p>
        </p:txBody>
      </p:sp>
    </p:spTree>
    <p:extLst>
      <p:ext uri="{BB962C8B-B14F-4D97-AF65-F5344CB8AC3E}">
        <p14:creationId xmlns:p14="http://schemas.microsoft.com/office/powerpoint/2010/main" val="255527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86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013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65448" y="-518487"/>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371656" y="28251"/>
            <a:ext cx="2406299" cy="121499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Picture 25">
            <a:extLst>
              <a:ext uri="{FF2B5EF4-FFF2-40B4-BE49-F238E27FC236}">
                <a16:creationId xmlns:a16="http://schemas.microsoft.com/office/drawing/2014/main" id="{7965AEB2-448C-4B4E-8426-5F1C0509B1DD}"/>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127116" y="171838"/>
            <a:ext cx="713525" cy="902513"/>
          </a:xfrm>
          <a:prstGeom prst="rect">
            <a:avLst/>
          </a:prstGeom>
        </p:spPr>
      </p:pic>
      <p:pic>
        <p:nvPicPr>
          <p:cNvPr id="27" name="Picture 26">
            <a:extLst>
              <a:ext uri="{FF2B5EF4-FFF2-40B4-BE49-F238E27FC236}">
                <a16:creationId xmlns:a16="http://schemas.microsoft.com/office/drawing/2014/main" id="{7719C250-0CCB-3444-A30A-A823A7D77914}"/>
              </a:ext>
            </a:extLst>
          </p:cNvPr>
          <p:cNvPicPr>
            <a:picLocks noChangeAspect="1"/>
          </p:cNvPicPr>
          <p:nvPr userDrawn="1"/>
        </p:nvPicPr>
        <p:blipFill>
          <a:blip r:embed="rId3">
            <a:clrChange>
              <a:clrFrom>
                <a:srgbClr val="FFFFFF"/>
              </a:clrFrom>
              <a:clrTo>
                <a:srgbClr val="FFFFFF">
                  <a:alpha val="0"/>
                </a:srgbClr>
              </a:clrTo>
            </a:clrChange>
            <a:duotone>
              <a:prstClr val="black"/>
              <a:schemeClr val="bg2">
                <a:tint val="45000"/>
                <a:satMod val="400000"/>
              </a:schemeClr>
            </a:duotone>
          </a:blip>
          <a:stretch>
            <a:fillRect/>
          </a:stretch>
        </p:blipFill>
        <p:spPr>
          <a:xfrm>
            <a:off x="7432304" y="-24599"/>
            <a:ext cx="1972277" cy="11094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3145775" y="363275"/>
            <a:ext cx="2852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2" name="Google Shape;282;p19"/>
          <p:cNvSpPr txBox="1">
            <a:spLocks noGrp="1"/>
          </p:cNvSpPr>
          <p:nvPr>
            <p:ph type="subTitle" idx="1"/>
          </p:nvPr>
        </p:nvSpPr>
        <p:spPr>
          <a:xfrm>
            <a:off x="3328941"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3" name="Google Shape;283;p19"/>
          <p:cNvSpPr txBox="1">
            <a:spLocks noGrp="1"/>
          </p:cNvSpPr>
          <p:nvPr>
            <p:ph type="subTitle" idx="2"/>
          </p:nvPr>
        </p:nvSpPr>
        <p:spPr>
          <a:xfrm>
            <a:off x="3610941"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4" name="Google Shape;284;p19"/>
          <p:cNvSpPr txBox="1">
            <a:spLocks noGrp="1"/>
          </p:cNvSpPr>
          <p:nvPr>
            <p:ph type="subTitle" idx="3"/>
          </p:nvPr>
        </p:nvSpPr>
        <p:spPr>
          <a:xfrm>
            <a:off x="659663"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5" name="Google Shape;285;p19"/>
          <p:cNvSpPr txBox="1">
            <a:spLocks noGrp="1"/>
          </p:cNvSpPr>
          <p:nvPr>
            <p:ph type="subTitle" idx="4"/>
          </p:nvPr>
        </p:nvSpPr>
        <p:spPr>
          <a:xfrm>
            <a:off x="941663"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6" name="Google Shape;286;p19"/>
          <p:cNvSpPr txBox="1">
            <a:spLocks noGrp="1"/>
          </p:cNvSpPr>
          <p:nvPr>
            <p:ph type="subTitle" idx="5"/>
          </p:nvPr>
        </p:nvSpPr>
        <p:spPr>
          <a:xfrm>
            <a:off x="3328941"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7" name="Google Shape;287;p19"/>
          <p:cNvSpPr txBox="1">
            <a:spLocks noGrp="1"/>
          </p:cNvSpPr>
          <p:nvPr>
            <p:ph type="subTitle" idx="6"/>
          </p:nvPr>
        </p:nvSpPr>
        <p:spPr>
          <a:xfrm>
            <a:off x="3610941"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8" name="Google Shape;288;p19"/>
          <p:cNvSpPr txBox="1">
            <a:spLocks noGrp="1"/>
          </p:cNvSpPr>
          <p:nvPr>
            <p:ph type="subTitle" idx="7"/>
          </p:nvPr>
        </p:nvSpPr>
        <p:spPr>
          <a:xfrm>
            <a:off x="659663"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9" name="Google Shape;289;p19"/>
          <p:cNvSpPr txBox="1">
            <a:spLocks noGrp="1"/>
          </p:cNvSpPr>
          <p:nvPr>
            <p:ph type="subTitle" idx="8"/>
          </p:nvPr>
        </p:nvSpPr>
        <p:spPr>
          <a:xfrm>
            <a:off x="941663"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0" name="Google Shape;290;p19"/>
          <p:cNvSpPr txBox="1">
            <a:spLocks noGrp="1"/>
          </p:cNvSpPr>
          <p:nvPr>
            <p:ph type="subTitle" idx="9"/>
          </p:nvPr>
        </p:nvSpPr>
        <p:spPr>
          <a:xfrm>
            <a:off x="5998216"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1" name="Google Shape;291;p19"/>
          <p:cNvSpPr txBox="1">
            <a:spLocks noGrp="1"/>
          </p:cNvSpPr>
          <p:nvPr>
            <p:ph type="subTitle" idx="13"/>
          </p:nvPr>
        </p:nvSpPr>
        <p:spPr>
          <a:xfrm>
            <a:off x="6280216"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2" name="Google Shape;292;p19"/>
          <p:cNvSpPr txBox="1">
            <a:spLocks noGrp="1"/>
          </p:cNvSpPr>
          <p:nvPr>
            <p:ph type="subTitle" idx="14"/>
          </p:nvPr>
        </p:nvSpPr>
        <p:spPr>
          <a:xfrm>
            <a:off x="5998216"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3" name="Google Shape;293;p19"/>
          <p:cNvSpPr txBox="1">
            <a:spLocks noGrp="1"/>
          </p:cNvSpPr>
          <p:nvPr>
            <p:ph type="subTitle" idx="15"/>
          </p:nvPr>
        </p:nvSpPr>
        <p:spPr>
          <a:xfrm>
            <a:off x="6280216"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4" name="Google Shape;294;p19"/>
          <p:cNvSpPr/>
          <p:nvPr/>
        </p:nvSpPr>
        <p:spPr>
          <a:xfrm>
            <a:off x="5587299" y="-2095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10800000" flipH="1">
            <a:off x="6906325" y="-5251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3279262">
            <a:off x="7901589" y="-9730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3333926" y="-2107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rot="10800000">
            <a:off x="-142195" y="-5263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3279262" flipH="1">
            <a:off x="-162965" y="-9742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10800000" flipH="1">
            <a:off x="2572953" y="1123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10800000" flipH="1">
            <a:off x="890628" y="3486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10800000" flipH="1">
            <a:off x="201303" y="10527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10800000" flipH="1">
            <a:off x="1363978" y="7378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Picture 28">
            <a:extLst>
              <a:ext uri="{FF2B5EF4-FFF2-40B4-BE49-F238E27FC236}">
                <a16:creationId xmlns:a16="http://schemas.microsoft.com/office/drawing/2014/main" id="{513DBB87-4192-7E45-8571-100175704D7A}"/>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30" name="Picture 29">
            <a:extLst>
              <a:ext uri="{FF2B5EF4-FFF2-40B4-BE49-F238E27FC236}">
                <a16:creationId xmlns:a16="http://schemas.microsoft.com/office/drawing/2014/main" id="{A7A1934C-65CA-2B4E-B291-E51099763143}"/>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F2C517B-3750-E64E-96F5-3AB551748AD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6" name="Picture 5">
            <a:extLst>
              <a:ext uri="{FF2B5EF4-FFF2-40B4-BE49-F238E27FC236}">
                <a16:creationId xmlns:a16="http://schemas.microsoft.com/office/drawing/2014/main" id="{C602E900-9B16-584E-869C-914C293BE415}"/>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48F70C29-49CA-D847-94E6-DDFD6867B44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19" name="Picture 18">
            <a:extLst>
              <a:ext uri="{FF2B5EF4-FFF2-40B4-BE49-F238E27FC236}">
                <a16:creationId xmlns:a16="http://schemas.microsoft.com/office/drawing/2014/main" id="{FE53F179-B772-4649-861A-B18CCED2A1BA}"/>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4789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4790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6ED89507-A804-3B41-A8A0-091880634F9C}"/>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19" name="Picture 18">
            <a:extLst>
              <a:ext uri="{FF2B5EF4-FFF2-40B4-BE49-F238E27FC236}">
                <a16:creationId xmlns:a16="http://schemas.microsoft.com/office/drawing/2014/main" id="{17C74E1C-EE7D-7F4C-8252-80ED87076CE0}"/>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07170700-C424-5E4E-82EC-A31230A01EF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19" name="Picture 18">
            <a:extLst>
              <a:ext uri="{FF2B5EF4-FFF2-40B4-BE49-F238E27FC236}">
                <a16:creationId xmlns:a16="http://schemas.microsoft.com/office/drawing/2014/main" id="{25B7E32E-BEF1-7F4E-AED6-86F44D320B84}"/>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Picture 28">
            <a:extLst>
              <a:ext uri="{FF2B5EF4-FFF2-40B4-BE49-F238E27FC236}">
                <a16:creationId xmlns:a16="http://schemas.microsoft.com/office/drawing/2014/main" id="{49C3B53F-DB8F-2442-809B-A608E85EA5C3}"/>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30" name="Picture 29">
            <a:extLst>
              <a:ext uri="{FF2B5EF4-FFF2-40B4-BE49-F238E27FC236}">
                <a16:creationId xmlns:a16="http://schemas.microsoft.com/office/drawing/2014/main" id="{C1AF0530-473D-074F-A934-3902E0E6F5C7}"/>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EC107992-AC3E-8746-93A4-FF2E05903D0C}"/>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21" name="Picture 20">
            <a:extLst>
              <a:ext uri="{FF2B5EF4-FFF2-40B4-BE49-F238E27FC236}">
                <a16:creationId xmlns:a16="http://schemas.microsoft.com/office/drawing/2014/main" id="{5E4B16BD-E154-AC43-8057-08D7026EA2A6}"/>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0BDA4FC1-DEBF-854C-BE8F-031391075130}"/>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24" name="Picture 23">
            <a:extLst>
              <a:ext uri="{FF2B5EF4-FFF2-40B4-BE49-F238E27FC236}">
                <a16:creationId xmlns:a16="http://schemas.microsoft.com/office/drawing/2014/main" id="{1C289A83-9D07-E744-8D17-20582C65E334}"/>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ghidaqahtan/booking-hote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s://www.google.com/search?q=booking&amp;oq=booking&amp;aqs=chrome..69i57j0l6j69i60.2290j0j7&amp;sourceid=chrome&amp;ie=UTF-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ctrTitle"/>
          </p:nvPr>
        </p:nvSpPr>
        <p:spPr>
          <a:xfrm>
            <a:off x="678450" y="992728"/>
            <a:ext cx="7787100" cy="11718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PREDICTING HOTELS PRICES IN SAUDI ARABIA BY USING MACHINE LEARNING </a:t>
            </a:r>
            <a:endParaRPr sz="2800" dirty="0"/>
          </a:p>
        </p:txBody>
      </p:sp>
      <p:sp>
        <p:nvSpPr>
          <p:cNvPr id="463" name="Google Shape;463;p30"/>
          <p:cNvSpPr txBox="1">
            <a:spLocks noGrp="1"/>
          </p:cNvSpPr>
          <p:nvPr>
            <p:ph type="subTitle" idx="1"/>
          </p:nvPr>
        </p:nvSpPr>
        <p:spPr>
          <a:xfrm>
            <a:off x="1995414" y="2888856"/>
            <a:ext cx="4958961" cy="17883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DEEP DIVERS TEAM</a:t>
            </a:r>
          </a:p>
          <a:p>
            <a:pPr marL="0" lvl="0" indent="0" algn="ctr" rtl="0">
              <a:spcBef>
                <a:spcPts val="0"/>
              </a:spcBef>
              <a:spcAft>
                <a:spcPts val="0"/>
              </a:spcAft>
              <a:buNone/>
            </a:pPr>
            <a:endParaRPr lang="en" dirty="0"/>
          </a:p>
          <a:p>
            <a:pPr marL="0" lvl="0" indent="0" rtl="0">
              <a:spcBef>
                <a:spcPts val="0"/>
              </a:spcBef>
              <a:spcAft>
                <a:spcPts val="0"/>
              </a:spcAft>
            </a:pPr>
            <a:r>
              <a:rPr lang="en-US" dirty="0"/>
              <a:t>Fatimah Al Yami </a:t>
            </a:r>
          </a:p>
          <a:p>
            <a:pPr marL="0" lvl="0" indent="0" rtl="0">
              <a:spcBef>
                <a:spcPts val="0"/>
              </a:spcBef>
              <a:spcAft>
                <a:spcPts val="0"/>
              </a:spcAft>
            </a:pPr>
            <a:r>
              <a:rPr lang="en-US" dirty="0"/>
              <a:t>Lubna Aldosari</a:t>
            </a:r>
          </a:p>
          <a:p>
            <a:pPr marL="0" lvl="0" indent="0" rtl="0">
              <a:spcBef>
                <a:spcPts val="0"/>
              </a:spcBef>
              <a:spcAft>
                <a:spcPts val="0"/>
              </a:spcAft>
            </a:pPr>
            <a:r>
              <a:rPr lang="en-US" dirty="0"/>
              <a:t>Sawsan Aljawni</a:t>
            </a:r>
          </a:p>
          <a:p>
            <a:pPr marL="0" lvl="0" indent="0" rtl="0">
              <a:spcBef>
                <a:spcPts val="0"/>
              </a:spcBef>
              <a:spcAft>
                <a:spcPts val="0"/>
              </a:spcAft>
            </a:pPr>
            <a:r>
              <a:rPr lang="en-US" dirty="0"/>
              <a:t>Monyah Aladeli</a:t>
            </a:r>
            <a:endParaRPr dirty="0"/>
          </a:p>
        </p:txBody>
      </p:sp>
      <p:sp>
        <p:nvSpPr>
          <p:cNvPr id="6" name="TextBox 5">
            <a:extLst>
              <a:ext uri="{FF2B5EF4-FFF2-40B4-BE49-F238E27FC236}">
                <a16:creationId xmlns:a16="http://schemas.microsoft.com/office/drawing/2014/main" id="{FE5F3CBC-93C1-0E4D-BFDF-C2FDA7D5435E}"/>
              </a:ext>
            </a:extLst>
          </p:cNvPr>
          <p:cNvSpPr txBox="1"/>
          <p:nvPr/>
        </p:nvSpPr>
        <p:spPr>
          <a:xfrm>
            <a:off x="8155172" y="627321"/>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BABE67D-A637-4F77-BF6F-4C243ADDEC46}"/>
              </a:ext>
            </a:extLst>
          </p:cNvPr>
          <p:cNvSpPr>
            <a:spLocks noGrp="1"/>
          </p:cNvSpPr>
          <p:nvPr>
            <p:ph type="title"/>
          </p:nvPr>
        </p:nvSpPr>
        <p:spPr>
          <a:xfrm>
            <a:off x="1250156" y="2322900"/>
            <a:ext cx="6979444" cy="497700"/>
          </a:xfrm>
        </p:spPr>
        <p:txBody>
          <a:bodyPr/>
          <a:lstStyle/>
          <a:p>
            <a:pPr algn="l"/>
            <a:r>
              <a:rPr lang="en-US" sz="3200" dirty="0"/>
              <a:t>Exploratory Data Analysis (EDA) </a:t>
            </a:r>
            <a:endParaRPr lang="en-US" dirty="0"/>
          </a:p>
        </p:txBody>
      </p:sp>
    </p:spTree>
    <p:extLst>
      <p:ext uri="{BB962C8B-B14F-4D97-AF65-F5344CB8AC3E}">
        <p14:creationId xmlns:p14="http://schemas.microsoft.com/office/powerpoint/2010/main" val="273768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7145E9FA-2545-47F6-A40A-2F5F099C78BB}"/>
              </a:ext>
            </a:extLst>
          </p:cNvPr>
          <p:cNvPicPr>
            <a:picLocks noChangeAspect="1"/>
          </p:cNvPicPr>
          <p:nvPr/>
        </p:nvPicPr>
        <p:blipFill>
          <a:blip r:embed="rId3"/>
          <a:stretch>
            <a:fillRect/>
          </a:stretch>
        </p:blipFill>
        <p:spPr>
          <a:xfrm>
            <a:off x="142624" y="1728866"/>
            <a:ext cx="8858752" cy="2920467"/>
          </a:xfrm>
          <a:prstGeom prst="rect">
            <a:avLst/>
          </a:prstGeom>
        </p:spPr>
      </p:pic>
      <p:pic>
        <p:nvPicPr>
          <p:cNvPr id="6" name="Picture 5">
            <a:extLst>
              <a:ext uri="{FF2B5EF4-FFF2-40B4-BE49-F238E27FC236}">
                <a16:creationId xmlns:a16="http://schemas.microsoft.com/office/drawing/2014/main" id="{2633FBE2-F85C-4EAB-8F35-EFAC8E203CF6}"/>
              </a:ext>
            </a:extLst>
          </p:cNvPr>
          <p:cNvPicPr>
            <a:picLocks noChangeAspect="1"/>
          </p:cNvPicPr>
          <p:nvPr/>
        </p:nvPicPr>
        <p:blipFill>
          <a:blip r:embed="rId4"/>
          <a:stretch>
            <a:fillRect/>
          </a:stretch>
        </p:blipFill>
        <p:spPr>
          <a:xfrm>
            <a:off x="142624" y="719014"/>
            <a:ext cx="3557899" cy="11169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6" name="Group 5">
            <a:extLst>
              <a:ext uri="{FF2B5EF4-FFF2-40B4-BE49-F238E27FC236}">
                <a16:creationId xmlns:a16="http://schemas.microsoft.com/office/drawing/2014/main" id="{D092EBC9-298F-4534-95D4-D5F0C057ACAA}"/>
              </a:ext>
            </a:extLst>
          </p:cNvPr>
          <p:cNvGrpSpPr/>
          <p:nvPr/>
        </p:nvGrpSpPr>
        <p:grpSpPr>
          <a:xfrm>
            <a:off x="96153" y="942841"/>
            <a:ext cx="8862110" cy="3479140"/>
            <a:chOff x="96153" y="942841"/>
            <a:chExt cx="9144000" cy="3694536"/>
          </a:xfrm>
        </p:grpSpPr>
        <p:pic>
          <p:nvPicPr>
            <p:cNvPr id="3" name="Picture 2" descr="Chart, bar chart&#10;&#10;Description automatically generated with medium confidence">
              <a:extLst>
                <a:ext uri="{FF2B5EF4-FFF2-40B4-BE49-F238E27FC236}">
                  <a16:creationId xmlns:a16="http://schemas.microsoft.com/office/drawing/2014/main" id="{920DA94C-701A-43F2-B955-25975B292D0A}"/>
                </a:ext>
              </a:extLst>
            </p:cNvPr>
            <p:cNvPicPr>
              <a:picLocks noChangeAspect="1"/>
            </p:cNvPicPr>
            <p:nvPr/>
          </p:nvPicPr>
          <p:blipFill>
            <a:blip r:embed="rId3"/>
            <a:stretch>
              <a:fillRect/>
            </a:stretch>
          </p:blipFill>
          <p:spPr>
            <a:xfrm>
              <a:off x="96153" y="1622872"/>
              <a:ext cx="9144000" cy="3014505"/>
            </a:xfrm>
            <a:prstGeom prst="rect">
              <a:avLst/>
            </a:prstGeom>
          </p:spPr>
        </p:pic>
        <p:pic>
          <p:nvPicPr>
            <p:cNvPr id="5" name="Picture 4">
              <a:extLst>
                <a:ext uri="{FF2B5EF4-FFF2-40B4-BE49-F238E27FC236}">
                  <a16:creationId xmlns:a16="http://schemas.microsoft.com/office/drawing/2014/main" id="{A74B8CBC-6EA5-4956-8340-F221F0A11DCB}"/>
                </a:ext>
              </a:extLst>
            </p:cNvPr>
            <p:cNvPicPr>
              <a:picLocks noChangeAspect="1"/>
            </p:cNvPicPr>
            <p:nvPr/>
          </p:nvPicPr>
          <p:blipFill>
            <a:blip r:embed="rId4"/>
            <a:stretch>
              <a:fillRect/>
            </a:stretch>
          </p:blipFill>
          <p:spPr>
            <a:xfrm>
              <a:off x="189021" y="942841"/>
              <a:ext cx="3748601" cy="975996"/>
            </a:xfrm>
            <a:prstGeom prst="rect">
              <a:avLst/>
            </a:prstGeom>
          </p:spPr>
        </p:pic>
      </p:grpSp>
    </p:spTree>
    <p:extLst>
      <p:ext uri="{BB962C8B-B14F-4D97-AF65-F5344CB8AC3E}">
        <p14:creationId xmlns:p14="http://schemas.microsoft.com/office/powerpoint/2010/main" val="261829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pic>
        <p:nvPicPr>
          <p:cNvPr id="4" name="Picture 3" descr="Timeline&#10;&#10;Description automatically generated">
            <a:extLst>
              <a:ext uri="{FF2B5EF4-FFF2-40B4-BE49-F238E27FC236}">
                <a16:creationId xmlns:a16="http://schemas.microsoft.com/office/drawing/2014/main" id="{061DDB6F-1656-4502-8841-66F702305007}"/>
              </a:ext>
            </a:extLst>
          </p:cNvPr>
          <p:cNvPicPr>
            <a:picLocks noChangeAspect="1"/>
          </p:cNvPicPr>
          <p:nvPr/>
        </p:nvPicPr>
        <p:blipFill>
          <a:blip r:embed="rId3"/>
          <a:stretch>
            <a:fillRect/>
          </a:stretch>
        </p:blipFill>
        <p:spPr>
          <a:xfrm>
            <a:off x="64294" y="1464547"/>
            <a:ext cx="9029700" cy="3014505"/>
          </a:xfrm>
          <a:prstGeom prst="rect">
            <a:avLst/>
          </a:prstGeom>
        </p:spPr>
      </p:pic>
      <p:pic>
        <p:nvPicPr>
          <p:cNvPr id="6" name="Picture 5">
            <a:extLst>
              <a:ext uri="{FF2B5EF4-FFF2-40B4-BE49-F238E27FC236}">
                <a16:creationId xmlns:a16="http://schemas.microsoft.com/office/drawing/2014/main" id="{C8AA6F02-41D7-4FB6-9BCA-66B51DC858EA}"/>
              </a:ext>
            </a:extLst>
          </p:cNvPr>
          <p:cNvPicPr>
            <a:picLocks noChangeAspect="1"/>
          </p:cNvPicPr>
          <p:nvPr/>
        </p:nvPicPr>
        <p:blipFill>
          <a:blip r:embed="rId4"/>
          <a:stretch>
            <a:fillRect/>
          </a:stretch>
        </p:blipFill>
        <p:spPr>
          <a:xfrm>
            <a:off x="215565" y="728042"/>
            <a:ext cx="2474472" cy="817043"/>
          </a:xfrm>
          <a:prstGeom prst="rect">
            <a:avLst/>
          </a:prstGeom>
        </p:spPr>
      </p:pic>
    </p:spTree>
    <p:extLst>
      <p:ext uri="{BB962C8B-B14F-4D97-AF65-F5344CB8AC3E}">
        <p14:creationId xmlns:p14="http://schemas.microsoft.com/office/powerpoint/2010/main" val="11574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8" name="Group 7">
            <a:extLst>
              <a:ext uri="{FF2B5EF4-FFF2-40B4-BE49-F238E27FC236}">
                <a16:creationId xmlns:a16="http://schemas.microsoft.com/office/drawing/2014/main" id="{EB6CE03A-7AD6-4DA8-99B4-68E8531FC6CF}"/>
              </a:ext>
            </a:extLst>
          </p:cNvPr>
          <p:cNvGrpSpPr/>
          <p:nvPr/>
        </p:nvGrpSpPr>
        <p:grpSpPr>
          <a:xfrm>
            <a:off x="362568" y="808580"/>
            <a:ext cx="8418863" cy="3634833"/>
            <a:chOff x="0" y="964243"/>
            <a:chExt cx="9144000" cy="4179257"/>
          </a:xfrm>
        </p:grpSpPr>
        <p:pic>
          <p:nvPicPr>
            <p:cNvPr id="3" name="Picture 2" descr="Chart, pie chart&#10;&#10;Description automatically generated">
              <a:extLst>
                <a:ext uri="{FF2B5EF4-FFF2-40B4-BE49-F238E27FC236}">
                  <a16:creationId xmlns:a16="http://schemas.microsoft.com/office/drawing/2014/main" id="{A6E94680-9F6D-4B38-9491-BE417FC84281}"/>
                </a:ext>
              </a:extLst>
            </p:cNvPr>
            <p:cNvPicPr>
              <a:picLocks noChangeAspect="1"/>
            </p:cNvPicPr>
            <p:nvPr/>
          </p:nvPicPr>
          <p:blipFill>
            <a:blip r:embed="rId3"/>
            <a:stretch>
              <a:fillRect/>
            </a:stretch>
          </p:blipFill>
          <p:spPr>
            <a:xfrm>
              <a:off x="0" y="2128995"/>
              <a:ext cx="9144000" cy="3014505"/>
            </a:xfrm>
            <a:prstGeom prst="rect">
              <a:avLst/>
            </a:prstGeom>
          </p:spPr>
        </p:pic>
        <p:pic>
          <p:nvPicPr>
            <p:cNvPr id="7" name="Picture 6">
              <a:extLst>
                <a:ext uri="{FF2B5EF4-FFF2-40B4-BE49-F238E27FC236}">
                  <a16:creationId xmlns:a16="http://schemas.microsoft.com/office/drawing/2014/main" id="{EEFFFA9C-EAD9-40B8-83CC-AE28BFE236AE}"/>
                </a:ext>
              </a:extLst>
            </p:cNvPr>
            <p:cNvPicPr>
              <a:picLocks noChangeAspect="1"/>
            </p:cNvPicPr>
            <p:nvPr/>
          </p:nvPicPr>
          <p:blipFill>
            <a:blip r:embed="rId4"/>
            <a:stretch>
              <a:fillRect/>
            </a:stretch>
          </p:blipFill>
          <p:spPr>
            <a:xfrm>
              <a:off x="1" y="964243"/>
              <a:ext cx="5374960" cy="1436058"/>
            </a:xfrm>
            <a:prstGeom prst="rect">
              <a:avLst/>
            </a:prstGeom>
          </p:spPr>
        </p:pic>
      </p:grpSp>
      <p:grpSp>
        <p:nvGrpSpPr>
          <p:cNvPr id="13" name="Group 12">
            <a:extLst>
              <a:ext uri="{FF2B5EF4-FFF2-40B4-BE49-F238E27FC236}">
                <a16:creationId xmlns:a16="http://schemas.microsoft.com/office/drawing/2014/main" id="{29EBBBEA-3C8D-43CB-89F8-30FBB4891B8B}"/>
              </a:ext>
            </a:extLst>
          </p:cNvPr>
          <p:cNvGrpSpPr/>
          <p:nvPr/>
        </p:nvGrpSpPr>
        <p:grpSpPr>
          <a:xfrm>
            <a:off x="89296" y="810508"/>
            <a:ext cx="8965406" cy="3632905"/>
            <a:chOff x="0" y="810508"/>
            <a:chExt cx="9144000" cy="3869170"/>
          </a:xfrm>
        </p:grpSpPr>
        <p:pic>
          <p:nvPicPr>
            <p:cNvPr id="10" name="Picture 9" descr="Chart, bubble chart&#10;&#10;Description automatically generated">
              <a:extLst>
                <a:ext uri="{FF2B5EF4-FFF2-40B4-BE49-F238E27FC236}">
                  <a16:creationId xmlns:a16="http://schemas.microsoft.com/office/drawing/2014/main" id="{D9FC6445-CFCC-4DC0-A7F1-889B017F6BAB}"/>
                </a:ext>
              </a:extLst>
            </p:cNvPr>
            <p:cNvPicPr>
              <a:picLocks noChangeAspect="1"/>
            </p:cNvPicPr>
            <p:nvPr/>
          </p:nvPicPr>
          <p:blipFill>
            <a:blip r:embed="rId5"/>
            <a:stretch>
              <a:fillRect/>
            </a:stretch>
          </p:blipFill>
          <p:spPr>
            <a:xfrm>
              <a:off x="0" y="1665173"/>
              <a:ext cx="9144000" cy="3014505"/>
            </a:xfrm>
            <a:prstGeom prst="rect">
              <a:avLst/>
            </a:prstGeom>
          </p:spPr>
        </p:pic>
        <p:pic>
          <p:nvPicPr>
            <p:cNvPr id="12" name="Picture 11">
              <a:extLst>
                <a:ext uri="{FF2B5EF4-FFF2-40B4-BE49-F238E27FC236}">
                  <a16:creationId xmlns:a16="http://schemas.microsoft.com/office/drawing/2014/main" id="{EF818787-9E38-4F01-A56E-B734AD5DA5EF}"/>
                </a:ext>
              </a:extLst>
            </p:cNvPr>
            <p:cNvPicPr>
              <a:picLocks noChangeAspect="1"/>
            </p:cNvPicPr>
            <p:nvPr/>
          </p:nvPicPr>
          <p:blipFill>
            <a:blip r:embed="rId6"/>
            <a:stretch>
              <a:fillRect/>
            </a:stretch>
          </p:blipFill>
          <p:spPr>
            <a:xfrm>
              <a:off x="108932" y="810508"/>
              <a:ext cx="3605760" cy="1090929"/>
            </a:xfrm>
            <a:prstGeom prst="rect">
              <a:avLst/>
            </a:prstGeom>
          </p:spPr>
        </p:pic>
      </p:grpSp>
    </p:spTree>
    <p:extLst>
      <p:ext uri="{BB962C8B-B14F-4D97-AF65-F5344CB8AC3E}">
        <p14:creationId xmlns:p14="http://schemas.microsoft.com/office/powerpoint/2010/main" val="32972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8" name="Group 7">
            <a:extLst>
              <a:ext uri="{FF2B5EF4-FFF2-40B4-BE49-F238E27FC236}">
                <a16:creationId xmlns:a16="http://schemas.microsoft.com/office/drawing/2014/main" id="{DC15B1F5-DAF3-4FAE-9410-07BDE1791EE3}"/>
              </a:ext>
            </a:extLst>
          </p:cNvPr>
          <p:cNvGrpSpPr/>
          <p:nvPr/>
        </p:nvGrpSpPr>
        <p:grpSpPr>
          <a:xfrm>
            <a:off x="0" y="840369"/>
            <a:ext cx="9144000" cy="3700540"/>
            <a:chOff x="0" y="840369"/>
            <a:chExt cx="9144000" cy="3700540"/>
          </a:xfrm>
        </p:grpSpPr>
        <p:pic>
          <p:nvPicPr>
            <p:cNvPr id="3" name="Picture 2" descr="Chart, bar chart&#10;&#10;Description automatically generated">
              <a:extLst>
                <a:ext uri="{FF2B5EF4-FFF2-40B4-BE49-F238E27FC236}">
                  <a16:creationId xmlns:a16="http://schemas.microsoft.com/office/drawing/2014/main" id="{D57846CC-7417-4FB3-B0E5-C832CF44C2F5}"/>
                </a:ext>
              </a:extLst>
            </p:cNvPr>
            <p:cNvPicPr>
              <a:picLocks noChangeAspect="1"/>
            </p:cNvPicPr>
            <p:nvPr/>
          </p:nvPicPr>
          <p:blipFill>
            <a:blip r:embed="rId3"/>
            <a:stretch>
              <a:fillRect/>
            </a:stretch>
          </p:blipFill>
          <p:spPr>
            <a:xfrm>
              <a:off x="0" y="1526404"/>
              <a:ext cx="9144000" cy="3014505"/>
            </a:xfrm>
            <a:prstGeom prst="rect">
              <a:avLst/>
            </a:prstGeom>
          </p:spPr>
        </p:pic>
        <p:pic>
          <p:nvPicPr>
            <p:cNvPr id="7" name="Picture 6">
              <a:extLst>
                <a:ext uri="{FF2B5EF4-FFF2-40B4-BE49-F238E27FC236}">
                  <a16:creationId xmlns:a16="http://schemas.microsoft.com/office/drawing/2014/main" id="{E22EC244-12BF-4C74-854C-88B4B158862C}"/>
                </a:ext>
              </a:extLst>
            </p:cNvPr>
            <p:cNvPicPr>
              <a:picLocks noChangeAspect="1"/>
            </p:cNvPicPr>
            <p:nvPr/>
          </p:nvPicPr>
          <p:blipFill>
            <a:blip r:embed="rId4"/>
            <a:stretch>
              <a:fillRect/>
            </a:stretch>
          </p:blipFill>
          <p:spPr>
            <a:xfrm>
              <a:off x="220301" y="840369"/>
              <a:ext cx="2469736" cy="1068345"/>
            </a:xfrm>
            <a:prstGeom prst="rect">
              <a:avLst/>
            </a:prstGeom>
          </p:spPr>
        </p:pic>
      </p:grpSp>
      <p:grpSp>
        <p:nvGrpSpPr>
          <p:cNvPr id="13" name="Group 12">
            <a:extLst>
              <a:ext uri="{FF2B5EF4-FFF2-40B4-BE49-F238E27FC236}">
                <a16:creationId xmlns:a16="http://schemas.microsoft.com/office/drawing/2014/main" id="{B5763BB8-5BE8-40EA-9F09-DF82F296CD14}"/>
              </a:ext>
            </a:extLst>
          </p:cNvPr>
          <p:cNvGrpSpPr/>
          <p:nvPr/>
        </p:nvGrpSpPr>
        <p:grpSpPr>
          <a:xfrm>
            <a:off x="0" y="715498"/>
            <a:ext cx="9043988" cy="3685052"/>
            <a:chOff x="0" y="715498"/>
            <a:chExt cx="9144000" cy="4016566"/>
          </a:xfrm>
        </p:grpSpPr>
        <p:pic>
          <p:nvPicPr>
            <p:cNvPr id="10" name="Picture 9" descr="Chart&#10;&#10;Description automatically generated">
              <a:extLst>
                <a:ext uri="{FF2B5EF4-FFF2-40B4-BE49-F238E27FC236}">
                  <a16:creationId xmlns:a16="http://schemas.microsoft.com/office/drawing/2014/main" id="{15E141F0-6169-4EF1-A2AB-61EAEAC29AE0}"/>
                </a:ext>
              </a:extLst>
            </p:cNvPr>
            <p:cNvPicPr>
              <a:picLocks noChangeAspect="1"/>
            </p:cNvPicPr>
            <p:nvPr/>
          </p:nvPicPr>
          <p:blipFill>
            <a:blip r:embed="rId5"/>
            <a:stretch>
              <a:fillRect/>
            </a:stretch>
          </p:blipFill>
          <p:spPr>
            <a:xfrm>
              <a:off x="0" y="1717559"/>
              <a:ext cx="9144000" cy="3014505"/>
            </a:xfrm>
            <a:prstGeom prst="rect">
              <a:avLst/>
            </a:prstGeom>
          </p:spPr>
        </p:pic>
        <p:pic>
          <p:nvPicPr>
            <p:cNvPr id="12" name="Picture 11">
              <a:extLst>
                <a:ext uri="{FF2B5EF4-FFF2-40B4-BE49-F238E27FC236}">
                  <a16:creationId xmlns:a16="http://schemas.microsoft.com/office/drawing/2014/main" id="{889E5BA8-47EE-4429-BCBC-223AE314062D}"/>
                </a:ext>
              </a:extLst>
            </p:cNvPr>
            <p:cNvPicPr>
              <a:picLocks noChangeAspect="1"/>
            </p:cNvPicPr>
            <p:nvPr/>
          </p:nvPicPr>
          <p:blipFill>
            <a:blip r:embed="rId6"/>
            <a:stretch>
              <a:fillRect/>
            </a:stretch>
          </p:blipFill>
          <p:spPr>
            <a:xfrm>
              <a:off x="220301" y="715498"/>
              <a:ext cx="4027172" cy="1318085"/>
            </a:xfrm>
            <a:prstGeom prst="rect">
              <a:avLst/>
            </a:prstGeom>
          </p:spPr>
        </p:pic>
      </p:grpSp>
    </p:spTree>
    <p:extLst>
      <p:ext uri="{BB962C8B-B14F-4D97-AF65-F5344CB8AC3E}">
        <p14:creationId xmlns:p14="http://schemas.microsoft.com/office/powerpoint/2010/main" val="21611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491634"/>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5" name="Group 4">
            <a:extLst>
              <a:ext uri="{FF2B5EF4-FFF2-40B4-BE49-F238E27FC236}">
                <a16:creationId xmlns:a16="http://schemas.microsoft.com/office/drawing/2014/main" id="{D04BA953-ACE5-411E-8056-5C73DEBE5C9F}"/>
              </a:ext>
            </a:extLst>
          </p:cNvPr>
          <p:cNvGrpSpPr/>
          <p:nvPr/>
        </p:nvGrpSpPr>
        <p:grpSpPr>
          <a:xfrm>
            <a:off x="91474" y="903541"/>
            <a:ext cx="8961051" cy="3492855"/>
            <a:chOff x="91474" y="903541"/>
            <a:chExt cx="8961051" cy="3492855"/>
          </a:xfrm>
        </p:grpSpPr>
        <p:pic>
          <p:nvPicPr>
            <p:cNvPr id="3" name="Picture 2">
              <a:extLst>
                <a:ext uri="{FF2B5EF4-FFF2-40B4-BE49-F238E27FC236}">
                  <a16:creationId xmlns:a16="http://schemas.microsoft.com/office/drawing/2014/main" id="{88799069-228C-B741-AC02-9A48C87FF057}"/>
                </a:ext>
              </a:extLst>
            </p:cNvPr>
            <p:cNvPicPr>
              <a:picLocks noChangeAspect="1"/>
            </p:cNvPicPr>
            <p:nvPr/>
          </p:nvPicPr>
          <p:blipFill>
            <a:blip r:embed="rId3"/>
            <a:stretch>
              <a:fillRect/>
            </a:stretch>
          </p:blipFill>
          <p:spPr>
            <a:xfrm>
              <a:off x="91474" y="1456051"/>
              <a:ext cx="8961051" cy="2940345"/>
            </a:xfrm>
            <a:prstGeom prst="rect">
              <a:avLst/>
            </a:prstGeom>
          </p:spPr>
        </p:pic>
        <p:pic>
          <p:nvPicPr>
            <p:cNvPr id="4" name="Picture 3">
              <a:extLst>
                <a:ext uri="{FF2B5EF4-FFF2-40B4-BE49-F238E27FC236}">
                  <a16:creationId xmlns:a16="http://schemas.microsoft.com/office/drawing/2014/main" id="{CAE8AB71-2721-4F4C-B9CC-D5EC25E23261}"/>
                </a:ext>
              </a:extLst>
            </p:cNvPr>
            <p:cNvPicPr>
              <a:picLocks noChangeAspect="1"/>
            </p:cNvPicPr>
            <p:nvPr/>
          </p:nvPicPr>
          <p:blipFill>
            <a:blip r:embed="rId4"/>
            <a:stretch>
              <a:fillRect/>
            </a:stretch>
          </p:blipFill>
          <p:spPr>
            <a:xfrm>
              <a:off x="432841" y="903541"/>
              <a:ext cx="3791112" cy="910971"/>
            </a:xfrm>
            <a:prstGeom prst="rect">
              <a:avLst/>
            </a:prstGeom>
          </p:spPr>
        </p:pic>
      </p:grpSp>
    </p:spTree>
    <p:extLst>
      <p:ext uri="{BB962C8B-B14F-4D97-AF65-F5344CB8AC3E}">
        <p14:creationId xmlns:p14="http://schemas.microsoft.com/office/powerpoint/2010/main" val="139770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5E2C-910C-49F5-8A65-54CEAC5B3E73}"/>
              </a:ext>
            </a:extLst>
          </p:cNvPr>
          <p:cNvSpPr>
            <a:spLocks noGrp="1"/>
          </p:cNvSpPr>
          <p:nvPr>
            <p:ph type="title"/>
          </p:nvPr>
        </p:nvSpPr>
        <p:spPr>
          <a:xfrm>
            <a:off x="2173201" y="2166682"/>
            <a:ext cx="4044000" cy="497700"/>
          </a:xfrm>
        </p:spPr>
        <p:txBody>
          <a:bodyPr/>
          <a:lstStyle/>
          <a:p>
            <a:r>
              <a:rPr lang="en-US" sz="4800" dirty="0"/>
              <a:t>Modeling</a:t>
            </a:r>
          </a:p>
        </p:txBody>
      </p:sp>
    </p:spTree>
    <p:extLst>
      <p:ext uri="{BB962C8B-B14F-4D97-AF65-F5344CB8AC3E}">
        <p14:creationId xmlns:p14="http://schemas.microsoft.com/office/powerpoint/2010/main" val="24934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32"/>
          <p:cNvSpPr txBox="1">
            <a:spLocks noGrp="1"/>
          </p:cNvSpPr>
          <p:nvPr>
            <p:ph type="subTitle" idx="3"/>
          </p:nvPr>
        </p:nvSpPr>
        <p:spPr>
          <a:xfrm>
            <a:off x="-379437" y="1704272"/>
            <a:ext cx="3690000" cy="357000"/>
          </a:xfrm>
          <a:prstGeom prst="rect">
            <a:avLst/>
          </a:prstGeom>
        </p:spPr>
        <p:txBody>
          <a:bodyPr spcFirstLastPara="1" wrap="square" lIns="91425" tIns="91425" rIns="91425" bIns="91425" anchor="ctr" anchorCtr="0">
            <a:noAutofit/>
          </a:bodyPr>
          <a:lstStyle/>
          <a:p>
            <a:pPr marL="0" lvl="0" indent="0"/>
            <a:r>
              <a:rPr lang="en-US" sz="2000" dirty="0"/>
              <a:t>Split the data </a:t>
            </a:r>
            <a:endParaRPr sz="2000" dirty="0"/>
          </a:p>
        </p:txBody>
      </p:sp>
      <p:sp>
        <p:nvSpPr>
          <p:cNvPr id="476" name="Google Shape;476;p32"/>
          <p:cNvSpPr txBox="1">
            <a:spLocks noGrp="1"/>
          </p:cNvSpPr>
          <p:nvPr>
            <p:ph type="subTitle" idx="1"/>
          </p:nvPr>
        </p:nvSpPr>
        <p:spPr>
          <a:xfrm>
            <a:off x="847600" y="4113821"/>
            <a:ext cx="3830100" cy="357000"/>
          </a:xfrm>
          <a:prstGeom prst="rect">
            <a:avLst/>
          </a:prstGeom>
        </p:spPr>
        <p:txBody>
          <a:bodyPr spcFirstLastPara="1" wrap="square" lIns="91425" tIns="91425" rIns="91425" bIns="91425" anchor="ctr" anchorCtr="0">
            <a:noAutofit/>
          </a:bodyPr>
          <a:lstStyle/>
          <a:p>
            <a:pPr marL="0" lvl="0" indent="0"/>
            <a:r>
              <a:rPr lang="en-US" sz="2000" dirty="0" err="1"/>
              <a:t>XGBoost</a:t>
            </a:r>
            <a:r>
              <a:rPr lang="en-US" sz="2000" dirty="0"/>
              <a:t> Regression </a:t>
            </a:r>
          </a:p>
        </p:txBody>
      </p:sp>
      <p:sp>
        <p:nvSpPr>
          <p:cNvPr id="479" name="Google Shape;479;p32"/>
          <p:cNvSpPr txBox="1">
            <a:spLocks noGrp="1"/>
          </p:cNvSpPr>
          <p:nvPr>
            <p:ph type="subTitle" idx="5"/>
          </p:nvPr>
        </p:nvSpPr>
        <p:spPr>
          <a:xfrm>
            <a:off x="4164858" y="4113821"/>
            <a:ext cx="4131541" cy="357000"/>
          </a:xfrm>
          <a:prstGeom prst="rect">
            <a:avLst/>
          </a:prstGeom>
        </p:spPr>
        <p:txBody>
          <a:bodyPr spcFirstLastPara="1" wrap="square" lIns="91425" tIns="91425" rIns="91425" bIns="91425" anchor="ctr" anchorCtr="0">
            <a:noAutofit/>
          </a:bodyPr>
          <a:lstStyle/>
          <a:p>
            <a:pPr marL="0" lvl="0" indent="0"/>
            <a:r>
              <a:rPr lang="en-US" sz="2000" dirty="0"/>
              <a:t>Grid Search for </a:t>
            </a:r>
          </a:p>
          <a:p>
            <a:pPr marL="0" lvl="0" indent="0"/>
            <a:r>
              <a:rPr lang="en-US" sz="2000" dirty="0"/>
              <a:t>Regression</a:t>
            </a:r>
          </a:p>
        </p:txBody>
      </p:sp>
      <p:sp>
        <p:nvSpPr>
          <p:cNvPr id="481" name="Google Shape;481;p32"/>
          <p:cNvSpPr txBox="1">
            <a:spLocks noGrp="1"/>
          </p:cNvSpPr>
          <p:nvPr>
            <p:ph type="subTitle" idx="7"/>
          </p:nvPr>
        </p:nvSpPr>
        <p:spPr>
          <a:xfrm>
            <a:off x="2123582" y="1787116"/>
            <a:ext cx="4283996" cy="357000"/>
          </a:xfrm>
          <a:prstGeom prst="rect">
            <a:avLst/>
          </a:prstGeom>
        </p:spPr>
        <p:txBody>
          <a:bodyPr spcFirstLastPara="1" wrap="square" lIns="91425" tIns="91425" rIns="91425" bIns="91425" anchor="ctr" anchorCtr="0">
            <a:noAutofit/>
          </a:bodyPr>
          <a:lstStyle/>
          <a:p>
            <a:pPr marL="0" lvl="0" indent="0"/>
            <a:r>
              <a:rPr lang="en-US" sz="2000" dirty="0"/>
              <a:t>Scaling the data</a:t>
            </a:r>
          </a:p>
        </p:txBody>
      </p:sp>
      <p:sp>
        <p:nvSpPr>
          <p:cNvPr id="483" name="Google Shape;483;p32"/>
          <p:cNvSpPr txBox="1">
            <a:spLocks noGrp="1"/>
          </p:cNvSpPr>
          <p:nvPr>
            <p:ph type="title" idx="9"/>
          </p:nvPr>
        </p:nvSpPr>
        <p:spPr>
          <a:xfrm>
            <a:off x="945963" y="97488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4" name="Google Shape;484;p32"/>
          <p:cNvSpPr txBox="1">
            <a:spLocks noGrp="1"/>
          </p:cNvSpPr>
          <p:nvPr>
            <p:ph type="title" idx="13"/>
          </p:nvPr>
        </p:nvSpPr>
        <p:spPr>
          <a:xfrm>
            <a:off x="2074016" y="344632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85" name="Google Shape;485;p32"/>
          <p:cNvSpPr txBox="1">
            <a:spLocks noGrp="1"/>
          </p:cNvSpPr>
          <p:nvPr>
            <p:ph type="title" idx="14"/>
          </p:nvPr>
        </p:nvSpPr>
        <p:spPr>
          <a:xfrm>
            <a:off x="3638500" y="9445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6" name="Google Shape;486;p32"/>
          <p:cNvSpPr txBox="1">
            <a:spLocks noGrp="1"/>
          </p:cNvSpPr>
          <p:nvPr>
            <p:ph type="title" idx="15"/>
          </p:nvPr>
        </p:nvSpPr>
        <p:spPr>
          <a:xfrm>
            <a:off x="5384516" y="344632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 name="Google Shape;486;p32">
            <a:extLst>
              <a:ext uri="{FF2B5EF4-FFF2-40B4-BE49-F238E27FC236}">
                <a16:creationId xmlns:a16="http://schemas.microsoft.com/office/drawing/2014/main" id="{A4D1E35C-0B34-0B47-9916-C6A11D7A9F9D}"/>
              </a:ext>
            </a:extLst>
          </p:cNvPr>
          <p:cNvSpPr txBox="1">
            <a:spLocks/>
          </p:cNvSpPr>
          <p:nvPr/>
        </p:nvSpPr>
        <p:spPr>
          <a:xfrm>
            <a:off x="6699208" y="980884"/>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t>03</a:t>
            </a:r>
          </a:p>
        </p:txBody>
      </p:sp>
      <p:sp>
        <p:nvSpPr>
          <p:cNvPr id="26" name="Google Shape;479;p32">
            <a:extLst>
              <a:ext uri="{FF2B5EF4-FFF2-40B4-BE49-F238E27FC236}">
                <a16:creationId xmlns:a16="http://schemas.microsoft.com/office/drawing/2014/main" id="{FC3CE3AF-2CA1-E04F-A76D-A1E60F4FE3E7}"/>
              </a:ext>
            </a:extLst>
          </p:cNvPr>
          <p:cNvSpPr txBox="1">
            <a:spLocks/>
          </p:cNvSpPr>
          <p:nvPr/>
        </p:nvSpPr>
        <p:spPr>
          <a:xfrm>
            <a:off x="5384516" y="1819080"/>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000" dirty="0"/>
              <a:t>Random Forest </a:t>
            </a:r>
          </a:p>
          <a:p>
            <a:pPr marL="0" indent="0"/>
            <a:r>
              <a:rPr lang="en-US" sz="2000" dirty="0"/>
              <a:t>Regression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2" name="Subtitle 1">
            <a:extLst>
              <a:ext uri="{FF2B5EF4-FFF2-40B4-BE49-F238E27FC236}">
                <a16:creationId xmlns:a16="http://schemas.microsoft.com/office/drawing/2014/main" id="{5A2F1978-FF2F-6046-9D34-393477A28DCE}"/>
              </a:ext>
            </a:extLst>
          </p:cNvPr>
          <p:cNvSpPr>
            <a:spLocks noGrp="1" noChangeArrowheads="1"/>
          </p:cNvSpPr>
          <p:nvPr>
            <p:ph type="subTitle" idx="1"/>
          </p:nvPr>
        </p:nvSpPr>
        <p:spPr bwMode="auto">
          <a:xfrm>
            <a:off x="1068149" y="1665229"/>
            <a:ext cx="6319879" cy="2477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The cost functions for </a:t>
            </a:r>
            <a:r>
              <a:rPr kumimoji="0" lang="en-US" altLang="en-US" sz="1200" b="1" i="0" strike="noStrike" cap="none" normalizeH="0" baseline="0" dirty="0" err="1">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RandomForestRegressor</a:t>
            </a: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 model are:</a:t>
            </a: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200" b="1"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endParaRPr>
          </a:p>
          <a:p>
            <a:pPr marL="0" lvl="0" indent="0">
              <a:buClrTx/>
              <a:buSzTx/>
            </a:pPr>
            <a:r>
              <a:rPr lang="ar-SA" altLang="en-US" sz="1200" dirty="0">
                <a:solidFill>
                  <a:srgbClr val="000000"/>
                </a:solidFill>
                <a:latin typeface="Open Sans" panose="020B0606030504020204" pitchFamily="34" charset="0"/>
                <a:ea typeface="Times New Roman" panose="02020603050405020304" pitchFamily="18" charset="0"/>
              </a:rPr>
              <a:t>   </a:t>
            </a:r>
            <a:r>
              <a:rPr lang="en-US" altLang="en-US" sz="1200" b="1" dirty="0">
                <a:solidFill>
                  <a:srgbClr val="000000"/>
                </a:solidFill>
                <a:latin typeface="Open Sans" panose="020B0606030504020204" pitchFamily="34" charset="0"/>
                <a:ea typeface="Times New Roman" panose="02020603050405020304" pitchFamily="18" charset="0"/>
              </a:rPr>
              <a:t>MSE =  506.86</a:t>
            </a:r>
            <a:endParaRPr lang="ar-SA" altLang="en-US" sz="1200" b="1" dirty="0">
              <a:solidFill>
                <a:srgbClr val="000000"/>
              </a:solidFill>
              <a:latin typeface="Open Sans" panose="020B0606030504020204" pitchFamily="34" charset="0"/>
              <a:ea typeface="Times New Roman" panose="02020603050405020304" pitchFamily="18" charset="0"/>
            </a:endParaRP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MAE =  8.79</a:t>
            </a:r>
          </a:p>
          <a:p>
            <a:pPr marL="0" lvl="0" indent="0">
              <a:buClrTx/>
              <a:buSzTx/>
            </a:pPr>
            <a:r>
              <a:rPr lang="ar-SA" altLang="en-US" sz="1200" b="1" dirty="0">
                <a:solidFill>
                  <a:srgbClr val="000000"/>
                </a:solidFill>
                <a:latin typeface="Open Sans" panose="020B0606030504020204" pitchFamily="34" charset="0"/>
                <a:ea typeface="Times New Roman" panose="02020603050405020304" pitchFamily="18" charset="0"/>
              </a:rPr>
              <a:t>   </a:t>
            </a:r>
            <a:r>
              <a:rPr lang="en-US" altLang="en-US" sz="1200" b="1" dirty="0">
                <a:solidFill>
                  <a:srgbClr val="000000"/>
                </a:solidFill>
                <a:latin typeface="Open Sans" panose="020B0606030504020204" pitchFamily="34" charset="0"/>
                <a:ea typeface="Times New Roman" panose="02020603050405020304" pitchFamily="18" charset="0"/>
              </a:rPr>
              <a:t>RMSE =  22.51</a:t>
            </a:r>
          </a:p>
          <a:p>
            <a:pPr marL="0" lvl="0" indent="0">
              <a:buClrTx/>
              <a:buSzTx/>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lvl="0" indent="0">
              <a:buClrTx/>
              <a:buSzTx/>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The cost functions for </a:t>
            </a:r>
            <a:r>
              <a:rPr kumimoji="0" lang="en-US" altLang="en-US" sz="1200" b="1" i="0" u="none" strike="noStrike" cap="none" normalizeH="0" baseline="0" dirty="0" err="1">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XGBoost</a:t>
            </a: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 Regression model are:</a:t>
            </a: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200" b="1" i="0" u="none" strike="noStrike" cap="none" normalizeH="0" baseline="0" dirty="0">
              <a:ln>
                <a:noFill/>
              </a:ln>
              <a:solidFill>
                <a:schemeClr val="tx1"/>
              </a:solidFill>
              <a:effectLst/>
            </a:endParaRP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MSE =  656.76</a:t>
            </a: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MAE =  11.53</a:t>
            </a: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RMSE =  25.62</a:t>
            </a:r>
          </a:p>
          <a:p>
            <a:pPr marL="0" lvl="0" indent="0" algn="l">
              <a:buClrTx/>
              <a:buSzTx/>
            </a:pPr>
            <a:endPar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endParaRPr>
          </a:p>
        </p:txBody>
      </p:sp>
      <p:sp>
        <p:nvSpPr>
          <p:cNvPr id="6" name="Google Shape;559;p39">
            <a:extLst>
              <a:ext uri="{FF2B5EF4-FFF2-40B4-BE49-F238E27FC236}">
                <a16:creationId xmlns:a16="http://schemas.microsoft.com/office/drawing/2014/main" id="{7654EDD3-E3DC-7B4F-BEF7-9A345AE56381}"/>
              </a:ext>
            </a:extLst>
          </p:cNvPr>
          <p:cNvSpPr txBox="1">
            <a:spLocks/>
          </p:cNvSpPr>
          <p:nvPr/>
        </p:nvSpPr>
        <p:spPr>
          <a:xfrm>
            <a:off x="2110152" y="445024"/>
            <a:ext cx="4860000"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r>
              <a:rPr lang="en-US" sz="4800" u="sng" dirty="0">
                <a:latin typeface="Arial" panose="020B0604020202020204" pitchFamily="34" charset="0"/>
                <a:cs typeface="Arial" panose="020B0604020202020204" pitchFamily="34" charset="0"/>
              </a:rPr>
              <a:t>Results</a:t>
            </a:r>
            <a:endParaRPr lang="en-US" u="sng"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7"/>
        <p:cNvGrpSpPr/>
        <p:nvPr/>
      </p:nvGrpSpPr>
      <p:grpSpPr>
        <a:xfrm>
          <a:off x="0" y="0"/>
          <a:ext cx="0" cy="0"/>
          <a:chOff x="0" y="0"/>
          <a:chExt cx="0" cy="0"/>
        </a:xfrm>
      </p:grpSpPr>
      <p:sp>
        <p:nvSpPr>
          <p:cNvPr id="468" name="Google Shape;468;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outlines:</a:t>
            </a:r>
            <a:endParaRPr dirty="0"/>
          </a:p>
        </p:txBody>
      </p:sp>
      <p:sp>
        <p:nvSpPr>
          <p:cNvPr id="469" name="Google Shape;469;p31"/>
          <p:cNvSpPr txBox="1">
            <a:spLocks noGrp="1"/>
          </p:cNvSpPr>
          <p:nvPr>
            <p:ph type="body" idx="1"/>
          </p:nvPr>
        </p:nvSpPr>
        <p:spPr>
          <a:xfrm>
            <a:off x="540000" y="1327093"/>
            <a:ext cx="8263196" cy="3453131"/>
          </a:xfrm>
          <a:prstGeom prst="rect">
            <a:avLst/>
          </a:prstGeom>
        </p:spPr>
        <p:txBody>
          <a:bodyPr spcFirstLastPara="1" wrap="square" lIns="91425" tIns="91425" rIns="91425" bIns="91425" anchor="t" anchorCtr="0">
            <a:noAutofit/>
          </a:bodyPr>
          <a:lstStyle/>
          <a:p>
            <a:pPr lvl="0"/>
            <a:r>
              <a:rPr lang="en-US" sz="1600" dirty="0"/>
              <a:t>Introduction and Business problem</a:t>
            </a:r>
            <a:endParaRPr lang="ar-SA" sz="1600" dirty="0"/>
          </a:p>
          <a:p>
            <a:pPr marL="114300" lvl="0" indent="0">
              <a:buNone/>
            </a:pPr>
            <a:endParaRPr lang="en-US" sz="1600" dirty="0"/>
          </a:p>
          <a:p>
            <a:pPr lvl="0"/>
            <a:r>
              <a:rPr lang="en-US" sz="1600" dirty="0"/>
              <a:t>Data Description </a:t>
            </a:r>
            <a:endParaRPr lang="ar-SA" sz="1600" dirty="0"/>
          </a:p>
          <a:p>
            <a:pPr marL="114300" lvl="0" indent="0">
              <a:buNone/>
            </a:pPr>
            <a:endParaRPr lang="en-US" sz="1600" dirty="0"/>
          </a:p>
          <a:p>
            <a:pPr lvl="0"/>
            <a:r>
              <a:rPr lang="en-US" sz="1600" dirty="0"/>
              <a:t>Data Preprocessing</a:t>
            </a:r>
            <a:endParaRPr lang="ar-SA" sz="1600" dirty="0"/>
          </a:p>
          <a:p>
            <a:pPr marL="114300" lvl="0" indent="0">
              <a:buNone/>
            </a:pPr>
            <a:r>
              <a:rPr lang="en-US" sz="1600" dirty="0"/>
              <a:t> </a:t>
            </a:r>
          </a:p>
          <a:p>
            <a:pPr lvl="0"/>
            <a:r>
              <a:rPr lang="en-US" sz="1600" dirty="0"/>
              <a:t>Exploratory Data Analysis (EDA) </a:t>
            </a:r>
            <a:endParaRPr lang="ar-SA" sz="1600" dirty="0"/>
          </a:p>
          <a:p>
            <a:pPr marL="114300" lvl="0" indent="0">
              <a:buNone/>
            </a:pPr>
            <a:endParaRPr lang="en-US" sz="1600" dirty="0"/>
          </a:p>
          <a:p>
            <a:pPr lvl="0"/>
            <a:r>
              <a:rPr lang="en-US" sz="1600" dirty="0"/>
              <a:t>Modeling &amp; Results</a:t>
            </a:r>
            <a:endParaRPr lang="ar-SA" sz="1600" dirty="0"/>
          </a:p>
          <a:p>
            <a:pPr marL="114300" lvl="0" indent="0">
              <a:buNone/>
            </a:pPr>
            <a:endParaRPr lang="en-US" sz="1600" dirty="0"/>
          </a:p>
          <a:p>
            <a:pPr lvl="0"/>
            <a:r>
              <a:rPr lang="en-US" sz="1600" dirty="0"/>
              <a:t>Conclusion and future work</a:t>
            </a:r>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354741D3-F143-491F-A436-68C63D865A1F}"/>
              </a:ext>
            </a:extLst>
          </p:cNvPr>
          <p:cNvPicPr>
            <a:picLocks noChangeAspect="1"/>
          </p:cNvPicPr>
          <p:nvPr/>
        </p:nvPicPr>
        <p:blipFill>
          <a:blip r:embed="rId3"/>
          <a:stretch>
            <a:fillRect/>
          </a:stretch>
        </p:blipFill>
        <p:spPr>
          <a:xfrm>
            <a:off x="5664425" y="2400119"/>
            <a:ext cx="2387150" cy="1966473"/>
          </a:xfrm>
          <a:prstGeom prst="ellipse">
            <a:avLst/>
          </a:prstGeom>
          <a:noFill/>
          <a:ln w="63500" cap="rnd">
            <a:noFill/>
          </a:ln>
          <a:effectLst>
            <a:outerShdw blurRad="50800" dist="50800" dir="5400000" algn="ctr" rotWithShape="0">
              <a:schemeClr val="bg1"/>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30C71826-4999-49B2-8AA5-250EF69EAE91}"/>
              </a:ext>
            </a:extLst>
          </p:cNvPr>
          <p:cNvPicPr>
            <a:picLocks noChangeAspect="1"/>
          </p:cNvPicPr>
          <p:nvPr/>
        </p:nvPicPr>
        <p:blipFill>
          <a:blip r:embed="rId4"/>
          <a:stretch>
            <a:fillRect/>
          </a:stretch>
        </p:blipFill>
        <p:spPr>
          <a:xfrm>
            <a:off x="6742983" y="997395"/>
            <a:ext cx="2330828" cy="2056263"/>
          </a:xfrm>
          <a:prstGeom prst="ellipse">
            <a:avLst/>
          </a:prstGeom>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37"/>
          <p:cNvSpPr txBox="1">
            <a:spLocks noGrp="1"/>
          </p:cNvSpPr>
          <p:nvPr>
            <p:ph type="subTitle" idx="1"/>
          </p:nvPr>
        </p:nvSpPr>
        <p:spPr>
          <a:xfrm>
            <a:off x="1400376" y="1231159"/>
            <a:ext cx="6715482" cy="2151312"/>
          </a:xfrm>
          <a:prstGeom prst="rect">
            <a:avLst/>
          </a:prstGeom>
        </p:spPr>
        <p:txBody>
          <a:bodyPr spcFirstLastPara="1" wrap="square" lIns="91425" tIns="91425" rIns="91425" bIns="91425" anchor="t" anchorCtr="0">
            <a:noAutofit/>
          </a:bodyPr>
          <a:lstStyle/>
          <a:p>
            <a:pPr marL="0" indent="0">
              <a:spcAft>
                <a:spcPts val="1600"/>
              </a:spcAft>
            </a:pPr>
            <a:r>
              <a:rPr lang="en-US" dirty="0"/>
              <a:t>For location that does not have apartment hotels, our model can give this a recommendation on whether to open it in these cities or not based on the market trends and historical data.</a:t>
            </a:r>
          </a:p>
          <a:p>
            <a:pPr marL="0" indent="0">
              <a:spcAft>
                <a:spcPts val="1600"/>
              </a:spcAft>
            </a:pPr>
            <a:r>
              <a:rPr lang="en-US" dirty="0"/>
              <a:t> Also, we noticed based on all regression models we used in this project for hotel data the best cost functions results were for the </a:t>
            </a:r>
            <a:r>
              <a:rPr lang="en-US" dirty="0" err="1"/>
              <a:t>RandomForestRegressor</a:t>
            </a:r>
            <a:r>
              <a:rPr lang="en-US" dirty="0"/>
              <a:t> model. </a:t>
            </a:r>
            <a:endParaRPr dirty="0"/>
          </a:p>
        </p:txBody>
      </p:sp>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r>
              <a:rPr lang="en-US" sz="3200" dirty="0"/>
              <a:t>Conclusion and Future Work</a:t>
            </a:r>
            <a:br>
              <a:rPr lang="en-US" sz="3200" dirty="0"/>
            </a:br>
            <a:endParaRPr dirty="0"/>
          </a:p>
        </p:txBody>
      </p:sp>
      <p:pic>
        <p:nvPicPr>
          <p:cNvPr id="4" name="Picture 3">
            <a:extLst>
              <a:ext uri="{FF2B5EF4-FFF2-40B4-BE49-F238E27FC236}">
                <a16:creationId xmlns:a16="http://schemas.microsoft.com/office/drawing/2014/main" id="{81CFF3E1-3489-4260-A97B-DCC891176E41}"/>
              </a:ext>
            </a:extLst>
          </p:cNvPr>
          <p:cNvPicPr>
            <a:picLocks noChangeAspect="1"/>
          </p:cNvPicPr>
          <p:nvPr/>
        </p:nvPicPr>
        <p:blipFill>
          <a:blip r:embed="rId3"/>
          <a:stretch>
            <a:fillRect/>
          </a:stretch>
        </p:blipFill>
        <p:spPr>
          <a:xfrm>
            <a:off x="5947750" y="2795101"/>
            <a:ext cx="1935755" cy="175162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 name="Picture 1">
            <a:extLst>
              <a:ext uri="{FF2B5EF4-FFF2-40B4-BE49-F238E27FC236}">
                <a16:creationId xmlns:a16="http://schemas.microsoft.com/office/drawing/2014/main" id="{A9AD512A-9A37-4880-95D2-66E3432F8959}"/>
              </a:ext>
            </a:extLst>
          </p:cNvPr>
          <p:cNvPicPr>
            <a:picLocks noChangeAspect="1"/>
          </p:cNvPicPr>
          <p:nvPr/>
        </p:nvPicPr>
        <p:blipFill>
          <a:blip r:embed="rId4"/>
          <a:stretch>
            <a:fillRect/>
          </a:stretch>
        </p:blipFill>
        <p:spPr>
          <a:xfrm>
            <a:off x="1472749" y="2992724"/>
            <a:ext cx="1819307" cy="168372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42C52997-6B22-499E-B7E0-2A0C8FD029E2}"/>
              </a:ext>
            </a:extLst>
          </p:cNvPr>
          <p:cNvPicPr>
            <a:picLocks noChangeAspect="1"/>
          </p:cNvPicPr>
          <p:nvPr/>
        </p:nvPicPr>
        <p:blipFill>
          <a:blip r:embed="rId5"/>
          <a:stretch>
            <a:fillRect/>
          </a:stretch>
        </p:blipFill>
        <p:spPr>
          <a:xfrm>
            <a:off x="3608216" y="2911337"/>
            <a:ext cx="1950660" cy="175162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37"/>
          <p:cNvSpPr txBox="1">
            <a:spLocks noGrp="1"/>
          </p:cNvSpPr>
          <p:nvPr>
            <p:ph type="subTitle" idx="1"/>
          </p:nvPr>
        </p:nvSpPr>
        <p:spPr>
          <a:xfrm>
            <a:off x="1040798" y="2579842"/>
            <a:ext cx="7062404" cy="2120489"/>
          </a:xfrm>
          <a:prstGeom prst="rect">
            <a:avLst/>
          </a:prstGeom>
        </p:spPr>
        <p:txBody>
          <a:bodyPr spcFirstLastPara="1" wrap="square" lIns="91425" tIns="91425" rIns="91425" bIns="91425" anchor="t" anchorCtr="0">
            <a:noAutofit/>
          </a:bodyPr>
          <a:lstStyle/>
          <a:p>
            <a:pPr marL="0" indent="0">
              <a:spcAft>
                <a:spcPts val="1600"/>
              </a:spcAft>
            </a:pPr>
            <a:r>
              <a:rPr lang="en-US" sz="2400" b="1" dirty="0"/>
              <a:t>Any Questions?</a:t>
            </a:r>
            <a:endParaRPr lang="en-US" sz="2400" dirty="0"/>
          </a:p>
          <a:p>
            <a:pPr marL="0" lvl="0" indent="0" algn="ctr" rtl="0">
              <a:spcBef>
                <a:spcPts val="0"/>
              </a:spcBef>
              <a:spcAft>
                <a:spcPts val="1600"/>
              </a:spcAft>
              <a:buNone/>
            </a:pPr>
            <a:endParaRPr dirty="0"/>
          </a:p>
        </p:txBody>
      </p:sp>
      <p:sp>
        <p:nvSpPr>
          <p:cNvPr id="530" name="Google Shape;530;p37"/>
          <p:cNvSpPr txBox="1">
            <a:spLocks noGrp="1"/>
          </p:cNvSpPr>
          <p:nvPr>
            <p:ph type="title"/>
          </p:nvPr>
        </p:nvSpPr>
        <p:spPr>
          <a:xfrm>
            <a:off x="571898" y="865847"/>
            <a:ext cx="8064000" cy="2605634"/>
          </a:xfrm>
          <a:prstGeom prst="rect">
            <a:avLst/>
          </a:prstGeom>
        </p:spPr>
        <p:txBody>
          <a:bodyPr spcFirstLastPara="1" wrap="square" lIns="91425" tIns="91425" rIns="91425" bIns="91425" anchor="t" anchorCtr="0">
            <a:noAutofit/>
          </a:bodyPr>
          <a:lstStyle/>
          <a:p>
            <a:br>
              <a:rPr lang="en" sz="4000" dirty="0"/>
            </a:br>
            <a:r>
              <a:rPr lang="en" sz="4000" dirty="0"/>
              <a:t>Thank You for your attention </a:t>
            </a:r>
            <a:endParaRPr sz="4000" dirty="0"/>
          </a:p>
        </p:txBody>
      </p:sp>
    </p:spTree>
    <p:extLst>
      <p:ext uri="{BB962C8B-B14F-4D97-AF65-F5344CB8AC3E}">
        <p14:creationId xmlns:p14="http://schemas.microsoft.com/office/powerpoint/2010/main" val="397079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B3CDF-BF0B-4E08-AAF9-50312206A056}"/>
              </a:ext>
            </a:extLst>
          </p:cNvPr>
          <p:cNvSpPr>
            <a:spLocks noGrp="1"/>
          </p:cNvSpPr>
          <p:nvPr>
            <p:ph type="title"/>
          </p:nvPr>
        </p:nvSpPr>
        <p:spPr>
          <a:xfrm>
            <a:off x="1162294" y="2238238"/>
            <a:ext cx="5690700" cy="497700"/>
          </a:xfrm>
        </p:spPr>
        <p:txBody>
          <a:bodyPr/>
          <a:lstStyle/>
          <a:p>
            <a:pPr algn="ctr"/>
            <a:r>
              <a:rPr lang="en" sz="4800" b="1" dirty="0">
                <a:latin typeface="Arial" panose="020B0604020202020204" pitchFamily="34" charset="0"/>
                <a:cs typeface="Arial" panose="020B0604020202020204" pitchFamily="34" charset="0"/>
              </a:rPr>
              <a:t>Introduction</a:t>
            </a:r>
            <a:endParaRPr lang="en-US" sz="4800" dirty="0"/>
          </a:p>
        </p:txBody>
      </p:sp>
    </p:spTree>
    <p:extLst>
      <p:ext uri="{BB962C8B-B14F-4D97-AF65-F5344CB8AC3E}">
        <p14:creationId xmlns:p14="http://schemas.microsoft.com/office/powerpoint/2010/main" val="190064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Google Shape;492;p33"/>
          <p:cNvSpPr txBox="1">
            <a:spLocks noGrp="1"/>
          </p:cNvSpPr>
          <p:nvPr>
            <p:ph type="subTitle" idx="1"/>
          </p:nvPr>
        </p:nvSpPr>
        <p:spPr>
          <a:xfrm>
            <a:off x="332545" y="1213806"/>
            <a:ext cx="8455405" cy="2977868"/>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400" dirty="0"/>
              <a:t>As one of the largest and fastest-growing economic sectors in the world, the tourism sector is at the forefront of the Kingdom's Vision 2030.</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Investment in the tourism sector will contribute to increasing the country’s GDP from its current rate of </a:t>
            </a:r>
            <a:r>
              <a:rPr lang="en-US" sz="1400" b="1" dirty="0"/>
              <a:t>3% </a:t>
            </a:r>
            <a:r>
              <a:rPr lang="en-US" sz="1400" dirty="0"/>
              <a:t>to more than </a:t>
            </a:r>
            <a:r>
              <a:rPr lang="en-US" sz="1400" b="1" dirty="0"/>
              <a:t>10%</a:t>
            </a:r>
            <a:r>
              <a:rPr lang="en-US" sz="1400" dirty="0"/>
              <a:t> by </a:t>
            </a:r>
            <a:r>
              <a:rPr lang="en-US" sz="1400" b="1" dirty="0"/>
              <a:t>2030</a:t>
            </a:r>
            <a:r>
              <a:rPr lang="en-US" sz="1400" dirty="0"/>
              <a:t> and create thousands of jobs in the tourism sector by 2030. In addition to attracting local and international visits annually by 2030.</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b="1" dirty="0"/>
              <a:t>For this reason and</a:t>
            </a:r>
            <a:r>
              <a:rPr lang="en-US" sz="1400" dirty="0"/>
              <a:t> given the importance of the tourism sector in the Kingdom at the present time, we chose in our project to process hotel prices, which greatly affects the satisfaction and attraction of tourists.</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   As well as studying prices to remove obstacles to citizens and attract them internally instead of traveling abroad.</a:t>
            </a:r>
            <a:endParaRPr sz="1400" dirty="0"/>
          </a:p>
        </p:txBody>
      </p:sp>
      <p:pic>
        <p:nvPicPr>
          <p:cNvPr id="5" name="Picture 4">
            <a:extLst>
              <a:ext uri="{FF2B5EF4-FFF2-40B4-BE49-F238E27FC236}">
                <a16:creationId xmlns:a16="http://schemas.microsoft.com/office/drawing/2014/main" id="{52A193D1-236C-7B4A-A66D-C7F45B5E7E9D}"/>
              </a:ext>
            </a:extLst>
          </p:cNvPr>
          <p:cNvPicPr>
            <a:picLocks noChangeAspect="1"/>
          </p:cNvPicPr>
          <p:nvPr/>
        </p:nvPicPr>
        <p:blipFill>
          <a:blip r:embed="rId3"/>
          <a:stretch>
            <a:fillRect/>
          </a:stretch>
        </p:blipFill>
        <p:spPr>
          <a:xfrm>
            <a:off x="7185727" y="61440"/>
            <a:ext cx="1895745" cy="11078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3C884-897B-44F9-93B7-7CBA86DEC903}"/>
              </a:ext>
            </a:extLst>
          </p:cNvPr>
          <p:cNvSpPr>
            <a:spLocks noGrp="1"/>
          </p:cNvSpPr>
          <p:nvPr>
            <p:ph type="title"/>
          </p:nvPr>
        </p:nvSpPr>
        <p:spPr>
          <a:xfrm>
            <a:off x="2416087" y="2181088"/>
            <a:ext cx="4934832" cy="497700"/>
          </a:xfrm>
        </p:spPr>
        <p:txBody>
          <a:bodyPr/>
          <a:lstStyle/>
          <a:p>
            <a:pPr algn="l"/>
            <a:r>
              <a:rPr lang="en" sz="4800" dirty="0"/>
              <a:t>Data</a:t>
            </a:r>
            <a:r>
              <a:rPr lang="en" sz="3600" dirty="0"/>
              <a:t> </a:t>
            </a:r>
            <a:r>
              <a:rPr lang="en" sz="3600" dirty="0">
                <a:latin typeface="Arial" panose="020B0604020202020204" pitchFamily="34" charset="0"/>
                <a:cs typeface="Arial" panose="020B0604020202020204" pitchFamily="34" charset="0"/>
              </a:rPr>
              <a:t>Description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84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0" name="Google Shape;500;p34"/>
          <p:cNvSpPr txBox="1">
            <a:spLocks noGrp="1"/>
          </p:cNvSpPr>
          <p:nvPr>
            <p:ph type="subTitle" idx="1"/>
          </p:nvPr>
        </p:nvSpPr>
        <p:spPr>
          <a:xfrm>
            <a:off x="103098" y="727538"/>
            <a:ext cx="7986440" cy="332516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400" dirty="0"/>
              <a:t>Dataset extracted from </a:t>
            </a:r>
            <a:r>
              <a:rPr lang="en-US" sz="1400" dirty="0">
                <a:hlinkClick r:id="rId3"/>
              </a:rPr>
              <a:t>Kaggle</a:t>
            </a:r>
            <a:r>
              <a:rPr lang="en-US" sz="1400" dirty="0"/>
              <a:t>.</a:t>
            </a:r>
          </a:p>
          <a:p>
            <a:pPr marL="285750" lvl="0" indent="-285750" algn="l">
              <a:buFont typeface="Arial" panose="020B0604020202020204" pitchFamily="34" charset="0"/>
              <a:buChar char="•"/>
            </a:pPr>
            <a:r>
              <a:rPr lang="en-US" sz="1400" dirty="0"/>
              <a:t>Data collected from </a:t>
            </a:r>
            <a:r>
              <a:rPr lang="en-US" sz="1400" dirty="0">
                <a:hlinkClick r:id="rId4"/>
              </a:rPr>
              <a:t>booking</a:t>
            </a:r>
            <a:r>
              <a:rPr lang="en-US" sz="1400" dirty="0"/>
              <a:t>  from 29- April to 1-May 2020.</a:t>
            </a:r>
          </a:p>
          <a:p>
            <a:pPr marL="285750" indent="-285750" algn="l">
              <a:buFont typeface="Arial" panose="020B0604020202020204" pitchFamily="34" charset="0"/>
              <a:buChar char="•"/>
            </a:pPr>
            <a:r>
              <a:rPr lang="en-US" sz="1400" dirty="0"/>
              <a:t>Provides accurate statistics for hotels in different regions of the Kingdom of Saudi Arabia, as it contains </a:t>
            </a:r>
            <a:r>
              <a:rPr lang="en-US" sz="1400" b="1" dirty="0"/>
              <a:t>1026 rows, </a:t>
            </a:r>
            <a:r>
              <a:rPr lang="en-US" sz="1400" dirty="0"/>
              <a:t>and </a:t>
            </a:r>
            <a:r>
              <a:rPr lang="en-US" sz="1400" b="1" dirty="0"/>
              <a:t>9 columns</a:t>
            </a:r>
            <a:r>
              <a:rPr lang="en-US" sz="1400" dirty="0"/>
              <a:t>:</a:t>
            </a:r>
          </a:p>
          <a:p>
            <a:pPr marL="0" indent="0" algn="l"/>
            <a:endParaRPr lang="en-US" sz="1400" dirty="0"/>
          </a:p>
          <a:p>
            <a:pPr marL="0" indent="0" algn="l"/>
            <a:r>
              <a:rPr lang="en-US" sz="1400" dirty="0"/>
              <a:t>                 1 – </a:t>
            </a:r>
            <a:r>
              <a:rPr lang="en-US" sz="1400" dirty="0" err="1"/>
              <a:t>hotel_name</a:t>
            </a:r>
            <a:endParaRPr lang="en-US" sz="1400" dirty="0"/>
          </a:p>
          <a:p>
            <a:pPr marL="0" indent="0" algn="l"/>
            <a:r>
              <a:rPr lang="en-US" sz="1400" dirty="0"/>
              <a:t>                 2 - city</a:t>
            </a:r>
          </a:p>
          <a:p>
            <a:pPr marL="0" indent="0" algn="l"/>
            <a:r>
              <a:rPr lang="en-US" sz="1400" dirty="0"/>
              <a:t>                 3 - </a:t>
            </a:r>
            <a:r>
              <a:rPr lang="en-US" sz="1400" dirty="0" err="1"/>
              <a:t>review_badge</a:t>
            </a:r>
            <a:endParaRPr lang="en-US" sz="1400" dirty="0"/>
          </a:p>
          <a:p>
            <a:pPr marL="0" indent="0" algn="l"/>
            <a:r>
              <a:rPr lang="en-US" sz="1400" dirty="0"/>
              <a:t>                 4 - </a:t>
            </a:r>
            <a:r>
              <a:rPr lang="en-US" sz="1400" dirty="0" err="1"/>
              <a:t>review_title</a:t>
            </a:r>
            <a:endParaRPr lang="en-US" sz="1400" dirty="0"/>
          </a:p>
          <a:p>
            <a:pPr marL="0" indent="0" algn="l"/>
            <a:r>
              <a:rPr lang="en-US" sz="1400" dirty="0"/>
              <a:t>                 5 - </a:t>
            </a:r>
            <a:r>
              <a:rPr lang="en-US" sz="1400" dirty="0" err="1"/>
              <a:t>review_number</a:t>
            </a:r>
            <a:endParaRPr lang="en-US" sz="1400" dirty="0"/>
          </a:p>
          <a:p>
            <a:pPr marL="0" indent="0" algn="l"/>
            <a:r>
              <a:rPr lang="en-US" sz="1400" dirty="0"/>
              <a:t>                 6 - price</a:t>
            </a:r>
          </a:p>
          <a:p>
            <a:pPr marL="0" indent="0" algn="l"/>
            <a:r>
              <a:rPr lang="en-US" sz="1400" dirty="0"/>
              <a:t>                 7 - stars</a:t>
            </a:r>
          </a:p>
          <a:p>
            <a:pPr marL="0" indent="0" algn="l"/>
            <a:r>
              <a:rPr lang="en-US" sz="1400" dirty="0"/>
              <a:t>                 8 - </a:t>
            </a:r>
            <a:r>
              <a:rPr lang="en-US" sz="1400" dirty="0" err="1"/>
              <a:t>taxes_and_charges</a:t>
            </a:r>
            <a:endParaRPr lang="en-US" sz="1400" dirty="0"/>
          </a:p>
          <a:p>
            <a:pPr marL="0" indent="0" algn="l"/>
            <a:r>
              <a:rPr lang="en-US" sz="1400" dirty="0"/>
              <a:t>                 9 - </a:t>
            </a:r>
            <a:r>
              <a:rPr lang="en-US" sz="1400" dirty="0" err="1"/>
              <a:t>hotel_type</a:t>
            </a:r>
            <a:endParaRPr lang="en-US" sz="1400" dirty="0"/>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endParaRPr dirty="0"/>
          </a:p>
        </p:txBody>
      </p:sp>
      <p:pic>
        <p:nvPicPr>
          <p:cNvPr id="6" name="Google Shape;493;p33">
            <a:extLst>
              <a:ext uri="{FF2B5EF4-FFF2-40B4-BE49-F238E27FC236}">
                <a16:creationId xmlns:a16="http://schemas.microsoft.com/office/drawing/2014/main" id="{DA90A29B-8BC0-7D42-89AF-9C5E8F3AE5F1}"/>
              </a:ext>
            </a:extLst>
          </p:cNvPr>
          <p:cNvPicPr preferRelativeResize="0"/>
          <p:nvPr/>
        </p:nvPicPr>
        <p:blipFill>
          <a:blip r:embed="rId5"/>
          <a:stretch>
            <a:fillRect/>
          </a:stretch>
        </p:blipFill>
        <p:spPr>
          <a:xfrm>
            <a:off x="6357262" y="1752151"/>
            <a:ext cx="2296632" cy="2377581"/>
          </a:xfrm>
          <a:prstGeom prst="ellipse">
            <a:avLst/>
          </a:prstGeom>
          <a:noFill/>
          <a:ln>
            <a:noFill/>
          </a:ln>
        </p:spPr>
      </p:pic>
      <p:pic>
        <p:nvPicPr>
          <p:cNvPr id="7" name="Google Shape;493;p33">
            <a:extLst>
              <a:ext uri="{FF2B5EF4-FFF2-40B4-BE49-F238E27FC236}">
                <a16:creationId xmlns:a16="http://schemas.microsoft.com/office/drawing/2014/main" id="{97BA7BF3-417D-284B-957E-A139F911EAAF}"/>
              </a:ext>
            </a:extLst>
          </p:cNvPr>
          <p:cNvPicPr preferRelativeResize="0"/>
          <p:nvPr/>
        </p:nvPicPr>
        <p:blipFill>
          <a:blip r:embed="rId6"/>
          <a:stretch>
            <a:fillRect/>
          </a:stretch>
        </p:blipFill>
        <p:spPr>
          <a:xfrm>
            <a:off x="4660674" y="2390122"/>
            <a:ext cx="2503969" cy="2601471"/>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1A4E1-0BA6-45C6-B87D-F4B2F9B0D172}"/>
              </a:ext>
            </a:extLst>
          </p:cNvPr>
          <p:cNvSpPr>
            <a:spLocks noGrp="1"/>
          </p:cNvSpPr>
          <p:nvPr>
            <p:ph type="title"/>
          </p:nvPr>
        </p:nvSpPr>
        <p:spPr>
          <a:xfrm>
            <a:off x="371475" y="1859619"/>
            <a:ext cx="6929438" cy="497700"/>
          </a:xfrm>
        </p:spPr>
        <p:txBody>
          <a:bodyPr/>
          <a:lstStyle/>
          <a:p>
            <a:r>
              <a:rPr lang="en-US" sz="4800" dirty="0"/>
              <a:t>Data Preprocessing</a:t>
            </a:r>
            <a:endParaRPr lang="en-US" sz="4400" dirty="0"/>
          </a:p>
        </p:txBody>
      </p:sp>
    </p:spTree>
    <p:extLst>
      <p:ext uri="{BB962C8B-B14F-4D97-AF65-F5344CB8AC3E}">
        <p14:creationId xmlns:p14="http://schemas.microsoft.com/office/powerpoint/2010/main" val="25830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45"/>
          <p:cNvSpPr txBox="1">
            <a:spLocks noGrp="1"/>
          </p:cNvSpPr>
          <p:nvPr>
            <p:ph type="subTitle" idx="1"/>
          </p:nvPr>
        </p:nvSpPr>
        <p:spPr>
          <a:xfrm>
            <a:off x="794380" y="1660348"/>
            <a:ext cx="2808812"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Add ”Total Price”</a:t>
            </a:r>
            <a:endParaRPr sz="1800" dirty="0"/>
          </a:p>
        </p:txBody>
      </p:sp>
      <p:sp>
        <p:nvSpPr>
          <p:cNvPr id="666" name="Google Shape;666;p45"/>
          <p:cNvSpPr txBox="1">
            <a:spLocks noGrp="1"/>
          </p:cNvSpPr>
          <p:nvPr>
            <p:ph type="subTitle" idx="2"/>
          </p:nvPr>
        </p:nvSpPr>
        <p:spPr>
          <a:xfrm>
            <a:off x="905207" y="1921654"/>
            <a:ext cx="2808812"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(Price + Taxes_and_charges)*2</a:t>
            </a:r>
            <a:endParaRPr sz="1200" dirty="0"/>
          </a:p>
        </p:txBody>
      </p:sp>
      <p:sp>
        <p:nvSpPr>
          <p:cNvPr id="669" name="Google Shape;669;p45"/>
          <p:cNvSpPr txBox="1">
            <a:spLocks noGrp="1"/>
          </p:cNvSpPr>
          <p:nvPr>
            <p:ph type="subTitle" idx="5"/>
          </p:nvPr>
        </p:nvSpPr>
        <p:spPr>
          <a:xfrm>
            <a:off x="254006" y="3909713"/>
            <a:ext cx="395665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Concatenate all sub data frames.</a:t>
            </a:r>
            <a:endParaRPr sz="1800" dirty="0"/>
          </a:p>
        </p:txBody>
      </p:sp>
      <p:sp>
        <p:nvSpPr>
          <p:cNvPr id="671" name="Google Shape;671;p45"/>
          <p:cNvSpPr txBox="1">
            <a:spLocks noGrp="1"/>
          </p:cNvSpPr>
          <p:nvPr>
            <p:ph type="subTitle" idx="7"/>
          </p:nvPr>
        </p:nvSpPr>
        <p:spPr>
          <a:xfrm>
            <a:off x="5267404" y="16043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Data </a:t>
            </a:r>
            <a:r>
              <a:rPr lang="en-US" sz="1800" dirty="0"/>
              <a:t>Segmentation</a:t>
            </a:r>
            <a:endParaRPr sz="1800" dirty="0"/>
          </a:p>
        </p:txBody>
      </p:sp>
      <p:sp>
        <p:nvSpPr>
          <p:cNvPr id="672" name="Google Shape;672;p45"/>
          <p:cNvSpPr txBox="1">
            <a:spLocks noGrp="1"/>
          </p:cNvSpPr>
          <p:nvPr>
            <p:ph type="subTitle" idx="8"/>
          </p:nvPr>
        </p:nvSpPr>
        <p:spPr>
          <a:xfrm>
            <a:off x="5242604" y="1891724"/>
            <a:ext cx="2652933"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handle missing values according to each city</a:t>
            </a:r>
            <a:endParaRPr dirty="0"/>
          </a:p>
        </p:txBody>
      </p:sp>
      <p:sp>
        <p:nvSpPr>
          <p:cNvPr id="675" name="Google Shape;675;p45"/>
          <p:cNvSpPr/>
          <p:nvPr/>
        </p:nvSpPr>
        <p:spPr>
          <a:xfrm>
            <a:off x="1728538" y="997652"/>
            <a:ext cx="638488" cy="66269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1690522" y="3186486"/>
            <a:ext cx="619091" cy="62801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5"/>
          <p:cNvSpPr/>
          <p:nvPr/>
        </p:nvSpPr>
        <p:spPr>
          <a:xfrm>
            <a:off x="6187545" y="3181724"/>
            <a:ext cx="645818" cy="61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5"/>
          <p:cNvSpPr/>
          <p:nvPr/>
        </p:nvSpPr>
        <p:spPr>
          <a:xfrm>
            <a:off x="5979995" y="1040724"/>
            <a:ext cx="638488" cy="61962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txBox="1">
            <a:spLocks noGrp="1"/>
          </p:cNvSpPr>
          <p:nvPr>
            <p:ph type="subTitle" idx="14"/>
          </p:nvPr>
        </p:nvSpPr>
        <p:spPr>
          <a:xfrm>
            <a:off x="5326021" y="3726519"/>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Binning </a:t>
            </a:r>
            <a:endParaRPr sz="1800" dirty="0"/>
          </a:p>
        </p:txBody>
      </p:sp>
      <p:sp>
        <p:nvSpPr>
          <p:cNvPr id="57" name="Google Shape;592;p41">
            <a:extLst>
              <a:ext uri="{FF2B5EF4-FFF2-40B4-BE49-F238E27FC236}">
                <a16:creationId xmlns:a16="http://schemas.microsoft.com/office/drawing/2014/main" id="{0FA42851-7520-4545-819C-3615509BBA2F}"/>
              </a:ext>
            </a:extLst>
          </p:cNvPr>
          <p:cNvSpPr txBox="1"/>
          <p:nvPr/>
        </p:nvSpPr>
        <p:spPr>
          <a:xfrm>
            <a:off x="1495888" y="113951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1</a:t>
            </a:r>
            <a:endParaRPr sz="2500" b="1" dirty="0">
              <a:solidFill>
                <a:schemeClr val="lt1"/>
              </a:solidFill>
              <a:latin typeface="Josefin Sans"/>
              <a:ea typeface="Josefin Sans"/>
              <a:cs typeface="Josefin Sans"/>
              <a:sym typeface="Josefin Sans"/>
            </a:endParaRPr>
          </a:p>
        </p:txBody>
      </p:sp>
      <p:sp>
        <p:nvSpPr>
          <p:cNvPr id="58" name="Google Shape;592;p41">
            <a:extLst>
              <a:ext uri="{FF2B5EF4-FFF2-40B4-BE49-F238E27FC236}">
                <a16:creationId xmlns:a16="http://schemas.microsoft.com/office/drawing/2014/main" id="{9F359175-102A-2541-A4F8-D6F186D89175}"/>
              </a:ext>
            </a:extLst>
          </p:cNvPr>
          <p:cNvSpPr txBox="1"/>
          <p:nvPr/>
        </p:nvSpPr>
        <p:spPr>
          <a:xfrm>
            <a:off x="5728215" y="1163202"/>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2</a:t>
            </a:r>
            <a:endParaRPr sz="2500" b="1" dirty="0">
              <a:solidFill>
                <a:schemeClr val="lt1"/>
              </a:solidFill>
              <a:latin typeface="Josefin Sans"/>
              <a:ea typeface="Josefin Sans"/>
              <a:cs typeface="Josefin Sans"/>
              <a:sym typeface="Josefin Sans"/>
            </a:endParaRPr>
          </a:p>
        </p:txBody>
      </p:sp>
      <p:sp>
        <p:nvSpPr>
          <p:cNvPr id="62" name="Google Shape;592;p41">
            <a:extLst>
              <a:ext uri="{FF2B5EF4-FFF2-40B4-BE49-F238E27FC236}">
                <a16:creationId xmlns:a16="http://schemas.microsoft.com/office/drawing/2014/main" id="{5159844C-19B7-1643-8EA1-8426E9282744}"/>
              </a:ext>
            </a:extLst>
          </p:cNvPr>
          <p:cNvSpPr txBox="1"/>
          <p:nvPr/>
        </p:nvSpPr>
        <p:spPr>
          <a:xfrm>
            <a:off x="3991438" y="318172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5</a:t>
            </a:r>
            <a:endParaRPr sz="2500" b="1" dirty="0">
              <a:solidFill>
                <a:schemeClr val="lt1"/>
              </a:solidFill>
              <a:latin typeface="Josefin Sans"/>
              <a:ea typeface="Josefin Sans"/>
              <a:cs typeface="Josefin Sans"/>
              <a:sym typeface="Josefin Sans"/>
            </a:endParaRPr>
          </a:p>
        </p:txBody>
      </p:sp>
      <p:sp>
        <p:nvSpPr>
          <p:cNvPr id="68" name="Google Shape;666;p45">
            <a:extLst>
              <a:ext uri="{FF2B5EF4-FFF2-40B4-BE49-F238E27FC236}">
                <a16:creationId xmlns:a16="http://schemas.microsoft.com/office/drawing/2014/main" id="{FC2F49EB-28FC-0D43-B199-802EC5E9C183}"/>
              </a:ext>
            </a:extLst>
          </p:cNvPr>
          <p:cNvSpPr txBox="1">
            <a:spLocks/>
          </p:cNvSpPr>
          <p:nvPr/>
        </p:nvSpPr>
        <p:spPr>
          <a:xfrm>
            <a:off x="5424846" y="3909713"/>
            <a:ext cx="2387275"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To handle noisy data in each column </a:t>
            </a:r>
          </a:p>
        </p:txBody>
      </p:sp>
      <p:sp>
        <p:nvSpPr>
          <p:cNvPr id="30" name="Google Shape;592;p41">
            <a:extLst>
              <a:ext uri="{FF2B5EF4-FFF2-40B4-BE49-F238E27FC236}">
                <a16:creationId xmlns:a16="http://schemas.microsoft.com/office/drawing/2014/main" id="{5B6CBAF6-59AD-4EA5-B0D4-6CE1DF15BB82}"/>
              </a:ext>
            </a:extLst>
          </p:cNvPr>
          <p:cNvSpPr txBox="1"/>
          <p:nvPr/>
        </p:nvSpPr>
        <p:spPr>
          <a:xfrm>
            <a:off x="1433571" y="335542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3</a:t>
            </a:r>
            <a:endParaRPr sz="2500" b="1" dirty="0">
              <a:solidFill>
                <a:schemeClr val="lt1"/>
              </a:solidFill>
              <a:latin typeface="Josefin Sans"/>
              <a:ea typeface="Josefin Sans"/>
              <a:cs typeface="Josefin Sans"/>
              <a:sym typeface="Josefin Sans"/>
            </a:endParaRPr>
          </a:p>
        </p:txBody>
      </p:sp>
      <p:sp>
        <p:nvSpPr>
          <p:cNvPr id="31" name="Google Shape;592;p41">
            <a:extLst>
              <a:ext uri="{FF2B5EF4-FFF2-40B4-BE49-F238E27FC236}">
                <a16:creationId xmlns:a16="http://schemas.microsoft.com/office/drawing/2014/main" id="{17133595-59D5-4EB9-9E8B-19172C9AE765}"/>
              </a:ext>
            </a:extLst>
          </p:cNvPr>
          <p:cNvSpPr txBox="1"/>
          <p:nvPr/>
        </p:nvSpPr>
        <p:spPr>
          <a:xfrm>
            <a:off x="5914303" y="329270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4</a:t>
            </a:r>
            <a:endParaRPr sz="2500" b="1" dirty="0">
              <a:solidFill>
                <a:schemeClr val="lt1"/>
              </a:solidFill>
              <a:latin typeface="Josefin Sans"/>
              <a:ea typeface="Josefin Sans"/>
              <a:cs typeface="Josefin Sans"/>
              <a:sym typeface="Josefin Sans"/>
            </a:endParaRPr>
          </a:p>
        </p:txBody>
      </p:sp>
    </p:spTree>
    <p:extLst>
      <p:ext uri="{BB962C8B-B14F-4D97-AF65-F5344CB8AC3E}">
        <p14:creationId xmlns:p14="http://schemas.microsoft.com/office/powerpoint/2010/main" val="413076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CB4FFB5-777B-411B-BB7D-A0D0A4D82F0B}"/>
              </a:ext>
            </a:extLst>
          </p:cNvPr>
          <p:cNvSpPr>
            <a:spLocks noGrp="1"/>
          </p:cNvSpPr>
          <p:nvPr>
            <p:ph type="title"/>
          </p:nvPr>
        </p:nvSpPr>
        <p:spPr>
          <a:xfrm>
            <a:off x="2395808" y="384374"/>
            <a:ext cx="4213670" cy="572700"/>
          </a:xfrm>
        </p:spPr>
        <p:txBody>
          <a:bodyPr/>
          <a:lstStyle/>
          <a:p>
            <a:r>
              <a:rPr lang="en-US" sz="3200" dirty="0"/>
              <a:t>Data Segmentation</a:t>
            </a:r>
            <a:br>
              <a:rPr lang="en-US" sz="3200" dirty="0"/>
            </a:br>
            <a:endParaRPr lang="en-US" dirty="0"/>
          </a:p>
        </p:txBody>
      </p:sp>
      <p:graphicFrame>
        <p:nvGraphicFramePr>
          <p:cNvPr id="28" name="Table 28">
            <a:extLst>
              <a:ext uri="{FF2B5EF4-FFF2-40B4-BE49-F238E27FC236}">
                <a16:creationId xmlns:a16="http://schemas.microsoft.com/office/drawing/2014/main" id="{3AD1E108-A702-42B5-9AF7-A52F3EC3BC83}"/>
              </a:ext>
            </a:extLst>
          </p:cNvPr>
          <p:cNvGraphicFramePr>
            <a:graphicFrameLocks noGrp="1"/>
          </p:cNvGraphicFramePr>
          <p:nvPr>
            <p:extLst>
              <p:ext uri="{D42A27DB-BD31-4B8C-83A1-F6EECF244321}">
                <p14:modId xmlns:p14="http://schemas.microsoft.com/office/powerpoint/2010/main" val="3536714657"/>
              </p:ext>
            </p:extLst>
          </p:nvPr>
        </p:nvGraphicFramePr>
        <p:xfrm>
          <a:off x="271201" y="1041196"/>
          <a:ext cx="8857456" cy="457200"/>
        </p:xfrm>
        <a:graphic>
          <a:graphicData uri="http://schemas.openxmlformats.org/drawingml/2006/table">
            <a:tbl>
              <a:tblPr firstRow="1" bandRow="1">
                <a:tableStyleId>{72D918B0-6757-4303-A63C-F43A3CF3586D}</a:tableStyleId>
              </a:tblPr>
              <a:tblGrid>
                <a:gridCol w="917108">
                  <a:extLst>
                    <a:ext uri="{9D8B030D-6E8A-4147-A177-3AD203B41FA5}">
                      <a16:colId xmlns:a16="http://schemas.microsoft.com/office/drawing/2014/main" val="1169154718"/>
                    </a:ext>
                  </a:extLst>
                </a:gridCol>
                <a:gridCol w="494522">
                  <a:extLst>
                    <a:ext uri="{9D8B030D-6E8A-4147-A177-3AD203B41FA5}">
                      <a16:colId xmlns:a16="http://schemas.microsoft.com/office/drawing/2014/main" val="2810694877"/>
                    </a:ext>
                  </a:extLst>
                </a:gridCol>
                <a:gridCol w="1222310">
                  <a:extLst>
                    <a:ext uri="{9D8B030D-6E8A-4147-A177-3AD203B41FA5}">
                      <a16:colId xmlns:a16="http://schemas.microsoft.com/office/drawing/2014/main" val="1972741330"/>
                    </a:ext>
                  </a:extLst>
                </a:gridCol>
                <a:gridCol w="942392">
                  <a:extLst>
                    <a:ext uri="{9D8B030D-6E8A-4147-A177-3AD203B41FA5}">
                      <a16:colId xmlns:a16="http://schemas.microsoft.com/office/drawing/2014/main" val="3576444585"/>
                    </a:ext>
                  </a:extLst>
                </a:gridCol>
                <a:gridCol w="1240972">
                  <a:extLst>
                    <a:ext uri="{9D8B030D-6E8A-4147-A177-3AD203B41FA5}">
                      <a16:colId xmlns:a16="http://schemas.microsoft.com/office/drawing/2014/main" val="567138346"/>
                    </a:ext>
                  </a:extLst>
                </a:gridCol>
                <a:gridCol w="597159">
                  <a:extLst>
                    <a:ext uri="{9D8B030D-6E8A-4147-A177-3AD203B41FA5}">
                      <a16:colId xmlns:a16="http://schemas.microsoft.com/office/drawing/2014/main" val="2364637433"/>
                    </a:ext>
                  </a:extLst>
                </a:gridCol>
                <a:gridCol w="1520890">
                  <a:extLst>
                    <a:ext uri="{9D8B030D-6E8A-4147-A177-3AD203B41FA5}">
                      <a16:colId xmlns:a16="http://schemas.microsoft.com/office/drawing/2014/main" val="2074492732"/>
                    </a:ext>
                  </a:extLst>
                </a:gridCol>
                <a:gridCol w="905069">
                  <a:extLst>
                    <a:ext uri="{9D8B030D-6E8A-4147-A177-3AD203B41FA5}">
                      <a16:colId xmlns:a16="http://schemas.microsoft.com/office/drawing/2014/main" val="1665949006"/>
                    </a:ext>
                  </a:extLst>
                </a:gridCol>
                <a:gridCol w="1017034">
                  <a:extLst>
                    <a:ext uri="{9D8B030D-6E8A-4147-A177-3AD203B41FA5}">
                      <a16:colId xmlns:a16="http://schemas.microsoft.com/office/drawing/2014/main" val="67127857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a:t>hotel_name</a:t>
                      </a:r>
                      <a:endParaRPr lang="en-US" sz="1100" dirty="0"/>
                    </a:p>
                    <a:p>
                      <a:endParaRPr lang="en-US" sz="1200" dirty="0"/>
                    </a:p>
                  </a:txBody>
                  <a:tcPr>
                    <a:solidFill>
                      <a:schemeClr val="accent3"/>
                    </a:solidFill>
                  </a:tcPr>
                </a:tc>
                <a:tc>
                  <a:txBody>
                    <a:bodyPr/>
                    <a:lstStyle/>
                    <a:p>
                      <a:r>
                        <a:rPr lang="en-US" sz="1200" dirty="0">
                          <a:solidFill>
                            <a:sysClr val="windowText" lastClr="000000"/>
                          </a:solidFill>
                        </a:rPr>
                        <a:t>city</a:t>
                      </a:r>
                    </a:p>
                  </a:txBody>
                  <a:tcPr>
                    <a:solidFill>
                      <a:srgbClr val="E3847D"/>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review_badge</a:t>
                      </a:r>
                      <a:endParaRPr lang="en-US" sz="1200" dirty="0"/>
                    </a:p>
                    <a:p>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review_title</a:t>
                      </a:r>
                      <a:endParaRPr lang="en-US" sz="1200" dirty="0"/>
                    </a:p>
                    <a:p>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review_number</a:t>
                      </a:r>
                      <a:endParaRPr lang="en-US" sz="1200" dirty="0"/>
                    </a:p>
                    <a:p>
                      <a:endParaRPr lang="en-US" sz="1200" dirty="0"/>
                    </a:p>
                  </a:txBody>
                  <a:tcPr>
                    <a:solidFill>
                      <a:schemeClr val="accent3"/>
                    </a:solidFill>
                  </a:tcPr>
                </a:tc>
                <a:tc>
                  <a:txBody>
                    <a:bodyPr/>
                    <a:lstStyle/>
                    <a:p>
                      <a:r>
                        <a:rPr lang="en-US" sz="1200" dirty="0"/>
                        <a:t>price</a:t>
                      </a:r>
                    </a:p>
                  </a:txBody>
                  <a:tcPr>
                    <a:solidFill>
                      <a:schemeClr val="accent3"/>
                    </a:solidFill>
                  </a:tcPr>
                </a:tc>
                <a:tc>
                  <a:txBody>
                    <a:bodyPr/>
                    <a:lstStyle/>
                    <a:p>
                      <a:r>
                        <a:rPr lang="en-US" sz="1200" dirty="0" err="1"/>
                        <a:t>taxes_and_charges</a:t>
                      </a:r>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hotel_type</a:t>
                      </a:r>
                      <a:endParaRPr lang="en-US" sz="1200" dirty="0"/>
                    </a:p>
                    <a:p>
                      <a:endParaRPr lang="en-US" sz="1200" dirty="0"/>
                    </a:p>
                  </a:txBody>
                  <a:tcPr>
                    <a:solidFill>
                      <a:schemeClr val="accent3"/>
                    </a:solidFill>
                  </a:tcPr>
                </a:tc>
                <a:tc>
                  <a:txBody>
                    <a:bodyPr/>
                    <a:lstStyle/>
                    <a:p>
                      <a:r>
                        <a:rPr lang="en-US" sz="1200" dirty="0" err="1"/>
                        <a:t>Total_price</a:t>
                      </a:r>
                      <a:endParaRPr lang="en-US" sz="1200" dirty="0"/>
                    </a:p>
                  </a:txBody>
                  <a:tcPr>
                    <a:solidFill>
                      <a:schemeClr val="accent3"/>
                    </a:solidFill>
                  </a:tcPr>
                </a:tc>
                <a:extLst>
                  <a:ext uri="{0D108BD9-81ED-4DB2-BD59-A6C34878D82A}">
                    <a16:rowId xmlns:a16="http://schemas.microsoft.com/office/drawing/2014/main" val="1118134424"/>
                  </a:ext>
                </a:extLst>
              </a:tr>
            </a:tbl>
          </a:graphicData>
        </a:graphic>
      </p:graphicFrame>
      <p:grpSp>
        <p:nvGrpSpPr>
          <p:cNvPr id="136" name="Group 135">
            <a:extLst>
              <a:ext uri="{FF2B5EF4-FFF2-40B4-BE49-F238E27FC236}">
                <a16:creationId xmlns:a16="http://schemas.microsoft.com/office/drawing/2014/main" id="{F4634D7C-91F3-4F55-A26B-69AAE5B73198}"/>
              </a:ext>
            </a:extLst>
          </p:cNvPr>
          <p:cNvGrpSpPr/>
          <p:nvPr/>
        </p:nvGrpSpPr>
        <p:grpSpPr>
          <a:xfrm>
            <a:off x="284908" y="1483885"/>
            <a:ext cx="1247874" cy="749178"/>
            <a:chOff x="99207" y="1498395"/>
            <a:chExt cx="1374971" cy="977394"/>
          </a:xfrm>
        </p:grpSpPr>
        <p:cxnSp>
          <p:nvCxnSpPr>
            <p:cNvPr id="86" name="Connector: Curved 85">
              <a:extLst>
                <a:ext uri="{FF2B5EF4-FFF2-40B4-BE49-F238E27FC236}">
                  <a16:creationId xmlns:a16="http://schemas.microsoft.com/office/drawing/2014/main" id="{80B4F1E1-50EA-4F1F-9A75-D861E93FD1F8}"/>
                </a:ext>
              </a:extLst>
            </p:cNvPr>
            <p:cNvCxnSpPr>
              <a:cxnSpLocks/>
              <a:endCxn id="32" idx="0"/>
            </p:cNvCxnSpPr>
            <p:nvPr/>
          </p:nvCxnSpPr>
          <p:spPr>
            <a:xfrm rot="10800000" flipV="1">
              <a:off x="714609" y="1498395"/>
              <a:ext cx="759569" cy="6051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itle 14">
              <a:extLst>
                <a:ext uri="{FF2B5EF4-FFF2-40B4-BE49-F238E27FC236}">
                  <a16:creationId xmlns:a16="http://schemas.microsoft.com/office/drawing/2014/main" id="{E1100159-CDBE-4F70-9632-5227DFBBADB7}"/>
                </a:ext>
              </a:extLst>
            </p:cNvPr>
            <p:cNvSpPr txBox="1">
              <a:spLocks/>
            </p:cNvSpPr>
            <p:nvPr/>
          </p:nvSpPr>
          <p:spPr>
            <a:xfrm>
              <a:off x="99207" y="2201182"/>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df_riydh</a:t>
              </a:r>
              <a:endParaRPr lang="en-US" sz="1400" b="0" dirty="0"/>
            </a:p>
          </p:txBody>
        </p:sp>
      </p:grpSp>
      <p:grpSp>
        <p:nvGrpSpPr>
          <p:cNvPr id="137" name="Group 136">
            <a:extLst>
              <a:ext uri="{FF2B5EF4-FFF2-40B4-BE49-F238E27FC236}">
                <a16:creationId xmlns:a16="http://schemas.microsoft.com/office/drawing/2014/main" id="{7B9544E1-5B08-4A01-A7AE-2A302F547379}"/>
              </a:ext>
            </a:extLst>
          </p:cNvPr>
          <p:cNvGrpSpPr/>
          <p:nvPr/>
        </p:nvGrpSpPr>
        <p:grpSpPr>
          <a:xfrm>
            <a:off x="1113442" y="1504746"/>
            <a:ext cx="1112440" cy="757539"/>
            <a:chOff x="1063468" y="1733346"/>
            <a:chExt cx="1112440" cy="757539"/>
          </a:xfrm>
        </p:grpSpPr>
        <p:cxnSp>
          <p:nvCxnSpPr>
            <p:cNvPr id="88" name="Connector: Curved 87">
              <a:extLst>
                <a:ext uri="{FF2B5EF4-FFF2-40B4-BE49-F238E27FC236}">
                  <a16:creationId xmlns:a16="http://schemas.microsoft.com/office/drawing/2014/main" id="{D68FE61D-1075-4C9F-86C4-1B53D8E50A3A}"/>
                </a:ext>
              </a:extLst>
            </p:cNvPr>
            <p:cNvCxnSpPr/>
            <p:nvPr/>
          </p:nvCxnSpPr>
          <p:spPr>
            <a:xfrm rot="5400000">
              <a:off x="1121631" y="2029566"/>
              <a:ext cx="60514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itle 14">
              <a:extLst>
                <a:ext uri="{FF2B5EF4-FFF2-40B4-BE49-F238E27FC236}">
                  <a16:creationId xmlns:a16="http://schemas.microsoft.com/office/drawing/2014/main" id="{3ADB127D-846E-48CC-B779-21F2BF5201B0}"/>
                </a:ext>
              </a:extLst>
            </p:cNvPr>
            <p:cNvSpPr txBox="1">
              <a:spLocks/>
            </p:cNvSpPr>
            <p:nvPr/>
          </p:nvSpPr>
          <p:spPr>
            <a:xfrm>
              <a:off x="1063468" y="2216278"/>
              <a:ext cx="1112440"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df_medina</a:t>
              </a:r>
              <a:endParaRPr lang="en-US" sz="1400" b="0" dirty="0"/>
            </a:p>
          </p:txBody>
        </p:sp>
      </p:grpSp>
      <p:grpSp>
        <p:nvGrpSpPr>
          <p:cNvPr id="138" name="Group 137">
            <a:extLst>
              <a:ext uri="{FF2B5EF4-FFF2-40B4-BE49-F238E27FC236}">
                <a16:creationId xmlns:a16="http://schemas.microsoft.com/office/drawing/2014/main" id="{1E7A6D02-0C7A-422D-B12A-7C2C7A6202EB}"/>
              </a:ext>
            </a:extLst>
          </p:cNvPr>
          <p:cNvGrpSpPr/>
          <p:nvPr/>
        </p:nvGrpSpPr>
        <p:grpSpPr>
          <a:xfrm>
            <a:off x="1424435" y="1498396"/>
            <a:ext cx="1947320" cy="787605"/>
            <a:chOff x="1374461" y="1726996"/>
            <a:chExt cx="1947320" cy="787605"/>
          </a:xfrm>
        </p:grpSpPr>
        <p:cxnSp>
          <p:nvCxnSpPr>
            <p:cNvPr id="76" name="Connector: Curved 75">
              <a:extLst>
                <a:ext uri="{FF2B5EF4-FFF2-40B4-BE49-F238E27FC236}">
                  <a16:creationId xmlns:a16="http://schemas.microsoft.com/office/drawing/2014/main" id="{0D7D1832-C7CB-4CF3-9BF9-9C01FAD1CE56}"/>
                </a:ext>
              </a:extLst>
            </p:cNvPr>
            <p:cNvCxnSpPr>
              <a:cxnSpLocks/>
            </p:cNvCxnSpPr>
            <p:nvPr/>
          </p:nvCxnSpPr>
          <p:spPr>
            <a:xfrm>
              <a:off x="1374461" y="1726996"/>
              <a:ext cx="1433456" cy="5844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itle 14">
              <a:extLst>
                <a:ext uri="{FF2B5EF4-FFF2-40B4-BE49-F238E27FC236}">
                  <a16:creationId xmlns:a16="http://schemas.microsoft.com/office/drawing/2014/main" id="{608D8010-F6B0-4E9A-837E-6879DF6266D5}"/>
                </a:ext>
              </a:extLst>
            </p:cNvPr>
            <p:cNvSpPr txBox="1">
              <a:spLocks/>
            </p:cNvSpPr>
            <p:nvPr/>
          </p:nvSpPr>
          <p:spPr>
            <a:xfrm>
              <a:off x="2216885" y="2239994"/>
              <a:ext cx="1104896"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df_aljubail</a:t>
              </a:r>
              <a:endParaRPr lang="en-US" sz="1400" b="0" dirty="0"/>
            </a:p>
          </p:txBody>
        </p:sp>
      </p:grpSp>
      <p:grpSp>
        <p:nvGrpSpPr>
          <p:cNvPr id="139" name="Group 138">
            <a:extLst>
              <a:ext uri="{FF2B5EF4-FFF2-40B4-BE49-F238E27FC236}">
                <a16:creationId xmlns:a16="http://schemas.microsoft.com/office/drawing/2014/main" id="{2480BE84-010C-4214-97C9-07B813CFD58F}"/>
              </a:ext>
            </a:extLst>
          </p:cNvPr>
          <p:cNvGrpSpPr/>
          <p:nvPr/>
        </p:nvGrpSpPr>
        <p:grpSpPr>
          <a:xfrm>
            <a:off x="1531554" y="1512907"/>
            <a:ext cx="2878083" cy="688237"/>
            <a:chOff x="1474175" y="1498396"/>
            <a:chExt cx="2878083" cy="1007586"/>
          </a:xfrm>
        </p:grpSpPr>
        <p:cxnSp>
          <p:nvCxnSpPr>
            <p:cNvPr id="82" name="Connector: Curved 81">
              <a:extLst>
                <a:ext uri="{FF2B5EF4-FFF2-40B4-BE49-F238E27FC236}">
                  <a16:creationId xmlns:a16="http://schemas.microsoft.com/office/drawing/2014/main" id="{025910F6-66EB-42DF-A704-E6E5435995BE}"/>
                </a:ext>
              </a:extLst>
            </p:cNvPr>
            <p:cNvCxnSpPr>
              <a:cxnSpLocks/>
              <a:endCxn id="41" idx="0"/>
            </p:cNvCxnSpPr>
            <p:nvPr/>
          </p:nvCxnSpPr>
          <p:spPr>
            <a:xfrm>
              <a:off x="1474175" y="1498396"/>
              <a:ext cx="2463685" cy="6051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itle 14">
              <a:extLst>
                <a:ext uri="{FF2B5EF4-FFF2-40B4-BE49-F238E27FC236}">
                  <a16:creationId xmlns:a16="http://schemas.microsoft.com/office/drawing/2014/main" id="{A102EE9B-DFE2-46F5-8A76-833A25904A93}"/>
                </a:ext>
              </a:extLst>
            </p:cNvPr>
            <p:cNvSpPr txBox="1">
              <a:spLocks/>
            </p:cNvSpPr>
            <p:nvPr/>
          </p:nvSpPr>
          <p:spPr>
            <a:xfrm>
              <a:off x="3321781" y="2231375"/>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df_abha</a:t>
              </a:r>
              <a:endParaRPr lang="en-US" sz="1400" b="0" dirty="0"/>
            </a:p>
          </p:txBody>
        </p:sp>
      </p:grpSp>
      <p:grpSp>
        <p:nvGrpSpPr>
          <p:cNvPr id="140" name="Group 139">
            <a:extLst>
              <a:ext uri="{FF2B5EF4-FFF2-40B4-BE49-F238E27FC236}">
                <a16:creationId xmlns:a16="http://schemas.microsoft.com/office/drawing/2014/main" id="{BCD07EC4-9BEB-444E-A6F4-48FECD243DE5}"/>
              </a:ext>
            </a:extLst>
          </p:cNvPr>
          <p:cNvGrpSpPr/>
          <p:nvPr/>
        </p:nvGrpSpPr>
        <p:grpSpPr>
          <a:xfrm>
            <a:off x="1666282" y="1520357"/>
            <a:ext cx="3847616" cy="740958"/>
            <a:chOff x="1616308" y="1748957"/>
            <a:chExt cx="3847616" cy="740958"/>
          </a:xfrm>
        </p:grpSpPr>
        <p:cxnSp>
          <p:nvCxnSpPr>
            <p:cNvPr id="84" name="Connector: Curved 83">
              <a:extLst>
                <a:ext uri="{FF2B5EF4-FFF2-40B4-BE49-F238E27FC236}">
                  <a16:creationId xmlns:a16="http://schemas.microsoft.com/office/drawing/2014/main" id="{B418E8C9-AAEF-4A34-84A2-29570EB83E9D}"/>
                </a:ext>
              </a:extLst>
            </p:cNvPr>
            <p:cNvCxnSpPr>
              <a:cxnSpLocks/>
            </p:cNvCxnSpPr>
            <p:nvPr/>
          </p:nvCxnSpPr>
          <p:spPr>
            <a:xfrm>
              <a:off x="1616308" y="1748957"/>
              <a:ext cx="3410946"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itle 14">
              <a:extLst>
                <a:ext uri="{FF2B5EF4-FFF2-40B4-BE49-F238E27FC236}">
                  <a16:creationId xmlns:a16="http://schemas.microsoft.com/office/drawing/2014/main" id="{6DD9BBD9-E1FC-4302-9682-A66C942C5591}"/>
                </a:ext>
              </a:extLst>
            </p:cNvPr>
            <p:cNvSpPr txBox="1">
              <a:spLocks/>
            </p:cNvSpPr>
            <p:nvPr/>
          </p:nvSpPr>
          <p:spPr>
            <a:xfrm>
              <a:off x="4433447" y="2215308"/>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df_mecca</a:t>
              </a:r>
              <a:endParaRPr lang="en-US" sz="1400" b="0" dirty="0"/>
            </a:p>
          </p:txBody>
        </p:sp>
      </p:grpSp>
      <p:grpSp>
        <p:nvGrpSpPr>
          <p:cNvPr id="141" name="Group 140">
            <a:extLst>
              <a:ext uri="{FF2B5EF4-FFF2-40B4-BE49-F238E27FC236}">
                <a16:creationId xmlns:a16="http://schemas.microsoft.com/office/drawing/2014/main" id="{1A014560-3273-4D86-B5FD-DE78801FE2DE}"/>
              </a:ext>
            </a:extLst>
          </p:cNvPr>
          <p:cNvGrpSpPr/>
          <p:nvPr/>
        </p:nvGrpSpPr>
        <p:grpSpPr>
          <a:xfrm>
            <a:off x="1621775" y="1475107"/>
            <a:ext cx="5464825" cy="735032"/>
            <a:chOff x="2789105" y="1512522"/>
            <a:chExt cx="4061283" cy="1002079"/>
          </a:xfrm>
        </p:grpSpPr>
        <p:cxnSp>
          <p:nvCxnSpPr>
            <p:cNvPr id="90" name="Connector: Curved 89">
              <a:extLst>
                <a:ext uri="{FF2B5EF4-FFF2-40B4-BE49-F238E27FC236}">
                  <a16:creationId xmlns:a16="http://schemas.microsoft.com/office/drawing/2014/main" id="{152BD00C-5570-41D2-A18B-A585E65C6378}"/>
                </a:ext>
              </a:extLst>
            </p:cNvPr>
            <p:cNvCxnSpPr>
              <a:cxnSpLocks/>
              <a:endCxn id="89" idx="0"/>
            </p:cNvCxnSpPr>
            <p:nvPr/>
          </p:nvCxnSpPr>
          <p:spPr>
            <a:xfrm>
              <a:off x="2789105" y="1512522"/>
              <a:ext cx="3438804"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itle 14">
              <a:extLst>
                <a:ext uri="{FF2B5EF4-FFF2-40B4-BE49-F238E27FC236}">
                  <a16:creationId xmlns:a16="http://schemas.microsoft.com/office/drawing/2014/main" id="{CC268F1E-DD72-4A10-BAD2-DDBA6712FB4B}"/>
                </a:ext>
              </a:extLst>
            </p:cNvPr>
            <p:cNvSpPr txBox="1">
              <a:spLocks/>
            </p:cNvSpPr>
            <p:nvPr/>
          </p:nvSpPr>
          <p:spPr>
            <a:xfrm>
              <a:off x="5604916" y="2239994"/>
              <a:ext cx="1245472"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df_dammam</a:t>
              </a:r>
              <a:endParaRPr lang="en-US" sz="1400" b="0" dirty="0"/>
            </a:p>
          </p:txBody>
        </p:sp>
      </p:grpSp>
      <p:grpSp>
        <p:nvGrpSpPr>
          <p:cNvPr id="142" name="Group 141">
            <a:extLst>
              <a:ext uri="{FF2B5EF4-FFF2-40B4-BE49-F238E27FC236}">
                <a16:creationId xmlns:a16="http://schemas.microsoft.com/office/drawing/2014/main" id="{17BA14A6-C5B5-45C3-B98A-DFD4CF6C3DB8}"/>
              </a:ext>
            </a:extLst>
          </p:cNvPr>
          <p:cNvGrpSpPr/>
          <p:nvPr/>
        </p:nvGrpSpPr>
        <p:grpSpPr>
          <a:xfrm>
            <a:off x="1617916" y="1462461"/>
            <a:ext cx="6574811" cy="777955"/>
            <a:chOff x="3936756" y="1520357"/>
            <a:chExt cx="3817217" cy="955432"/>
          </a:xfrm>
        </p:grpSpPr>
        <p:cxnSp>
          <p:nvCxnSpPr>
            <p:cNvPr id="92" name="Connector: Curved 91">
              <a:extLst>
                <a:ext uri="{FF2B5EF4-FFF2-40B4-BE49-F238E27FC236}">
                  <a16:creationId xmlns:a16="http://schemas.microsoft.com/office/drawing/2014/main" id="{8B9BBB44-C7AD-4748-967A-F3FA4722795F}"/>
                </a:ext>
              </a:extLst>
            </p:cNvPr>
            <p:cNvCxnSpPr>
              <a:cxnSpLocks/>
              <a:endCxn id="91" idx="0"/>
            </p:cNvCxnSpPr>
            <p:nvPr/>
          </p:nvCxnSpPr>
          <p:spPr>
            <a:xfrm>
              <a:off x="3936756" y="1520357"/>
              <a:ext cx="3427823" cy="5973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itle 14">
              <a:extLst>
                <a:ext uri="{FF2B5EF4-FFF2-40B4-BE49-F238E27FC236}">
                  <a16:creationId xmlns:a16="http://schemas.microsoft.com/office/drawing/2014/main" id="{DD16A7E1-4E52-4C9C-8992-BB33F6653FAD}"/>
                </a:ext>
              </a:extLst>
            </p:cNvPr>
            <p:cNvSpPr txBox="1">
              <a:spLocks/>
            </p:cNvSpPr>
            <p:nvPr/>
          </p:nvSpPr>
          <p:spPr>
            <a:xfrm>
              <a:off x="6723496" y="2201182"/>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df_jeddah</a:t>
              </a:r>
              <a:endParaRPr lang="en-US" sz="1400" b="0" dirty="0"/>
            </a:p>
          </p:txBody>
        </p:sp>
      </p:grpSp>
      <p:grpSp>
        <p:nvGrpSpPr>
          <p:cNvPr id="143" name="Group 142">
            <a:extLst>
              <a:ext uri="{FF2B5EF4-FFF2-40B4-BE49-F238E27FC236}">
                <a16:creationId xmlns:a16="http://schemas.microsoft.com/office/drawing/2014/main" id="{2A9A6106-3E68-450F-8E73-B8F0D6042322}"/>
              </a:ext>
            </a:extLst>
          </p:cNvPr>
          <p:cNvGrpSpPr/>
          <p:nvPr/>
        </p:nvGrpSpPr>
        <p:grpSpPr>
          <a:xfrm>
            <a:off x="1503669" y="1437957"/>
            <a:ext cx="8028049" cy="722983"/>
            <a:chOff x="5115755" y="1526648"/>
            <a:chExt cx="3816263" cy="935015"/>
          </a:xfrm>
        </p:grpSpPr>
        <p:cxnSp>
          <p:nvCxnSpPr>
            <p:cNvPr id="94" name="Connector: Curved 93">
              <a:extLst>
                <a:ext uri="{FF2B5EF4-FFF2-40B4-BE49-F238E27FC236}">
                  <a16:creationId xmlns:a16="http://schemas.microsoft.com/office/drawing/2014/main" id="{46F51C75-44C5-46E1-A52F-F3DCFAEDCE1B}"/>
                </a:ext>
              </a:extLst>
            </p:cNvPr>
            <p:cNvCxnSpPr>
              <a:cxnSpLocks/>
              <a:endCxn id="93" idx="0"/>
            </p:cNvCxnSpPr>
            <p:nvPr/>
          </p:nvCxnSpPr>
          <p:spPr>
            <a:xfrm>
              <a:off x="5115755" y="1526648"/>
              <a:ext cx="3431741"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itle 14">
              <a:extLst>
                <a:ext uri="{FF2B5EF4-FFF2-40B4-BE49-F238E27FC236}">
                  <a16:creationId xmlns:a16="http://schemas.microsoft.com/office/drawing/2014/main" id="{171A1B93-4773-4BED-8DF9-2803288EB2DB}"/>
                </a:ext>
              </a:extLst>
            </p:cNvPr>
            <p:cNvSpPr txBox="1">
              <a:spLocks/>
            </p:cNvSpPr>
            <p:nvPr/>
          </p:nvSpPr>
          <p:spPr>
            <a:xfrm>
              <a:off x="7901541" y="2187056"/>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df_taif</a:t>
              </a:r>
              <a:endParaRPr lang="en-US" sz="1400" b="0" dirty="0"/>
            </a:p>
          </p:txBody>
        </p:sp>
      </p:grpSp>
      <p:grpSp>
        <p:nvGrpSpPr>
          <p:cNvPr id="128" name="Group 127">
            <a:extLst>
              <a:ext uri="{FF2B5EF4-FFF2-40B4-BE49-F238E27FC236}">
                <a16:creationId xmlns:a16="http://schemas.microsoft.com/office/drawing/2014/main" id="{50C9960C-2BBA-4AAC-B012-71961453B374}"/>
              </a:ext>
            </a:extLst>
          </p:cNvPr>
          <p:cNvGrpSpPr/>
          <p:nvPr/>
        </p:nvGrpSpPr>
        <p:grpSpPr>
          <a:xfrm>
            <a:off x="243208" y="2103535"/>
            <a:ext cx="942799" cy="942799"/>
            <a:chOff x="193234" y="2332135"/>
            <a:chExt cx="942799" cy="942799"/>
          </a:xfrm>
        </p:grpSpPr>
        <p:pic>
          <p:nvPicPr>
            <p:cNvPr id="32" name="Graphic 31" descr="Table outline">
              <a:extLst>
                <a:ext uri="{FF2B5EF4-FFF2-40B4-BE49-F238E27FC236}">
                  <a16:creationId xmlns:a16="http://schemas.microsoft.com/office/drawing/2014/main" id="{ED40CB5F-786D-4BB2-BAC7-AFCB864C93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234" y="2332135"/>
              <a:ext cx="942799" cy="942799"/>
            </a:xfrm>
            <a:prstGeom prst="rect">
              <a:avLst/>
            </a:prstGeom>
          </p:spPr>
        </p:pic>
        <p:sp>
          <p:nvSpPr>
            <p:cNvPr id="111" name="Title 14">
              <a:extLst>
                <a:ext uri="{FF2B5EF4-FFF2-40B4-BE49-F238E27FC236}">
                  <a16:creationId xmlns:a16="http://schemas.microsoft.com/office/drawing/2014/main" id="{7AA39DC0-2A81-45F5-99CC-F6CC3F07F7D4}"/>
                </a:ext>
              </a:extLst>
            </p:cNvPr>
            <p:cNvSpPr txBox="1">
              <a:spLocks/>
            </p:cNvSpPr>
            <p:nvPr/>
          </p:nvSpPr>
          <p:spPr>
            <a:xfrm>
              <a:off x="702970" y="266331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2" name="Title 14">
              <a:extLst>
                <a:ext uri="{FF2B5EF4-FFF2-40B4-BE49-F238E27FC236}">
                  <a16:creationId xmlns:a16="http://schemas.microsoft.com/office/drawing/2014/main" id="{A3FEAD0A-A1C8-466A-A2ED-DF547991A323}"/>
                </a:ext>
              </a:extLst>
            </p:cNvPr>
            <p:cNvSpPr txBox="1">
              <a:spLocks/>
            </p:cNvSpPr>
            <p:nvPr/>
          </p:nvSpPr>
          <p:spPr>
            <a:xfrm>
              <a:off x="450462" y="280061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3" name="Group 132">
            <a:extLst>
              <a:ext uri="{FF2B5EF4-FFF2-40B4-BE49-F238E27FC236}">
                <a16:creationId xmlns:a16="http://schemas.microsoft.com/office/drawing/2014/main" id="{28575BDE-B284-4673-977A-78E08A608AE9}"/>
              </a:ext>
            </a:extLst>
          </p:cNvPr>
          <p:cNvGrpSpPr/>
          <p:nvPr/>
        </p:nvGrpSpPr>
        <p:grpSpPr>
          <a:xfrm>
            <a:off x="5742851" y="2109886"/>
            <a:ext cx="970116" cy="970116"/>
            <a:chOff x="5692877" y="2338486"/>
            <a:chExt cx="970116" cy="970116"/>
          </a:xfrm>
        </p:grpSpPr>
        <p:pic>
          <p:nvPicPr>
            <p:cNvPr id="89" name="Graphic 88" descr="Table outline">
              <a:extLst>
                <a:ext uri="{FF2B5EF4-FFF2-40B4-BE49-F238E27FC236}">
                  <a16:creationId xmlns:a16="http://schemas.microsoft.com/office/drawing/2014/main" id="{E7D4F6CF-0DC9-4859-9E0B-787CC5DB29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2877" y="2338486"/>
              <a:ext cx="970116" cy="970116"/>
            </a:xfrm>
            <a:prstGeom prst="rect">
              <a:avLst/>
            </a:prstGeom>
          </p:spPr>
        </p:pic>
        <p:sp>
          <p:nvSpPr>
            <p:cNvPr id="115" name="Title 14">
              <a:extLst>
                <a:ext uri="{FF2B5EF4-FFF2-40B4-BE49-F238E27FC236}">
                  <a16:creationId xmlns:a16="http://schemas.microsoft.com/office/drawing/2014/main" id="{0BCE5A27-9857-4412-A8BC-D6A235AE0293}"/>
                </a:ext>
              </a:extLst>
            </p:cNvPr>
            <p:cNvSpPr txBox="1">
              <a:spLocks/>
            </p:cNvSpPr>
            <p:nvPr/>
          </p:nvSpPr>
          <p:spPr>
            <a:xfrm>
              <a:off x="6214033" y="2666230"/>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6" name="Title 14">
              <a:extLst>
                <a:ext uri="{FF2B5EF4-FFF2-40B4-BE49-F238E27FC236}">
                  <a16:creationId xmlns:a16="http://schemas.microsoft.com/office/drawing/2014/main" id="{26D00EAC-10AE-443C-AE21-9CC64121E236}"/>
                </a:ext>
              </a:extLst>
            </p:cNvPr>
            <p:cNvSpPr txBox="1">
              <a:spLocks/>
            </p:cNvSpPr>
            <p:nvPr/>
          </p:nvSpPr>
          <p:spPr>
            <a:xfrm>
              <a:off x="6227652" y="2810983"/>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4" name="Group 133">
            <a:extLst>
              <a:ext uri="{FF2B5EF4-FFF2-40B4-BE49-F238E27FC236}">
                <a16:creationId xmlns:a16="http://schemas.microsoft.com/office/drawing/2014/main" id="{F523A4B9-6EB3-47AB-93DD-C440B63CBFE5}"/>
              </a:ext>
            </a:extLst>
          </p:cNvPr>
          <p:cNvGrpSpPr/>
          <p:nvPr/>
        </p:nvGrpSpPr>
        <p:grpSpPr>
          <a:xfrm>
            <a:off x="6890501" y="2117720"/>
            <a:ext cx="948155" cy="948155"/>
            <a:chOff x="6840527" y="2346320"/>
            <a:chExt cx="948155" cy="948155"/>
          </a:xfrm>
        </p:grpSpPr>
        <p:pic>
          <p:nvPicPr>
            <p:cNvPr id="91" name="Graphic 90" descr="Table outline">
              <a:extLst>
                <a:ext uri="{FF2B5EF4-FFF2-40B4-BE49-F238E27FC236}">
                  <a16:creationId xmlns:a16="http://schemas.microsoft.com/office/drawing/2014/main" id="{7E62FBEA-B664-40C1-A793-D176269BB9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0527" y="2346320"/>
              <a:ext cx="948155" cy="948155"/>
            </a:xfrm>
            <a:prstGeom prst="rect">
              <a:avLst/>
            </a:prstGeom>
          </p:spPr>
        </p:pic>
        <p:sp>
          <p:nvSpPr>
            <p:cNvPr id="117" name="Title 14">
              <a:extLst>
                <a:ext uri="{FF2B5EF4-FFF2-40B4-BE49-F238E27FC236}">
                  <a16:creationId xmlns:a16="http://schemas.microsoft.com/office/drawing/2014/main" id="{71C32744-1699-4524-B56C-D54133807EF3}"/>
                </a:ext>
              </a:extLst>
            </p:cNvPr>
            <p:cNvSpPr txBox="1">
              <a:spLocks/>
            </p:cNvSpPr>
            <p:nvPr/>
          </p:nvSpPr>
          <p:spPr>
            <a:xfrm>
              <a:off x="7105648" y="282354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8" name="Title 14">
              <a:extLst>
                <a:ext uri="{FF2B5EF4-FFF2-40B4-BE49-F238E27FC236}">
                  <a16:creationId xmlns:a16="http://schemas.microsoft.com/office/drawing/2014/main" id="{A6F80B89-E205-4ACC-95C7-0260811D5634}"/>
                </a:ext>
              </a:extLst>
            </p:cNvPr>
            <p:cNvSpPr txBox="1">
              <a:spLocks/>
            </p:cNvSpPr>
            <p:nvPr/>
          </p:nvSpPr>
          <p:spPr>
            <a:xfrm>
              <a:off x="7350591" y="2681401"/>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5" name="Group 134">
            <a:extLst>
              <a:ext uri="{FF2B5EF4-FFF2-40B4-BE49-F238E27FC236}">
                <a16:creationId xmlns:a16="http://schemas.microsoft.com/office/drawing/2014/main" id="{9576A010-74DB-4795-A819-3E018FB7C0E2}"/>
              </a:ext>
            </a:extLst>
          </p:cNvPr>
          <p:cNvGrpSpPr/>
          <p:nvPr/>
        </p:nvGrpSpPr>
        <p:grpSpPr>
          <a:xfrm>
            <a:off x="8069501" y="2124012"/>
            <a:ext cx="955990" cy="955990"/>
            <a:chOff x="8019527" y="2352612"/>
            <a:chExt cx="955990" cy="955990"/>
          </a:xfrm>
        </p:grpSpPr>
        <p:pic>
          <p:nvPicPr>
            <p:cNvPr id="93" name="Graphic 92" descr="Table outline">
              <a:extLst>
                <a:ext uri="{FF2B5EF4-FFF2-40B4-BE49-F238E27FC236}">
                  <a16:creationId xmlns:a16="http://schemas.microsoft.com/office/drawing/2014/main" id="{E70BC51D-F226-446F-BCEE-EAEBF17ACF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9527" y="2352612"/>
              <a:ext cx="955990" cy="955990"/>
            </a:xfrm>
            <a:prstGeom prst="rect">
              <a:avLst/>
            </a:prstGeom>
          </p:spPr>
        </p:pic>
        <p:sp>
          <p:nvSpPr>
            <p:cNvPr id="119" name="Title 14">
              <a:extLst>
                <a:ext uri="{FF2B5EF4-FFF2-40B4-BE49-F238E27FC236}">
                  <a16:creationId xmlns:a16="http://schemas.microsoft.com/office/drawing/2014/main" id="{7A34562C-AA9B-4C92-9067-8975E27DA390}"/>
                </a:ext>
              </a:extLst>
            </p:cNvPr>
            <p:cNvSpPr txBox="1">
              <a:spLocks/>
            </p:cNvSpPr>
            <p:nvPr/>
          </p:nvSpPr>
          <p:spPr>
            <a:xfrm>
              <a:off x="8543334" y="281870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0" name="Title 14">
              <a:extLst>
                <a:ext uri="{FF2B5EF4-FFF2-40B4-BE49-F238E27FC236}">
                  <a16:creationId xmlns:a16="http://schemas.microsoft.com/office/drawing/2014/main" id="{BED17504-88E2-4643-9D7C-66BC25C267C9}"/>
                </a:ext>
              </a:extLst>
            </p:cNvPr>
            <p:cNvSpPr txBox="1">
              <a:spLocks/>
            </p:cNvSpPr>
            <p:nvPr/>
          </p:nvSpPr>
          <p:spPr>
            <a:xfrm>
              <a:off x="8530958" y="2678410"/>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1" name="Title 14">
              <a:extLst>
                <a:ext uri="{FF2B5EF4-FFF2-40B4-BE49-F238E27FC236}">
                  <a16:creationId xmlns:a16="http://schemas.microsoft.com/office/drawing/2014/main" id="{88D67349-6155-477F-896B-24408375733B}"/>
                </a:ext>
              </a:extLst>
            </p:cNvPr>
            <p:cNvSpPr txBox="1">
              <a:spLocks/>
            </p:cNvSpPr>
            <p:nvPr/>
          </p:nvSpPr>
          <p:spPr>
            <a:xfrm>
              <a:off x="8287618" y="268744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0" name="Group 129">
            <a:extLst>
              <a:ext uri="{FF2B5EF4-FFF2-40B4-BE49-F238E27FC236}">
                <a16:creationId xmlns:a16="http://schemas.microsoft.com/office/drawing/2014/main" id="{9992AE87-04C7-4342-A1B3-CEB3B54A6ABC}"/>
              </a:ext>
            </a:extLst>
          </p:cNvPr>
          <p:cNvGrpSpPr/>
          <p:nvPr/>
        </p:nvGrpSpPr>
        <p:grpSpPr>
          <a:xfrm>
            <a:off x="2349186" y="2103536"/>
            <a:ext cx="970116" cy="970116"/>
            <a:chOff x="2299212" y="2332136"/>
            <a:chExt cx="970116" cy="970116"/>
          </a:xfrm>
        </p:grpSpPr>
        <p:pic>
          <p:nvPicPr>
            <p:cNvPr id="40" name="Graphic 39" descr="Table outline">
              <a:extLst>
                <a:ext uri="{FF2B5EF4-FFF2-40B4-BE49-F238E27FC236}">
                  <a16:creationId xmlns:a16="http://schemas.microsoft.com/office/drawing/2014/main" id="{5EA61BB9-D828-4048-A096-4DE3E368C1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9212" y="2332136"/>
              <a:ext cx="970116" cy="970116"/>
            </a:xfrm>
            <a:prstGeom prst="rect">
              <a:avLst/>
            </a:prstGeom>
          </p:spPr>
        </p:pic>
        <p:sp>
          <p:nvSpPr>
            <p:cNvPr id="122" name="Title 14">
              <a:extLst>
                <a:ext uri="{FF2B5EF4-FFF2-40B4-BE49-F238E27FC236}">
                  <a16:creationId xmlns:a16="http://schemas.microsoft.com/office/drawing/2014/main" id="{42C65E69-CF48-4123-AA48-23A4D83E9855}"/>
                </a:ext>
              </a:extLst>
            </p:cNvPr>
            <p:cNvSpPr txBox="1">
              <a:spLocks/>
            </p:cNvSpPr>
            <p:nvPr/>
          </p:nvSpPr>
          <p:spPr>
            <a:xfrm>
              <a:off x="2822678" y="281571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1" name="Group 130">
            <a:extLst>
              <a:ext uri="{FF2B5EF4-FFF2-40B4-BE49-F238E27FC236}">
                <a16:creationId xmlns:a16="http://schemas.microsoft.com/office/drawing/2014/main" id="{53C6025F-20EC-4A33-ADC9-12D7ADEC51D9}"/>
              </a:ext>
            </a:extLst>
          </p:cNvPr>
          <p:cNvGrpSpPr/>
          <p:nvPr/>
        </p:nvGrpSpPr>
        <p:grpSpPr>
          <a:xfrm>
            <a:off x="3452802" y="2103536"/>
            <a:ext cx="970116" cy="970116"/>
            <a:chOff x="3402828" y="2332136"/>
            <a:chExt cx="970116" cy="970116"/>
          </a:xfrm>
        </p:grpSpPr>
        <p:pic>
          <p:nvPicPr>
            <p:cNvPr id="41" name="Graphic 40" descr="Table outline">
              <a:extLst>
                <a:ext uri="{FF2B5EF4-FFF2-40B4-BE49-F238E27FC236}">
                  <a16:creationId xmlns:a16="http://schemas.microsoft.com/office/drawing/2014/main" id="{484676D7-2BCF-4512-A4AC-7E21C915DF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2828" y="2332136"/>
              <a:ext cx="970116" cy="970116"/>
            </a:xfrm>
            <a:prstGeom prst="rect">
              <a:avLst/>
            </a:prstGeom>
          </p:spPr>
        </p:pic>
        <p:sp>
          <p:nvSpPr>
            <p:cNvPr id="123" name="Title 14">
              <a:extLst>
                <a:ext uri="{FF2B5EF4-FFF2-40B4-BE49-F238E27FC236}">
                  <a16:creationId xmlns:a16="http://schemas.microsoft.com/office/drawing/2014/main" id="{5D0B4594-4FD7-4045-8A07-04B5EE031988}"/>
                </a:ext>
              </a:extLst>
            </p:cNvPr>
            <p:cNvSpPr txBox="1">
              <a:spLocks/>
            </p:cNvSpPr>
            <p:nvPr/>
          </p:nvSpPr>
          <p:spPr>
            <a:xfrm>
              <a:off x="3925908" y="265834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4" name="Title 14">
              <a:extLst>
                <a:ext uri="{FF2B5EF4-FFF2-40B4-BE49-F238E27FC236}">
                  <a16:creationId xmlns:a16="http://schemas.microsoft.com/office/drawing/2014/main" id="{6558A486-D6F5-4A14-8068-C764598001FC}"/>
                </a:ext>
              </a:extLst>
            </p:cNvPr>
            <p:cNvSpPr txBox="1">
              <a:spLocks/>
            </p:cNvSpPr>
            <p:nvPr/>
          </p:nvSpPr>
          <p:spPr>
            <a:xfrm>
              <a:off x="3683244" y="281870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29" name="Group 128">
            <a:extLst>
              <a:ext uri="{FF2B5EF4-FFF2-40B4-BE49-F238E27FC236}">
                <a16:creationId xmlns:a16="http://schemas.microsoft.com/office/drawing/2014/main" id="{FF7175AF-0694-4700-B942-A8D98D87E6E1}"/>
              </a:ext>
            </a:extLst>
          </p:cNvPr>
          <p:cNvGrpSpPr/>
          <p:nvPr/>
        </p:nvGrpSpPr>
        <p:grpSpPr>
          <a:xfrm>
            <a:off x="1245570" y="2080905"/>
            <a:ext cx="970116" cy="970116"/>
            <a:chOff x="1195596" y="2309505"/>
            <a:chExt cx="970116" cy="970116"/>
          </a:xfrm>
        </p:grpSpPr>
        <p:pic>
          <p:nvPicPr>
            <p:cNvPr id="39" name="Graphic 38" descr="Table outline">
              <a:extLst>
                <a:ext uri="{FF2B5EF4-FFF2-40B4-BE49-F238E27FC236}">
                  <a16:creationId xmlns:a16="http://schemas.microsoft.com/office/drawing/2014/main" id="{499DA231-DECC-4E1B-B328-09B5F4B5F0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5596" y="2309505"/>
              <a:ext cx="970116" cy="970116"/>
            </a:xfrm>
            <a:prstGeom prst="rect">
              <a:avLst/>
            </a:prstGeom>
          </p:spPr>
        </p:pic>
        <p:sp>
          <p:nvSpPr>
            <p:cNvPr id="113" name="Title 14">
              <a:extLst>
                <a:ext uri="{FF2B5EF4-FFF2-40B4-BE49-F238E27FC236}">
                  <a16:creationId xmlns:a16="http://schemas.microsoft.com/office/drawing/2014/main" id="{A52F51FE-A34F-43C1-963B-B7DB906B3651}"/>
                </a:ext>
              </a:extLst>
            </p:cNvPr>
            <p:cNvSpPr txBox="1">
              <a:spLocks/>
            </p:cNvSpPr>
            <p:nvPr/>
          </p:nvSpPr>
          <p:spPr>
            <a:xfrm>
              <a:off x="1470750" y="265834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5" name="Title 14">
              <a:extLst>
                <a:ext uri="{FF2B5EF4-FFF2-40B4-BE49-F238E27FC236}">
                  <a16:creationId xmlns:a16="http://schemas.microsoft.com/office/drawing/2014/main" id="{BC69A3A3-35AC-4299-B071-B327E4F53A16}"/>
                </a:ext>
              </a:extLst>
            </p:cNvPr>
            <p:cNvSpPr txBox="1">
              <a:spLocks/>
            </p:cNvSpPr>
            <p:nvPr/>
          </p:nvSpPr>
          <p:spPr>
            <a:xfrm>
              <a:off x="1703193" y="284590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2" name="Group 131">
            <a:extLst>
              <a:ext uri="{FF2B5EF4-FFF2-40B4-BE49-F238E27FC236}">
                <a16:creationId xmlns:a16="http://schemas.microsoft.com/office/drawing/2014/main" id="{F5201F96-F0EC-48C0-A8E9-957638053C17}"/>
              </a:ext>
            </a:extLst>
          </p:cNvPr>
          <p:cNvGrpSpPr/>
          <p:nvPr/>
        </p:nvGrpSpPr>
        <p:grpSpPr>
          <a:xfrm>
            <a:off x="4568555" y="2095760"/>
            <a:ext cx="970116" cy="970116"/>
            <a:chOff x="4518581" y="2324360"/>
            <a:chExt cx="970116" cy="970116"/>
          </a:xfrm>
        </p:grpSpPr>
        <p:pic>
          <p:nvPicPr>
            <p:cNvPr id="42" name="Graphic 41" descr="Table outline">
              <a:extLst>
                <a:ext uri="{FF2B5EF4-FFF2-40B4-BE49-F238E27FC236}">
                  <a16:creationId xmlns:a16="http://schemas.microsoft.com/office/drawing/2014/main" id="{7C325A51-4885-4342-8403-A45322B98C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8581" y="2324360"/>
              <a:ext cx="970116" cy="970116"/>
            </a:xfrm>
            <a:prstGeom prst="rect">
              <a:avLst/>
            </a:prstGeom>
          </p:spPr>
        </p:pic>
        <p:sp>
          <p:nvSpPr>
            <p:cNvPr id="114" name="Title 14">
              <a:extLst>
                <a:ext uri="{FF2B5EF4-FFF2-40B4-BE49-F238E27FC236}">
                  <a16:creationId xmlns:a16="http://schemas.microsoft.com/office/drawing/2014/main" id="{B495DC29-A396-4AAE-A762-9A9790094122}"/>
                </a:ext>
              </a:extLst>
            </p:cNvPr>
            <p:cNvSpPr txBox="1">
              <a:spLocks/>
            </p:cNvSpPr>
            <p:nvPr/>
          </p:nvSpPr>
          <p:spPr>
            <a:xfrm>
              <a:off x="5042224" y="283378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7" name="Title 14">
              <a:extLst>
                <a:ext uri="{FF2B5EF4-FFF2-40B4-BE49-F238E27FC236}">
                  <a16:creationId xmlns:a16="http://schemas.microsoft.com/office/drawing/2014/main" id="{7415283F-67C4-4265-B54B-CA48D970A703}"/>
                </a:ext>
              </a:extLst>
            </p:cNvPr>
            <p:cNvSpPr txBox="1">
              <a:spLocks/>
            </p:cNvSpPr>
            <p:nvPr/>
          </p:nvSpPr>
          <p:spPr>
            <a:xfrm>
              <a:off x="4795778" y="2656578"/>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pic>
        <p:nvPicPr>
          <p:cNvPr id="147" name="Graphic 146" descr="Table outline">
            <a:extLst>
              <a:ext uri="{FF2B5EF4-FFF2-40B4-BE49-F238E27FC236}">
                <a16:creationId xmlns:a16="http://schemas.microsoft.com/office/drawing/2014/main" id="{EF834857-5F6A-4B24-BA1B-D29045BC1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140" y="2983927"/>
            <a:ext cx="914400" cy="914400"/>
          </a:xfrm>
          <a:prstGeom prst="rect">
            <a:avLst/>
          </a:prstGeom>
        </p:spPr>
      </p:pic>
      <p:pic>
        <p:nvPicPr>
          <p:cNvPr id="148" name="Graphic 147" descr="Table outline">
            <a:extLst>
              <a:ext uri="{FF2B5EF4-FFF2-40B4-BE49-F238E27FC236}">
                <a16:creationId xmlns:a16="http://schemas.microsoft.com/office/drawing/2014/main" id="{9F73F17E-D782-4B99-ABA2-D47A8C5CEB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6540" y="2983927"/>
            <a:ext cx="914400" cy="914400"/>
          </a:xfrm>
          <a:prstGeom prst="rect">
            <a:avLst/>
          </a:prstGeom>
        </p:spPr>
      </p:pic>
      <p:pic>
        <p:nvPicPr>
          <p:cNvPr id="149" name="Graphic 148" descr="Table outline">
            <a:extLst>
              <a:ext uri="{FF2B5EF4-FFF2-40B4-BE49-F238E27FC236}">
                <a16:creationId xmlns:a16="http://schemas.microsoft.com/office/drawing/2014/main" id="{6010A5BC-25EB-4660-A5CE-4B8FE2B0F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5120" y="2983927"/>
            <a:ext cx="914400" cy="914400"/>
          </a:xfrm>
          <a:prstGeom prst="rect">
            <a:avLst/>
          </a:prstGeom>
        </p:spPr>
      </p:pic>
      <p:pic>
        <p:nvPicPr>
          <p:cNvPr id="150" name="Graphic 149" descr="Table outline">
            <a:extLst>
              <a:ext uri="{FF2B5EF4-FFF2-40B4-BE49-F238E27FC236}">
                <a16:creationId xmlns:a16="http://schemas.microsoft.com/office/drawing/2014/main" id="{86E08E91-398A-4240-B67B-DB9709953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4939" y="2983927"/>
            <a:ext cx="914400" cy="914400"/>
          </a:xfrm>
          <a:prstGeom prst="rect">
            <a:avLst/>
          </a:prstGeom>
        </p:spPr>
      </p:pic>
      <p:pic>
        <p:nvPicPr>
          <p:cNvPr id="151" name="Graphic 150" descr="Table outline">
            <a:extLst>
              <a:ext uri="{FF2B5EF4-FFF2-40B4-BE49-F238E27FC236}">
                <a16:creationId xmlns:a16="http://schemas.microsoft.com/office/drawing/2014/main" id="{32B96F4D-9396-49C2-B6E0-384FECA3C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9843" y="2983927"/>
            <a:ext cx="914400" cy="914400"/>
          </a:xfrm>
          <a:prstGeom prst="rect">
            <a:avLst/>
          </a:prstGeom>
        </p:spPr>
      </p:pic>
      <p:pic>
        <p:nvPicPr>
          <p:cNvPr id="152" name="Graphic 151" descr="Table outline">
            <a:extLst>
              <a:ext uri="{FF2B5EF4-FFF2-40B4-BE49-F238E27FC236}">
                <a16:creationId xmlns:a16="http://schemas.microsoft.com/office/drawing/2014/main" id="{28C980AC-D097-4E05-B5E5-4109CF5237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7258" y="2983927"/>
            <a:ext cx="914400" cy="914400"/>
          </a:xfrm>
          <a:prstGeom prst="rect">
            <a:avLst/>
          </a:prstGeom>
        </p:spPr>
      </p:pic>
      <p:pic>
        <p:nvPicPr>
          <p:cNvPr id="153" name="Graphic 152" descr="Table outline">
            <a:extLst>
              <a:ext uri="{FF2B5EF4-FFF2-40B4-BE49-F238E27FC236}">
                <a16:creationId xmlns:a16="http://schemas.microsoft.com/office/drawing/2014/main" id="{A34DEF0A-4FE5-4082-9577-8C9113063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5818" y="2983927"/>
            <a:ext cx="914400" cy="914400"/>
          </a:xfrm>
          <a:prstGeom prst="rect">
            <a:avLst/>
          </a:prstGeom>
        </p:spPr>
      </p:pic>
      <p:pic>
        <p:nvPicPr>
          <p:cNvPr id="154" name="Graphic 153" descr="Table outline">
            <a:extLst>
              <a:ext uri="{FF2B5EF4-FFF2-40B4-BE49-F238E27FC236}">
                <a16:creationId xmlns:a16="http://schemas.microsoft.com/office/drawing/2014/main" id="{73367383-63F9-442D-AB03-2F5C34944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6408" y="2979265"/>
            <a:ext cx="914400" cy="914400"/>
          </a:xfrm>
          <a:prstGeom prst="rect">
            <a:avLst/>
          </a:prstGeom>
        </p:spPr>
      </p:pic>
      <p:cxnSp>
        <p:nvCxnSpPr>
          <p:cNvPr id="156" name="Straight Arrow Connector 155">
            <a:extLst>
              <a:ext uri="{FF2B5EF4-FFF2-40B4-BE49-F238E27FC236}">
                <a16:creationId xmlns:a16="http://schemas.microsoft.com/office/drawing/2014/main" id="{DC2302E7-5F6F-471F-9F8A-0A644A149684}"/>
              </a:ext>
            </a:extLst>
          </p:cNvPr>
          <p:cNvCxnSpPr/>
          <p:nvPr/>
        </p:nvCxnSpPr>
        <p:spPr>
          <a:xfrm>
            <a:off x="710340" y="2869551"/>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91A659E-ED7C-4F35-8369-80B4CEFBA549}"/>
              </a:ext>
            </a:extLst>
          </p:cNvPr>
          <p:cNvCxnSpPr/>
          <p:nvPr/>
        </p:nvCxnSpPr>
        <p:spPr>
          <a:xfrm>
            <a:off x="1753167" y="2856526"/>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3CE4E3C-4C95-43FA-8E79-703CC0717CF1}"/>
              </a:ext>
            </a:extLst>
          </p:cNvPr>
          <p:cNvCxnSpPr/>
          <p:nvPr/>
        </p:nvCxnSpPr>
        <p:spPr>
          <a:xfrm>
            <a:off x="2857891" y="2906469"/>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C05057-7427-4B77-B45E-5D97BF8138CA}"/>
              </a:ext>
            </a:extLst>
          </p:cNvPr>
          <p:cNvCxnSpPr/>
          <p:nvPr/>
        </p:nvCxnSpPr>
        <p:spPr>
          <a:xfrm>
            <a:off x="3886993" y="2891914"/>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9FBD721-D062-417C-8F30-508BAB7B37AF}"/>
              </a:ext>
            </a:extLst>
          </p:cNvPr>
          <p:cNvCxnSpPr/>
          <p:nvPr/>
        </p:nvCxnSpPr>
        <p:spPr>
          <a:xfrm>
            <a:off x="5007638" y="2915199"/>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52EE4E0-1C93-431B-A93A-F7D20F863540}"/>
              </a:ext>
            </a:extLst>
          </p:cNvPr>
          <p:cNvCxnSpPr/>
          <p:nvPr/>
        </p:nvCxnSpPr>
        <p:spPr>
          <a:xfrm>
            <a:off x="6219681" y="2900345"/>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225F26C8-EF2F-437F-8F3F-1EFFFC999DA3}"/>
              </a:ext>
            </a:extLst>
          </p:cNvPr>
          <p:cNvCxnSpPr/>
          <p:nvPr/>
        </p:nvCxnSpPr>
        <p:spPr>
          <a:xfrm>
            <a:off x="7313018" y="2900345"/>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90766D3-540E-4BB6-ACDA-39C75382C6C5}"/>
              </a:ext>
            </a:extLst>
          </p:cNvPr>
          <p:cNvCxnSpPr/>
          <p:nvPr/>
        </p:nvCxnSpPr>
        <p:spPr>
          <a:xfrm>
            <a:off x="8533608" y="2897382"/>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7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500"/>
                                        <p:tgtEl>
                                          <p:spTgt spid="136"/>
                                        </p:tgtEl>
                                      </p:cBhvr>
                                    </p:animEffect>
                                  </p:childTnLst>
                                </p:cTn>
                              </p:par>
                              <p:par>
                                <p:cTn id="12" presetID="10" presetClass="entr" presetSubtype="0" fill="hold" nodeType="with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500"/>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par>
                                <p:cTn id="28" presetID="10" presetClass="entr" presetSubtype="0" fill="hold" nodeType="with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500"/>
                                        <p:tgtEl>
                                          <p:spTgt spid="139"/>
                                        </p:tgtEl>
                                      </p:cBhvr>
                                    </p:animEffect>
                                  </p:childTnLst>
                                </p:cTn>
                              </p:par>
                              <p:par>
                                <p:cTn id="36" presetID="10" presetClass="entr" presetSubtype="0"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par>
                                <p:cTn id="44" presetID="10" presetClass="entr" presetSubtype="0" fill="hold"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1"/>
                                        </p:tgtEl>
                                        <p:attrNameLst>
                                          <p:attrName>style.visibility</p:attrName>
                                        </p:attrNameLst>
                                      </p:cBhvr>
                                      <p:to>
                                        <p:strVal val="visible"/>
                                      </p:to>
                                    </p:set>
                                    <p:animEffect transition="in" filter="fade">
                                      <p:cBhvr>
                                        <p:cTn id="51" dur="500"/>
                                        <p:tgtEl>
                                          <p:spTgt spid="141"/>
                                        </p:tgtEl>
                                      </p:cBhvr>
                                    </p:animEffect>
                                  </p:childTnLst>
                                </p:cTn>
                              </p:par>
                              <p:par>
                                <p:cTn id="52" presetID="10" presetClass="entr" presetSubtype="0" fill="hold"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500"/>
                                        <p:tgtEl>
                                          <p:spTgt spid="1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2"/>
                                        </p:tgtEl>
                                        <p:attrNameLst>
                                          <p:attrName>style.visibility</p:attrName>
                                        </p:attrNameLst>
                                      </p:cBhvr>
                                      <p:to>
                                        <p:strVal val="visible"/>
                                      </p:to>
                                    </p:set>
                                    <p:animEffect transition="in" filter="fade">
                                      <p:cBhvr>
                                        <p:cTn id="59" dur="500"/>
                                        <p:tgtEl>
                                          <p:spTgt spid="142"/>
                                        </p:tgtEl>
                                      </p:cBhvr>
                                    </p:animEffect>
                                  </p:childTnLst>
                                </p:cTn>
                              </p:par>
                              <p:par>
                                <p:cTn id="60" presetID="10" presetClass="entr" presetSubtype="0" fill="hold" nodeType="with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fade">
                                      <p:cBhvr>
                                        <p:cTn id="67" dur="500"/>
                                        <p:tgtEl>
                                          <p:spTgt spid="143"/>
                                        </p:tgtEl>
                                      </p:cBhvr>
                                    </p:animEffect>
                                  </p:childTnLst>
                                </p:cTn>
                              </p:par>
                              <p:par>
                                <p:cTn id="68" presetID="10" presetClass="entr" presetSubtype="0" fill="hold" nodeType="withEffect">
                                  <p:stCondLst>
                                    <p:cond delay="0"/>
                                  </p:stCondLst>
                                  <p:childTnLst>
                                    <p:set>
                                      <p:cBhvr>
                                        <p:cTn id="69" dur="1" fill="hold">
                                          <p:stCondLst>
                                            <p:cond delay="0"/>
                                          </p:stCondLst>
                                        </p:cTn>
                                        <p:tgtEl>
                                          <p:spTgt spid="135"/>
                                        </p:tgtEl>
                                        <p:attrNameLst>
                                          <p:attrName>style.visibility</p:attrName>
                                        </p:attrNameLst>
                                      </p:cBhvr>
                                      <p:to>
                                        <p:strVal val="visible"/>
                                      </p:to>
                                    </p:set>
                                    <p:animEffect transition="in" filter="fade">
                                      <p:cBhvr>
                                        <p:cTn id="70" dur="500"/>
                                        <p:tgtEl>
                                          <p:spTgt spid="13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6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602</Words>
  <Application>Microsoft Office PowerPoint</Application>
  <PresentationFormat>On-screen Show (16:9)</PresentationFormat>
  <Paragraphs>132</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Open Sans</vt:lpstr>
      <vt:lpstr>Arial</vt:lpstr>
      <vt:lpstr>Josefin Sans</vt:lpstr>
      <vt:lpstr>Aquatic and Physical Therapy Center by Slidesgo</vt:lpstr>
      <vt:lpstr>PREDICTING HOTELS PRICES IN SAUDI ARABIA BY USING MACHINE LEARNING </vt:lpstr>
      <vt:lpstr>The outlines:</vt:lpstr>
      <vt:lpstr>Introduction</vt:lpstr>
      <vt:lpstr>PowerPoint Presentation</vt:lpstr>
      <vt:lpstr>Data Description</vt:lpstr>
      <vt:lpstr>PowerPoint Presentation</vt:lpstr>
      <vt:lpstr>Data Preprocessing</vt:lpstr>
      <vt:lpstr>PowerPoint Presentation</vt:lpstr>
      <vt:lpstr>Data Segmentation </vt:lpstr>
      <vt:lpstr>Exploratory Data Analysis (EDA) </vt:lpstr>
      <vt:lpstr>PowerPoint Presentation</vt:lpstr>
      <vt:lpstr>Exploratory Data Analysis (EDA) </vt:lpstr>
      <vt:lpstr>Exploratory Data Analysis (EDA) </vt:lpstr>
      <vt:lpstr>Exploratory Data Analysis (EDA) </vt:lpstr>
      <vt:lpstr>Exploratory Data Analysis (EDA) </vt:lpstr>
      <vt:lpstr>Exploratory Data Analysis (EDA) </vt:lpstr>
      <vt:lpstr>Modeling</vt:lpstr>
      <vt:lpstr>01</vt:lpstr>
      <vt:lpstr>PowerPoint Presentation</vt:lpstr>
      <vt:lpstr>Conclusion and Future Work </vt:lpstr>
      <vt:lpstr> 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HOTELS PRICES IN SAUDI ARABIA USING MACHINE LEARNING</dc:title>
  <dc:creator>Sawsan Aljawni</dc:creator>
  <cp:lastModifiedBy>Ameera Ali</cp:lastModifiedBy>
  <cp:revision>38</cp:revision>
  <dcterms:modified xsi:type="dcterms:W3CDTF">2021-07-14T22:44:58Z</dcterms:modified>
</cp:coreProperties>
</file>