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70" r:id="rId14"/>
    <p:sldId id="272" r:id="rId15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Reported Speech in Software Engineering Context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t>English for Grade XI – RPL</a:t>
            </a:r>
          </a:p>
          <a:p/>
          <a:p>
            <a:r>
              <a:t>Disusun oleh Budi Suryawan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Closing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767258" y="1278746"/>
            <a:ext cx="8229600" cy="4525963"/>
          </a:xfrm>
        </p:spPr>
        <p:txBody>
          <a:bodyPr/>
          <a:p/>
          <a:p>
            <a:r>
              <a:t>Reported speech helps programmers communicate clearly in team projects.</a:t>
            </a:r>
          </a:p>
          <a:p>
            <a:r>
              <a:t>Daddy’s rules: Listen → Report → Apply.</a:t>
            </a:r>
          </a:p>
          <a:p>
            <a:r>
              <a:t>Disusun oleh Budi Suryawan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in-ID"/>
          </a:p>
        </p:txBody>
      </p:sp>
      <p:sp>
        <p:nvSpPr>
          <p:cNvPr id="1048670" name="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lang="in-ID"/>
              <a:t>Direct Speech (kata langsung)</a:t>
            </a:r>
            <a:endParaRPr lang="in-ID"/>
          </a:p>
          <a:p>
            <a:pPr indent="-514350" marL="514350">
              <a:buFont typeface="+mj-lt"/>
              <a:buAutoNum type="arabicPeriod" startAt="1"/>
            </a:pPr>
            <a:r>
              <a:rPr lang="in-ID"/>
              <a:t>Present Simple → Past Simple</a:t>
            </a:r>
            <a:endParaRPr lang="in-ID"/>
          </a:p>
          <a:p>
            <a:pPr indent="-514350" marL="514350">
              <a:buFont typeface="+mj-lt"/>
              <a:buAutoNum type="arabicPeriod" startAt="1"/>
            </a:pPr>
            <a:r>
              <a:rPr lang="in-ID"/>
              <a:t>Present Continuous → Past Continuous</a:t>
            </a:r>
            <a:endParaRPr lang="in-ID"/>
          </a:p>
          <a:p>
            <a:pPr indent="-514350" marL="514350">
              <a:buFont typeface="+mj-lt"/>
              <a:buAutoNum type="arabicPeriod" startAt="1"/>
            </a:pPr>
            <a:r>
              <a:rPr lang="in-ID"/>
              <a:t>Present Perfect → Past Perfect</a:t>
            </a:r>
            <a:endParaRPr lang="in-ID"/>
          </a:p>
          <a:p>
            <a:pPr indent="-514350" marL="514350">
              <a:buFont typeface="+mj-lt"/>
              <a:buAutoNum type="arabicPeriod" startAt="1"/>
            </a:pPr>
            <a:r>
              <a:rPr lang="in-ID"/>
              <a:t>Past Simple → Past Perfect</a:t>
            </a:r>
            <a:endParaRPr lang="in-ID"/>
          </a:p>
          <a:p>
            <a:pPr indent="-514350" marL="514350">
              <a:buFont typeface="+mj-lt"/>
              <a:buAutoNum type="arabicPeriod" startAt="1"/>
            </a:pPr>
            <a:r>
              <a:rPr lang="in-ID"/>
              <a:t>Future (will) → would</a:t>
            </a:r>
            <a:endParaRPr lang="in-ID"/>
          </a:p>
        </p:txBody>
      </p:sp>
      <p:sp>
        <p:nvSpPr>
          <p:cNvPr id="1048671" name=""/>
          <p:cNvSpPr>
            <a:spLocks noGrp="1"/>
          </p:cNvSpPr>
          <p:nvPr>
            <p:ph sz="half" idx="2"/>
          </p:nvPr>
        </p:nvSpPr>
        <p:spPr/>
        <p:txBody>
          <a:bodyPr>
            <a:normAutofit fontScale="89286" lnSpcReduction="20000"/>
          </a:bodyPr>
          <a:p>
            <a:pPr indent="0" marL="0">
              <a:buNone/>
            </a:pPr>
            <a:r>
              <a:rPr lang="in-ID"/>
              <a:t>Reported Speech (kata tidak langsung)</a:t>
            </a:r>
            <a:endParaRPr lang="in-ID"/>
          </a:p>
          <a:p>
            <a:pPr indent="-514350" marL="514350">
              <a:buFont typeface="+mj-lt"/>
              <a:buAutoNum type="arabicPeriod" startAt="1"/>
            </a:pPr>
            <a:r>
              <a:rPr lang="in-ID"/>
              <a:t>“I write code” → He said he wrote code</a:t>
            </a:r>
            <a:endParaRPr lang="in-ID"/>
          </a:p>
          <a:p>
            <a:pPr indent="-514350" marL="514350">
              <a:buFont typeface="+mj-lt"/>
              <a:buAutoNum type="arabicPeriod" startAt="1"/>
            </a:pPr>
            <a:r>
              <a:rPr lang="in-ID"/>
              <a:t>“I am debugging” → He said he was debugging</a:t>
            </a:r>
            <a:endParaRPr lang="in-ID"/>
          </a:p>
          <a:p>
            <a:pPr indent="-514350" marL="514350">
              <a:buFont typeface="+mj-lt"/>
              <a:buAutoNum type="arabicPeriod" startAt="1"/>
            </a:pPr>
            <a:r>
              <a:rPr lang="in-ID"/>
              <a:t>“I have finished” → He said he had finished</a:t>
            </a:r>
            <a:endParaRPr lang="in-ID"/>
          </a:p>
          <a:p>
            <a:pPr indent="-514350" marL="514350">
              <a:buFont typeface="+mj-lt"/>
              <a:buAutoNum type="arabicPeriod" startAt="1"/>
            </a:pPr>
            <a:r>
              <a:rPr lang="in-ID"/>
              <a:t>“I wrote the code” → He said he had written the code</a:t>
            </a:r>
            <a:endParaRPr lang="in-ID"/>
          </a:p>
          <a:p>
            <a:pPr indent="-514350" marL="514350">
              <a:buFont typeface="+mj-lt"/>
              <a:buAutoNum type="arabicPeriod" startAt="1"/>
            </a:pPr>
            <a:r>
              <a:rPr lang="in-ID"/>
              <a:t>“I will deploy it” → He said he would deploy it</a:t>
            </a:r>
            <a:endParaRPr lang="in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1636" y="0"/>
            <a:ext cx="7246572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endParaRPr lang="in-ID"/>
          </a:p>
        </p:txBody>
      </p:sp>
      <p:sp>
        <p:nvSpPr>
          <p:cNvPr id="1048675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sz="2800"/>
          </a:p>
          <a:p>
            <a:pPr indent="0" marL="0">
              <a:buNone/>
            </a:pPr>
            <a:r>
              <a:rPr sz="3200"/>
              <a:t>Reported speech helps programmers communicate clearly in team projects.</a:t>
            </a:r>
            <a:endParaRPr sz="2800"/>
          </a:p>
          <a:p>
            <a:pPr indent="0" marL="0">
              <a:buNone/>
            </a:pPr>
            <a:r>
              <a:rPr sz="3200"/>
              <a:t>Daddy’s rules: Listen → Report → Apply.</a:t>
            </a:r>
            <a:endParaRPr sz="2800"/>
          </a:p>
          <a:p>
            <a:pPr indent="0" marL="0">
              <a:buNone/>
            </a:pPr>
            <a:endParaRPr sz="2800"/>
          </a:p>
          <a:p>
            <a:pPr indent="0" marL="0">
              <a:buNone/>
            </a:pPr>
            <a:endParaRPr lang="i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Learning Objectives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Explain the concept of reported speech</a:t>
            </a:r>
          </a:p>
          <a:p>
            <a:r>
              <a:t>Differentiate statements, questions, and commands</a:t>
            </a:r>
          </a:p>
          <a:p>
            <a:r>
              <a:t>Apply reported speech in software engineering context</a:t>
            </a:r>
          </a:p>
          <a:p>
            <a:r>
              <a:t>Practice with Daddy as the main character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What is Reported Speech?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p>
            <a:pPr indent="0" marL="0">
              <a:buNone/>
            </a:pPr>
            <a:r>
              <a:t>Definition: Reporting what someone said without exact words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Reported Speech (kalimat tidak langsung) adalah cara untuk menyampaikan kembali apa yang dikatakan seseorang tanpa mengutip kata-kata persisnya</a:t>
            </a:r>
            <a:r>
              <a:rPr lang="en-US"/>
              <a:t>)</a:t>
            </a:r>
            <a:endParaRPr altLang="en-US" lang="zh-CN"/>
          </a:p>
          <a:p>
            <a:r>
              <a:t>Direct: Daddy said, “I am fixing the bug.”</a:t>
            </a:r>
          </a:p>
          <a:p>
            <a:r>
              <a:t>Reported: Daddy said (that) he was fixing the bug.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Changes in Reported Speech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1</a:t>
            </a:r>
            <a:r>
              <a:rPr lang="en-US"/>
              <a:t>.</a:t>
            </a:r>
            <a:r>
              <a:rPr lang="en-US"/>
              <a:t> </a:t>
            </a:r>
            <a:r>
              <a:rPr sz="2800"/>
              <a:t>Tense shift (backshift)</a:t>
            </a:r>
            <a:r>
              <a:rPr sz="2800" lang="en-US"/>
              <a:t>:</a:t>
            </a:r>
            <a:r>
              <a:rPr sz="2800" lang="en-US"/>
              <a:t> </a:t>
            </a:r>
            <a:r>
              <a:rPr sz="2800" lang="en-US"/>
              <a:t>biasanya mundur satu langkah (backshift)</a:t>
            </a:r>
            <a:endParaRPr altLang="en-US" sz="2800" lang="zh-CN"/>
          </a:p>
          <a:p>
            <a:pPr indent="0" marL="0">
              <a:buNone/>
            </a:pPr>
            <a:r>
              <a:rPr sz="2800" lang="en-US"/>
              <a:t>2</a:t>
            </a:r>
            <a:r>
              <a:rPr sz="2800" lang="en-US"/>
              <a:t>.</a:t>
            </a:r>
            <a:r>
              <a:rPr sz="2800" lang="en-US"/>
              <a:t> </a:t>
            </a:r>
            <a:r>
              <a:rPr sz="2800"/>
              <a:t>Pronouns change</a:t>
            </a:r>
            <a:r>
              <a:rPr sz="2800" lang="en-US"/>
              <a:t> </a:t>
            </a:r>
            <a:r>
              <a:rPr sz="2800" lang="en-US"/>
              <a:t>:</a:t>
            </a:r>
            <a:r>
              <a:rPr sz="2800" lang="en-US"/>
              <a:t> </a:t>
            </a:r>
            <a:r>
              <a:rPr sz="2800" lang="en-US"/>
              <a:t>M</a:t>
            </a:r>
            <a:r>
              <a:rPr sz="2800" lang="en-US"/>
              <a:t>e</a:t>
            </a:r>
            <a:r>
              <a:rPr sz="2800" lang="en-US"/>
              <a:t>n</a:t>
            </a:r>
            <a:r>
              <a:rPr sz="2800" lang="en-US"/>
              <a:t>y</a:t>
            </a:r>
            <a:r>
              <a:rPr sz="2800" lang="en-US"/>
              <a:t>e</a:t>
            </a:r>
            <a:r>
              <a:rPr sz="2800" lang="en-US"/>
              <a:t>s</a:t>
            </a:r>
            <a:r>
              <a:rPr sz="2800" lang="en-US"/>
              <a:t>u</a:t>
            </a:r>
            <a:r>
              <a:rPr sz="2800" lang="en-US"/>
              <a:t>ikan </a:t>
            </a:r>
            <a:r>
              <a:rPr sz="2800" lang="en-US"/>
              <a:t>dengan </a:t>
            </a:r>
            <a:r>
              <a:rPr sz="2800" lang="en-US"/>
              <a:t>s</a:t>
            </a:r>
            <a:r>
              <a:rPr sz="2800" lang="en-US"/>
              <a:t>u</a:t>
            </a:r>
            <a:r>
              <a:rPr sz="2800" lang="en-US"/>
              <a:t>b</a:t>
            </a:r>
            <a:r>
              <a:rPr sz="2800" lang="en-US"/>
              <a:t>jek </a:t>
            </a:r>
            <a:endParaRPr altLang="en-US" sz="2800" lang="zh-CN"/>
          </a:p>
          <a:p>
            <a:pPr indent="0" marL="0">
              <a:buNone/>
            </a:pPr>
            <a:r>
              <a:rPr sz="2800" lang="en-US"/>
              <a:t>3</a:t>
            </a:r>
            <a:r>
              <a:rPr sz="2800" lang="en-US"/>
              <a:t>.</a:t>
            </a:r>
            <a:r>
              <a:rPr sz="2800"/>
              <a:t>Time expressions change:</a:t>
            </a:r>
            <a:endParaRPr altLang="en-US" sz="2800" lang="zh-CN"/>
          </a:p>
          <a:p>
            <a:r>
              <a:rPr sz="2800"/>
              <a:t>now → then</a:t>
            </a:r>
            <a:endParaRPr sz="2800"/>
          </a:p>
          <a:p>
            <a:r>
              <a:rPr sz="2800"/>
              <a:t>today → that day</a:t>
            </a:r>
            <a:endParaRPr sz="2800"/>
          </a:p>
          <a:p>
            <a:r>
              <a:rPr sz="2800"/>
              <a:t>tomorrow → the next day</a:t>
            </a:r>
            <a:endParaRPr sz="2800"/>
          </a:p>
          <a:p>
            <a:r>
              <a:rPr altLang="en-US" lang="zh-CN"/>
              <a:t>yesterday → the previous day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Reported Statements</a:t>
            </a:r>
            <a:br>
              <a:rPr lang="en-US"/>
            </a:br>
            <a:r>
              <a:rPr lang="en-US"/>
              <a:t>S + said/told (that) + clause</a:t>
            </a:r>
            <a:endParaRPr altLang="en-US" lang="zh-CN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t>Digunakan untuk melaporkan kalimat berita atau informasi</a:t>
            </a:r>
            <a:endParaRPr altLang="en-US" lang="zh-CN"/>
          </a:p>
          <a:p>
            <a:r>
              <a:t>Direct: Daddy said, “I am coding a new program.”</a:t>
            </a:r>
          </a:p>
          <a:p>
            <a:r>
              <a:t>Reported: Daddy said (that) he was coding a new program.</a:t>
            </a:r>
          </a:p>
          <a:p>
            <a:r>
              <a:rPr altLang="en-US" lang="zh-CN"/>
              <a:t>Direct: Daddy said, “We use JavaScript for the front-end.”</a:t>
            </a:r>
            <a:endParaRPr altLang="en-US" lang="zh-CN"/>
          </a:p>
          <a:p>
            <a:r>
              <a:rPr altLang="en-US" lang="zh-CN"/>
              <a:t>Reported: Daddy said (that) they used JavaScript for the front-end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555"/>
              <a:t>Reported Questions</a:t>
            </a:r>
            <a:br>
              <a:rPr sz="3555" lang="en-US"/>
            </a:br>
            <a:r>
              <a:rPr sz="3555" lang="en-US"/>
              <a:t>S + asked/wanted to know + if/whether + clause</a:t>
            </a:r>
            <a:endParaRPr altLang="en-US" sz="3555" lang="zh-CN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sz="2800"/>
              <a:t>Digunakan untuk melaporkan pertanyaan</a:t>
            </a:r>
            <a:endParaRPr sz="2800"/>
          </a:p>
          <a:p>
            <a:pPr indent="0" marL="0">
              <a:buNone/>
            </a:pPr>
            <a:r>
              <a:rPr sz="2800" lang="en-US"/>
              <a:t>Y</a:t>
            </a:r>
            <a:r>
              <a:rPr sz="2800" lang="en-US"/>
              <a:t>e</a:t>
            </a:r>
            <a:r>
              <a:rPr sz="2800" lang="en-US"/>
              <a:t>s</a:t>
            </a:r>
            <a:r>
              <a:rPr sz="2800"/>
              <a:t>/No Questions: S + asked + if/whether + clause</a:t>
            </a:r>
            <a:endParaRPr sz="2800"/>
          </a:p>
          <a:p>
            <a:r>
              <a:rPr sz="2800"/>
              <a:t>Direct: Daddy asked, “Do you know Python?”</a:t>
            </a:r>
            <a:endParaRPr sz="2800"/>
          </a:p>
          <a:p>
            <a:r>
              <a:rPr sz="2800"/>
              <a:t>Reported: Daddy </a:t>
            </a:r>
            <a:r>
              <a:rPr b="1" sz="2800"/>
              <a:t>asked if </a:t>
            </a:r>
            <a:r>
              <a:rPr sz="2800"/>
              <a:t>I knew Python.</a:t>
            </a:r>
            <a:endParaRPr sz="2800"/>
          </a:p>
          <a:p>
            <a:pPr indent="0" marL="0">
              <a:buNone/>
            </a:pPr>
            <a:r>
              <a:rPr sz="2800"/>
              <a:t>Wh- Questions: S + asked + wh-word + clause</a:t>
            </a:r>
            <a:endParaRPr sz="2800"/>
          </a:p>
          <a:p>
            <a:r>
              <a:rPr sz="2800"/>
              <a:t>Direct: Daddy asked, “Where is the server?”</a:t>
            </a:r>
            <a:endParaRPr sz="2800"/>
          </a:p>
          <a:p>
            <a:r>
              <a:rPr sz="2800"/>
              <a:t>Reported: Daddy asked </a:t>
            </a:r>
            <a:r>
              <a:rPr b="1" sz="2800"/>
              <a:t>where</a:t>
            </a:r>
            <a:r>
              <a:rPr sz="2800"/>
              <a:t> the server was.</a:t>
            </a:r>
            <a:endParaRPr sz="2800"/>
          </a:p>
          <a:p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3555"/>
              <a:t>Reported Commands/Requests</a:t>
            </a:r>
            <a:br>
              <a:rPr sz="3555" lang="en-US"/>
            </a:br>
            <a:r>
              <a:rPr sz="3555" lang="en-US"/>
              <a:t>S + told/asked + object + to + V1</a:t>
            </a:r>
            <a:endParaRPr altLang="en-US" sz="3555" lang="zh-CN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Digunakan untuk melaporkan perintah atau instruksi</a:t>
            </a:r>
            <a:endParaRPr altLang="en-US" lang="zh-CN"/>
          </a:p>
          <a:p>
            <a:r>
              <a:t>Direct: Daddy said, “Install the database.”</a:t>
            </a:r>
            <a:endParaRPr altLang="en-US" lang="zh-CN"/>
          </a:p>
          <a:p>
            <a:r>
              <a:t>Reported: Daddy told me to install the database.</a:t>
            </a:r>
          </a:p>
          <a:p>
            <a:r>
              <a:t>Direct: Daddy said, “Don’t delete the source code!”</a:t>
            </a:r>
          </a:p>
          <a:p>
            <a:r>
              <a:t>Reported: Daddy told me not to delete the source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Summary of Tense Changes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3750" lnSpcReduction="20000"/>
          </a:bodyPr>
          <a:p/>
          <a:p>
            <a:r>
              <a:t>Present → Past: “I write code” → He said he wrote code</a:t>
            </a:r>
          </a:p>
          <a:p>
            <a:r>
              <a:t>Present Cont. → Past Cont.: “I am debugging” → He said he was debugging</a:t>
            </a:r>
          </a:p>
          <a:p>
            <a:r>
              <a:t>Present Perf. → Past Perf.: “I have finished” → He said he had finished</a:t>
            </a:r>
          </a:p>
          <a:p>
            <a:r>
              <a:t>Past → Past Perf.: “I wrote code” → He said he had written code</a:t>
            </a:r>
          </a:p>
          <a:p>
            <a:r>
              <a:t>Future (will) → would: “I will deploy” → He said he would deploy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Practice with Daddy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Daddy said, “I am fixing the login bug.”</a:t>
            </a:r>
          </a:p>
          <a:p>
            <a:r>
              <a:t>Daddy asked, “Did you finish the coding task?”</a:t>
            </a:r>
          </a:p>
          <a:p>
            <a:r>
              <a:t>Daddy said, “Create a database schema.”</a:t>
            </a:r>
          </a:p>
          <a:p>
            <a:r>
              <a:t>Daddy asked, “How does this algorithm work?”</a:t>
            </a:r>
          </a:p>
          <a:p>
            <a:r>
              <a:t>Daddy said, “Don’t forget to commit your code.”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RMX2103</dc:creator>
  <cp:lastModifiedBy>Steve Canny</cp:lastModifiedBy>
  <dcterms:created xsi:type="dcterms:W3CDTF">2013-01-26T19:14:16Z</dcterms:created>
  <dcterms:modified xsi:type="dcterms:W3CDTF">2025-09-09T14:24:41Z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73ebb86044e844689b0fbf534cf1022a</vt:lpwstr>
  </property>
</Properties>
</file>