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1"/>
  </p:notesMasterIdLst>
  <p:sldIdLst>
    <p:sldId id="256" r:id="rId2"/>
    <p:sldId id="257" r:id="rId3"/>
    <p:sldId id="428" r:id="rId4"/>
    <p:sldId id="266" r:id="rId5"/>
    <p:sldId id="431" r:id="rId6"/>
    <p:sldId id="322" r:id="rId7"/>
    <p:sldId id="430" r:id="rId8"/>
    <p:sldId id="432" r:id="rId9"/>
    <p:sldId id="447" r:id="rId10"/>
    <p:sldId id="440" r:id="rId11"/>
    <p:sldId id="435" r:id="rId12"/>
    <p:sldId id="441" r:id="rId13"/>
    <p:sldId id="438" r:id="rId14"/>
    <p:sldId id="439" r:id="rId15"/>
    <p:sldId id="442" r:id="rId16"/>
    <p:sldId id="444" r:id="rId17"/>
    <p:sldId id="443" r:id="rId18"/>
    <p:sldId id="445" r:id="rId19"/>
    <p:sldId id="446" r:id="rId20"/>
  </p:sldIdLst>
  <p:sldSz cx="9144000" cy="5143500" type="screen16x9"/>
  <p:notesSz cx="6858000" cy="9144000"/>
  <p:embeddedFontLst>
    <p:embeddedFont>
      <p:font typeface="Advent Pro" panose="02000506040000020004" pitchFamily="2" charset="77"/>
      <p:regular r:id="rId22"/>
      <p:bold r:id="rId23"/>
    </p:embeddedFont>
    <p:embeddedFont>
      <p:font typeface="Advent Pro Medium" panose="02000506040000020004" pitchFamily="2" charset="77"/>
      <p:regular r:id="rId24"/>
      <p:bold r:id="rId25"/>
    </p:embeddedFont>
    <p:embeddedFont>
      <p:font typeface="Bodoni MT" panose="02070603080606020203" pitchFamily="18" charset="77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Righteous" panose="02010506000000020000" pitchFamily="2" charset="0"/>
      <p:regular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2C2"/>
    <a:srgbClr val="ADCFFB"/>
    <a:srgbClr val="5F6368"/>
    <a:srgbClr val="E3F0FF"/>
    <a:srgbClr val="BFBFBF"/>
    <a:srgbClr val="D3B5C8"/>
    <a:srgbClr val="ACCFFB"/>
    <a:srgbClr val="E3EFFF"/>
    <a:srgbClr val="F5B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F03DA6-D1B5-4E18-B1F1-895CF2D5C836}">
  <a:tblStyle styleId="{07F03DA6-D1B5-4E18-B1F1-895CF2D5C8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>
        <p:scale>
          <a:sx n="162" d="100"/>
          <a:sy n="162" d="100"/>
        </p:scale>
        <p:origin x="20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189723225_0_6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189723225_0_6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7189723225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7189723225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Google Shape;3844;g7189723225_0_2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5" name="Google Shape;3845;g7189723225_0_2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1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Google Shape;3844;g7189723225_0_2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5" name="Google Shape;3845;g7189723225_0_2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362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g7189723225_0_2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4" name="Google Shape;3914;g7189723225_0_2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00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60175" y="3907125"/>
            <a:ext cx="2591100" cy="259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18000" y="4008725"/>
            <a:ext cx="2591100" cy="25911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121675" y="0"/>
            <a:ext cx="2591100" cy="259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005675" y="-271075"/>
            <a:ext cx="2591100" cy="2591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8100000">
            <a:off x="6654575" y="-2320160"/>
            <a:ext cx="103096" cy="4369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14;p2"/>
          <p:cNvCxnSpPr/>
          <p:nvPr/>
        </p:nvCxnSpPr>
        <p:spPr>
          <a:xfrm rot="10800000" flipH="1">
            <a:off x="5633725" y="-734900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/>
          <p:nvPr/>
        </p:nvSpPr>
        <p:spPr>
          <a:xfrm rot="2700000">
            <a:off x="7091826" y="4102066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6;p2"/>
          <p:cNvCxnSpPr/>
          <p:nvPr/>
        </p:nvCxnSpPr>
        <p:spPr>
          <a:xfrm rot="10800000" flipH="1">
            <a:off x="6510325" y="400872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287675" y="2780825"/>
            <a:ext cx="3999900" cy="7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701075" y="3481625"/>
            <a:ext cx="317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1031025" y="-863800"/>
            <a:ext cx="5318700" cy="5027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327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0"/>
          <p:cNvSpPr/>
          <p:nvPr/>
        </p:nvSpPr>
        <p:spPr>
          <a:xfrm rot="10800000">
            <a:off x="7279043" y="-1114902"/>
            <a:ext cx="2082300" cy="208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/>
          <p:nvPr/>
        </p:nvSpPr>
        <p:spPr>
          <a:xfrm rot="10800000">
            <a:off x="7071850" y="-11965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0"/>
          <p:cNvSpPr/>
          <p:nvPr/>
        </p:nvSpPr>
        <p:spPr>
          <a:xfrm rot="10800000">
            <a:off x="-1614875" y="32241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"/>
          <p:cNvSpPr/>
          <p:nvPr/>
        </p:nvSpPr>
        <p:spPr>
          <a:xfrm rot="-8142439">
            <a:off x="6076054" y="-1155720"/>
            <a:ext cx="103104" cy="196385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" name="Google Shape;80;p10"/>
          <p:cNvCxnSpPr/>
          <p:nvPr/>
        </p:nvCxnSpPr>
        <p:spPr>
          <a:xfrm rot="-42810" flipH="1">
            <a:off x="4738233" y="-1053482"/>
            <a:ext cx="2023657" cy="1959454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 flipH="1">
            <a:off x="6602500" y="2383875"/>
            <a:ext cx="4253100" cy="402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>
            <a:off x="685050" y="988650"/>
            <a:ext cx="7304100" cy="31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69276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3"/>
          <p:cNvSpPr/>
          <p:nvPr/>
        </p:nvSpPr>
        <p:spPr>
          <a:xfrm flipH="1">
            <a:off x="8294125" y="-450750"/>
            <a:ext cx="4253100" cy="4020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Title + Three Columns 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22"/>
          <p:cNvSpPr/>
          <p:nvPr/>
        </p:nvSpPr>
        <p:spPr>
          <a:xfrm rot="10800000">
            <a:off x="7633693" y="-1114902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 rot="10800000">
            <a:off x="7426500" y="-11965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 rot="-1036465">
            <a:off x="426438" y="3814522"/>
            <a:ext cx="103048" cy="196396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22"/>
          <p:cNvCxnSpPr/>
          <p:nvPr/>
        </p:nvCxnSpPr>
        <p:spPr>
          <a:xfrm rot="7060908" flipH="1">
            <a:off x="-442446" y="3436709"/>
            <a:ext cx="2023847" cy="1959574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22"/>
          <p:cNvSpPr txBox="1">
            <a:spLocks noGrp="1"/>
          </p:cNvSpPr>
          <p:nvPr>
            <p:ph type="ctrTitle" idx="2"/>
          </p:nvPr>
        </p:nvSpPr>
        <p:spPr>
          <a:xfrm>
            <a:off x="1101688" y="33904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ubTitle" idx="1"/>
          </p:nvPr>
        </p:nvSpPr>
        <p:spPr>
          <a:xfrm>
            <a:off x="11016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ctrTitle" idx="3"/>
          </p:nvPr>
        </p:nvSpPr>
        <p:spPr>
          <a:xfrm>
            <a:off x="3530888" y="33904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subTitle" idx="4"/>
          </p:nvPr>
        </p:nvSpPr>
        <p:spPr>
          <a:xfrm>
            <a:off x="35308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ctrTitle" idx="5"/>
          </p:nvPr>
        </p:nvSpPr>
        <p:spPr>
          <a:xfrm>
            <a:off x="5960088" y="33904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subTitle" idx="6"/>
          </p:nvPr>
        </p:nvSpPr>
        <p:spPr>
          <a:xfrm>
            <a:off x="59600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title" idx="7" hasCustomPrompt="1"/>
          </p:nvPr>
        </p:nvSpPr>
        <p:spPr>
          <a:xfrm>
            <a:off x="1236750" y="1697375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2" name="Google Shape;202;p22"/>
          <p:cNvSpPr txBox="1">
            <a:spLocks noGrp="1"/>
          </p:cNvSpPr>
          <p:nvPr>
            <p:ph type="title" idx="8" hasCustomPrompt="1"/>
          </p:nvPr>
        </p:nvSpPr>
        <p:spPr>
          <a:xfrm>
            <a:off x="3665950" y="1697375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3" name="Google Shape;203;p22"/>
          <p:cNvSpPr txBox="1">
            <a:spLocks noGrp="1"/>
          </p:cNvSpPr>
          <p:nvPr>
            <p:ph type="title" idx="9" hasCustomPrompt="1"/>
          </p:nvPr>
        </p:nvSpPr>
        <p:spPr>
          <a:xfrm>
            <a:off x="6095150" y="1697375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C595-F6FE-4E41-BFF4-953AB9A25F6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76709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Title + Six Columns 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6" name="Google Shape;206;p23"/>
          <p:cNvSpPr/>
          <p:nvPr/>
        </p:nvSpPr>
        <p:spPr>
          <a:xfrm rot="-8100000">
            <a:off x="9203402" y="-672335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7" name="Google Shape;207;p23"/>
          <p:cNvCxnSpPr/>
          <p:nvPr/>
        </p:nvCxnSpPr>
        <p:spPr>
          <a:xfrm flipH="1">
            <a:off x="7864199" y="-57467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208;p23"/>
          <p:cNvSpPr/>
          <p:nvPr/>
        </p:nvSpPr>
        <p:spPr>
          <a:xfrm rot="10800000">
            <a:off x="8614975" y="1142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ctrTitle" idx="2"/>
          </p:nvPr>
        </p:nvSpPr>
        <p:spPr>
          <a:xfrm>
            <a:off x="11016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subTitle" idx="1"/>
          </p:nvPr>
        </p:nvSpPr>
        <p:spPr>
          <a:xfrm>
            <a:off x="11016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ctrTitle" idx="3"/>
          </p:nvPr>
        </p:nvSpPr>
        <p:spPr>
          <a:xfrm>
            <a:off x="35308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4"/>
          </p:nvPr>
        </p:nvSpPr>
        <p:spPr>
          <a:xfrm>
            <a:off x="35308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ctrTitle" idx="5"/>
          </p:nvPr>
        </p:nvSpPr>
        <p:spPr>
          <a:xfrm>
            <a:off x="59600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subTitle" idx="6"/>
          </p:nvPr>
        </p:nvSpPr>
        <p:spPr>
          <a:xfrm>
            <a:off x="59600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ctrTitle" idx="7"/>
          </p:nvPr>
        </p:nvSpPr>
        <p:spPr>
          <a:xfrm>
            <a:off x="11016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subTitle" idx="8"/>
          </p:nvPr>
        </p:nvSpPr>
        <p:spPr>
          <a:xfrm>
            <a:off x="11016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ctrTitle" idx="9"/>
          </p:nvPr>
        </p:nvSpPr>
        <p:spPr>
          <a:xfrm>
            <a:off x="35308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3"/>
          </p:nvPr>
        </p:nvSpPr>
        <p:spPr>
          <a:xfrm>
            <a:off x="35308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ctrTitle" idx="14"/>
          </p:nvPr>
        </p:nvSpPr>
        <p:spPr>
          <a:xfrm>
            <a:off x="59600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15"/>
          </p:nvPr>
        </p:nvSpPr>
        <p:spPr>
          <a:xfrm>
            <a:off x="59600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/>
          <p:nvPr/>
        </p:nvSpPr>
        <p:spPr>
          <a:xfrm rot="10800000">
            <a:off x="-1180525" y="2285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76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922250" y="1441150"/>
            <a:ext cx="29778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922250" y="1972150"/>
            <a:ext cx="2977800" cy="21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52" name="Google Shape;152;p18"/>
          <p:cNvSpPr/>
          <p:nvPr/>
        </p:nvSpPr>
        <p:spPr>
          <a:xfrm rot="-8071706">
            <a:off x="5317432" y="-871742"/>
            <a:ext cx="103100" cy="196376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" name="Google Shape;153;p18"/>
          <p:cNvCxnSpPr/>
          <p:nvPr/>
        </p:nvCxnSpPr>
        <p:spPr>
          <a:xfrm rot="27008" flipH="1">
            <a:off x="3977364" y="-777184"/>
            <a:ext cx="2023862" cy="1959662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18"/>
          <p:cNvSpPr/>
          <p:nvPr/>
        </p:nvSpPr>
        <p:spPr>
          <a:xfrm rot="10800000">
            <a:off x="-720000" y="1026025"/>
            <a:ext cx="1146300" cy="1146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3343633" y="4175858"/>
            <a:ext cx="2148000" cy="21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3247475" y="3951150"/>
            <a:ext cx="2148000" cy="21480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15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ighteous"/>
              <a:buNone/>
              <a:defRPr sz="2800">
                <a:solidFill>
                  <a:schemeClr val="accent5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Char char="●"/>
              <a:defRPr sz="1800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○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■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●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○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■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●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○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Advent Pro Medium"/>
              <a:buChar char="■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59" r:id="rId4"/>
    <p:sldLayoutId id="2147483668" r:id="rId5"/>
    <p:sldLayoutId id="2147483671" r:id="rId6"/>
    <p:sldLayoutId id="2147483675" r:id="rId7"/>
    <p:sldLayoutId id="2147483677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35;p25">
            <a:extLst>
              <a:ext uri="{FF2B5EF4-FFF2-40B4-BE49-F238E27FC236}">
                <a16:creationId xmlns:a16="http://schemas.microsoft.com/office/drawing/2014/main" id="{6B2D95C9-F7B3-174E-9C38-08007E2E0E7C}"/>
              </a:ext>
            </a:extLst>
          </p:cNvPr>
          <p:cNvSpPr txBox="1">
            <a:spLocks/>
          </p:cNvSpPr>
          <p:nvPr/>
        </p:nvSpPr>
        <p:spPr>
          <a:xfrm>
            <a:off x="4265986" y="1895002"/>
            <a:ext cx="4440024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ighteous"/>
              <a:buNone/>
              <a:defRPr sz="4000" b="0" i="0" u="none" strike="noStrike" cap="none">
                <a:solidFill>
                  <a:schemeClr val="accent5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dvent Pro"/>
              <a:buNone/>
              <a:defRPr sz="52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dvent Pro"/>
              <a:buNone/>
              <a:defRPr sz="52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dvent Pro"/>
              <a:buNone/>
              <a:defRPr sz="52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dvent Pro"/>
              <a:buNone/>
              <a:defRPr sz="52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dvent Pro"/>
              <a:buNone/>
              <a:defRPr sz="52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dvent Pro"/>
              <a:buNone/>
              <a:defRPr sz="52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dvent Pro"/>
              <a:buNone/>
              <a:defRPr sz="52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Advent Pro"/>
              <a:buNone/>
              <a:defRPr sz="52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sz="3600" dirty="0">
                <a:latin typeface="Bodoni MT" panose="02070603080606020203" pitchFamily="18" charset="77"/>
                <a:cs typeface="MuktaMahee Regular" panose="020B0000000000000000" pitchFamily="34" charset="77"/>
              </a:rPr>
              <a:t>MTA Turnstile Data Analysis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35DD36-894E-334A-A99D-BEA5988B2C53}"/>
              </a:ext>
            </a:extLst>
          </p:cNvPr>
          <p:cNvCxnSpPr>
            <a:cxnSpLocks/>
          </p:cNvCxnSpPr>
          <p:nvPr/>
        </p:nvCxnSpPr>
        <p:spPr>
          <a:xfrm flipV="1">
            <a:off x="8713664" y="4703673"/>
            <a:ext cx="0" cy="2203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Google Shape;255;p28">
            <a:extLst>
              <a:ext uri="{FF2B5EF4-FFF2-40B4-BE49-F238E27FC236}">
                <a16:creationId xmlns:a16="http://schemas.microsoft.com/office/drawing/2014/main" id="{79C4928D-6BB7-934B-9BBA-10506D46A8B7}"/>
              </a:ext>
            </a:extLst>
          </p:cNvPr>
          <p:cNvSpPr txBox="1">
            <a:spLocks/>
          </p:cNvSpPr>
          <p:nvPr/>
        </p:nvSpPr>
        <p:spPr>
          <a:xfrm>
            <a:off x="8725166" y="4645422"/>
            <a:ext cx="197298" cy="33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</a:pPr>
            <a:r>
              <a:rPr lang="en-US" sz="1100" dirty="0"/>
              <a:t>1</a:t>
            </a:r>
            <a:endParaRPr lang="en-US" dirty="0"/>
          </a:p>
        </p:txBody>
      </p:sp>
      <p:pic>
        <p:nvPicPr>
          <p:cNvPr id="10" name="Picture 2" descr="Business incubators: Getting started in Hungary for real - BBJ">
            <a:extLst>
              <a:ext uri="{FF2B5EF4-FFF2-40B4-BE49-F238E27FC236}">
                <a16:creationId xmlns:a16="http://schemas.microsoft.com/office/drawing/2014/main" id="{CD5D0C44-76A8-1F46-AD75-EDE3AC597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9" y="476178"/>
            <a:ext cx="3142875" cy="244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E9754A36-CB5B-9C41-AEC6-61DC645DF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466" y="4596536"/>
            <a:ext cx="508544" cy="50854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5AE8EB-DDF8-3E46-81F9-A7A0246B5BAA}"/>
              </a:ext>
            </a:extLst>
          </p:cNvPr>
          <p:cNvCxnSpPr>
            <a:cxnSpLocks/>
          </p:cNvCxnSpPr>
          <p:nvPr/>
        </p:nvCxnSpPr>
        <p:spPr>
          <a:xfrm flipV="1">
            <a:off x="8713664" y="4703673"/>
            <a:ext cx="0" cy="2203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Google Shape;255;p28">
            <a:extLst>
              <a:ext uri="{FF2B5EF4-FFF2-40B4-BE49-F238E27FC236}">
                <a16:creationId xmlns:a16="http://schemas.microsoft.com/office/drawing/2014/main" id="{7ED4E0BE-8F53-7747-8BBE-56BD1ADB2FDF}"/>
              </a:ext>
            </a:extLst>
          </p:cNvPr>
          <p:cNvSpPr txBox="1">
            <a:spLocks/>
          </p:cNvSpPr>
          <p:nvPr/>
        </p:nvSpPr>
        <p:spPr>
          <a:xfrm>
            <a:off x="8649859" y="4645422"/>
            <a:ext cx="341832" cy="33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</a:pPr>
            <a:r>
              <a:rPr lang="en-US" sz="1100" dirty="0"/>
              <a:t>10</a:t>
            </a:r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F21B052-9D75-C54C-958F-8450DC8898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63617" y="22364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A"/>
          </a:p>
        </p:txBody>
      </p:sp>
      <p:cxnSp>
        <p:nvCxnSpPr>
          <p:cNvPr id="12" name="Google Shape;3857;p46">
            <a:extLst>
              <a:ext uri="{FF2B5EF4-FFF2-40B4-BE49-F238E27FC236}">
                <a16:creationId xmlns:a16="http://schemas.microsoft.com/office/drawing/2014/main" id="{7337FAF0-04D1-0143-95D2-F9C92D9214BA}"/>
              </a:ext>
            </a:extLst>
          </p:cNvPr>
          <p:cNvCxnSpPr>
            <a:cxnSpLocks/>
          </p:cNvCxnSpPr>
          <p:nvPr/>
        </p:nvCxnSpPr>
        <p:spPr>
          <a:xfrm flipH="1">
            <a:off x="2269774" y="3041930"/>
            <a:ext cx="4492485" cy="3989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313" name="Picture 1" descr="page9image21950240">
            <a:extLst>
              <a:ext uri="{FF2B5EF4-FFF2-40B4-BE49-F238E27FC236}">
                <a16:creationId xmlns:a16="http://schemas.microsoft.com/office/drawing/2014/main" id="{29A6DDEC-41BC-F44B-AEC0-3AED19F63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85" y="1621587"/>
            <a:ext cx="8637510" cy="100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5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E9754A36-CB5B-9C41-AEC6-61DC645DF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466" y="4596536"/>
            <a:ext cx="508544" cy="50854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5AE8EB-DDF8-3E46-81F9-A7A0246B5BAA}"/>
              </a:ext>
            </a:extLst>
          </p:cNvPr>
          <p:cNvCxnSpPr>
            <a:cxnSpLocks/>
          </p:cNvCxnSpPr>
          <p:nvPr/>
        </p:nvCxnSpPr>
        <p:spPr>
          <a:xfrm flipV="1">
            <a:off x="8713664" y="4703673"/>
            <a:ext cx="0" cy="2203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Google Shape;255;p28">
            <a:extLst>
              <a:ext uri="{FF2B5EF4-FFF2-40B4-BE49-F238E27FC236}">
                <a16:creationId xmlns:a16="http://schemas.microsoft.com/office/drawing/2014/main" id="{7ED4E0BE-8F53-7747-8BBE-56BD1ADB2FDF}"/>
              </a:ext>
            </a:extLst>
          </p:cNvPr>
          <p:cNvSpPr txBox="1">
            <a:spLocks/>
          </p:cNvSpPr>
          <p:nvPr/>
        </p:nvSpPr>
        <p:spPr>
          <a:xfrm>
            <a:off x="8649859" y="4645422"/>
            <a:ext cx="341832" cy="33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</a:pPr>
            <a:r>
              <a:rPr lang="en-US" sz="1100" dirty="0"/>
              <a:t>11</a:t>
            </a:r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F21B052-9D75-C54C-958F-8450DC8898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63617" y="22364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A"/>
          </a:p>
        </p:txBody>
      </p:sp>
      <p:cxnSp>
        <p:nvCxnSpPr>
          <p:cNvPr id="12" name="Google Shape;3857;p46">
            <a:extLst>
              <a:ext uri="{FF2B5EF4-FFF2-40B4-BE49-F238E27FC236}">
                <a16:creationId xmlns:a16="http://schemas.microsoft.com/office/drawing/2014/main" id="{7337FAF0-04D1-0143-95D2-F9C92D9214BA}"/>
              </a:ext>
            </a:extLst>
          </p:cNvPr>
          <p:cNvCxnSpPr>
            <a:cxnSpLocks/>
          </p:cNvCxnSpPr>
          <p:nvPr/>
        </p:nvCxnSpPr>
        <p:spPr>
          <a:xfrm flipH="1">
            <a:off x="2269774" y="3041930"/>
            <a:ext cx="4492485" cy="3989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337" name="Picture 1" descr="page10image21617984">
            <a:extLst>
              <a:ext uri="{FF2B5EF4-FFF2-40B4-BE49-F238E27FC236}">
                <a16:creationId xmlns:a16="http://schemas.microsoft.com/office/drawing/2014/main" id="{97231B5B-D165-C84B-881D-115215E82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70" y="1243050"/>
            <a:ext cx="8649859" cy="171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87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E9754A36-CB5B-9C41-AEC6-61DC645DF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466" y="4596536"/>
            <a:ext cx="508544" cy="50854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5AE8EB-DDF8-3E46-81F9-A7A0246B5BAA}"/>
              </a:ext>
            </a:extLst>
          </p:cNvPr>
          <p:cNvCxnSpPr>
            <a:cxnSpLocks/>
          </p:cNvCxnSpPr>
          <p:nvPr/>
        </p:nvCxnSpPr>
        <p:spPr>
          <a:xfrm flipV="1">
            <a:off x="8713664" y="4703673"/>
            <a:ext cx="0" cy="2203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Google Shape;255;p28">
            <a:extLst>
              <a:ext uri="{FF2B5EF4-FFF2-40B4-BE49-F238E27FC236}">
                <a16:creationId xmlns:a16="http://schemas.microsoft.com/office/drawing/2014/main" id="{7ED4E0BE-8F53-7747-8BBE-56BD1ADB2FDF}"/>
              </a:ext>
            </a:extLst>
          </p:cNvPr>
          <p:cNvSpPr txBox="1">
            <a:spLocks/>
          </p:cNvSpPr>
          <p:nvPr/>
        </p:nvSpPr>
        <p:spPr>
          <a:xfrm>
            <a:off x="8649859" y="4645422"/>
            <a:ext cx="341832" cy="33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</a:pPr>
            <a:r>
              <a:rPr lang="en-US" sz="1100" dirty="0"/>
              <a:t>12</a:t>
            </a:r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F21B052-9D75-C54C-958F-8450DC8898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63617" y="22364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A"/>
          </a:p>
        </p:txBody>
      </p:sp>
      <p:cxnSp>
        <p:nvCxnSpPr>
          <p:cNvPr id="12" name="Google Shape;3857;p46">
            <a:extLst>
              <a:ext uri="{FF2B5EF4-FFF2-40B4-BE49-F238E27FC236}">
                <a16:creationId xmlns:a16="http://schemas.microsoft.com/office/drawing/2014/main" id="{7337FAF0-04D1-0143-95D2-F9C92D9214BA}"/>
              </a:ext>
            </a:extLst>
          </p:cNvPr>
          <p:cNvCxnSpPr>
            <a:cxnSpLocks/>
          </p:cNvCxnSpPr>
          <p:nvPr/>
        </p:nvCxnSpPr>
        <p:spPr>
          <a:xfrm flipH="1">
            <a:off x="2269773" y="4494212"/>
            <a:ext cx="4492485" cy="3989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361" name="Picture 1" descr="page11image21780160">
            <a:extLst>
              <a:ext uri="{FF2B5EF4-FFF2-40B4-BE49-F238E27FC236}">
                <a16:creationId xmlns:a16="http://schemas.microsoft.com/office/drawing/2014/main" id="{5058778D-7040-334D-B7B0-B24DE3555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6" y="3405364"/>
            <a:ext cx="8670838" cy="5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847;p46">
            <a:extLst>
              <a:ext uri="{FF2B5EF4-FFF2-40B4-BE49-F238E27FC236}">
                <a16:creationId xmlns:a16="http://schemas.microsoft.com/office/drawing/2014/main" id="{EBE451B0-DA4C-2D4D-9893-D87DC9BDE7E9}"/>
              </a:ext>
            </a:extLst>
          </p:cNvPr>
          <p:cNvSpPr/>
          <p:nvPr/>
        </p:nvSpPr>
        <p:spPr>
          <a:xfrm rot="10800000">
            <a:off x="3607617" y="1156588"/>
            <a:ext cx="1512000" cy="15120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858;p46">
            <a:extLst>
              <a:ext uri="{FF2B5EF4-FFF2-40B4-BE49-F238E27FC236}">
                <a16:creationId xmlns:a16="http://schemas.microsoft.com/office/drawing/2014/main" id="{4145D797-16D4-3246-9485-55B92A2B3E55}"/>
              </a:ext>
            </a:extLst>
          </p:cNvPr>
          <p:cNvSpPr txBox="1">
            <a:spLocks/>
          </p:cNvSpPr>
          <p:nvPr/>
        </p:nvSpPr>
        <p:spPr>
          <a:xfrm>
            <a:off x="3466989" y="1528816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latin typeface="Bodoni MT" panose="02070603080606020203" pitchFamily="18" charset="77"/>
              </a:rPr>
              <a:t>Subset of weekday</a:t>
            </a:r>
          </a:p>
        </p:txBody>
      </p:sp>
      <p:cxnSp>
        <p:nvCxnSpPr>
          <p:cNvPr id="14" name="Google Shape;3861;p46">
            <a:extLst>
              <a:ext uri="{FF2B5EF4-FFF2-40B4-BE49-F238E27FC236}">
                <a16:creationId xmlns:a16="http://schemas.microsoft.com/office/drawing/2014/main" id="{D68B0DB5-D166-2843-AE83-AD90F0472864}"/>
              </a:ext>
            </a:extLst>
          </p:cNvPr>
          <p:cNvCxnSpPr>
            <a:cxnSpLocks/>
          </p:cNvCxnSpPr>
          <p:nvPr/>
        </p:nvCxnSpPr>
        <p:spPr>
          <a:xfrm>
            <a:off x="4336052" y="2659510"/>
            <a:ext cx="0" cy="653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645648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E9754A36-CB5B-9C41-AEC6-61DC645DF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466" y="4596536"/>
            <a:ext cx="508544" cy="50854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5AE8EB-DDF8-3E46-81F9-A7A0246B5BAA}"/>
              </a:ext>
            </a:extLst>
          </p:cNvPr>
          <p:cNvCxnSpPr>
            <a:cxnSpLocks/>
          </p:cNvCxnSpPr>
          <p:nvPr/>
        </p:nvCxnSpPr>
        <p:spPr>
          <a:xfrm flipV="1">
            <a:off x="8713664" y="4703673"/>
            <a:ext cx="0" cy="2203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Google Shape;255;p28">
            <a:extLst>
              <a:ext uri="{FF2B5EF4-FFF2-40B4-BE49-F238E27FC236}">
                <a16:creationId xmlns:a16="http://schemas.microsoft.com/office/drawing/2014/main" id="{7ED4E0BE-8F53-7747-8BBE-56BD1ADB2FDF}"/>
              </a:ext>
            </a:extLst>
          </p:cNvPr>
          <p:cNvSpPr txBox="1">
            <a:spLocks/>
          </p:cNvSpPr>
          <p:nvPr/>
        </p:nvSpPr>
        <p:spPr>
          <a:xfrm>
            <a:off x="8649859" y="4645422"/>
            <a:ext cx="341832" cy="33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</a:pPr>
            <a:r>
              <a:rPr lang="en-US" sz="1100" dirty="0"/>
              <a:t>13</a:t>
            </a:r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F21B052-9D75-C54C-958F-8450DC8898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63617" y="22364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A"/>
          </a:p>
        </p:txBody>
      </p:sp>
      <p:cxnSp>
        <p:nvCxnSpPr>
          <p:cNvPr id="12" name="Google Shape;3857;p46">
            <a:extLst>
              <a:ext uri="{FF2B5EF4-FFF2-40B4-BE49-F238E27FC236}">
                <a16:creationId xmlns:a16="http://schemas.microsoft.com/office/drawing/2014/main" id="{7337FAF0-04D1-0143-95D2-F9C92D9214BA}"/>
              </a:ext>
            </a:extLst>
          </p:cNvPr>
          <p:cNvCxnSpPr>
            <a:cxnSpLocks/>
          </p:cNvCxnSpPr>
          <p:nvPr/>
        </p:nvCxnSpPr>
        <p:spPr>
          <a:xfrm flipH="1">
            <a:off x="2325757" y="4645422"/>
            <a:ext cx="4492485" cy="3989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289" name="Picture 1" descr="page8image21904416">
            <a:extLst>
              <a:ext uri="{FF2B5EF4-FFF2-40B4-BE49-F238E27FC236}">
                <a16:creationId xmlns:a16="http://schemas.microsoft.com/office/drawing/2014/main" id="{F8D9228D-68C8-3C49-9395-CB09F0AD7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84" y="3094319"/>
            <a:ext cx="8197466" cy="76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847;p46">
            <a:extLst>
              <a:ext uri="{FF2B5EF4-FFF2-40B4-BE49-F238E27FC236}">
                <a16:creationId xmlns:a16="http://schemas.microsoft.com/office/drawing/2014/main" id="{9DDA6B5A-793E-3849-94F6-3BC8A17D30F8}"/>
              </a:ext>
            </a:extLst>
          </p:cNvPr>
          <p:cNvSpPr/>
          <p:nvPr/>
        </p:nvSpPr>
        <p:spPr>
          <a:xfrm rot="10800000">
            <a:off x="3607617" y="873130"/>
            <a:ext cx="1512000" cy="15120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852;p46">
            <a:extLst>
              <a:ext uri="{FF2B5EF4-FFF2-40B4-BE49-F238E27FC236}">
                <a16:creationId xmlns:a16="http://schemas.microsoft.com/office/drawing/2014/main" id="{540A681A-14E0-6247-87EE-7F967ABC4D03}"/>
              </a:ext>
            </a:extLst>
          </p:cNvPr>
          <p:cNvSpPr txBox="1">
            <a:spLocks/>
          </p:cNvSpPr>
          <p:nvPr/>
        </p:nvSpPr>
        <p:spPr>
          <a:xfrm>
            <a:off x="2649026" y="2994996"/>
            <a:ext cx="2357275" cy="1043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solidFill>
                <a:schemeClr val="tx1"/>
              </a:solidFill>
              <a:latin typeface="Bodoni MT" panose="02070603080606020203" pitchFamily="18" charset="77"/>
            </a:endParaRPr>
          </a:p>
        </p:txBody>
      </p:sp>
      <p:sp>
        <p:nvSpPr>
          <p:cNvPr id="14" name="Google Shape;3858;p46">
            <a:extLst>
              <a:ext uri="{FF2B5EF4-FFF2-40B4-BE49-F238E27FC236}">
                <a16:creationId xmlns:a16="http://schemas.microsoft.com/office/drawing/2014/main" id="{66F06B25-5337-044B-8A88-F335053D66FB}"/>
              </a:ext>
            </a:extLst>
          </p:cNvPr>
          <p:cNvSpPr txBox="1">
            <a:spLocks/>
          </p:cNvSpPr>
          <p:nvPr/>
        </p:nvSpPr>
        <p:spPr>
          <a:xfrm>
            <a:off x="3466989" y="1245358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latin typeface="Bodoni MT" panose="02070603080606020203" pitchFamily="18" charset="77"/>
              </a:rPr>
              <a:t>Number of Exits</a:t>
            </a:r>
          </a:p>
          <a:p>
            <a:pPr algn="ctr"/>
            <a:r>
              <a:rPr lang="en-US" dirty="0">
                <a:latin typeface="Bodoni MT" panose="02070603080606020203" pitchFamily="18" charset="77"/>
              </a:rPr>
              <a:t>For each row</a:t>
            </a:r>
          </a:p>
        </p:txBody>
      </p:sp>
      <p:cxnSp>
        <p:nvCxnSpPr>
          <p:cNvPr id="15" name="Google Shape;3861;p46">
            <a:extLst>
              <a:ext uri="{FF2B5EF4-FFF2-40B4-BE49-F238E27FC236}">
                <a16:creationId xmlns:a16="http://schemas.microsoft.com/office/drawing/2014/main" id="{51293BA7-0B47-514F-B9BA-CF27F33BD4C5}"/>
              </a:ext>
            </a:extLst>
          </p:cNvPr>
          <p:cNvCxnSpPr>
            <a:cxnSpLocks/>
          </p:cNvCxnSpPr>
          <p:nvPr/>
        </p:nvCxnSpPr>
        <p:spPr>
          <a:xfrm>
            <a:off x="4336052" y="2376052"/>
            <a:ext cx="0" cy="653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046629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E9754A36-CB5B-9C41-AEC6-61DC645DF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466" y="4596536"/>
            <a:ext cx="508544" cy="50854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5AE8EB-DDF8-3E46-81F9-A7A0246B5BAA}"/>
              </a:ext>
            </a:extLst>
          </p:cNvPr>
          <p:cNvCxnSpPr>
            <a:cxnSpLocks/>
          </p:cNvCxnSpPr>
          <p:nvPr/>
        </p:nvCxnSpPr>
        <p:spPr>
          <a:xfrm flipV="1">
            <a:off x="8713664" y="4703673"/>
            <a:ext cx="0" cy="2203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Google Shape;255;p28">
            <a:extLst>
              <a:ext uri="{FF2B5EF4-FFF2-40B4-BE49-F238E27FC236}">
                <a16:creationId xmlns:a16="http://schemas.microsoft.com/office/drawing/2014/main" id="{7ED4E0BE-8F53-7747-8BBE-56BD1ADB2FDF}"/>
              </a:ext>
            </a:extLst>
          </p:cNvPr>
          <p:cNvSpPr txBox="1">
            <a:spLocks/>
          </p:cNvSpPr>
          <p:nvPr/>
        </p:nvSpPr>
        <p:spPr>
          <a:xfrm>
            <a:off x="8649859" y="4645422"/>
            <a:ext cx="341832" cy="33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</a:pPr>
            <a:r>
              <a:rPr lang="en-US" sz="1100" dirty="0"/>
              <a:t>14</a:t>
            </a:r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F21B052-9D75-C54C-958F-8450DC8898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63617" y="22364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A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4764586-7B33-864B-9CE8-7C8C8F067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89445"/>
              </p:ext>
            </p:extLst>
          </p:nvPr>
        </p:nvGraphicFramePr>
        <p:xfrm>
          <a:off x="1620417" y="2088597"/>
          <a:ext cx="6096000" cy="1854200"/>
        </p:xfrm>
        <a:graphic>
          <a:graphicData uri="http://schemas.openxmlformats.org/drawingml/2006/table">
            <a:tbl>
              <a:tblPr firstRow="1" bandRow="1">
                <a:tableStyleId>{07F03DA6-D1B5-4E18-B1F1-895CF2D5C836}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4354040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40607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A" dirty="0"/>
                        <a:t>Hours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EXITS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26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A" dirty="0"/>
                        <a:t>08:00:00 - 09:00:00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93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A" dirty="0"/>
                        <a:t>09:00:00 - 10:00:00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02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A" dirty="0"/>
                        <a:t>10:00:00 - 11:00:00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5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A" dirty="0"/>
                        <a:t>11:00:00 – 12:00:00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619651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5F02F0C4-D813-0148-9204-6688B0AF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17" y="1070381"/>
            <a:ext cx="6095999" cy="805460"/>
          </a:xfrm>
        </p:spPr>
        <p:txBody>
          <a:bodyPr/>
          <a:lstStyle/>
          <a:p>
            <a:pPr algn="ctr"/>
            <a:r>
              <a:rPr lang="en-US" sz="2000" dirty="0">
                <a:latin typeface="Bodoni MT" panose="02070603080606020203" pitchFamily="18" charset="77"/>
              </a:rPr>
              <a:t>Number of EXITS = 2000 at 12:00:00 </a:t>
            </a:r>
            <a:endParaRPr lang="en-SA" sz="2000" dirty="0">
              <a:latin typeface="Bodoni MT" panose="020706030806060202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51296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E9754A36-CB5B-9C41-AEC6-61DC645DF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466" y="4596536"/>
            <a:ext cx="508544" cy="50854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5AE8EB-DDF8-3E46-81F9-A7A0246B5BAA}"/>
              </a:ext>
            </a:extLst>
          </p:cNvPr>
          <p:cNvCxnSpPr>
            <a:cxnSpLocks/>
          </p:cNvCxnSpPr>
          <p:nvPr/>
        </p:nvCxnSpPr>
        <p:spPr>
          <a:xfrm flipV="1">
            <a:off x="8713664" y="4703673"/>
            <a:ext cx="0" cy="2203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Google Shape;255;p28">
            <a:extLst>
              <a:ext uri="{FF2B5EF4-FFF2-40B4-BE49-F238E27FC236}">
                <a16:creationId xmlns:a16="http://schemas.microsoft.com/office/drawing/2014/main" id="{7ED4E0BE-8F53-7747-8BBE-56BD1ADB2FDF}"/>
              </a:ext>
            </a:extLst>
          </p:cNvPr>
          <p:cNvSpPr txBox="1">
            <a:spLocks/>
          </p:cNvSpPr>
          <p:nvPr/>
        </p:nvSpPr>
        <p:spPr>
          <a:xfrm>
            <a:off x="8649859" y="4645422"/>
            <a:ext cx="341832" cy="33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</a:pPr>
            <a:r>
              <a:rPr lang="en-US" sz="1100" dirty="0"/>
              <a:t>15</a:t>
            </a:r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F21B052-9D75-C54C-958F-8450DC8898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63617" y="22364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A"/>
          </a:p>
        </p:txBody>
      </p:sp>
      <p:cxnSp>
        <p:nvCxnSpPr>
          <p:cNvPr id="12" name="Google Shape;3857;p46">
            <a:extLst>
              <a:ext uri="{FF2B5EF4-FFF2-40B4-BE49-F238E27FC236}">
                <a16:creationId xmlns:a16="http://schemas.microsoft.com/office/drawing/2014/main" id="{7337FAF0-04D1-0143-95D2-F9C92D9214BA}"/>
              </a:ext>
            </a:extLst>
          </p:cNvPr>
          <p:cNvCxnSpPr>
            <a:cxnSpLocks/>
          </p:cNvCxnSpPr>
          <p:nvPr/>
        </p:nvCxnSpPr>
        <p:spPr>
          <a:xfrm flipH="1">
            <a:off x="2325757" y="4341812"/>
            <a:ext cx="4492485" cy="3989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385" name="Picture 1" descr="page12image22012656">
            <a:extLst>
              <a:ext uri="{FF2B5EF4-FFF2-40B4-BE49-F238E27FC236}">
                <a16:creationId xmlns:a16="http://schemas.microsoft.com/office/drawing/2014/main" id="{5F2CFA7A-D1E2-6A43-9A4E-A08D216FB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67" y="3097397"/>
            <a:ext cx="8713664" cy="90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847;p46">
            <a:extLst>
              <a:ext uri="{FF2B5EF4-FFF2-40B4-BE49-F238E27FC236}">
                <a16:creationId xmlns:a16="http://schemas.microsoft.com/office/drawing/2014/main" id="{433241A8-BF8C-DF48-81A9-937F988085A1}"/>
              </a:ext>
            </a:extLst>
          </p:cNvPr>
          <p:cNvSpPr/>
          <p:nvPr/>
        </p:nvSpPr>
        <p:spPr>
          <a:xfrm rot="10800000">
            <a:off x="3607617" y="873130"/>
            <a:ext cx="1512000" cy="15120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858;p46">
            <a:extLst>
              <a:ext uri="{FF2B5EF4-FFF2-40B4-BE49-F238E27FC236}">
                <a16:creationId xmlns:a16="http://schemas.microsoft.com/office/drawing/2014/main" id="{0E3F7789-495D-3549-B422-6F4EAA2FABD0}"/>
              </a:ext>
            </a:extLst>
          </p:cNvPr>
          <p:cNvSpPr txBox="1">
            <a:spLocks/>
          </p:cNvSpPr>
          <p:nvPr/>
        </p:nvSpPr>
        <p:spPr>
          <a:xfrm>
            <a:off x="3466989" y="1245358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latin typeface="Bodoni MT" panose="02070603080606020203" pitchFamily="18" charset="77"/>
              </a:rPr>
              <a:t>To reach my goal</a:t>
            </a:r>
          </a:p>
        </p:txBody>
      </p:sp>
      <p:cxnSp>
        <p:nvCxnSpPr>
          <p:cNvPr id="14" name="Google Shape;3861;p46">
            <a:extLst>
              <a:ext uri="{FF2B5EF4-FFF2-40B4-BE49-F238E27FC236}">
                <a16:creationId xmlns:a16="http://schemas.microsoft.com/office/drawing/2014/main" id="{122DE924-BCD1-6A47-856E-EF8C7A3E38E2}"/>
              </a:ext>
            </a:extLst>
          </p:cNvPr>
          <p:cNvCxnSpPr>
            <a:cxnSpLocks/>
          </p:cNvCxnSpPr>
          <p:nvPr/>
        </p:nvCxnSpPr>
        <p:spPr>
          <a:xfrm>
            <a:off x="4336052" y="2376052"/>
            <a:ext cx="0" cy="653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659518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BAFC4D-3140-4616-97DE-A5583A6A0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498" y="2585537"/>
            <a:ext cx="4267820" cy="1638743"/>
          </a:xfrm>
        </p:spPr>
        <p:txBody>
          <a:bodyPr/>
          <a:lstStyle/>
          <a:p>
            <a:pPr algn="l">
              <a:lnSpc>
                <a:spcPts val="358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Bodoni MT" panose="02070603080606020203" pitchFamily="18" charset="77"/>
              </a:rPr>
              <a:t>Result</a:t>
            </a:r>
          </a:p>
          <a:p>
            <a:pPr marL="114300" indent="0" algn="l">
              <a:lnSpc>
                <a:spcPts val="3580"/>
              </a:lnSpc>
            </a:pPr>
            <a:endParaRPr lang="en-US" sz="2400" dirty="0">
              <a:latin typeface="Bodoni MT" panose="02070603080606020203" pitchFamily="18" charset="77"/>
            </a:endParaRP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09A0A4F8-8AF6-AF41-B042-EC89CCA0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466" y="4596536"/>
            <a:ext cx="508544" cy="50854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D7DCE9-BBBF-204F-82C4-EA1712F2E929}"/>
              </a:ext>
            </a:extLst>
          </p:cNvPr>
          <p:cNvCxnSpPr>
            <a:cxnSpLocks/>
          </p:cNvCxnSpPr>
          <p:nvPr/>
        </p:nvCxnSpPr>
        <p:spPr>
          <a:xfrm flipV="1">
            <a:off x="8713664" y="4703673"/>
            <a:ext cx="0" cy="2203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Google Shape;255;p28">
            <a:extLst>
              <a:ext uri="{FF2B5EF4-FFF2-40B4-BE49-F238E27FC236}">
                <a16:creationId xmlns:a16="http://schemas.microsoft.com/office/drawing/2014/main" id="{99CFE182-2C06-CF44-B9DB-92F15657AD63}"/>
              </a:ext>
            </a:extLst>
          </p:cNvPr>
          <p:cNvSpPr txBox="1">
            <a:spLocks/>
          </p:cNvSpPr>
          <p:nvPr/>
        </p:nvSpPr>
        <p:spPr>
          <a:xfrm>
            <a:off x="8649859" y="4645422"/>
            <a:ext cx="309503" cy="33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</a:pPr>
            <a:r>
              <a:rPr lang="en-US" sz="1100" dirty="0"/>
              <a:t>16</a:t>
            </a:r>
            <a:endParaRPr lang="en-US" dirty="0"/>
          </a:p>
        </p:txBody>
      </p:sp>
      <p:pic>
        <p:nvPicPr>
          <p:cNvPr id="9" name="Picture 2" descr="Business incubators: Getting started in Hungary for real - BBJ">
            <a:extLst>
              <a:ext uri="{FF2B5EF4-FFF2-40B4-BE49-F238E27FC236}">
                <a16:creationId xmlns:a16="http://schemas.microsoft.com/office/drawing/2014/main" id="{6D46AA60-46E4-E642-9CA2-C3A99113B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9" y="476178"/>
            <a:ext cx="3142875" cy="244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536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E9754A36-CB5B-9C41-AEC6-61DC645DF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466" y="4596536"/>
            <a:ext cx="508544" cy="50854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5AE8EB-DDF8-3E46-81F9-A7A0246B5BAA}"/>
              </a:ext>
            </a:extLst>
          </p:cNvPr>
          <p:cNvCxnSpPr>
            <a:cxnSpLocks/>
          </p:cNvCxnSpPr>
          <p:nvPr/>
        </p:nvCxnSpPr>
        <p:spPr>
          <a:xfrm flipV="1">
            <a:off x="8713664" y="4703673"/>
            <a:ext cx="0" cy="2203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Google Shape;255;p28">
            <a:extLst>
              <a:ext uri="{FF2B5EF4-FFF2-40B4-BE49-F238E27FC236}">
                <a16:creationId xmlns:a16="http://schemas.microsoft.com/office/drawing/2014/main" id="{7ED4E0BE-8F53-7747-8BBE-56BD1ADB2FDF}"/>
              </a:ext>
            </a:extLst>
          </p:cNvPr>
          <p:cNvSpPr txBox="1">
            <a:spLocks/>
          </p:cNvSpPr>
          <p:nvPr/>
        </p:nvSpPr>
        <p:spPr>
          <a:xfrm>
            <a:off x="8649859" y="4645422"/>
            <a:ext cx="341832" cy="33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</a:pPr>
            <a:r>
              <a:rPr lang="en-US" sz="1100" dirty="0"/>
              <a:t>17</a:t>
            </a:r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F21B052-9D75-C54C-958F-8450DC8898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63617" y="22364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A"/>
          </a:p>
        </p:txBody>
      </p:sp>
      <p:cxnSp>
        <p:nvCxnSpPr>
          <p:cNvPr id="12" name="Google Shape;3857;p46">
            <a:extLst>
              <a:ext uri="{FF2B5EF4-FFF2-40B4-BE49-F238E27FC236}">
                <a16:creationId xmlns:a16="http://schemas.microsoft.com/office/drawing/2014/main" id="{7337FAF0-04D1-0143-95D2-F9C92D9214BA}"/>
              </a:ext>
            </a:extLst>
          </p:cNvPr>
          <p:cNvCxnSpPr>
            <a:cxnSpLocks/>
          </p:cNvCxnSpPr>
          <p:nvPr/>
        </p:nvCxnSpPr>
        <p:spPr>
          <a:xfrm flipH="1">
            <a:off x="2269774" y="3041930"/>
            <a:ext cx="4492485" cy="3989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845E41A-7460-1048-AC60-0D433A13C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028" y="1825092"/>
            <a:ext cx="6811971" cy="2270657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F696012-490D-5045-851A-A47CBC52F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65" y="326263"/>
            <a:ext cx="3257163" cy="166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29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BAFC4D-3140-4616-97DE-A5583A6A0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498" y="2585537"/>
            <a:ext cx="4267820" cy="1638743"/>
          </a:xfrm>
        </p:spPr>
        <p:txBody>
          <a:bodyPr/>
          <a:lstStyle/>
          <a:p>
            <a:pPr algn="l">
              <a:lnSpc>
                <a:spcPts val="358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Bodoni MT" panose="02070603080606020203" pitchFamily="18" charset="77"/>
              </a:rPr>
              <a:t>Conclusion</a:t>
            </a:r>
          </a:p>
          <a:p>
            <a:pPr marL="114300" indent="0" algn="l">
              <a:lnSpc>
                <a:spcPts val="3580"/>
              </a:lnSpc>
            </a:pPr>
            <a:endParaRPr lang="en-US" sz="2400" dirty="0">
              <a:latin typeface="Bodoni MT" panose="02070603080606020203" pitchFamily="18" charset="77"/>
            </a:endParaRP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09A0A4F8-8AF6-AF41-B042-EC89CCA0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466" y="4596536"/>
            <a:ext cx="508544" cy="50854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D7DCE9-BBBF-204F-82C4-EA1712F2E929}"/>
              </a:ext>
            </a:extLst>
          </p:cNvPr>
          <p:cNvCxnSpPr>
            <a:cxnSpLocks/>
          </p:cNvCxnSpPr>
          <p:nvPr/>
        </p:nvCxnSpPr>
        <p:spPr>
          <a:xfrm flipV="1">
            <a:off x="8713664" y="4703673"/>
            <a:ext cx="0" cy="2203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Google Shape;255;p28">
            <a:extLst>
              <a:ext uri="{FF2B5EF4-FFF2-40B4-BE49-F238E27FC236}">
                <a16:creationId xmlns:a16="http://schemas.microsoft.com/office/drawing/2014/main" id="{99CFE182-2C06-CF44-B9DB-92F15657AD63}"/>
              </a:ext>
            </a:extLst>
          </p:cNvPr>
          <p:cNvSpPr txBox="1">
            <a:spLocks/>
          </p:cNvSpPr>
          <p:nvPr/>
        </p:nvSpPr>
        <p:spPr>
          <a:xfrm>
            <a:off x="8649859" y="4645422"/>
            <a:ext cx="309503" cy="33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</a:pPr>
            <a:r>
              <a:rPr lang="en-US" sz="1100" dirty="0"/>
              <a:t>18</a:t>
            </a:r>
            <a:endParaRPr lang="en-US" dirty="0"/>
          </a:p>
        </p:txBody>
      </p:sp>
      <p:pic>
        <p:nvPicPr>
          <p:cNvPr id="9" name="Picture 2" descr="Business incubators: Getting started in Hungary for real - BBJ">
            <a:extLst>
              <a:ext uri="{FF2B5EF4-FFF2-40B4-BE49-F238E27FC236}">
                <a16:creationId xmlns:a16="http://schemas.microsoft.com/office/drawing/2014/main" id="{6D46AA60-46E4-E642-9CA2-C3A99113B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9" y="476178"/>
            <a:ext cx="3142875" cy="244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70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73" name="Google Shape;3973;p50"/>
          <p:cNvCxnSpPr/>
          <p:nvPr/>
        </p:nvCxnSpPr>
        <p:spPr>
          <a:xfrm rot="10800000">
            <a:off x="2769600" y="1712379"/>
            <a:ext cx="36048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2" name="Picture 71" descr="A picture containing chart&#10;&#10;Description automatically generated">
            <a:extLst>
              <a:ext uri="{FF2B5EF4-FFF2-40B4-BE49-F238E27FC236}">
                <a16:creationId xmlns:a16="http://schemas.microsoft.com/office/drawing/2014/main" id="{D92B5669-4EC5-4D5D-B6AB-17C930072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466" y="4596536"/>
            <a:ext cx="508544" cy="508544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C04D20-3AB6-4309-97CC-1C44164EA587}"/>
              </a:ext>
            </a:extLst>
          </p:cNvPr>
          <p:cNvCxnSpPr>
            <a:cxnSpLocks/>
          </p:cNvCxnSpPr>
          <p:nvPr/>
        </p:nvCxnSpPr>
        <p:spPr>
          <a:xfrm flipV="1">
            <a:off x="8713664" y="4703673"/>
            <a:ext cx="0" cy="2203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Google Shape;255;p28">
            <a:extLst>
              <a:ext uri="{FF2B5EF4-FFF2-40B4-BE49-F238E27FC236}">
                <a16:creationId xmlns:a16="http://schemas.microsoft.com/office/drawing/2014/main" id="{9769BBED-9996-42E5-8A87-39CC75466B30}"/>
              </a:ext>
            </a:extLst>
          </p:cNvPr>
          <p:cNvSpPr txBox="1">
            <a:spLocks/>
          </p:cNvSpPr>
          <p:nvPr/>
        </p:nvSpPr>
        <p:spPr>
          <a:xfrm>
            <a:off x="8629468" y="4645422"/>
            <a:ext cx="418831" cy="33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</a:pPr>
            <a:r>
              <a:rPr lang="en-US" sz="1100" dirty="0"/>
              <a:t>19</a:t>
            </a:r>
            <a:endParaRPr lang="en-US" dirty="0"/>
          </a:p>
        </p:txBody>
      </p:sp>
      <p:sp>
        <p:nvSpPr>
          <p:cNvPr id="26" name="Google Shape;1943;p36">
            <a:extLst>
              <a:ext uri="{FF2B5EF4-FFF2-40B4-BE49-F238E27FC236}">
                <a16:creationId xmlns:a16="http://schemas.microsoft.com/office/drawing/2014/main" id="{F20F0844-C342-5F40-8AEB-1DA53C9DF180}"/>
              </a:ext>
            </a:extLst>
          </p:cNvPr>
          <p:cNvSpPr txBox="1">
            <a:spLocks/>
          </p:cNvSpPr>
          <p:nvPr/>
        </p:nvSpPr>
        <p:spPr>
          <a:xfrm>
            <a:off x="3186129" y="1775889"/>
            <a:ext cx="3404085" cy="53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Righteous"/>
              <a:buNone/>
              <a:defRPr sz="2600" b="0" i="0" u="none" strike="noStrike" cap="none">
                <a:solidFill>
                  <a:schemeClr val="accent5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>
              <a:buClr>
                <a:schemeClr val="dk2"/>
              </a:buClr>
            </a:pPr>
            <a:r>
              <a:rPr lang="en-US" sz="3200">
                <a:latin typeface="Bodoni MT" panose="02070603080606020203" pitchFamily="18" charset="77"/>
              </a:rPr>
              <a:t>THANK YOU</a:t>
            </a:r>
            <a:endParaRPr lang="en-US" sz="2800">
              <a:latin typeface="Bodoni MT" panose="02070603080606020203" pitchFamily="18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AA300B-D94B-4B4E-9263-348E19740CA8}"/>
              </a:ext>
            </a:extLst>
          </p:cNvPr>
          <p:cNvSpPr txBox="1"/>
          <p:nvPr/>
        </p:nvSpPr>
        <p:spPr>
          <a:xfrm>
            <a:off x="3026393" y="3323482"/>
            <a:ext cx="3091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A" sz="1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SA" sz="1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Fatimah AlShammari</a:t>
            </a:r>
          </a:p>
        </p:txBody>
      </p:sp>
    </p:spTree>
    <p:extLst>
      <p:ext uri="{BB962C8B-B14F-4D97-AF65-F5344CB8AC3E}">
        <p14:creationId xmlns:p14="http://schemas.microsoft.com/office/powerpoint/2010/main" val="362523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>
            <a:spLocks noGrp="1"/>
          </p:cNvSpPr>
          <p:nvPr>
            <p:ph type="body" idx="1"/>
          </p:nvPr>
        </p:nvSpPr>
        <p:spPr>
          <a:xfrm>
            <a:off x="1369290" y="1169594"/>
            <a:ext cx="3067365" cy="3460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dvent Pro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Bodoni MT" panose="02070603080606020203" pitchFamily="18" charset="77"/>
              </a:rPr>
              <a:t>Problem Statement</a:t>
            </a:r>
          </a:p>
          <a:p>
            <a:pPr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dvent Pro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Bodoni MT" panose="02070603080606020203" pitchFamily="18" charset="77"/>
              </a:rPr>
              <a:t>Dataset </a:t>
            </a:r>
          </a:p>
          <a:p>
            <a:pPr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dvent Pro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Bodoni MT" panose="02070603080606020203" pitchFamily="18" charset="77"/>
              </a:rPr>
              <a:t>Preprocessing</a:t>
            </a:r>
          </a:p>
          <a:p>
            <a:pPr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dvent Pro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Bodoni MT" panose="02070603080606020203" pitchFamily="18" charset="77"/>
              </a:rPr>
              <a:t>Result</a:t>
            </a:r>
            <a:endParaRPr lang="en-US" sz="2000" dirty="0">
              <a:solidFill>
                <a:schemeClr val="tx1"/>
              </a:solidFill>
              <a:latin typeface="Bodoni MT" panose="02070603080606020203" pitchFamily="18" charset="77"/>
              <a:ea typeface="Advent Pro"/>
              <a:cs typeface="Advent Pr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ts val="1400"/>
              <a:buFont typeface="Advent Pro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Bodoni MT" panose="02070603080606020203" pitchFamily="18" charset="77"/>
                <a:ea typeface="Advent Pro"/>
                <a:cs typeface="Advent Pro"/>
                <a:sym typeface="Advent Pro"/>
              </a:rPr>
              <a:t>Conclusion</a:t>
            </a:r>
            <a:endParaRPr lang="en-US" sz="2000" dirty="0">
              <a:solidFill>
                <a:schemeClr val="tx1"/>
              </a:solidFill>
              <a:latin typeface="Bodoni MT" panose="02070603080606020203" pitchFamily="18" charset="77"/>
              <a:ea typeface="Advent Pro"/>
              <a:cs typeface="Advent Pro"/>
            </a:endParaRPr>
          </a:p>
        </p:txBody>
      </p:sp>
      <p:sp>
        <p:nvSpPr>
          <p:cNvPr id="262" name="Google Shape;262;p29"/>
          <p:cNvSpPr txBox="1">
            <a:spLocks noGrp="1"/>
          </p:cNvSpPr>
          <p:nvPr>
            <p:ph type="title"/>
          </p:nvPr>
        </p:nvSpPr>
        <p:spPr>
          <a:xfrm>
            <a:off x="685050" y="665400"/>
            <a:ext cx="69276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Bodoni MT" panose="02070603080606020203" pitchFamily="18" charset="77"/>
              </a:rPr>
              <a:t>Table of contents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98B1FD-B01E-B14E-BC1B-D7668AA72071}"/>
              </a:ext>
            </a:extLst>
          </p:cNvPr>
          <p:cNvCxnSpPr>
            <a:cxnSpLocks/>
          </p:cNvCxnSpPr>
          <p:nvPr/>
        </p:nvCxnSpPr>
        <p:spPr>
          <a:xfrm flipV="1">
            <a:off x="8713664" y="4703673"/>
            <a:ext cx="0" cy="2203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Google Shape;255;p28">
            <a:extLst>
              <a:ext uri="{FF2B5EF4-FFF2-40B4-BE49-F238E27FC236}">
                <a16:creationId xmlns:a16="http://schemas.microsoft.com/office/drawing/2014/main" id="{F63AC9DC-F47D-C743-BD3F-16E30C5F0142}"/>
              </a:ext>
            </a:extLst>
          </p:cNvPr>
          <p:cNvSpPr txBox="1">
            <a:spLocks/>
          </p:cNvSpPr>
          <p:nvPr/>
        </p:nvSpPr>
        <p:spPr>
          <a:xfrm>
            <a:off x="8725166" y="4645422"/>
            <a:ext cx="197298" cy="33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</a:pPr>
            <a:r>
              <a:rPr lang="en-US" sz="1100"/>
              <a:t>2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BAFC4D-3140-4616-97DE-A5583A6A0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498" y="2585537"/>
            <a:ext cx="4267820" cy="1638743"/>
          </a:xfrm>
        </p:spPr>
        <p:txBody>
          <a:bodyPr/>
          <a:lstStyle/>
          <a:p>
            <a:pPr algn="l">
              <a:lnSpc>
                <a:spcPts val="358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Bodoni MT" panose="02070603080606020203" pitchFamily="18" charset="77"/>
              </a:rPr>
              <a:t>Problem Statement</a:t>
            </a:r>
          </a:p>
          <a:p>
            <a:pPr marL="114300" indent="0" algn="l">
              <a:lnSpc>
                <a:spcPts val="3580"/>
              </a:lnSpc>
            </a:pPr>
            <a:endParaRPr lang="en-US" sz="2400" dirty="0">
              <a:latin typeface="Bodoni MT" panose="02070603080606020203" pitchFamily="18" charset="77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D7DCE9-BBBF-204F-82C4-EA1712F2E929}"/>
              </a:ext>
            </a:extLst>
          </p:cNvPr>
          <p:cNvCxnSpPr>
            <a:cxnSpLocks/>
          </p:cNvCxnSpPr>
          <p:nvPr/>
        </p:nvCxnSpPr>
        <p:spPr>
          <a:xfrm flipV="1">
            <a:off x="8713664" y="4703673"/>
            <a:ext cx="0" cy="2203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Google Shape;255;p28">
            <a:extLst>
              <a:ext uri="{FF2B5EF4-FFF2-40B4-BE49-F238E27FC236}">
                <a16:creationId xmlns:a16="http://schemas.microsoft.com/office/drawing/2014/main" id="{99CFE182-2C06-CF44-B9DB-92F15657AD63}"/>
              </a:ext>
            </a:extLst>
          </p:cNvPr>
          <p:cNvSpPr txBox="1">
            <a:spLocks/>
          </p:cNvSpPr>
          <p:nvPr/>
        </p:nvSpPr>
        <p:spPr>
          <a:xfrm>
            <a:off x="8649859" y="4645422"/>
            <a:ext cx="357507" cy="33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</a:pPr>
            <a:r>
              <a:rPr lang="en-US" sz="1100" dirty="0"/>
              <a:t>3</a:t>
            </a:r>
            <a:endParaRPr lang="en-US" dirty="0"/>
          </a:p>
        </p:txBody>
      </p:sp>
      <p:pic>
        <p:nvPicPr>
          <p:cNvPr id="9" name="Picture 2" descr="Business incubators: Getting started in Hungary for real - BBJ">
            <a:extLst>
              <a:ext uri="{FF2B5EF4-FFF2-40B4-BE49-F238E27FC236}">
                <a16:creationId xmlns:a16="http://schemas.microsoft.com/office/drawing/2014/main" id="{6D46AA60-46E4-E642-9CA2-C3A99113B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9" y="476178"/>
            <a:ext cx="3142875" cy="244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75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38"/>
          <p:cNvSpPr txBox="1">
            <a:spLocks noGrp="1"/>
          </p:cNvSpPr>
          <p:nvPr>
            <p:ph type="title"/>
          </p:nvPr>
        </p:nvSpPr>
        <p:spPr>
          <a:xfrm>
            <a:off x="987565" y="803343"/>
            <a:ext cx="29778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Bodoni MT" panose="02070603080606020203" pitchFamily="18" charset="77"/>
                <a:sym typeface="Advent Pro Medium"/>
              </a:rPr>
              <a:t>Targets</a:t>
            </a:r>
            <a:endParaRPr sz="2800" dirty="0">
              <a:latin typeface="Bodoni MT" panose="02070603080606020203" pitchFamily="18" charset="77"/>
            </a:endParaRPr>
          </a:p>
        </p:txBody>
      </p:sp>
      <p:cxnSp>
        <p:nvCxnSpPr>
          <p:cNvPr id="11" name="Google Shape;3857;p46">
            <a:extLst>
              <a:ext uri="{FF2B5EF4-FFF2-40B4-BE49-F238E27FC236}">
                <a16:creationId xmlns:a16="http://schemas.microsoft.com/office/drawing/2014/main" id="{1F1F0F2C-3EDB-EB42-BC76-F6809A9FFD31}"/>
              </a:ext>
            </a:extLst>
          </p:cNvPr>
          <p:cNvCxnSpPr/>
          <p:nvPr/>
        </p:nvCxnSpPr>
        <p:spPr>
          <a:xfrm rot="10800000">
            <a:off x="401901" y="1408247"/>
            <a:ext cx="35553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2E51EF-60AA-428A-BE39-1AC32935E902}"/>
              </a:ext>
            </a:extLst>
          </p:cNvPr>
          <p:cNvCxnSpPr>
            <a:cxnSpLocks/>
          </p:cNvCxnSpPr>
          <p:nvPr/>
        </p:nvCxnSpPr>
        <p:spPr>
          <a:xfrm flipV="1">
            <a:off x="8713664" y="4703673"/>
            <a:ext cx="0" cy="2203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Google Shape;255;p28">
            <a:extLst>
              <a:ext uri="{FF2B5EF4-FFF2-40B4-BE49-F238E27FC236}">
                <a16:creationId xmlns:a16="http://schemas.microsoft.com/office/drawing/2014/main" id="{87033DF6-3E65-476A-8EC6-1A9201FCA000}"/>
              </a:ext>
            </a:extLst>
          </p:cNvPr>
          <p:cNvSpPr txBox="1">
            <a:spLocks/>
          </p:cNvSpPr>
          <p:nvPr/>
        </p:nvSpPr>
        <p:spPr>
          <a:xfrm>
            <a:off x="8659852" y="4645422"/>
            <a:ext cx="331746" cy="33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</a:pPr>
            <a:r>
              <a:rPr lang="en-US" sz="1100" dirty="0"/>
              <a:t>4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32E2EE-98A7-6442-B4A1-885B8733A5AA}"/>
              </a:ext>
            </a:extLst>
          </p:cNvPr>
          <p:cNvGrpSpPr/>
          <p:nvPr/>
        </p:nvGrpSpPr>
        <p:grpSpPr>
          <a:xfrm>
            <a:off x="1833671" y="1810377"/>
            <a:ext cx="1719967" cy="2620814"/>
            <a:chOff x="1379073" y="104084"/>
            <a:chExt cx="1719967" cy="262081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13EF7C5-8F13-5C43-A921-FDE44050A9A5}"/>
                </a:ext>
              </a:extLst>
            </p:cNvPr>
            <p:cNvSpPr/>
            <p:nvPr/>
          </p:nvSpPr>
          <p:spPr>
            <a:xfrm>
              <a:off x="1379073" y="104084"/>
              <a:ext cx="1719967" cy="1719967"/>
            </a:xfrm>
            <a:prstGeom prst="ellipse">
              <a:avLst/>
            </a:prstGeom>
            <a:solidFill>
              <a:schemeClr val="bg1">
                <a:lumMod val="75000"/>
                <a:alpha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50000"/>
                <a:hueOff val="-6519496"/>
                <a:satOff val="-20903"/>
                <a:lumOff val="-37843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4" name="Oval 4">
              <a:extLst>
                <a:ext uri="{FF2B5EF4-FFF2-40B4-BE49-F238E27FC236}">
                  <a16:creationId xmlns:a16="http://schemas.microsoft.com/office/drawing/2014/main" id="{2220B61E-1BAC-7A40-97E1-C49ED2794B7C}"/>
                </a:ext>
              </a:extLst>
            </p:cNvPr>
            <p:cNvSpPr txBox="1"/>
            <p:nvPr/>
          </p:nvSpPr>
          <p:spPr>
            <a:xfrm>
              <a:off x="1733407" y="1410573"/>
              <a:ext cx="991693" cy="13143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pic>
        <p:nvPicPr>
          <p:cNvPr id="2054" name="Picture 6" descr="CEO Man Icon from Triumphs Pack | Free Download">
            <a:extLst>
              <a:ext uri="{FF2B5EF4-FFF2-40B4-BE49-F238E27FC236}">
                <a16:creationId xmlns:a16="http://schemas.microsoft.com/office/drawing/2014/main" id="{BCF7EF5A-0F85-C942-90C5-03BE9D4F6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177" y="2061883"/>
            <a:ext cx="1216954" cy="121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84C20630-31FC-6047-9DFE-35C630104AEA}"/>
              </a:ext>
            </a:extLst>
          </p:cNvPr>
          <p:cNvGrpSpPr/>
          <p:nvPr/>
        </p:nvGrpSpPr>
        <p:grpSpPr>
          <a:xfrm>
            <a:off x="5236028" y="1810377"/>
            <a:ext cx="1719967" cy="2675357"/>
            <a:chOff x="5281" y="236728"/>
            <a:chExt cx="1719967" cy="267535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EF59A0E-CF50-A943-B6CE-AB55187C41F4}"/>
                </a:ext>
              </a:extLst>
            </p:cNvPr>
            <p:cNvSpPr/>
            <p:nvPr/>
          </p:nvSpPr>
          <p:spPr>
            <a:xfrm>
              <a:off x="5281" y="236728"/>
              <a:ext cx="1719967" cy="171996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7" name="Oval 4">
              <a:extLst>
                <a:ext uri="{FF2B5EF4-FFF2-40B4-BE49-F238E27FC236}">
                  <a16:creationId xmlns:a16="http://schemas.microsoft.com/office/drawing/2014/main" id="{5804FE5E-6DAD-7E4C-944A-FC6D391E850A}"/>
                </a:ext>
              </a:extLst>
            </p:cNvPr>
            <p:cNvSpPr txBox="1"/>
            <p:nvPr/>
          </p:nvSpPr>
          <p:spPr>
            <a:xfrm>
              <a:off x="264298" y="1597760"/>
              <a:ext cx="1255226" cy="13143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pic>
        <p:nvPicPr>
          <p:cNvPr id="2056" name="Picture 8" descr="Company, startup, building, rocket icon - Download on Iconfinder">
            <a:extLst>
              <a:ext uri="{FF2B5EF4-FFF2-40B4-BE49-F238E27FC236}">
                <a16:creationId xmlns:a16="http://schemas.microsoft.com/office/drawing/2014/main" id="{DDF3C83B-5E25-E047-9191-D436DEB86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028" y="1977289"/>
            <a:ext cx="1448521" cy="144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BAFC4D-3140-4616-97DE-A5583A6A0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498" y="2585537"/>
            <a:ext cx="4267820" cy="1638743"/>
          </a:xfrm>
        </p:spPr>
        <p:txBody>
          <a:bodyPr/>
          <a:lstStyle/>
          <a:p>
            <a:pPr algn="l">
              <a:lnSpc>
                <a:spcPts val="358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Bodoni MT" panose="02070603080606020203" pitchFamily="18" charset="77"/>
              </a:rPr>
              <a:t>Dataset</a:t>
            </a:r>
          </a:p>
          <a:p>
            <a:pPr marL="114300" indent="0" algn="l">
              <a:lnSpc>
                <a:spcPts val="3580"/>
              </a:lnSpc>
            </a:pPr>
            <a:endParaRPr lang="en-US" sz="2400" dirty="0">
              <a:latin typeface="Bodoni MT" panose="02070603080606020203" pitchFamily="18" charset="77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D7DCE9-BBBF-204F-82C4-EA1712F2E929}"/>
              </a:ext>
            </a:extLst>
          </p:cNvPr>
          <p:cNvCxnSpPr>
            <a:cxnSpLocks/>
          </p:cNvCxnSpPr>
          <p:nvPr/>
        </p:nvCxnSpPr>
        <p:spPr>
          <a:xfrm flipV="1">
            <a:off x="8713664" y="4703673"/>
            <a:ext cx="0" cy="2203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Google Shape;255;p28">
            <a:extLst>
              <a:ext uri="{FF2B5EF4-FFF2-40B4-BE49-F238E27FC236}">
                <a16:creationId xmlns:a16="http://schemas.microsoft.com/office/drawing/2014/main" id="{99CFE182-2C06-CF44-B9DB-92F15657AD63}"/>
              </a:ext>
            </a:extLst>
          </p:cNvPr>
          <p:cNvSpPr txBox="1">
            <a:spLocks/>
          </p:cNvSpPr>
          <p:nvPr/>
        </p:nvSpPr>
        <p:spPr>
          <a:xfrm>
            <a:off x="8628088" y="4645422"/>
            <a:ext cx="378027" cy="33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</a:pPr>
            <a:r>
              <a:rPr lang="en-US" sz="1100" dirty="0"/>
              <a:t>5</a:t>
            </a:r>
            <a:endParaRPr lang="en-US" dirty="0"/>
          </a:p>
        </p:txBody>
      </p:sp>
      <p:pic>
        <p:nvPicPr>
          <p:cNvPr id="9" name="Picture 2" descr="Business incubators: Getting started in Hungary for real - BBJ">
            <a:extLst>
              <a:ext uri="{FF2B5EF4-FFF2-40B4-BE49-F238E27FC236}">
                <a16:creationId xmlns:a16="http://schemas.microsoft.com/office/drawing/2014/main" id="{6D46AA60-46E4-E642-9CA2-C3A99113B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9" y="476178"/>
            <a:ext cx="3142875" cy="244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11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46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doni MT" panose="02070603080606020203" pitchFamily="18" charset="77"/>
              </a:rPr>
              <a:t>Features of Dataset</a:t>
            </a:r>
            <a:endParaRPr dirty="0">
              <a:latin typeface="Bodoni MT" panose="02070603080606020203" pitchFamily="18" charset="77"/>
            </a:endParaRPr>
          </a:p>
        </p:txBody>
      </p:sp>
      <p:cxnSp>
        <p:nvCxnSpPr>
          <p:cNvPr id="3857" name="Google Shape;3857;p46"/>
          <p:cNvCxnSpPr/>
          <p:nvPr/>
        </p:nvCxnSpPr>
        <p:spPr>
          <a:xfrm rot="10800000">
            <a:off x="-500150" y="967375"/>
            <a:ext cx="35553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" name="Picture 19" descr="A picture containing chart&#10;&#10;Description automatically generated">
            <a:extLst>
              <a:ext uri="{FF2B5EF4-FFF2-40B4-BE49-F238E27FC236}">
                <a16:creationId xmlns:a16="http://schemas.microsoft.com/office/drawing/2014/main" id="{135D27EF-BDE4-9F45-B9CB-5E14F6252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466" y="4596536"/>
            <a:ext cx="508544" cy="50854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0B21B1-1E4D-C145-9AD5-FD2C558D477C}"/>
              </a:ext>
            </a:extLst>
          </p:cNvPr>
          <p:cNvCxnSpPr>
            <a:cxnSpLocks/>
          </p:cNvCxnSpPr>
          <p:nvPr/>
        </p:nvCxnSpPr>
        <p:spPr>
          <a:xfrm flipV="1">
            <a:off x="8713664" y="4703673"/>
            <a:ext cx="0" cy="2203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Google Shape;255;p28">
            <a:extLst>
              <a:ext uri="{FF2B5EF4-FFF2-40B4-BE49-F238E27FC236}">
                <a16:creationId xmlns:a16="http://schemas.microsoft.com/office/drawing/2014/main" id="{C9573CDF-D98E-D146-98B9-77E65503CA94}"/>
              </a:ext>
            </a:extLst>
          </p:cNvPr>
          <p:cNvSpPr txBox="1">
            <a:spLocks/>
          </p:cNvSpPr>
          <p:nvPr/>
        </p:nvSpPr>
        <p:spPr>
          <a:xfrm>
            <a:off x="8725166" y="4645422"/>
            <a:ext cx="197298" cy="33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</a:pPr>
            <a:r>
              <a:rPr lang="en-US" sz="1100"/>
              <a:t>6</a:t>
            </a:r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9B4BEEF-B5FA-0349-B10B-D75F38F93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532072"/>
              </p:ext>
            </p:extLst>
          </p:nvPr>
        </p:nvGraphicFramePr>
        <p:xfrm>
          <a:off x="863460" y="2463143"/>
          <a:ext cx="7417080" cy="365760"/>
        </p:xfrm>
        <a:graphic>
          <a:graphicData uri="http://schemas.openxmlformats.org/drawingml/2006/table">
            <a:tbl>
              <a:tblPr firstRow="1" bandRow="1">
                <a:tableStyleId>{07F03DA6-D1B5-4E18-B1F1-895CF2D5C836}</a:tableStyleId>
              </a:tblPr>
              <a:tblGrid>
                <a:gridCol w="674280">
                  <a:extLst>
                    <a:ext uri="{9D8B030D-6E8A-4147-A177-3AD203B41FA5}">
                      <a16:colId xmlns:a16="http://schemas.microsoft.com/office/drawing/2014/main" val="1747933363"/>
                    </a:ext>
                  </a:extLst>
                </a:gridCol>
                <a:gridCol w="674280">
                  <a:extLst>
                    <a:ext uri="{9D8B030D-6E8A-4147-A177-3AD203B41FA5}">
                      <a16:colId xmlns:a16="http://schemas.microsoft.com/office/drawing/2014/main" val="348127144"/>
                    </a:ext>
                  </a:extLst>
                </a:gridCol>
                <a:gridCol w="674280">
                  <a:extLst>
                    <a:ext uri="{9D8B030D-6E8A-4147-A177-3AD203B41FA5}">
                      <a16:colId xmlns:a16="http://schemas.microsoft.com/office/drawing/2014/main" val="362991546"/>
                    </a:ext>
                  </a:extLst>
                </a:gridCol>
                <a:gridCol w="822838">
                  <a:extLst>
                    <a:ext uri="{9D8B030D-6E8A-4147-A177-3AD203B41FA5}">
                      <a16:colId xmlns:a16="http://schemas.microsoft.com/office/drawing/2014/main" val="218487068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1641509127"/>
                    </a:ext>
                  </a:extLst>
                </a:gridCol>
                <a:gridCol w="764627">
                  <a:extLst>
                    <a:ext uri="{9D8B030D-6E8A-4147-A177-3AD203B41FA5}">
                      <a16:colId xmlns:a16="http://schemas.microsoft.com/office/drawing/2014/main" val="3534858698"/>
                    </a:ext>
                  </a:extLst>
                </a:gridCol>
                <a:gridCol w="614856">
                  <a:extLst>
                    <a:ext uri="{9D8B030D-6E8A-4147-A177-3AD203B41FA5}">
                      <a16:colId xmlns:a16="http://schemas.microsoft.com/office/drawing/2014/main" val="474746698"/>
                    </a:ext>
                  </a:extLst>
                </a:gridCol>
                <a:gridCol w="520262">
                  <a:extLst>
                    <a:ext uri="{9D8B030D-6E8A-4147-A177-3AD203B41FA5}">
                      <a16:colId xmlns:a16="http://schemas.microsoft.com/office/drawing/2014/main" val="1642714835"/>
                    </a:ext>
                  </a:extLst>
                </a:gridCol>
                <a:gridCol w="534821">
                  <a:extLst>
                    <a:ext uri="{9D8B030D-6E8A-4147-A177-3AD203B41FA5}">
                      <a16:colId xmlns:a16="http://schemas.microsoft.com/office/drawing/2014/main" val="3075547535"/>
                    </a:ext>
                  </a:extLst>
                </a:gridCol>
                <a:gridCol w="742186">
                  <a:extLst>
                    <a:ext uri="{9D8B030D-6E8A-4147-A177-3AD203B41FA5}">
                      <a16:colId xmlns:a16="http://schemas.microsoft.com/office/drawing/2014/main" val="545628814"/>
                    </a:ext>
                  </a:extLst>
                </a:gridCol>
                <a:gridCol w="606374">
                  <a:extLst>
                    <a:ext uri="{9D8B030D-6E8A-4147-A177-3AD203B41FA5}">
                      <a16:colId xmlns:a16="http://schemas.microsoft.com/office/drawing/2014/main" val="3804823602"/>
                    </a:ext>
                  </a:extLst>
                </a:gridCol>
              </a:tblGrid>
              <a:tr h="2800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C/A</a:t>
                      </a:r>
                      <a:endParaRPr lang="en-SA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UNIT</a:t>
                      </a:r>
                      <a:endParaRPr lang="en-SA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SCP</a:t>
                      </a:r>
                      <a:endParaRPr lang="en-SA" sz="9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STATION  </a:t>
                      </a:r>
                      <a:endParaRPr lang="en-SA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SA" sz="9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LINENAME</a:t>
                      </a:r>
                      <a:endParaRPr lang="en-SA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SA" sz="9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DIVISION</a:t>
                      </a:r>
                      <a:endParaRPr lang="en-SA" sz="9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DATE</a:t>
                      </a:r>
                      <a:endParaRPr lang="en-SA" sz="9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TIME     </a:t>
                      </a:r>
                      <a:endParaRPr lang="en-SA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SA" sz="9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DESc</a:t>
                      </a:r>
                      <a:endParaRPr lang="en-SA" sz="9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ENTRIES  </a:t>
                      </a:r>
                      <a:endParaRPr lang="en-SA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SA" sz="9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EXIST</a:t>
                      </a:r>
                      <a:endParaRPr lang="en-SA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SA" sz="9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798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60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46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latin typeface="Bodoni MT" panose="02070603080606020203" pitchFamily="18" charset="77"/>
              </a:rPr>
              <a:t>Derived </a:t>
            </a:r>
            <a:r>
              <a:rPr lang="en" dirty="0">
                <a:latin typeface="Bodoni MT" panose="02070603080606020203" pitchFamily="18" charset="77"/>
              </a:rPr>
              <a:t>Features </a:t>
            </a:r>
            <a:endParaRPr dirty="0">
              <a:latin typeface="Bodoni MT" panose="02070603080606020203" pitchFamily="18" charset="77"/>
            </a:endParaRPr>
          </a:p>
        </p:txBody>
      </p:sp>
      <p:cxnSp>
        <p:nvCxnSpPr>
          <p:cNvPr id="3857" name="Google Shape;3857;p46"/>
          <p:cNvCxnSpPr/>
          <p:nvPr/>
        </p:nvCxnSpPr>
        <p:spPr>
          <a:xfrm rot="10800000">
            <a:off x="-500150" y="967375"/>
            <a:ext cx="35553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" name="Picture 19" descr="A picture containing chart&#10;&#10;Description automatically generated">
            <a:extLst>
              <a:ext uri="{FF2B5EF4-FFF2-40B4-BE49-F238E27FC236}">
                <a16:creationId xmlns:a16="http://schemas.microsoft.com/office/drawing/2014/main" id="{135D27EF-BDE4-9F45-B9CB-5E14F6252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466" y="4596536"/>
            <a:ext cx="508544" cy="50854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0B21B1-1E4D-C145-9AD5-FD2C558D477C}"/>
              </a:ext>
            </a:extLst>
          </p:cNvPr>
          <p:cNvCxnSpPr>
            <a:cxnSpLocks/>
          </p:cNvCxnSpPr>
          <p:nvPr/>
        </p:nvCxnSpPr>
        <p:spPr>
          <a:xfrm flipV="1">
            <a:off x="8713664" y="4703673"/>
            <a:ext cx="0" cy="2203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Google Shape;255;p28">
            <a:extLst>
              <a:ext uri="{FF2B5EF4-FFF2-40B4-BE49-F238E27FC236}">
                <a16:creationId xmlns:a16="http://schemas.microsoft.com/office/drawing/2014/main" id="{C9573CDF-D98E-D146-98B9-77E65503CA94}"/>
              </a:ext>
            </a:extLst>
          </p:cNvPr>
          <p:cNvSpPr txBox="1">
            <a:spLocks/>
          </p:cNvSpPr>
          <p:nvPr/>
        </p:nvSpPr>
        <p:spPr>
          <a:xfrm>
            <a:off x="8725166" y="4645422"/>
            <a:ext cx="197298" cy="33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</a:pPr>
            <a:r>
              <a:rPr lang="en-US" sz="1100" dirty="0"/>
              <a:t>7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A0396B7-4DFE-3F42-ABEC-18F8198CE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25533"/>
              </p:ext>
            </p:extLst>
          </p:nvPr>
        </p:nvGraphicFramePr>
        <p:xfrm>
          <a:off x="1524000" y="2320290"/>
          <a:ext cx="6096000" cy="370840"/>
        </p:xfrm>
        <a:graphic>
          <a:graphicData uri="http://schemas.openxmlformats.org/drawingml/2006/table">
            <a:tbl>
              <a:tblPr firstRow="1" bandRow="1">
                <a:tableStyleId>{07F03DA6-D1B5-4E18-B1F1-895CF2D5C836}</a:tableStyleId>
              </a:tblPr>
              <a:tblGrid>
                <a:gridCol w="698938">
                  <a:extLst>
                    <a:ext uri="{9D8B030D-6E8A-4147-A177-3AD203B41FA5}">
                      <a16:colId xmlns:a16="http://schemas.microsoft.com/office/drawing/2014/main" val="1771680078"/>
                    </a:ext>
                  </a:extLst>
                </a:gridCol>
                <a:gridCol w="819807">
                  <a:extLst>
                    <a:ext uri="{9D8B030D-6E8A-4147-A177-3AD203B41FA5}">
                      <a16:colId xmlns:a16="http://schemas.microsoft.com/office/drawing/2014/main" val="968619936"/>
                    </a:ext>
                  </a:extLst>
                </a:gridCol>
                <a:gridCol w="1308538">
                  <a:extLst>
                    <a:ext uri="{9D8B030D-6E8A-4147-A177-3AD203B41FA5}">
                      <a16:colId xmlns:a16="http://schemas.microsoft.com/office/drawing/2014/main" val="3383487915"/>
                    </a:ext>
                  </a:extLst>
                </a:gridCol>
                <a:gridCol w="961696">
                  <a:extLst>
                    <a:ext uri="{9D8B030D-6E8A-4147-A177-3AD203B41FA5}">
                      <a16:colId xmlns:a16="http://schemas.microsoft.com/office/drawing/2014/main" val="1594708185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1062080928"/>
                    </a:ext>
                  </a:extLst>
                </a:gridCol>
                <a:gridCol w="1613338">
                  <a:extLst>
                    <a:ext uri="{9D8B030D-6E8A-4147-A177-3AD203B41FA5}">
                      <a16:colId xmlns:a16="http://schemas.microsoft.com/office/drawing/2014/main" val="3686628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datetime</a:t>
                      </a:r>
                      <a:endParaRPr lang="en-SA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SA" sz="9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day_of_week</a:t>
                      </a:r>
                      <a:endParaRPr lang="en-SA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SA" sz="9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weekday_OR_weekend</a:t>
                      </a:r>
                      <a:endParaRPr lang="en-SA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SA" sz="9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PREV_EXITS</a:t>
                      </a:r>
                      <a:endParaRPr lang="en-SA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SA" sz="9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EXISTS2</a:t>
                      </a:r>
                      <a:endParaRPr lang="en-SA" sz="9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Num_of_EXITS_in_1_hour</a:t>
                      </a:r>
                      <a:endParaRPr lang="en-SA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SA" sz="9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10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60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BAFC4D-3140-4616-97DE-A5583A6A0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498" y="2585537"/>
            <a:ext cx="4267820" cy="1638743"/>
          </a:xfrm>
        </p:spPr>
        <p:txBody>
          <a:bodyPr/>
          <a:lstStyle/>
          <a:p>
            <a:pPr algn="l">
              <a:lnSpc>
                <a:spcPts val="358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Bodoni MT" panose="02070603080606020203" pitchFamily="18" charset="77"/>
              </a:rPr>
              <a:t>Preprocessing</a:t>
            </a:r>
          </a:p>
          <a:p>
            <a:pPr marL="114300" indent="0" algn="l">
              <a:lnSpc>
                <a:spcPts val="3580"/>
              </a:lnSpc>
            </a:pPr>
            <a:endParaRPr lang="en-US" sz="2400" dirty="0">
              <a:latin typeface="Bodoni MT" panose="02070603080606020203" pitchFamily="18" charset="77"/>
            </a:endParaRP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09A0A4F8-8AF6-AF41-B042-EC89CCA0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466" y="4596536"/>
            <a:ext cx="508544" cy="50854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D7DCE9-BBBF-204F-82C4-EA1712F2E929}"/>
              </a:ext>
            </a:extLst>
          </p:cNvPr>
          <p:cNvCxnSpPr>
            <a:cxnSpLocks/>
          </p:cNvCxnSpPr>
          <p:nvPr/>
        </p:nvCxnSpPr>
        <p:spPr>
          <a:xfrm flipV="1">
            <a:off x="8713664" y="4703673"/>
            <a:ext cx="0" cy="2203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Google Shape;255;p28">
            <a:extLst>
              <a:ext uri="{FF2B5EF4-FFF2-40B4-BE49-F238E27FC236}">
                <a16:creationId xmlns:a16="http://schemas.microsoft.com/office/drawing/2014/main" id="{99CFE182-2C06-CF44-B9DB-92F15657AD63}"/>
              </a:ext>
            </a:extLst>
          </p:cNvPr>
          <p:cNvSpPr txBox="1">
            <a:spLocks/>
          </p:cNvSpPr>
          <p:nvPr/>
        </p:nvSpPr>
        <p:spPr>
          <a:xfrm>
            <a:off x="8649859" y="4645422"/>
            <a:ext cx="309503" cy="33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</a:pPr>
            <a:r>
              <a:rPr lang="en-US" sz="1100" dirty="0"/>
              <a:t>8</a:t>
            </a:r>
            <a:endParaRPr lang="en-US" dirty="0"/>
          </a:p>
        </p:txBody>
      </p:sp>
      <p:pic>
        <p:nvPicPr>
          <p:cNvPr id="9" name="Picture 2" descr="Business incubators: Getting started in Hungary for real - BBJ">
            <a:extLst>
              <a:ext uri="{FF2B5EF4-FFF2-40B4-BE49-F238E27FC236}">
                <a16:creationId xmlns:a16="http://schemas.microsoft.com/office/drawing/2014/main" id="{6D46AA60-46E4-E642-9CA2-C3A99113B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9" y="476178"/>
            <a:ext cx="3142875" cy="244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24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E9754A36-CB5B-9C41-AEC6-61DC645DF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466" y="4596536"/>
            <a:ext cx="508544" cy="50854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5AE8EB-DDF8-3E46-81F9-A7A0246B5BAA}"/>
              </a:ext>
            </a:extLst>
          </p:cNvPr>
          <p:cNvCxnSpPr>
            <a:cxnSpLocks/>
          </p:cNvCxnSpPr>
          <p:nvPr/>
        </p:nvCxnSpPr>
        <p:spPr>
          <a:xfrm flipV="1">
            <a:off x="8713664" y="4703673"/>
            <a:ext cx="0" cy="2203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Google Shape;255;p28">
            <a:extLst>
              <a:ext uri="{FF2B5EF4-FFF2-40B4-BE49-F238E27FC236}">
                <a16:creationId xmlns:a16="http://schemas.microsoft.com/office/drawing/2014/main" id="{7ED4E0BE-8F53-7747-8BBE-56BD1ADB2FDF}"/>
              </a:ext>
            </a:extLst>
          </p:cNvPr>
          <p:cNvSpPr txBox="1">
            <a:spLocks/>
          </p:cNvSpPr>
          <p:nvPr/>
        </p:nvSpPr>
        <p:spPr>
          <a:xfrm>
            <a:off x="8649859" y="4645422"/>
            <a:ext cx="341832" cy="33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None/>
            </a:pPr>
            <a:r>
              <a:rPr lang="en-US" sz="1100" dirty="0"/>
              <a:t>9</a:t>
            </a:r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F21B052-9D75-C54C-958F-8450DC8898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63617" y="22364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A"/>
          </a:p>
        </p:txBody>
      </p:sp>
      <p:cxnSp>
        <p:nvCxnSpPr>
          <p:cNvPr id="12" name="Google Shape;3857;p46">
            <a:extLst>
              <a:ext uri="{FF2B5EF4-FFF2-40B4-BE49-F238E27FC236}">
                <a16:creationId xmlns:a16="http://schemas.microsoft.com/office/drawing/2014/main" id="{7337FAF0-04D1-0143-95D2-F9C92D9214BA}"/>
              </a:ext>
            </a:extLst>
          </p:cNvPr>
          <p:cNvCxnSpPr>
            <a:cxnSpLocks/>
          </p:cNvCxnSpPr>
          <p:nvPr/>
        </p:nvCxnSpPr>
        <p:spPr>
          <a:xfrm flipH="1">
            <a:off x="-769261" y="980048"/>
            <a:ext cx="4492485" cy="3989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3847;p46">
            <a:extLst>
              <a:ext uri="{FF2B5EF4-FFF2-40B4-BE49-F238E27FC236}">
                <a16:creationId xmlns:a16="http://schemas.microsoft.com/office/drawing/2014/main" id="{43A52B6F-B80F-8948-9110-9738AF01B325}"/>
              </a:ext>
            </a:extLst>
          </p:cNvPr>
          <p:cNvSpPr/>
          <p:nvPr/>
        </p:nvSpPr>
        <p:spPr>
          <a:xfrm rot="10800000">
            <a:off x="679383" y="1209279"/>
            <a:ext cx="1512000" cy="15120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852;p46">
            <a:extLst>
              <a:ext uri="{FF2B5EF4-FFF2-40B4-BE49-F238E27FC236}">
                <a16:creationId xmlns:a16="http://schemas.microsoft.com/office/drawing/2014/main" id="{474F4C7E-4A8B-AC41-899C-076EE1C10C49}"/>
              </a:ext>
            </a:extLst>
          </p:cNvPr>
          <p:cNvSpPr txBox="1">
            <a:spLocks/>
          </p:cNvSpPr>
          <p:nvPr/>
        </p:nvSpPr>
        <p:spPr>
          <a:xfrm>
            <a:off x="-103139" y="3393190"/>
            <a:ext cx="2357275" cy="1043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  <a:latin typeface="Bodoni MT" panose="02070603080606020203" pitchFamily="18" charset="77"/>
              </a:rPr>
              <a:t>Last 3 months</a:t>
            </a:r>
          </a:p>
        </p:txBody>
      </p:sp>
      <p:sp>
        <p:nvSpPr>
          <p:cNvPr id="18" name="Google Shape;3858;p46">
            <a:extLst>
              <a:ext uri="{FF2B5EF4-FFF2-40B4-BE49-F238E27FC236}">
                <a16:creationId xmlns:a16="http://schemas.microsoft.com/office/drawing/2014/main" id="{E1C55C1C-19A2-C545-AEF2-0B3FA56BC8C3}"/>
              </a:ext>
            </a:extLst>
          </p:cNvPr>
          <p:cNvSpPr txBox="1">
            <a:spLocks/>
          </p:cNvSpPr>
          <p:nvPr/>
        </p:nvSpPr>
        <p:spPr>
          <a:xfrm>
            <a:off x="538755" y="1581507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latin typeface="Bodoni MT" panose="02070603080606020203" pitchFamily="18" charset="77"/>
              </a:rPr>
              <a:t>Dataset</a:t>
            </a:r>
          </a:p>
        </p:txBody>
      </p:sp>
      <p:cxnSp>
        <p:nvCxnSpPr>
          <p:cNvPr id="19" name="Google Shape;3861;p46">
            <a:extLst>
              <a:ext uri="{FF2B5EF4-FFF2-40B4-BE49-F238E27FC236}">
                <a16:creationId xmlns:a16="http://schemas.microsoft.com/office/drawing/2014/main" id="{7C6DF7CE-294C-F64A-92E5-C780FCBE90BC}"/>
              </a:ext>
            </a:extLst>
          </p:cNvPr>
          <p:cNvCxnSpPr>
            <a:cxnSpLocks/>
          </p:cNvCxnSpPr>
          <p:nvPr/>
        </p:nvCxnSpPr>
        <p:spPr>
          <a:xfrm>
            <a:off x="1407818" y="2712201"/>
            <a:ext cx="0" cy="653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" name="Google Shape;3847;p46">
            <a:extLst>
              <a:ext uri="{FF2B5EF4-FFF2-40B4-BE49-F238E27FC236}">
                <a16:creationId xmlns:a16="http://schemas.microsoft.com/office/drawing/2014/main" id="{42451AE9-CCB8-CB47-A4CD-85A4E9A62443}"/>
              </a:ext>
            </a:extLst>
          </p:cNvPr>
          <p:cNvSpPr/>
          <p:nvPr/>
        </p:nvSpPr>
        <p:spPr>
          <a:xfrm rot="10800000">
            <a:off x="3723224" y="1209279"/>
            <a:ext cx="1512000" cy="15120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852;p46">
            <a:extLst>
              <a:ext uri="{FF2B5EF4-FFF2-40B4-BE49-F238E27FC236}">
                <a16:creationId xmlns:a16="http://schemas.microsoft.com/office/drawing/2014/main" id="{6EC16CE7-6566-1146-BC90-ED16C5DF0112}"/>
              </a:ext>
            </a:extLst>
          </p:cNvPr>
          <p:cNvSpPr txBox="1">
            <a:spLocks/>
          </p:cNvSpPr>
          <p:nvPr/>
        </p:nvSpPr>
        <p:spPr>
          <a:xfrm>
            <a:off x="3263581" y="3412678"/>
            <a:ext cx="2504871" cy="1043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Bodoni MT" panose="02070603080606020203" pitchFamily="18" charset="77"/>
              </a:rPr>
              <a:t>Time = 08:00:00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Bodoni MT" panose="02070603080606020203" pitchFamily="18" charset="77"/>
              </a:rPr>
              <a:t>&amp; 12:00:00 </a:t>
            </a:r>
          </a:p>
        </p:txBody>
      </p:sp>
      <p:sp>
        <p:nvSpPr>
          <p:cNvPr id="22" name="Google Shape;3858;p46">
            <a:extLst>
              <a:ext uri="{FF2B5EF4-FFF2-40B4-BE49-F238E27FC236}">
                <a16:creationId xmlns:a16="http://schemas.microsoft.com/office/drawing/2014/main" id="{CC5D997D-7F1A-A241-8D14-1E5E7E50BFAD}"/>
              </a:ext>
            </a:extLst>
          </p:cNvPr>
          <p:cNvSpPr txBox="1">
            <a:spLocks/>
          </p:cNvSpPr>
          <p:nvPr/>
        </p:nvSpPr>
        <p:spPr>
          <a:xfrm>
            <a:off x="3582596" y="1581507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latin typeface="Bodoni MT" panose="02070603080606020203" pitchFamily="18" charset="77"/>
              </a:rPr>
              <a:t>Subset </a:t>
            </a:r>
          </a:p>
        </p:txBody>
      </p:sp>
      <p:cxnSp>
        <p:nvCxnSpPr>
          <p:cNvPr id="23" name="Google Shape;3861;p46">
            <a:extLst>
              <a:ext uri="{FF2B5EF4-FFF2-40B4-BE49-F238E27FC236}">
                <a16:creationId xmlns:a16="http://schemas.microsoft.com/office/drawing/2014/main" id="{61264F95-0FDE-F24A-A9AA-C279E1C76DFA}"/>
              </a:ext>
            </a:extLst>
          </p:cNvPr>
          <p:cNvCxnSpPr>
            <a:cxnSpLocks/>
          </p:cNvCxnSpPr>
          <p:nvPr/>
        </p:nvCxnSpPr>
        <p:spPr>
          <a:xfrm>
            <a:off x="4451659" y="2712201"/>
            <a:ext cx="0" cy="653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4" name="Google Shape;3847;p46">
            <a:extLst>
              <a:ext uri="{FF2B5EF4-FFF2-40B4-BE49-F238E27FC236}">
                <a16:creationId xmlns:a16="http://schemas.microsoft.com/office/drawing/2014/main" id="{3A3D4AE9-863D-3E4D-B77D-DFA7B9A9EDB3}"/>
              </a:ext>
            </a:extLst>
          </p:cNvPr>
          <p:cNvSpPr/>
          <p:nvPr/>
        </p:nvSpPr>
        <p:spPr>
          <a:xfrm rot="10800000">
            <a:off x="6996878" y="1200201"/>
            <a:ext cx="1512000" cy="15120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852;p46">
            <a:extLst>
              <a:ext uri="{FF2B5EF4-FFF2-40B4-BE49-F238E27FC236}">
                <a16:creationId xmlns:a16="http://schemas.microsoft.com/office/drawing/2014/main" id="{7136E668-047B-5743-99B4-B58CFBDDA4BD}"/>
              </a:ext>
            </a:extLst>
          </p:cNvPr>
          <p:cNvSpPr txBox="1">
            <a:spLocks/>
          </p:cNvSpPr>
          <p:nvPr/>
        </p:nvSpPr>
        <p:spPr>
          <a:xfrm>
            <a:off x="6821460" y="3409803"/>
            <a:ext cx="1892204" cy="1043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Bodoni MT" panose="02070603080606020203" pitchFamily="18" charset="77"/>
              </a:rPr>
              <a:t>Exact number of Exits for each 4 hours </a:t>
            </a:r>
          </a:p>
        </p:txBody>
      </p:sp>
      <p:sp>
        <p:nvSpPr>
          <p:cNvPr id="26" name="Google Shape;3858;p46">
            <a:extLst>
              <a:ext uri="{FF2B5EF4-FFF2-40B4-BE49-F238E27FC236}">
                <a16:creationId xmlns:a16="http://schemas.microsoft.com/office/drawing/2014/main" id="{197B5E03-329B-BF40-8901-8DB3DCAC01DC}"/>
              </a:ext>
            </a:extLst>
          </p:cNvPr>
          <p:cNvSpPr txBox="1">
            <a:spLocks/>
          </p:cNvSpPr>
          <p:nvPr/>
        </p:nvSpPr>
        <p:spPr>
          <a:xfrm>
            <a:off x="6856250" y="1572429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latin typeface="Bodoni MT" panose="02070603080606020203" pitchFamily="18" charset="77"/>
              </a:rPr>
              <a:t>Number of EXITS</a:t>
            </a:r>
          </a:p>
        </p:txBody>
      </p:sp>
      <p:cxnSp>
        <p:nvCxnSpPr>
          <p:cNvPr id="27" name="Google Shape;3861;p46">
            <a:extLst>
              <a:ext uri="{FF2B5EF4-FFF2-40B4-BE49-F238E27FC236}">
                <a16:creationId xmlns:a16="http://schemas.microsoft.com/office/drawing/2014/main" id="{F2B589B6-A3A5-DB49-8C30-32410819AF1E}"/>
              </a:ext>
            </a:extLst>
          </p:cNvPr>
          <p:cNvCxnSpPr>
            <a:cxnSpLocks/>
          </p:cNvCxnSpPr>
          <p:nvPr/>
        </p:nvCxnSpPr>
        <p:spPr>
          <a:xfrm>
            <a:off x="7725313" y="2703123"/>
            <a:ext cx="0" cy="653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79713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20" grpId="0" animBg="1"/>
      <p:bldP spid="21" grpId="0"/>
      <p:bldP spid="22" grpId="0"/>
      <p:bldP spid="24" grpId="0" animBg="1"/>
      <p:bldP spid="25" grpId="0"/>
      <p:bldP spid="26" grpId="0"/>
    </p:bldLst>
  </p:timing>
</p:sld>
</file>

<file path=ppt/theme/theme1.xml><?xml version="1.0" encoding="utf-8"?>
<a:theme xmlns:a="http://schemas.openxmlformats.org/drawingml/2006/main" name="CO2 Reduction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3EFFF"/>
      </a:accent1>
      <a:accent2>
        <a:srgbClr val="ACCFFB"/>
      </a:accent2>
      <a:accent3>
        <a:srgbClr val="49576E"/>
      </a:accent3>
      <a:accent4>
        <a:srgbClr val="D3B5C8"/>
      </a:accent4>
      <a:accent5>
        <a:srgbClr val="5F6368"/>
      </a:accent5>
      <a:accent6>
        <a:srgbClr val="73B1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148</Words>
  <Application>Microsoft Macintosh PowerPoint</Application>
  <PresentationFormat>On-screen Show (16:9)</PresentationFormat>
  <Paragraphs>76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Righteous</vt:lpstr>
      <vt:lpstr>Verdana</vt:lpstr>
      <vt:lpstr>Advent Pro Medium</vt:lpstr>
      <vt:lpstr>Advent Pro</vt:lpstr>
      <vt:lpstr>Times New Roman</vt:lpstr>
      <vt:lpstr>Bodoni MT</vt:lpstr>
      <vt:lpstr>Calibri</vt:lpstr>
      <vt:lpstr>Arial</vt:lpstr>
      <vt:lpstr>CO2 Reduction Project Proposal by Slidesgo</vt:lpstr>
      <vt:lpstr>PowerPoint Presentation</vt:lpstr>
      <vt:lpstr>Table of contents</vt:lpstr>
      <vt:lpstr>PowerPoint Presentation</vt:lpstr>
      <vt:lpstr>Targets</vt:lpstr>
      <vt:lpstr>PowerPoint Presentation</vt:lpstr>
      <vt:lpstr>Features of Dataset</vt:lpstr>
      <vt:lpstr>Derived Features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Number of EXITS = 2000 at 12:00:00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Mesh 🐾</dc:creator>
  <cp:lastModifiedBy>فاطمة</cp:lastModifiedBy>
  <cp:revision>9</cp:revision>
  <dcterms:modified xsi:type="dcterms:W3CDTF">2021-09-09T08:40:14Z</dcterms:modified>
</cp:coreProperties>
</file>