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379" r:id="rId4"/>
    <p:sldId id="353" r:id="rId5"/>
    <p:sldId id="262" r:id="rId6"/>
    <p:sldId id="380" r:id="rId7"/>
    <p:sldId id="381" r:id="rId8"/>
    <p:sldId id="355" r:id="rId9"/>
    <p:sldId id="364" r:id="rId10"/>
    <p:sldId id="356" r:id="rId11"/>
    <p:sldId id="363" r:id="rId12"/>
    <p:sldId id="369" r:id="rId13"/>
    <p:sldId id="357" r:id="rId14"/>
    <p:sldId id="378" r:id="rId15"/>
    <p:sldId id="358" r:id="rId16"/>
    <p:sldId id="359" r:id="rId17"/>
    <p:sldId id="374" r:id="rId18"/>
    <p:sldId id="368" r:id="rId19"/>
    <p:sldId id="367" r:id="rId20"/>
    <p:sldId id="366" r:id="rId21"/>
    <p:sldId id="382" r:id="rId22"/>
    <p:sldId id="383" r:id="rId23"/>
    <p:sldId id="3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2CCC6-09CB-47AF-9DB6-FB761FA16352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EEA53-0BAE-4A9F-84A5-C3BA2F36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7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8C24-CA17-4396-B820-105237F20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1668-C645-4DF2-9F5F-59DD6BB2A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04C17-639F-4A13-A319-F86F7D22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0503-50E2-412D-9502-97DD738D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A21C-5FBD-4673-BF89-27E05E2E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3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269A-678C-4289-BDC4-B2388AED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75AFA-0D0F-420B-B626-D32DBDE88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5D20-6A98-4F27-A9E9-30DBC260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3BBB0-87DC-44C8-9735-2CBC16B5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0A49C-8070-4648-BFF8-FEC6F19F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7B1F8-D268-4625-8F25-25D0ABEFC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44C2E-C6DE-4770-920A-2541989D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C7C9-B630-4280-8D8D-CFB45DC8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51F6-9FD3-4DD9-A606-9759E996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21BC-2F5F-4BA6-A22E-767F4ECF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6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FCDC-4CB0-4F16-A329-54717EE4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571B-DF56-47D4-8BB8-A2CED6A26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956EA-0A2C-4B35-958E-2BF7DA33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69AA5-C3C1-4AB7-BECD-2636674E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0282A-79F8-4D29-96B4-F5D61CF3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5736-87D2-4826-AFCA-098D7702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01677-9B60-4488-B610-7B9FA1DFE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5E79E-F471-49E5-99FA-1F5E041F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C1532-4E61-4820-8C2A-A83A6BBB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7926F-9922-4075-97A3-BD9191F1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2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2A34-1FEC-4FC8-ABE5-BF393B27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B7BCF-1363-4AC0-9694-529CC3EC4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918D7-1C0B-4B2D-B73F-C5211C3E4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2A847-BED8-4B07-A820-802C566E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E95F9-B5F5-42CB-92A6-DDE7C15D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AD62-7FF6-45E0-B18E-40C8D7CE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1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7663-E46B-439B-8A9F-4F465C51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A8AF-EE78-4D87-B6E3-8F1DB436D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CB881-C503-4C92-9EBA-159402C66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758B9-B938-4899-ADB7-78ADC0C03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8DEC0-86FA-4AD4-AD52-430FE494E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34827-5550-4BCA-88BC-15DF12FA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E1876-DF81-4E4B-BF62-AD652002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7CD7-2985-439F-B3AE-84ADE7BC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32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F1B9-586F-45B1-B7C7-A068FB5E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881AA-0FB5-4274-99B4-B4CB8FEE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46FBE-AC29-4917-9B2B-5B1DA4B1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BC8EA-8A46-4E1A-BB6A-992DCFBF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3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75F2A2-DF40-45FB-956C-F80C44195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F8FAE-9770-4403-86D2-B60DBDAD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E80DF-E1E4-497A-AE27-DC2648FC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0162-F115-47FF-AB4B-7980B7CC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B307-EA0C-48CC-ABCE-BC82D61F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C98B1-37B0-4AEA-9344-611BD19D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AF460-B840-42C0-A14B-79B6BB3A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5D14D-9698-449C-8CC4-6E6AEDEC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6D8E8-859E-4C94-8DC8-73028B94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7A16-B1DE-4E37-9B23-D168C4DB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24171-800D-4BA5-9AD9-A32E5215E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BE7AF-5421-4592-95E4-D58E1C5B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EB3E1-0331-442E-AADD-7A086B00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603B-67ED-4BB1-A3F5-90CAC32D5D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8A197-2BB0-4A0E-B81A-2C2DE2DD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2C9E1-02D5-4F42-9B1C-688340BF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8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23011A-AAE2-4F53-B1CE-6DB23A89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95355-25FF-40C6-A5A0-C1FC4B0C2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090B-C622-4010-810C-8306D9947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603B-67ED-4BB1-A3F5-90CAC32D5D3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93DB4-4E99-4263-A9A4-06FB43A5B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42354-1D99-410F-B4D6-9CFD7A80F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DD1E-A82C-43A6-BDD2-AFCC68661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7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uah3d-fatimahalamer.shinyapps.io/Interactive_Shiny_SFDA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althdata.org/saudi-arabia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atimahalamer.github.io/DS_Capstone_Shiny_Drugs/SFDA_MarkDown.html" TargetMode="External"/><Relationship Id="rId2" Type="http://schemas.openxmlformats.org/officeDocument/2006/relationships/hyperlink" Target="https://zuah3d-fatimahalamer.shinyapps.io/Interactive_Shiny_SFDA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91">
            <a:extLst>
              <a:ext uri="{FF2B5EF4-FFF2-40B4-BE49-F238E27FC236}">
                <a16:creationId xmlns:a16="http://schemas.microsoft.com/office/drawing/2014/main" id="{129579E8-8FA2-4D2F-A8F9-7EF7C9594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2CEC8-09EA-41E3-8C89-90C651CA6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586" y="4609415"/>
            <a:ext cx="8045373" cy="742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ea typeface="+mj-ea"/>
                <a:cs typeface="+mj-cs"/>
              </a:rPr>
              <a:t>SFDA drugs dataset Analysis with </a:t>
            </a:r>
            <a:r>
              <a:rPr lang="en-US" sz="3200" b="1" kern="1200" dirty="0">
                <a:solidFill>
                  <a:schemeClr val="tx1">
                    <a:alpha val="60000"/>
                  </a:schemeClr>
                </a:solidFill>
                <a:ea typeface="+mn-ea"/>
                <a:cs typeface="+mn-cs"/>
              </a:rPr>
              <a:t>Shiny App </a:t>
            </a:r>
          </a:p>
        </p:txBody>
      </p:sp>
      <p:grpSp>
        <p:nvGrpSpPr>
          <p:cNvPr id="1029" name="Group 192">
            <a:extLst>
              <a:ext uri="{FF2B5EF4-FFF2-40B4-BE49-F238E27FC236}">
                <a16:creationId xmlns:a16="http://schemas.microsoft.com/office/drawing/2014/main" id="{3FEB7750-5E3F-43E4-B0BB-6614A165F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94" name="Freeform 6">
              <a:extLst>
                <a:ext uri="{FF2B5EF4-FFF2-40B4-BE49-F238E27FC236}">
                  <a16:creationId xmlns:a16="http://schemas.microsoft.com/office/drawing/2014/main" id="{2C4BB42A-C350-43AC-AC2C-A62D52755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5" name="Freeform 6">
              <a:extLst>
                <a:ext uri="{FF2B5EF4-FFF2-40B4-BE49-F238E27FC236}">
                  <a16:creationId xmlns:a16="http://schemas.microsoft.com/office/drawing/2014/main" id="{9FD94A1A-9337-49FD-9F42-833C51F1E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64" name="Subtitle 2">
            <a:extLst>
              <a:ext uri="{FF2B5EF4-FFF2-40B4-BE49-F238E27FC236}">
                <a16:creationId xmlns:a16="http://schemas.microsoft.com/office/drawing/2014/main" id="{BFA2F63D-0452-4E07-875C-999174FFC914}"/>
              </a:ext>
            </a:extLst>
          </p:cNvPr>
          <p:cNvSpPr txBox="1">
            <a:spLocks/>
          </p:cNvSpPr>
          <p:nvPr/>
        </p:nvSpPr>
        <p:spPr>
          <a:xfrm>
            <a:off x="2053722" y="5921164"/>
            <a:ext cx="8045373" cy="742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alpha val="60000"/>
                  </a:schemeClr>
                </a:solidFill>
              </a:rPr>
              <a:t>By FATIMAH ALAMER, 20/11/2021 </a:t>
            </a:r>
          </a:p>
        </p:txBody>
      </p:sp>
      <p:pic>
        <p:nvPicPr>
          <p:cNvPr id="5" name="Picture 4" descr="A picture containing lamp, light&#10;&#10;Description automatically generated">
            <a:extLst>
              <a:ext uri="{FF2B5EF4-FFF2-40B4-BE49-F238E27FC236}">
                <a16:creationId xmlns:a16="http://schemas.microsoft.com/office/drawing/2014/main" id="{822B0BA1-BA75-4196-B1BF-94750262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319" y="-152490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0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e the source image">
            <a:extLst>
              <a:ext uri="{FF2B5EF4-FFF2-40B4-BE49-F238E27FC236}">
                <a16:creationId xmlns:a16="http://schemas.microsoft.com/office/drawing/2014/main" id="{47E672E1-31F8-47C9-BA04-BF710EBD4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3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5B196-5F21-4DC8-9834-FFF36061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461" y="4153115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 dirty="0"/>
              <a:t>Finding Exclusive drugs </a:t>
            </a:r>
          </a:p>
        </p:txBody>
      </p:sp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5E598C2B-2B9C-48E2-9990-848D24B5B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857" y="3861551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B06CCC-A012-410E-9C47-B6CDD1B09939}"/>
              </a:ext>
            </a:extLst>
          </p:cNvPr>
          <p:cNvSpPr txBox="1">
            <a:spLocks/>
          </p:cNvSpPr>
          <p:nvPr/>
        </p:nvSpPr>
        <p:spPr>
          <a:xfrm>
            <a:off x="618063" y="4775951"/>
            <a:ext cx="9565028" cy="1330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latin typeface="Lato" panose="020B0604020202020204" pitchFamily="34" charset="0"/>
              </a:rPr>
              <a:t>222 </a:t>
            </a:r>
            <a:r>
              <a:rPr lang="en-US" sz="1900" dirty="0">
                <a:latin typeface="Lato" panose="020B0604020202020204" pitchFamily="34" charset="0"/>
              </a:rPr>
              <a:t> </a:t>
            </a:r>
            <a:r>
              <a:rPr lang="en-US" sz="2200" dirty="0">
                <a:latin typeface="Lato" panose="020B0604020202020204" pitchFamily="34" charset="0"/>
              </a:rPr>
              <a:t>drugs are synthesized exclusively locally. </a:t>
            </a:r>
          </a:p>
          <a:p>
            <a:endParaRPr lang="en-US" sz="1500" dirty="0">
              <a:latin typeface="Lato" panose="020B0604020202020204" pitchFamily="34" charset="0"/>
            </a:endParaRPr>
          </a:p>
          <a:p>
            <a:r>
              <a:rPr lang="en-US" sz="3500" dirty="0">
                <a:latin typeface="Lato" panose="020B0604020202020204" pitchFamily="34" charset="0"/>
              </a:rPr>
              <a:t>70% of </a:t>
            </a:r>
            <a:r>
              <a:rPr lang="en-US" sz="2600" dirty="0">
                <a:latin typeface="Lato" panose="020B0604020202020204" pitchFamily="34" charset="0"/>
              </a:rPr>
              <a:t>unique</a:t>
            </a:r>
            <a:r>
              <a:rPr lang="en-US" sz="3500" dirty="0">
                <a:latin typeface="Lato" panose="020B0604020202020204" pitchFamily="34" charset="0"/>
              </a:rPr>
              <a:t> </a:t>
            </a:r>
            <a:r>
              <a:rPr lang="en-US" sz="1900" dirty="0">
                <a:latin typeface="Lato" panose="020B0604020202020204" pitchFamily="34" charset="0"/>
              </a:rPr>
              <a:t>drugs are synthesized only outside SA,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1298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white paper with black text&#10;&#10;Description automatically generated with low confidence">
            <a:extLst>
              <a:ext uri="{FF2B5EF4-FFF2-40B4-BE49-F238E27FC236}">
                <a16:creationId xmlns:a16="http://schemas.microsoft.com/office/drawing/2014/main" id="{2625816B-F799-4C84-8AF1-96DC2065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r="-2" b="4229"/>
          <a:stretch/>
        </p:blipFill>
        <p:spPr>
          <a:xfrm>
            <a:off x="380785" y="62960"/>
            <a:ext cx="5559480" cy="4337145"/>
          </a:xfrm>
          <a:prstGeom prst="rect">
            <a:avLst/>
          </a:prstGeom>
        </p:spPr>
      </p:pic>
      <p:pic>
        <p:nvPicPr>
          <p:cNvPr id="7" name="Picture 4" descr="See the source image">
            <a:extLst>
              <a:ext uri="{FF2B5EF4-FFF2-40B4-BE49-F238E27FC236}">
                <a16:creationId xmlns:a16="http://schemas.microsoft.com/office/drawing/2014/main" id="{408DF3A7-439B-4F48-975E-153C3D85E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4" r="1" b="19079"/>
          <a:stretch/>
        </p:blipFill>
        <p:spPr bwMode="auto">
          <a:xfrm>
            <a:off x="6251736" y="337963"/>
            <a:ext cx="5546955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2A0D0C-BCE5-4E65-A689-F91758945E80}"/>
              </a:ext>
            </a:extLst>
          </p:cNvPr>
          <p:cNvSpPr txBox="1"/>
          <p:nvPr/>
        </p:nvSpPr>
        <p:spPr>
          <a:xfrm>
            <a:off x="620410" y="4612505"/>
            <a:ext cx="6921889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Comparing Prices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5BD4B-FBB3-4A18-95CA-71161A48B700}"/>
              </a:ext>
            </a:extLst>
          </p:cNvPr>
          <p:cNvSpPr txBox="1"/>
          <p:nvPr/>
        </p:nvSpPr>
        <p:spPr>
          <a:xfrm>
            <a:off x="5029201" y="4768240"/>
            <a:ext cx="6921889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Plotting Issues with extreme values !</a:t>
            </a:r>
          </a:p>
        </p:txBody>
      </p:sp>
    </p:spTree>
    <p:extLst>
      <p:ext uri="{BB962C8B-B14F-4D97-AF65-F5344CB8AC3E}">
        <p14:creationId xmlns:p14="http://schemas.microsoft.com/office/powerpoint/2010/main" val="106956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AE5E9E48-B4BF-491D-8AD4-47371530E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8991"/>
            <a:ext cx="5294716" cy="27400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B9914F90-EEDA-48CB-8675-B789E83E9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817" y="2045756"/>
            <a:ext cx="5294715" cy="27664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38741F-09B6-4FF1-8942-92BDAE88B02B}"/>
              </a:ext>
            </a:extLst>
          </p:cNvPr>
          <p:cNvSpPr txBox="1"/>
          <p:nvPr/>
        </p:nvSpPr>
        <p:spPr>
          <a:xfrm>
            <a:off x="2133601" y="200780"/>
            <a:ext cx="9207890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Plotting Issues with extreme values !</a:t>
            </a:r>
          </a:p>
        </p:txBody>
      </p:sp>
    </p:spTree>
    <p:extLst>
      <p:ext uri="{BB962C8B-B14F-4D97-AF65-F5344CB8AC3E}">
        <p14:creationId xmlns:p14="http://schemas.microsoft.com/office/powerpoint/2010/main" val="213906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741F-DAF6-4C0E-A212-09A37AF5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62"/>
            <a:ext cx="10515599" cy="93268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Prices vs registration year 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00A283-2CF5-4A5C-9ED9-34826C0A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6" y="1136496"/>
            <a:ext cx="11897710" cy="5513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DABBA-8B0E-4A12-8524-42FBDF98F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55" y="6161077"/>
            <a:ext cx="1609725" cy="3027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6FC61C3-335B-487E-84E9-8F2938B53F6F}"/>
              </a:ext>
            </a:extLst>
          </p:cNvPr>
          <p:cNvGrpSpPr/>
          <p:nvPr/>
        </p:nvGrpSpPr>
        <p:grpSpPr>
          <a:xfrm>
            <a:off x="5178480" y="6173371"/>
            <a:ext cx="1044795" cy="281229"/>
            <a:chOff x="5178480" y="5931633"/>
            <a:chExt cx="1044795" cy="2812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668D2E1-743E-416C-A909-4CF554B93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8480" y="5931633"/>
              <a:ext cx="447675" cy="2571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E466BFE-25DC-4095-8417-7FE267822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6550" y="5984262"/>
              <a:ext cx="466725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267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6C935F-806A-4059-B9F3-57D577BD61A9}"/>
              </a:ext>
            </a:extLst>
          </p:cNvPr>
          <p:cNvSpPr txBox="1">
            <a:spLocks/>
          </p:cNvSpPr>
          <p:nvPr/>
        </p:nvSpPr>
        <p:spPr>
          <a:xfrm>
            <a:off x="677625" y="1274252"/>
            <a:ext cx="5151648" cy="295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Can I present all 7635 drugs in one plot with minimizing overlapping and avoiding transforming?</a:t>
            </a:r>
          </a:p>
        </p:txBody>
      </p:sp>
      <p:pic>
        <p:nvPicPr>
          <p:cNvPr id="14" name="Picture 4" descr="See the source image">
            <a:extLst>
              <a:ext uri="{FF2B5EF4-FFF2-40B4-BE49-F238E27FC236}">
                <a16:creationId xmlns:a16="http://schemas.microsoft.com/office/drawing/2014/main" id="{432A3E72-77F4-4BCD-9D68-9166C3CF7B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849" y="2437714"/>
            <a:ext cx="3421063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ee the source image">
            <a:extLst>
              <a:ext uri="{FF2B5EF4-FFF2-40B4-BE49-F238E27FC236}">
                <a16:creationId xmlns:a16="http://schemas.microsoft.com/office/drawing/2014/main" id="{8BFF7427-6DBE-44E5-8434-65A708C5B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20" y="981937"/>
            <a:ext cx="2347065" cy="272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38C387-399F-470E-8576-F990A3D39CAE}"/>
              </a:ext>
            </a:extLst>
          </p:cNvPr>
          <p:cNvSpPr txBox="1"/>
          <p:nvPr/>
        </p:nvSpPr>
        <p:spPr>
          <a:xfrm>
            <a:off x="1375507" y="5335468"/>
            <a:ext cx="48488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Shiny Drugs: Registered Drugs in Saudi (shinyapps.io)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7B8892-8F55-4274-B685-D6107BA9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2" y="809029"/>
            <a:ext cx="7179565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dirty="0"/>
              <a:t>Better Solution for plotting issues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BC69C-2776-4EFB-B840-D829DA80ED02}"/>
              </a:ext>
            </a:extLst>
          </p:cNvPr>
          <p:cNvSpPr txBox="1"/>
          <p:nvPr/>
        </p:nvSpPr>
        <p:spPr>
          <a:xfrm>
            <a:off x="1406311" y="4750693"/>
            <a:ext cx="3841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Let’s go to shiny app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8551B6E0-7F0F-4EE5-A5C2-A502205469D0}"/>
              </a:ext>
            </a:extLst>
          </p:cNvPr>
          <p:cNvSpPr/>
          <p:nvPr/>
        </p:nvSpPr>
        <p:spPr>
          <a:xfrm>
            <a:off x="799037" y="5138000"/>
            <a:ext cx="576470" cy="5958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342C-37EE-4AF4-8977-45141425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A965D-2D0C-4449-9456-1E3CF8BF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43ED6-9E4E-45B2-AA51-523E253B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87"/>
            <a:ext cx="12052300" cy="6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4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2850-7F05-488A-B930-E5880A00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Finding Trends </a:t>
            </a:r>
          </a:p>
        </p:txBody>
      </p:sp>
      <p:sp>
        <p:nvSpPr>
          <p:cNvPr id="6155" name="Freeform: Shape 13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56" name="Picture 6150" descr="Graphs on a display with reflection of office">
            <a:extLst>
              <a:ext uri="{FF2B5EF4-FFF2-40B4-BE49-F238E27FC236}">
                <a16:creationId xmlns:a16="http://schemas.microsoft.com/office/drawing/2014/main" id="{0D7C3B1F-D21F-4216-9456-303CA8981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09" r="2318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3834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E200-16DE-40C1-8C86-6232C720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79012-86C3-476D-B918-B6B4B8CAF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193EA4-A0F9-40CC-843C-70F4D0831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38"/>
          <a:stretch/>
        </p:blipFill>
        <p:spPr>
          <a:xfrm>
            <a:off x="94593" y="346075"/>
            <a:ext cx="10344807" cy="63832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D6D56A-7501-49D4-83F3-12210AD08DEC}"/>
              </a:ext>
            </a:extLst>
          </p:cNvPr>
          <p:cNvSpPr txBox="1"/>
          <p:nvPr/>
        </p:nvSpPr>
        <p:spPr>
          <a:xfrm>
            <a:off x="2745828" y="2496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Asthma and Allergic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EAB9E8-BDA8-4CFE-8C30-7FA723EBA8E5}"/>
              </a:ext>
            </a:extLst>
          </p:cNvPr>
          <p:cNvSpPr txBox="1"/>
          <p:nvPr/>
        </p:nvSpPr>
        <p:spPr>
          <a:xfrm>
            <a:off x="2745828" y="3014786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</a:rPr>
              <a:t>anti-</a:t>
            </a:r>
            <a:r>
              <a:rPr lang="en-US" i="0" dirty="0">
                <a:effectLst/>
                <a:latin typeface="Roboto" panose="02000000000000000000" pitchFamily="2" charset="0"/>
              </a:rPr>
              <a:t>seizure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CEA044-C1E6-41A8-A61D-1613CA8B7B79}"/>
              </a:ext>
            </a:extLst>
          </p:cNvPr>
          <p:cNvSpPr txBox="1"/>
          <p:nvPr/>
        </p:nvSpPr>
        <p:spPr>
          <a:xfrm>
            <a:off x="2745828" y="5721995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anti-diabetic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EAA543-5835-4C12-B855-E151410495CF}"/>
              </a:ext>
            </a:extLst>
          </p:cNvPr>
          <p:cNvSpPr txBox="1"/>
          <p:nvPr/>
        </p:nvSpPr>
        <p:spPr>
          <a:xfrm>
            <a:off x="3040118" y="5165091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antibiotics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667F32-0EFB-4668-8E16-63E4F36AC7C2}"/>
              </a:ext>
            </a:extLst>
          </p:cNvPr>
          <p:cNvSpPr txBox="1"/>
          <p:nvPr/>
        </p:nvSpPr>
        <p:spPr>
          <a:xfrm>
            <a:off x="2571095" y="1929437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Impotence, Pulmonary hypertension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5FC5ED-F40E-4972-835B-8A0C2BDE0FEF}"/>
              </a:ext>
            </a:extLst>
          </p:cNvPr>
          <p:cNvSpPr txBox="1"/>
          <p:nvPr/>
        </p:nvSpPr>
        <p:spPr>
          <a:xfrm>
            <a:off x="2103384" y="4690024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Impotence, Pulmonary hypertension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8A1643-46A7-4936-9924-8B951EF73A12}"/>
              </a:ext>
            </a:extLst>
          </p:cNvPr>
          <p:cNvSpPr txBox="1"/>
          <p:nvPr/>
        </p:nvSpPr>
        <p:spPr>
          <a:xfrm>
            <a:off x="2576349" y="36123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Anti-inflammatory, painkiller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3E657-A0E1-4F3D-9FBB-9975855A887A}"/>
              </a:ext>
            </a:extLst>
          </p:cNvPr>
          <p:cNvSpPr txBox="1"/>
          <p:nvPr/>
        </p:nvSpPr>
        <p:spPr>
          <a:xfrm>
            <a:off x="2388476" y="4113693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Antipsychotics &amp; antidepressant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E9BF30-93B5-4E8F-8B40-4F3541583872}"/>
              </a:ext>
            </a:extLst>
          </p:cNvPr>
          <p:cNvSpPr txBox="1"/>
          <p:nvPr/>
        </p:nvSpPr>
        <p:spPr>
          <a:xfrm>
            <a:off x="2864069" y="1456293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Antipsychotics &amp; antidepressant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093C8C-A469-409F-813E-FF963CA36302}"/>
              </a:ext>
            </a:extLst>
          </p:cNvPr>
          <p:cNvSpPr txBox="1"/>
          <p:nvPr/>
        </p:nvSpPr>
        <p:spPr>
          <a:xfrm>
            <a:off x="1989081" y="900119"/>
            <a:ext cx="697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anticonvulsant</a:t>
            </a:r>
            <a:r>
              <a:rPr lang="en-US" b="1" dirty="0"/>
              <a:t>, anxiolytic</a:t>
            </a:r>
            <a:r>
              <a:rPr lang="en-US" dirty="0"/>
              <a:t>, </a:t>
            </a:r>
            <a:r>
              <a:rPr lang="en-US" b="1" dirty="0"/>
              <a:t>antipsychotic</a:t>
            </a:r>
            <a:r>
              <a:rPr lang="en-US" dirty="0"/>
              <a:t>, neuropathic pain, chronic pain</a:t>
            </a:r>
          </a:p>
        </p:txBody>
      </p:sp>
    </p:spTree>
    <p:extLst>
      <p:ext uri="{BB962C8B-B14F-4D97-AF65-F5344CB8AC3E}">
        <p14:creationId xmlns:p14="http://schemas.microsoft.com/office/powerpoint/2010/main" val="878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1" grpId="0"/>
      <p:bldP spid="22" grpId="0"/>
      <p:bldP spid="24" grpId="0"/>
      <p:bldP spid="26" grpId="0"/>
      <p:bldP spid="27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02F0-7583-497B-B7A5-B95A2132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604" y="1885874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Mental Health Status in Saudi 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218" name="Picture 2" descr="See the source image">
            <a:extLst>
              <a:ext uri="{FF2B5EF4-FFF2-40B4-BE49-F238E27FC236}">
                <a16:creationId xmlns:a16="http://schemas.microsoft.com/office/drawing/2014/main" id="{9E924AC2-58D4-4407-8E62-4ED7600806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27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226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02F0-7583-497B-B7A5-B95A2132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918"/>
            <a:ext cx="10515600" cy="1325563"/>
          </a:xfrm>
        </p:spPr>
        <p:txBody>
          <a:bodyPr/>
          <a:lstStyle/>
          <a:p>
            <a:r>
              <a:rPr lang="en-US" dirty="0"/>
              <a:t>Most Common Death in Saudi Arabia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BD8D4-4DC5-4303-8206-CF578182A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36"/>
          <a:stretch/>
        </p:blipFill>
        <p:spPr>
          <a:xfrm>
            <a:off x="1043684" y="1386142"/>
            <a:ext cx="9910762" cy="5101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E4DEAF-F43E-4B86-BB59-2024E0289753}"/>
              </a:ext>
            </a:extLst>
          </p:cNvPr>
          <p:cNvSpPr txBox="1"/>
          <p:nvPr/>
        </p:nvSpPr>
        <p:spPr>
          <a:xfrm>
            <a:off x="226031" y="5706767"/>
            <a:ext cx="317557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Source: Saudi Arabia | Institute for Health Metrics and Evaluation (healthdata.org)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5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8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B6B47-3351-464E-8832-8DA5EC60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SFDA drugs dataset?</a:t>
            </a:r>
          </a:p>
        </p:txBody>
      </p:sp>
      <p:cxnSp>
        <p:nvCxnSpPr>
          <p:cNvPr id="211" name="Straight Connector 8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7D898A5-6D6B-4711-9B1C-2200009F4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05"/>
          <a:stretch/>
        </p:blipFill>
        <p:spPr>
          <a:xfrm>
            <a:off x="2870540" y="3314355"/>
            <a:ext cx="8829040" cy="2270621"/>
          </a:xfrm>
          <a:prstGeom prst="rect">
            <a:avLst/>
          </a:prstGeom>
        </p:spPr>
      </p:pic>
      <p:grpSp>
        <p:nvGrpSpPr>
          <p:cNvPr id="212" name="Google Shape;939;p38">
            <a:extLst>
              <a:ext uri="{FF2B5EF4-FFF2-40B4-BE49-F238E27FC236}">
                <a16:creationId xmlns:a16="http://schemas.microsoft.com/office/drawing/2014/main" id="{691D7E3F-6E97-48D2-93D8-EA6B9F681833}"/>
              </a:ext>
            </a:extLst>
          </p:cNvPr>
          <p:cNvGrpSpPr/>
          <p:nvPr/>
        </p:nvGrpSpPr>
        <p:grpSpPr>
          <a:xfrm>
            <a:off x="225720" y="2814319"/>
            <a:ext cx="2730840" cy="3237005"/>
            <a:chOff x="685945" y="946778"/>
            <a:chExt cx="3247892" cy="3660986"/>
          </a:xfrm>
        </p:grpSpPr>
        <p:grpSp>
          <p:nvGrpSpPr>
            <p:cNvPr id="213" name="Google Shape;940;p38">
              <a:extLst>
                <a:ext uri="{FF2B5EF4-FFF2-40B4-BE49-F238E27FC236}">
                  <a16:creationId xmlns:a16="http://schemas.microsoft.com/office/drawing/2014/main" id="{D16CF802-D15A-41E9-83E0-7497D402F78A}"/>
                </a:ext>
              </a:extLst>
            </p:cNvPr>
            <p:cNvGrpSpPr/>
            <p:nvPr/>
          </p:nvGrpSpPr>
          <p:grpSpPr>
            <a:xfrm>
              <a:off x="685945" y="946778"/>
              <a:ext cx="3247892" cy="3660986"/>
              <a:chOff x="647700" y="1139488"/>
              <a:chExt cx="2875767" cy="3241532"/>
            </a:xfrm>
          </p:grpSpPr>
          <p:grpSp>
            <p:nvGrpSpPr>
              <p:cNvPr id="215" name="Google Shape;941;p38">
                <a:extLst>
                  <a:ext uri="{FF2B5EF4-FFF2-40B4-BE49-F238E27FC236}">
                    <a16:creationId xmlns:a16="http://schemas.microsoft.com/office/drawing/2014/main" id="{4EE3D18F-CDBA-4CBD-B47C-B10A9C98E749}"/>
                  </a:ext>
                </a:extLst>
              </p:cNvPr>
              <p:cNvGrpSpPr/>
              <p:nvPr/>
            </p:nvGrpSpPr>
            <p:grpSpPr>
              <a:xfrm>
                <a:off x="2645042" y="3966578"/>
                <a:ext cx="414441" cy="414441"/>
                <a:chOff x="5230513" y="639143"/>
                <a:chExt cx="476918" cy="476918"/>
              </a:xfrm>
            </p:grpSpPr>
            <p:sp>
              <p:nvSpPr>
                <p:cNvPr id="249" name="Google Shape;942;p38">
                  <a:extLst>
                    <a:ext uri="{FF2B5EF4-FFF2-40B4-BE49-F238E27FC236}">
                      <a16:creationId xmlns:a16="http://schemas.microsoft.com/office/drawing/2014/main" id="{C7568E66-9ABB-4B3F-B523-EA94537BA3AF}"/>
                    </a:ext>
                  </a:extLst>
                </p:cNvPr>
                <p:cNvSpPr/>
                <p:nvPr/>
              </p:nvSpPr>
              <p:spPr>
                <a:xfrm>
                  <a:off x="5230513" y="639143"/>
                  <a:ext cx="476918" cy="476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9" h="6839" extrusionOk="0">
                      <a:moveTo>
                        <a:pt x="3436" y="0"/>
                      </a:moveTo>
                      <a:cubicBezTo>
                        <a:pt x="1535" y="0"/>
                        <a:pt x="1" y="1534"/>
                        <a:pt x="1" y="3402"/>
                      </a:cubicBezTo>
                      <a:cubicBezTo>
                        <a:pt x="1" y="5304"/>
                        <a:pt x="1535" y="6838"/>
                        <a:pt x="3436" y="6838"/>
                      </a:cubicBezTo>
                      <a:cubicBezTo>
                        <a:pt x="5304" y="6838"/>
                        <a:pt x="6839" y="5304"/>
                        <a:pt x="6839" y="3402"/>
                      </a:cubicBezTo>
                      <a:cubicBezTo>
                        <a:pt x="6839" y="1534"/>
                        <a:pt x="5304" y="0"/>
                        <a:pt x="3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943;p38">
                  <a:extLst>
                    <a:ext uri="{FF2B5EF4-FFF2-40B4-BE49-F238E27FC236}">
                      <a16:creationId xmlns:a16="http://schemas.microsoft.com/office/drawing/2014/main" id="{45988136-69FF-41CF-9BD0-4909268A85E1}"/>
                    </a:ext>
                  </a:extLst>
                </p:cNvPr>
                <p:cNvSpPr/>
                <p:nvPr/>
              </p:nvSpPr>
              <p:spPr>
                <a:xfrm>
                  <a:off x="5288673" y="710063"/>
                  <a:ext cx="349024" cy="345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5" h="4954" extrusionOk="0">
                      <a:moveTo>
                        <a:pt x="234" y="0"/>
                      </a:moveTo>
                      <a:cubicBezTo>
                        <a:pt x="184" y="0"/>
                        <a:pt x="134" y="17"/>
                        <a:pt x="101" y="50"/>
                      </a:cubicBezTo>
                      <a:cubicBezTo>
                        <a:pt x="0" y="151"/>
                        <a:pt x="0" y="284"/>
                        <a:pt x="101" y="351"/>
                      </a:cubicBezTo>
                      <a:lnTo>
                        <a:pt x="4604" y="4887"/>
                      </a:lnTo>
                      <a:cubicBezTo>
                        <a:pt x="4637" y="4954"/>
                        <a:pt x="4704" y="4954"/>
                        <a:pt x="4771" y="4954"/>
                      </a:cubicBezTo>
                      <a:cubicBezTo>
                        <a:pt x="4837" y="4954"/>
                        <a:pt x="4871" y="4954"/>
                        <a:pt x="4904" y="4887"/>
                      </a:cubicBezTo>
                      <a:cubicBezTo>
                        <a:pt x="5004" y="4821"/>
                        <a:pt x="5004" y="4687"/>
                        <a:pt x="4904" y="4620"/>
                      </a:cubicBezTo>
                      <a:lnTo>
                        <a:pt x="367" y="50"/>
                      </a:lnTo>
                      <a:cubicBezTo>
                        <a:pt x="334" y="17"/>
                        <a:pt x="284" y="0"/>
                        <a:pt x="2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6" name="Google Shape;944;p38">
                <a:extLst>
                  <a:ext uri="{FF2B5EF4-FFF2-40B4-BE49-F238E27FC236}">
                    <a16:creationId xmlns:a16="http://schemas.microsoft.com/office/drawing/2014/main" id="{100DD82F-80B1-4C39-9C25-08C31F2CC4C8}"/>
                  </a:ext>
                </a:extLst>
              </p:cNvPr>
              <p:cNvSpPr/>
              <p:nvPr/>
            </p:nvSpPr>
            <p:spPr>
              <a:xfrm>
                <a:off x="1605725" y="1586688"/>
                <a:ext cx="1825497" cy="2204439"/>
              </a:xfrm>
              <a:custGeom>
                <a:avLst/>
                <a:gdLst/>
                <a:ahLst/>
                <a:cxnLst/>
                <a:rect l="l" t="t" r="r" b="b"/>
                <a:pathLst>
                  <a:path w="36294" h="43828" extrusionOk="0">
                    <a:moveTo>
                      <a:pt x="24809" y="1"/>
                    </a:moveTo>
                    <a:cubicBezTo>
                      <a:pt x="15152" y="1"/>
                      <a:pt x="1335" y="549"/>
                      <a:pt x="1335" y="549"/>
                    </a:cubicBezTo>
                    <a:cubicBezTo>
                      <a:pt x="1" y="1717"/>
                      <a:pt x="334" y="42479"/>
                      <a:pt x="2236" y="43247"/>
                    </a:cubicBezTo>
                    <a:cubicBezTo>
                      <a:pt x="3173" y="43628"/>
                      <a:pt x="10098" y="43828"/>
                      <a:pt x="17295" y="43828"/>
                    </a:cubicBezTo>
                    <a:cubicBezTo>
                      <a:pt x="25207" y="43828"/>
                      <a:pt x="33447" y="43586"/>
                      <a:pt x="34425" y="43080"/>
                    </a:cubicBezTo>
                    <a:cubicBezTo>
                      <a:pt x="36293" y="42146"/>
                      <a:pt x="35426" y="1817"/>
                      <a:pt x="33925" y="549"/>
                    </a:cubicBezTo>
                    <a:cubicBezTo>
                      <a:pt x="33425" y="138"/>
                      <a:pt x="29637" y="1"/>
                      <a:pt x="248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945;p38">
                <a:extLst>
                  <a:ext uri="{FF2B5EF4-FFF2-40B4-BE49-F238E27FC236}">
                    <a16:creationId xmlns:a16="http://schemas.microsoft.com/office/drawing/2014/main" id="{0122E9ED-4875-409B-8F7B-C5A71E9D91AB}"/>
                  </a:ext>
                </a:extLst>
              </p:cNvPr>
              <p:cNvSpPr/>
              <p:nvPr/>
            </p:nvSpPr>
            <p:spPr>
              <a:xfrm>
                <a:off x="1599035" y="1577383"/>
                <a:ext cx="1827157" cy="2224809"/>
              </a:xfrm>
              <a:custGeom>
                <a:avLst/>
                <a:gdLst/>
                <a:ahLst/>
                <a:cxnLst/>
                <a:rect l="l" t="t" r="r" b="b"/>
                <a:pathLst>
                  <a:path w="36327" h="44233" extrusionOk="0">
                    <a:moveTo>
                      <a:pt x="23176" y="461"/>
                    </a:moveTo>
                    <a:cubicBezTo>
                      <a:pt x="23769" y="461"/>
                      <a:pt x="24351" y="463"/>
                      <a:pt x="24918" y="467"/>
                    </a:cubicBezTo>
                    <a:cubicBezTo>
                      <a:pt x="32223" y="467"/>
                      <a:pt x="33724" y="801"/>
                      <a:pt x="33924" y="968"/>
                    </a:cubicBezTo>
                    <a:cubicBezTo>
                      <a:pt x="34992" y="1902"/>
                      <a:pt x="35993" y="29588"/>
                      <a:pt x="35059" y="40062"/>
                    </a:cubicBezTo>
                    <a:cubicBezTo>
                      <a:pt x="34825" y="42764"/>
                      <a:pt x="34525" y="43065"/>
                      <a:pt x="34492" y="43098"/>
                    </a:cubicBezTo>
                    <a:cubicBezTo>
                      <a:pt x="33691" y="43532"/>
                      <a:pt x="26653" y="43832"/>
                      <a:pt x="17379" y="43832"/>
                    </a:cubicBezTo>
                    <a:cubicBezTo>
                      <a:pt x="9440" y="43832"/>
                      <a:pt x="3303" y="43598"/>
                      <a:pt x="2502" y="43265"/>
                    </a:cubicBezTo>
                    <a:cubicBezTo>
                      <a:pt x="2469" y="43231"/>
                      <a:pt x="2235" y="43065"/>
                      <a:pt x="1968" y="41363"/>
                    </a:cubicBezTo>
                    <a:cubicBezTo>
                      <a:pt x="601" y="32724"/>
                      <a:pt x="601" y="2669"/>
                      <a:pt x="1601" y="968"/>
                    </a:cubicBezTo>
                    <a:cubicBezTo>
                      <a:pt x="2728" y="905"/>
                      <a:pt x="14238" y="461"/>
                      <a:pt x="23176" y="461"/>
                    </a:cubicBezTo>
                    <a:close/>
                    <a:moveTo>
                      <a:pt x="24885" y="0"/>
                    </a:moveTo>
                    <a:cubicBezTo>
                      <a:pt x="15345" y="0"/>
                      <a:pt x="1535" y="534"/>
                      <a:pt x="1435" y="534"/>
                    </a:cubicBezTo>
                    <a:cubicBezTo>
                      <a:pt x="1368" y="534"/>
                      <a:pt x="1335" y="534"/>
                      <a:pt x="1301" y="568"/>
                    </a:cubicBezTo>
                    <a:cubicBezTo>
                      <a:pt x="0" y="1668"/>
                      <a:pt x="167" y="33391"/>
                      <a:pt x="1501" y="41497"/>
                    </a:cubicBezTo>
                    <a:cubicBezTo>
                      <a:pt x="1802" y="43231"/>
                      <a:pt x="2102" y="43565"/>
                      <a:pt x="2302" y="43665"/>
                    </a:cubicBezTo>
                    <a:cubicBezTo>
                      <a:pt x="3303" y="44065"/>
                      <a:pt x="10608" y="44232"/>
                      <a:pt x="17346" y="44232"/>
                    </a:cubicBezTo>
                    <a:cubicBezTo>
                      <a:pt x="23217" y="44232"/>
                      <a:pt x="33491" y="44065"/>
                      <a:pt x="34625" y="43432"/>
                    </a:cubicBezTo>
                    <a:cubicBezTo>
                      <a:pt x="34858" y="43331"/>
                      <a:pt x="35125" y="42898"/>
                      <a:pt x="35359" y="40763"/>
                    </a:cubicBezTo>
                    <a:cubicBezTo>
                      <a:pt x="36326" y="32257"/>
                      <a:pt x="35626" y="1768"/>
                      <a:pt x="34158" y="568"/>
                    </a:cubicBezTo>
                    <a:cubicBezTo>
                      <a:pt x="33958" y="401"/>
                      <a:pt x="33457" y="0"/>
                      <a:pt x="248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946;p38">
                <a:extLst>
                  <a:ext uri="{FF2B5EF4-FFF2-40B4-BE49-F238E27FC236}">
                    <a16:creationId xmlns:a16="http://schemas.microsoft.com/office/drawing/2014/main" id="{5DFD2D5C-7848-4873-8247-177DF018AF91}"/>
                  </a:ext>
                </a:extLst>
              </p:cNvPr>
              <p:cNvSpPr/>
              <p:nvPr/>
            </p:nvSpPr>
            <p:spPr>
              <a:xfrm>
                <a:off x="1513479" y="2100584"/>
                <a:ext cx="2009989" cy="1069476"/>
              </a:xfrm>
              <a:custGeom>
                <a:avLst/>
                <a:gdLst/>
                <a:ahLst/>
                <a:cxnLst/>
                <a:rect l="l" t="t" r="r" b="b"/>
                <a:pathLst>
                  <a:path w="39962" h="21263" extrusionOk="0">
                    <a:moveTo>
                      <a:pt x="25065" y="1"/>
                    </a:moveTo>
                    <a:cubicBezTo>
                      <a:pt x="14570" y="1"/>
                      <a:pt x="1701" y="339"/>
                      <a:pt x="1701" y="339"/>
                    </a:cubicBezTo>
                    <a:cubicBezTo>
                      <a:pt x="1301" y="773"/>
                      <a:pt x="0" y="20521"/>
                      <a:pt x="2102" y="20821"/>
                    </a:cubicBezTo>
                    <a:cubicBezTo>
                      <a:pt x="3171" y="20969"/>
                      <a:pt x="12029" y="21263"/>
                      <a:pt x="20765" y="21263"/>
                    </a:cubicBezTo>
                    <a:cubicBezTo>
                      <a:pt x="29743" y="21263"/>
                      <a:pt x="38592" y="20952"/>
                      <a:pt x="38728" y="19853"/>
                    </a:cubicBezTo>
                    <a:cubicBezTo>
                      <a:pt x="39962" y="9446"/>
                      <a:pt x="39128" y="1507"/>
                      <a:pt x="38361" y="640"/>
                    </a:cubicBezTo>
                    <a:cubicBezTo>
                      <a:pt x="37896" y="149"/>
                      <a:pt x="31999" y="1"/>
                      <a:pt x="25065" y="1"/>
                    </a:cubicBezTo>
                    <a:close/>
                  </a:path>
                </a:pathLst>
              </a:custGeom>
              <a:solidFill>
                <a:srgbClr val="85B6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947;p38">
                <a:extLst>
                  <a:ext uri="{FF2B5EF4-FFF2-40B4-BE49-F238E27FC236}">
                    <a16:creationId xmlns:a16="http://schemas.microsoft.com/office/drawing/2014/main" id="{9E0F27A3-E29A-48B2-8DD5-75BBBEC17C66}"/>
                  </a:ext>
                </a:extLst>
              </p:cNvPr>
              <p:cNvSpPr/>
              <p:nvPr/>
            </p:nvSpPr>
            <p:spPr>
              <a:xfrm>
                <a:off x="2144316" y="2228392"/>
                <a:ext cx="785245" cy="785245"/>
              </a:xfrm>
              <a:custGeom>
                <a:avLst/>
                <a:gdLst/>
                <a:ahLst/>
                <a:cxnLst/>
                <a:rect l="l" t="t" r="r" b="b"/>
                <a:pathLst>
                  <a:path w="15612" h="15612" extrusionOk="0">
                    <a:moveTo>
                      <a:pt x="7806" y="0"/>
                    </a:moveTo>
                    <a:cubicBezTo>
                      <a:pt x="3503" y="0"/>
                      <a:pt x="0" y="3503"/>
                      <a:pt x="0" y="7806"/>
                    </a:cubicBezTo>
                    <a:cubicBezTo>
                      <a:pt x="0" y="12109"/>
                      <a:pt x="3503" y="15611"/>
                      <a:pt x="7806" y="15611"/>
                    </a:cubicBezTo>
                    <a:cubicBezTo>
                      <a:pt x="12109" y="15611"/>
                      <a:pt x="15611" y="12109"/>
                      <a:pt x="15611" y="7806"/>
                    </a:cubicBezTo>
                    <a:cubicBezTo>
                      <a:pt x="15611" y="3503"/>
                      <a:pt x="12109" y="0"/>
                      <a:pt x="78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948;p38">
                <a:extLst>
                  <a:ext uri="{FF2B5EF4-FFF2-40B4-BE49-F238E27FC236}">
                    <a16:creationId xmlns:a16="http://schemas.microsoft.com/office/drawing/2014/main" id="{0123CDBB-42BB-4F78-9F17-564914ECCEB0}"/>
                  </a:ext>
                </a:extLst>
              </p:cNvPr>
              <p:cNvSpPr/>
              <p:nvPr/>
            </p:nvSpPr>
            <p:spPr>
              <a:xfrm>
                <a:off x="2461394" y="2414596"/>
                <a:ext cx="177902" cy="402732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8007" extrusionOk="0">
                    <a:moveTo>
                      <a:pt x="334" y="1"/>
                    </a:moveTo>
                    <a:cubicBezTo>
                      <a:pt x="234" y="234"/>
                      <a:pt x="1" y="8006"/>
                      <a:pt x="34" y="8006"/>
                    </a:cubicBezTo>
                    <a:lnTo>
                      <a:pt x="3203" y="7906"/>
                    </a:lnTo>
                    <a:cubicBezTo>
                      <a:pt x="3203" y="7906"/>
                      <a:pt x="3537" y="334"/>
                      <a:pt x="3370" y="101"/>
                    </a:cubicBezTo>
                    <a:cubicBezTo>
                      <a:pt x="3303" y="1"/>
                      <a:pt x="334" y="1"/>
                      <a:pt x="3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949;p38">
                <a:extLst>
                  <a:ext uri="{FF2B5EF4-FFF2-40B4-BE49-F238E27FC236}">
                    <a16:creationId xmlns:a16="http://schemas.microsoft.com/office/drawing/2014/main" id="{1082C46C-30B3-4BEC-B670-8ACC5CF84A43}"/>
                  </a:ext>
                </a:extLst>
              </p:cNvPr>
              <p:cNvSpPr/>
              <p:nvPr/>
            </p:nvSpPr>
            <p:spPr>
              <a:xfrm>
                <a:off x="2338918" y="2552161"/>
                <a:ext cx="414451" cy="142694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2837" extrusionOk="0">
                    <a:moveTo>
                      <a:pt x="1" y="1"/>
                    </a:moveTo>
                    <a:lnTo>
                      <a:pt x="101" y="2803"/>
                    </a:lnTo>
                    <a:lnTo>
                      <a:pt x="7973" y="2836"/>
                    </a:lnTo>
                    <a:cubicBezTo>
                      <a:pt x="8173" y="2603"/>
                      <a:pt x="8107" y="101"/>
                      <a:pt x="8107" y="101"/>
                    </a:cubicBezTo>
                    <a:cubicBezTo>
                      <a:pt x="8240" y="1"/>
                      <a:pt x="67" y="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950;p38">
                <a:extLst>
                  <a:ext uri="{FF2B5EF4-FFF2-40B4-BE49-F238E27FC236}">
                    <a16:creationId xmlns:a16="http://schemas.microsoft.com/office/drawing/2014/main" id="{45D71B6F-174D-418E-97AF-30711D2D13AB}"/>
                  </a:ext>
                </a:extLst>
              </p:cNvPr>
              <p:cNvSpPr/>
              <p:nvPr/>
            </p:nvSpPr>
            <p:spPr>
              <a:xfrm>
                <a:off x="1966462" y="1162373"/>
                <a:ext cx="1151008" cy="518064"/>
              </a:xfrm>
              <a:custGeom>
                <a:avLst/>
                <a:gdLst/>
                <a:ahLst/>
                <a:cxnLst/>
                <a:rect l="l" t="t" r="r" b="b"/>
                <a:pathLst>
                  <a:path w="22884" h="10300" extrusionOk="0">
                    <a:moveTo>
                      <a:pt x="18158" y="1"/>
                    </a:moveTo>
                    <a:cubicBezTo>
                      <a:pt x="13277" y="1"/>
                      <a:pt x="2736" y="312"/>
                      <a:pt x="2736" y="312"/>
                    </a:cubicBezTo>
                    <a:cubicBezTo>
                      <a:pt x="701" y="412"/>
                      <a:pt x="0" y="10086"/>
                      <a:pt x="1168" y="10253"/>
                    </a:cubicBezTo>
                    <a:cubicBezTo>
                      <a:pt x="1390" y="10285"/>
                      <a:pt x="2199" y="10299"/>
                      <a:pt x="3370" y="10299"/>
                    </a:cubicBezTo>
                    <a:cubicBezTo>
                      <a:pt x="8358" y="10299"/>
                      <a:pt x="19924" y="10031"/>
                      <a:pt x="20815" y="9652"/>
                    </a:cubicBezTo>
                    <a:cubicBezTo>
                      <a:pt x="22883" y="8785"/>
                      <a:pt x="21416" y="312"/>
                      <a:pt x="20548" y="79"/>
                    </a:cubicBezTo>
                    <a:cubicBezTo>
                      <a:pt x="20359" y="23"/>
                      <a:pt x="19460" y="1"/>
                      <a:pt x="181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951;p38">
                <a:extLst>
                  <a:ext uri="{FF2B5EF4-FFF2-40B4-BE49-F238E27FC236}">
                    <a16:creationId xmlns:a16="http://schemas.microsoft.com/office/drawing/2014/main" id="{370059DD-85EB-4981-8069-BDF2E03E9FA5}"/>
                  </a:ext>
                </a:extLst>
              </p:cNvPr>
              <p:cNvSpPr/>
              <p:nvPr/>
            </p:nvSpPr>
            <p:spPr>
              <a:xfrm>
                <a:off x="2501683" y="1248534"/>
                <a:ext cx="20169" cy="349014"/>
              </a:xfrm>
              <a:custGeom>
                <a:avLst/>
                <a:gdLst/>
                <a:ahLst/>
                <a:cxnLst/>
                <a:rect l="l" t="t" r="r" b="b"/>
                <a:pathLst>
                  <a:path w="401" h="6939" extrusionOk="0">
                    <a:moveTo>
                      <a:pt x="201" y="0"/>
                    </a:moveTo>
                    <a:cubicBezTo>
                      <a:pt x="67" y="0"/>
                      <a:pt x="0" y="67"/>
                      <a:pt x="0" y="201"/>
                    </a:cubicBezTo>
                    <a:lnTo>
                      <a:pt x="0" y="6739"/>
                    </a:lnTo>
                    <a:cubicBezTo>
                      <a:pt x="0" y="6872"/>
                      <a:pt x="67" y="6939"/>
                      <a:pt x="201" y="6939"/>
                    </a:cubicBezTo>
                    <a:cubicBezTo>
                      <a:pt x="334" y="6939"/>
                      <a:pt x="401" y="6872"/>
                      <a:pt x="401" y="6739"/>
                    </a:cubicBezTo>
                    <a:lnTo>
                      <a:pt x="401" y="201"/>
                    </a:lnTo>
                    <a:cubicBezTo>
                      <a:pt x="401" y="67"/>
                      <a:pt x="334" y="0"/>
                      <a:pt x="2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952;p38">
                <a:extLst>
                  <a:ext uri="{FF2B5EF4-FFF2-40B4-BE49-F238E27FC236}">
                    <a16:creationId xmlns:a16="http://schemas.microsoft.com/office/drawing/2014/main" id="{85FCC688-5F70-4D93-83CB-C2B9E466CB39}"/>
                  </a:ext>
                </a:extLst>
              </p:cNvPr>
              <p:cNvSpPr/>
              <p:nvPr/>
            </p:nvSpPr>
            <p:spPr>
              <a:xfrm>
                <a:off x="2721485" y="1241794"/>
                <a:ext cx="52058" cy="33729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706" extrusionOk="0">
                    <a:moveTo>
                      <a:pt x="167" y="1"/>
                    </a:moveTo>
                    <a:cubicBezTo>
                      <a:pt x="67" y="34"/>
                      <a:pt x="0" y="101"/>
                      <a:pt x="0" y="234"/>
                    </a:cubicBezTo>
                    <a:cubicBezTo>
                      <a:pt x="0" y="268"/>
                      <a:pt x="567" y="5171"/>
                      <a:pt x="134" y="6472"/>
                    </a:cubicBezTo>
                    <a:cubicBezTo>
                      <a:pt x="67" y="6539"/>
                      <a:pt x="134" y="6672"/>
                      <a:pt x="234" y="6706"/>
                    </a:cubicBezTo>
                    <a:lnTo>
                      <a:pt x="334" y="6706"/>
                    </a:lnTo>
                    <a:cubicBezTo>
                      <a:pt x="400" y="6706"/>
                      <a:pt x="501" y="6672"/>
                      <a:pt x="534" y="6572"/>
                    </a:cubicBezTo>
                    <a:cubicBezTo>
                      <a:pt x="1034" y="5205"/>
                      <a:pt x="467" y="368"/>
                      <a:pt x="400" y="168"/>
                    </a:cubicBezTo>
                    <a:cubicBezTo>
                      <a:pt x="367" y="68"/>
                      <a:pt x="300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953;p38">
                <a:extLst>
                  <a:ext uri="{FF2B5EF4-FFF2-40B4-BE49-F238E27FC236}">
                    <a16:creationId xmlns:a16="http://schemas.microsoft.com/office/drawing/2014/main" id="{A6193D7A-CCFA-490D-AF80-B574051B21A1}"/>
                  </a:ext>
                </a:extLst>
              </p:cNvPr>
              <p:cNvSpPr/>
              <p:nvPr/>
            </p:nvSpPr>
            <p:spPr>
              <a:xfrm>
                <a:off x="2914428" y="1247629"/>
                <a:ext cx="52058" cy="31974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357" extrusionOk="0">
                    <a:moveTo>
                      <a:pt x="228" y="1"/>
                    </a:moveTo>
                    <a:cubicBezTo>
                      <a:pt x="192" y="1"/>
                      <a:pt x="158" y="15"/>
                      <a:pt x="134" y="52"/>
                    </a:cubicBezTo>
                    <a:cubicBezTo>
                      <a:pt x="34" y="118"/>
                      <a:pt x="0" y="252"/>
                      <a:pt x="67" y="352"/>
                    </a:cubicBezTo>
                    <a:cubicBezTo>
                      <a:pt x="501" y="886"/>
                      <a:pt x="501" y="4188"/>
                      <a:pt x="401" y="6123"/>
                    </a:cubicBezTo>
                    <a:cubicBezTo>
                      <a:pt x="401" y="6256"/>
                      <a:pt x="501" y="6356"/>
                      <a:pt x="634" y="6356"/>
                    </a:cubicBezTo>
                    <a:cubicBezTo>
                      <a:pt x="701" y="6356"/>
                      <a:pt x="834" y="6256"/>
                      <a:pt x="834" y="6190"/>
                    </a:cubicBezTo>
                    <a:cubicBezTo>
                      <a:pt x="834" y="5622"/>
                      <a:pt x="1034" y="919"/>
                      <a:pt x="401" y="85"/>
                    </a:cubicBezTo>
                    <a:cubicBezTo>
                      <a:pt x="358" y="43"/>
                      <a:pt x="289" y="1"/>
                      <a:pt x="2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954;p38">
                <a:extLst>
                  <a:ext uri="{FF2B5EF4-FFF2-40B4-BE49-F238E27FC236}">
                    <a16:creationId xmlns:a16="http://schemas.microsoft.com/office/drawing/2014/main" id="{D87F8385-6F42-4FB3-880F-B0E9DA0C3F8E}"/>
                  </a:ext>
                </a:extLst>
              </p:cNvPr>
              <p:cNvSpPr/>
              <p:nvPr/>
            </p:nvSpPr>
            <p:spPr>
              <a:xfrm>
                <a:off x="2302000" y="1272627"/>
                <a:ext cx="53768" cy="338351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6727" extrusionOk="0">
                    <a:moveTo>
                      <a:pt x="786" y="1"/>
                    </a:moveTo>
                    <a:cubicBezTo>
                      <a:pt x="696" y="1"/>
                      <a:pt x="635" y="84"/>
                      <a:pt x="635" y="189"/>
                    </a:cubicBezTo>
                    <a:cubicBezTo>
                      <a:pt x="568" y="389"/>
                      <a:pt x="1" y="5226"/>
                      <a:pt x="501" y="6593"/>
                    </a:cubicBezTo>
                    <a:cubicBezTo>
                      <a:pt x="535" y="6693"/>
                      <a:pt x="635" y="6727"/>
                      <a:pt x="701" y="6727"/>
                    </a:cubicBezTo>
                    <a:lnTo>
                      <a:pt x="801" y="6727"/>
                    </a:lnTo>
                    <a:cubicBezTo>
                      <a:pt x="902" y="6693"/>
                      <a:pt x="968" y="6593"/>
                      <a:pt x="902" y="6460"/>
                    </a:cubicBezTo>
                    <a:cubicBezTo>
                      <a:pt x="468" y="5226"/>
                      <a:pt x="1035" y="289"/>
                      <a:pt x="1035" y="255"/>
                    </a:cubicBezTo>
                    <a:cubicBezTo>
                      <a:pt x="1068" y="122"/>
                      <a:pt x="1002" y="22"/>
                      <a:pt x="868" y="22"/>
                    </a:cubicBezTo>
                    <a:cubicBezTo>
                      <a:pt x="839" y="7"/>
                      <a:pt x="811" y="1"/>
                      <a:pt x="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955;p38">
                <a:extLst>
                  <a:ext uri="{FF2B5EF4-FFF2-40B4-BE49-F238E27FC236}">
                    <a16:creationId xmlns:a16="http://schemas.microsoft.com/office/drawing/2014/main" id="{63907763-17A4-4BC7-88C9-5A213AA76F6F}"/>
                  </a:ext>
                </a:extLst>
              </p:cNvPr>
              <p:cNvSpPr/>
              <p:nvPr/>
            </p:nvSpPr>
            <p:spPr>
              <a:xfrm>
                <a:off x="2109057" y="1277003"/>
                <a:ext cx="52058" cy="32054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6373" extrusionOk="0">
                    <a:moveTo>
                      <a:pt x="811" y="0"/>
                    </a:moveTo>
                    <a:cubicBezTo>
                      <a:pt x="749" y="0"/>
                      <a:pt x="678" y="37"/>
                      <a:pt x="635" y="102"/>
                    </a:cubicBezTo>
                    <a:cubicBezTo>
                      <a:pt x="1" y="935"/>
                      <a:pt x="168" y="5639"/>
                      <a:pt x="201" y="6173"/>
                    </a:cubicBezTo>
                    <a:cubicBezTo>
                      <a:pt x="201" y="6306"/>
                      <a:pt x="301" y="6373"/>
                      <a:pt x="401" y="6373"/>
                    </a:cubicBezTo>
                    <a:cubicBezTo>
                      <a:pt x="535" y="6373"/>
                      <a:pt x="635" y="6306"/>
                      <a:pt x="635" y="6139"/>
                    </a:cubicBezTo>
                    <a:cubicBezTo>
                      <a:pt x="535" y="4171"/>
                      <a:pt x="535" y="869"/>
                      <a:pt x="968" y="335"/>
                    </a:cubicBezTo>
                    <a:cubicBezTo>
                      <a:pt x="1035" y="235"/>
                      <a:pt x="1002" y="135"/>
                      <a:pt x="901" y="35"/>
                    </a:cubicBezTo>
                    <a:cubicBezTo>
                      <a:pt x="878" y="11"/>
                      <a:pt x="846" y="0"/>
                      <a:pt x="8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956;p38">
                <a:extLst>
                  <a:ext uri="{FF2B5EF4-FFF2-40B4-BE49-F238E27FC236}">
                    <a16:creationId xmlns:a16="http://schemas.microsoft.com/office/drawing/2014/main" id="{6F890055-AE06-44A0-802F-DEBF2D7514CA}"/>
                  </a:ext>
                </a:extLst>
              </p:cNvPr>
              <p:cNvSpPr/>
              <p:nvPr/>
            </p:nvSpPr>
            <p:spPr>
              <a:xfrm>
                <a:off x="2001671" y="2195346"/>
                <a:ext cx="105776" cy="29726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91" extrusionOk="0">
                    <a:moveTo>
                      <a:pt x="1056" y="1"/>
                    </a:moveTo>
                    <a:cubicBezTo>
                      <a:pt x="588" y="1"/>
                      <a:pt x="188" y="123"/>
                      <a:pt x="168" y="123"/>
                    </a:cubicBezTo>
                    <a:cubicBezTo>
                      <a:pt x="101" y="157"/>
                      <a:pt x="1" y="257"/>
                      <a:pt x="34" y="390"/>
                    </a:cubicBezTo>
                    <a:cubicBezTo>
                      <a:pt x="86" y="441"/>
                      <a:pt x="137" y="512"/>
                      <a:pt x="218" y="512"/>
                    </a:cubicBezTo>
                    <a:cubicBezTo>
                      <a:pt x="243" y="512"/>
                      <a:pt x="270" y="506"/>
                      <a:pt x="301" y="490"/>
                    </a:cubicBezTo>
                    <a:cubicBezTo>
                      <a:pt x="301" y="490"/>
                      <a:pt x="642" y="389"/>
                      <a:pt x="1037" y="389"/>
                    </a:cubicBezTo>
                    <a:cubicBezTo>
                      <a:pt x="1283" y="389"/>
                      <a:pt x="1551" y="429"/>
                      <a:pt x="1769" y="557"/>
                    </a:cubicBezTo>
                    <a:cubicBezTo>
                      <a:pt x="1769" y="590"/>
                      <a:pt x="1802" y="590"/>
                      <a:pt x="1836" y="590"/>
                    </a:cubicBezTo>
                    <a:cubicBezTo>
                      <a:pt x="1869" y="590"/>
                      <a:pt x="1969" y="557"/>
                      <a:pt x="2036" y="490"/>
                    </a:cubicBezTo>
                    <a:cubicBezTo>
                      <a:pt x="2102" y="390"/>
                      <a:pt x="2036" y="257"/>
                      <a:pt x="1969" y="223"/>
                    </a:cubicBezTo>
                    <a:cubicBezTo>
                      <a:pt x="1693" y="53"/>
                      <a:pt x="1360" y="1"/>
                      <a:pt x="10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957;p38">
                <a:extLst>
                  <a:ext uri="{FF2B5EF4-FFF2-40B4-BE49-F238E27FC236}">
                    <a16:creationId xmlns:a16="http://schemas.microsoft.com/office/drawing/2014/main" id="{565939F4-22E3-4771-9C15-08D2F92FCBDE}"/>
                  </a:ext>
                </a:extLst>
              </p:cNvPr>
              <p:cNvSpPr/>
              <p:nvPr/>
            </p:nvSpPr>
            <p:spPr>
              <a:xfrm>
                <a:off x="1872505" y="2146708"/>
                <a:ext cx="104066" cy="29676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90" extrusionOk="0">
                    <a:moveTo>
                      <a:pt x="1034" y="0"/>
                    </a:moveTo>
                    <a:cubicBezTo>
                      <a:pt x="575" y="0"/>
                      <a:pt x="187" y="123"/>
                      <a:pt x="167" y="123"/>
                    </a:cubicBezTo>
                    <a:cubicBezTo>
                      <a:pt x="67" y="190"/>
                      <a:pt x="0" y="256"/>
                      <a:pt x="34" y="390"/>
                    </a:cubicBezTo>
                    <a:cubicBezTo>
                      <a:pt x="63" y="447"/>
                      <a:pt x="141" y="530"/>
                      <a:pt x="226" y="530"/>
                    </a:cubicBezTo>
                    <a:cubicBezTo>
                      <a:pt x="240" y="530"/>
                      <a:pt x="254" y="528"/>
                      <a:pt x="267" y="523"/>
                    </a:cubicBezTo>
                    <a:cubicBezTo>
                      <a:pt x="267" y="523"/>
                      <a:pt x="640" y="399"/>
                      <a:pt x="1056" y="399"/>
                    </a:cubicBezTo>
                    <a:cubicBezTo>
                      <a:pt x="1287" y="399"/>
                      <a:pt x="1533" y="437"/>
                      <a:pt x="1735" y="557"/>
                    </a:cubicBezTo>
                    <a:cubicBezTo>
                      <a:pt x="1735" y="590"/>
                      <a:pt x="1768" y="590"/>
                      <a:pt x="1835" y="590"/>
                    </a:cubicBezTo>
                    <a:cubicBezTo>
                      <a:pt x="1902" y="590"/>
                      <a:pt x="2002" y="557"/>
                      <a:pt x="2035" y="523"/>
                    </a:cubicBezTo>
                    <a:cubicBezTo>
                      <a:pt x="2069" y="390"/>
                      <a:pt x="2035" y="256"/>
                      <a:pt x="1935" y="223"/>
                    </a:cubicBezTo>
                    <a:cubicBezTo>
                      <a:pt x="1659" y="52"/>
                      <a:pt x="1332" y="0"/>
                      <a:pt x="10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958;p38">
                <a:extLst>
                  <a:ext uri="{FF2B5EF4-FFF2-40B4-BE49-F238E27FC236}">
                    <a16:creationId xmlns:a16="http://schemas.microsoft.com/office/drawing/2014/main" id="{DB91DAA5-4278-4466-A8B6-744DC7369FFD}"/>
                  </a:ext>
                </a:extLst>
              </p:cNvPr>
              <p:cNvSpPr/>
              <p:nvPr/>
            </p:nvSpPr>
            <p:spPr>
              <a:xfrm>
                <a:off x="1830557" y="2241973"/>
                <a:ext cx="104066" cy="30078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98" extrusionOk="0">
                    <a:moveTo>
                      <a:pt x="1077" y="0"/>
                    </a:moveTo>
                    <a:cubicBezTo>
                      <a:pt x="600" y="0"/>
                      <a:pt x="188" y="130"/>
                      <a:pt x="167" y="130"/>
                    </a:cubicBezTo>
                    <a:cubicBezTo>
                      <a:pt x="67" y="164"/>
                      <a:pt x="1" y="230"/>
                      <a:pt x="34" y="364"/>
                    </a:cubicBezTo>
                    <a:cubicBezTo>
                      <a:pt x="61" y="446"/>
                      <a:pt x="134" y="506"/>
                      <a:pt x="215" y="506"/>
                    </a:cubicBezTo>
                    <a:cubicBezTo>
                      <a:pt x="232" y="506"/>
                      <a:pt x="250" y="503"/>
                      <a:pt x="267" y="497"/>
                    </a:cubicBezTo>
                    <a:cubicBezTo>
                      <a:pt x="414" y="442"/>
                      <a:pt x="700" y="388"/>
                      <a:pt x="1006" y="388"/>
                    </a:cubicBezTo>
                    <a:cubicBezTo>
                      <a:pt x="1258" y="388"/>
                      <a:pt x="1524" y="425"/>
                      <a:pt x="1735" y="531"/>
                    </a:cubicBezTo>
                    <a:cubicBezTo>
                      <a:pt x="1735" y="597"/>
                      <a:pt x="1768" y="597"/>
                      <a:pt x="1835" y="597"/>
                    </a:cubicBezTo>
                    <a:cubicBezTo>
                      <a:pt x="1902" y="597"/>
                      <a:pt x="1935" y="531"/>
                      <a:pt x="2035" y="497"/>
                    </a:cubicBezTo>
                    <a:cubicBezTo>
                      <a:pt x="2069" y="364"/>
                      <a:pt x="2035" y="230"/>
                      <a:pt x="1935" y="197"/>
                    </a:cubicBezTo>
                    <a:cubicBezTo>
                      <a:pt x="1673" y="47"/>
                      <a:pt x="1363" y="0"/>
                      <a:pt x="10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959;p38">
                <a:extLst>
                  <a:ext uri="{FF2B5EF4-FFF2-40B4-BE49-F238E27FC236}">
                    <a16:creationId xmlns:a16="http://schemas.microsoft.com/office/drawing/2014/main" id="{DCE9DF4E-B259-4D5A-8308-2EF884F31BEE}"/>
                  </a:ext>
                </a:extLst>
              </p:cNvPr>
              <p:cNvSpPr/>
              <p:nvPr/>
            </p:nvSpPr>
            <p:spPr>
              <a:xfrm>
                <a:off x="1684592" y="2188656"/>
                <a:ext cx="105725" cy="29676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0" extrusionOk="0">
                    <a:moveTo>
                      <a:pt x="1065" y="0"/>
                    </a:moveTo>
                    <a:cubicBezTo>
                      <a:pt x="603" y="0"/>
                      <a:pt x="208" y="123"/>
                      <a:pt x="167" y="123"/>
                    </a:cubicBezTo>
                    <a:cubicBezTo>
                      <a:pt x="101" y="190"/>
                      <a:pt x="0" y="256"/>
                      <a:pt x="67" y="390"/>
                    </a:cubicBezTo>
                    <a:cubicBezTo>
                      <a:pt x="96" y="447"/>
                      <a:pt x="150" y="530"/>
                      <a:pt x="250" y="530"/>
                    </a:cubicBezTo>
                    <a:cubicBezTo>
                      <a:pt x="265" y="530"/>
                      <a:pt x="282" y="528"/>
                      <a:pt x="301" y="523"/>
                    </a:cubicBezTo>
                    <a:cubicBezTo>
                      <a:pt x="301" y="523"/>
                      <a:pt x="687" y="399"/>
                      <a:pt x="1104" y="399"/>
                    </a:cubicBezTo>
                    <a:cubicBezTo>
                      <a:pt x="1336" y="399"/>
                      <a:pt x="1578" y="437"/>
                      <a:pt x="1768" y="557"/>
                    </a:cubicBezTo>
                    <a:cubicBezTo>
                      <a:pt x="1768" y="590"/>
                      <a:pt x="1802" y="590"/>
                      <a:pt x="1835" y="590"/>
                    </a:cubicBezTo>
                    <a:cubicBezTo>
                      <a:pt x="1902" y="590"/>
                      <a:pt x="1969" y="557"/>
                      <a:pt x="2069" y="523"/>
                    </a:cubicBezTo>
                    <a:cubicBezTo>
                      <a:pt x="2102" y="390"/>
                      <a:pt x="2069" y="256"/>
                      <a:pt x="1969" y="223"/>
                    </a:cubicBezTo>
                    <a:cubicBezTo>
                      <a:pt x="1693" y="52"/>
                      <a:pt x="1365" y="0"/>
                      <a:pt x="1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960;p38">
                <a:extLst>
                  <a:ext uri="{FF2B5EF4-FFF2-40B4-BE49-F238E27FC236}">
                    <a16:creationId xmlns:a16="http://schemas.microsoft.com/office/drawing/2014/main" id="{EF146FDF-7753-4328-A1A5-42B7E93062FB}"/>
                  </a:ext>
                </a:extLst>
              </p:cNvPr>
              <p:cNvSpPr/>
              <p:nvPr/>
            </p:nvSpPr>
            <p:spPr>
              <a:xfrm>
                <a:off x="1709741" y="2277181"/>
                <a:ext cx="105776" cy="30078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98" extrusionOk="0">
                    <a:moveTo>
                      <a:pt x="1109" y="1"/>
                    </a:moveTo>
                    <a:cubicBezTo>
                      <a:pt x="629" y="1"/>
                      <a:pt x="209" y="131"/>
                      <a:pt x="168" y="131"/>
                    </a:cubicBezTo>
                    <a:cubicBezTo>
                      <a:pt x="101" y="164"/>
                      <a:pt x="1" y="264"/>
                      <a:pt x="68" y="364"/>
                    </a:cubicBezTo>
                    <a:cubicBezTo>
                      <a:pt x="95" y="447"/>
                      <a:pt x="145" y="506"/>
                      <a:pt x="236" y="506"/>
                    </a:cubicBezTo>
                    <a:cubicBezTo>
                      <a:pt x="256" y="506"/>
                      <a:pt x="277" y="504"/>
                      <a:pt x="301" y="498"/>
                    </a:cubicBezTo>
                    <a:cubicBezTo>
                      <a:pt x="301" y="498"/>
                      <a:pt x="687" y="374"/>
                      <a:pt x="1105" y="374"/>
                    </a:cubicBezTo>
                    <a:cubicBezTo>
                      <a:pt x="1336" y="374"/>
                      <a:pt x="1578" y="412"/>
                      <a:pt x="1769" y="531"/>
                    </a:cubicBezTo>
                    <a:cubicBezTo>
                      <a:pt x="1769" y="598"/>
                      <a:pt x="1802" y="598"/>
                      <a:pt x="1835" y="598"/>
                    </a:cubicBezTo>
                    <a:cubicBezTo>
                      <a:pt x="1936" y="598"/>
                      <a:pt x="1969" y="564"/>
                      <a:pt x="2069" y="498"/>
                    </a:cubicBezTo>
                    <a:cubicBezTo>
                      <a:pt x="2102" y="364"/>
                      <a:pt x="2069" y="264"/>
                      <a:pt x="1969" y="198"/>
                    </a:cubicBezTo>
                    <a:cubicBezTo>
                      <a:pt x="1706" y="47"/>
                      <a:pt x="1397" y="1"/>
                      <a:pt x="11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961;p38">
                <a:extLst>
                  <a:ext uri="{FF2B5EF4-FFF2-40B4-BE49-F238E27FC236}">
                    <a16:creationId xmlns:a16="http://schemas.microsoft.com/office/drawing/2014/main" id="{AD3E4C0F-0F74-473E-8174-CF35543E7A26}"/>
                  </a:ext>
                </a:extLst>
              </p:cNvPr>
              <p:cNvSpPr/>
              <p:nvPr/>
            </p:nvSpPr>
            <p:spPr>
              <a:xfrm>
                <a:off x="3208017" y="2992320"/>
                <a:ext cx="104066" cy="29676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90" extrusionOk="0">
                    <a:moveTo>
                      <a:pt x="1041" y="0"/>
                    </a:moveTo>
                    <a:cubicBezTo>
                      <a:pt x="576" y="0"/>
                      <a:pt x="188" y="123"/>
                      <a:pt x="168" y="123"/>
                    </a:cubicBezTo>
                    <a:cubicBezTo>
                      <a:pt x="67" y="156"/>
                      <a:pt x="1" y="256"/>
                      <a:pt x="34" y="390"/>
                    </a:cubicBezTo>
                    <a:cubicBezTo>
                      <a:pt x="60" y="441"/>
                      <a:pt x="125" y="512"/>
                      <a:pt x="214" y="512"/>
                    </a:cubicBezTo>
                    <a:cubicBezTo>
                      <a:pt x="241" y="512"/>
                      <a:pt x="270" y="505"/>
                      <a:pt x="301" y="490"/>
                    </a:cubicBezTo>
                    <a:cubicBezTo>
                      <a:pt x="429" y="453"/>
                      <a:pt x="716" y="397"/>
                      <a:pt x="1021" y="397"/>
                    </a:cubicBezTo>
                    <a:cubicBezTo>
                      <a:pt x="1274" y="397"/>
                      <a:pt x="1539" y="436"/>
                      <a:pt x="1735" y="557"/>
                    </a:cubicBezTo>
                    <a:cubicBezTo>
                      <a:pt x="1735" y="590"/>
                      <a:pt x="1802" y="590"/>
                      <a:pt x="1835" y="590"/>
                    </a:cubicBezTo>
                    <a:cubicBezTo>
                      <a:pt x="1902" y="590"/>
                      <a:pt x="2002" y="557"/>
                      <a:pt x="2036" y="490"/>
                    </a:cubicBezTo>
                    <a:cubicBezTo>
                      <a:pt x="2069" y="390"/>
                      <a:pt x="2036" y="256"/>
                      <a:pt x="1969" y="223"/>
                    </a:cubicBezTo>
                    <a:cubicBezTo>
                      <a:pt x="1680" y="52"/>
                      <a:pt x="1344" y="0"/>
                      <a:pt x="10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962;p38">
                <a:extLst>
                  <a:ext uri="{FF2B5EF4-FFF2-40B4-BE49-F238E27FC236}">
                    <a16:creationId xmlns:a16="http://schemas.microsoft.com/office/drawing/2014/main" id="{E55E2F50-9841-4A87-ADBC-8703BB68E2B6}"/>
                  </a:ext>
                </a:extLst>
              </p:cNvPr>
              <p:cNvSpPr/>
              <p:nvPr/>
            </p:nvSpPr>
            <p:spPr>
              <a:xfrm>
                <a:off x="3117430" y="2931510"/>
                <a:ext cx="105725" cy="3012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9" extrusionOk="0">
                    <a:moveTo>
                      <a:pt x="1100" y="1"/>
                    </a:moveTo>
                    <a:cubicBezTo>
                      <a:pt x="613" y="1"/>
                      <a:pt x="188" y="131"/>
                      <a:pt x="167" y="131"/>
                    </a:cubicBezTo>
                    <a:cubicBezTo>
                      <a:pt x="101" y="164"/>
                      <a:pt x="0" y="265"/>
                      <a:pt x="34" y="398"/>
                    </a:cubicBezTo>
                    <a:cubicBezTo>
                      <a:pt x="85" y="449"/>
                      <a:pt x="136" y="520"/>
                      <a:pt x="218" y="520"/>
                    </a:cubicBezTo>
                    <a:cubicBezTo>
                      <a:pt x="242" y="520"/>
                      <a:pt x="270" y="514"/>
                      <a:pt x="301" y="498"/>
                    </a:cubicBezTo>
                    <a:cubicBezTo>
                      <a:pt x="301" y="498"/>
                      <a:pt x="642" y="397"/>
                      <a:pt x="1036" y="397"/>
                    </a:cubicBezTo>
                    <a:cubicBezTo>
                      <a:pt x="1283" y="397"/>
                      <a:pt x="1550" y="436"/>
                      <a:pt x="1768" y="565"/>
                    </a:cubicBezTo>
                    <a:cubicBezTo>
                      <a:pt x="1768" y="598"/>
                      <a:pt x="1802" y="598"/>
                      <a:pt x="1835" y="598"/>
                    </a:cubicBezTo>
                    <a:cubicBezTo>
                      <a:pt x="1935" y="598"/>
                      <a:pt x="1969" y="565"/>
                      <a:pt x="2035" y="498"/>
                    </a:cubicBezTo>
                    <a:cubicBezTo>
                      <a:pt x="2102" y="365"/>
                      <a:pt x="2035" y="265"/>
                      <a:pt x="1969" y="198"/>
                    </a:cubicBezTo>
                    <a:cubicBezTo>
                      <a:pt x="1706" y="48"/>
                      <a:pt x="1392" y="1"/>
                      <a:pt x="11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963;p38">
                <a:extLst>
                  <a:ext uri="{FF2B5EF4-FFF2-40B4-BE49-F238E27FC236}">
                    <a16:creationId xmlns:a16="http://schemas.microsoft.com/office/drawing/2014/main" id="{559457C2-0A20-4616-AE60-7F8CFF7E7157}"/>
                  </a:ext>
                </a:extLst>
              </p:cNvPr>
              <p:cNvSpPr/>
              <p:nvPr/>
            </p:nvSpPr>
            <p:spPr>
              <a:xfrm>
                <a:off x="3117430" y="3057356"/>
                <a:ext cx="105725" cy="3007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8" extrusionOk="0">
                    <a:moveTo>
                      <a:pt x="1100" y="1"/>
                    </a:moveTo>
                    <a:cubicBezTo>
                      <a:pt x="613" y="1"/>
                      <a:pt x="188" y="131"/>
                      <a:pt x="167" y="131"/>
                    </a:cubicBezTo>
                    <a:cubicBezTo>
                      <a:pt x="101" y="164"/>
                      <a:pt x="0" y="264"/>
                      <a:pt x="34" y="398"/>
                    </a:cubicBezTo>
                    <a:cubicBezTo>
                      <a:pt x="85" y="449"/>
                      <a:pt x="136" y="520"/>
                      <a:pt x="218" y="520"/>
                    </a:cubicBezTo>
                    <a:cubicBezTo>
                      <a:pt x="242" y="520"/>
                      <a:pt x="270" y="513"/>
                      <a:pt x="301" y="498"/>
                    </a:cubicBezTo>
                    <a:cubicBezTo>
                      <a:pt x="428" y="461"/>
                      <a:pt x="716" y="405"/>
                      <a:pt x="1026" y="405"/>
                    </a:cubicBezTo>
                    <a:cubicBezTo>
                      <a:pt x="1284" y="405"/>
                      <a:pt x="1557" y="444"/>
                      <a:pt x="1768" y="565"/>
                    </a:cubicBezTo>
                    <a:cubicBezTo>
                      <a:pt x="1768" y="598"/>
                      <a:pt x="1802" y="598"/>
                      <a:pt x="1835" y="598"/>
                    </a:cubicBezTo>
                    <a:cubicBezTo>
                      <a:pt x="1868" y="598"/>
                      <a:pt x="1969" y="565"/>
                      <a:pt x="2035" y="498"/>
                    </a:cubicBezTo>
                    <a:cubicBezTo>
                      <a:pt x="2102" y="364"/>
                      <a:pt x="2035" y="264"/>
                      <a:pt x="1969" y="198"/>
                    </a:cubicBezTo>
                    <a:cubicBezTo>
                      <a:pt x="1706" y="48"/>
                      <a:pt x="1392" y="1"/>
                      <a:pt x="11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964;p38">
                <a:extLst>
                  <a:ext uri="{FF2B5EF4-FFF2-40B4-BE49-F238E27FC236}">
                    <a16:creationId xmlns:a16="http://schemas.microsoft.com/office/drawing/2014/main" id="{67A64EB1-7C4F-4FEE-B27A-1563539E5FDC}"/>
                  </a:ext>
                </a:extLst>
              </p:cNvPr>
              <p:cNvSpPr/>
              <p:nvPr/>
            </p:nvSpPr>
            <p:spPr>
              <a:xfrm>
                <a:off x="2917747" y="3059418"/>
                <a:ext cx="105776" cy="29726"/>
              </a:xfrm>
              <a:custGeom>
                <a:avLst/>
                <a:gdLst/>
                <a:ahLst/>
                <a:cxnLst/>
                <a:rect l="l" t="t" r="r" b="b"/>
                <a:pathLst>
                  <a:path w="2103" h="591" extrusionOk="0">
                    <a:moveTo>
                      <a:pt x="1065" y="1"/>
                    </a:moveTo>
                    <a:cubicBezTo>
                      <a:pt x="604" y="1"/>
                      <a:pt x="208" y="123"/>
                      <a:pt x="168" y="123"/>
                    </a:cubicBezTo>
                    <a:cubicBezTo>
                      <a:pt x="101" y="157"/>
                      <a:pt x="1" y="257"/>
                      <a:pt x="68" y="390"/>
                    </a:cubicBezTo>
                    <a:cubicBezTo>
                      <a:pt x="93" y="441"/>
                      <a:pt x="139" y="512"/>
                      <a:pt x="219" y="512"/>
                    </a:cubicBezTo>
                    <a:cubicBezTo>
                      <a:pt x="243" y="512"/>
                      <a:pt x="270" y="506"/>
                      <a:pt x="301" y="490"/>
                    </a:cubicBezTo>
                    <a:cubicBezTo>
                      <a:pt x="447" y="454"/>
                      <a:pt x="733" y="397"/>
                      <a:pt x="1038" y="397"/>
                    </a:cubicBezTo>
                    <a:cubicBezTo>
                      <a:pt x="1291" y="397"/>
                      <a:pt x="1557" y="436"/>
                      <a:pt x="1769" y="557"/>
                    </a:cubicBezTo>
                    <a:cubicBezTo>
                      <a:pt x="1769" y="590"/>
                      <a:pt x="1802" y="590"/>
                      <a:pt x="1836" y="590"/>
                    </a:cubicBezTo>
                    <a:cubicBezTo>
                      <a:pt x="1936" y="590"/>
                      <a:pt x="2002" y="557"/>
                      <a:pt x="2069" y="490"/>
                    </a:cubicBezTo>
                    <a:cubicBezTo>
                      <a:pt x="2102" y="390"/>
                      <a:pt x="2069" y="257"/>
                      <a:pt x="1969" y="223"/>
                    </a:cubicBezTo>
                    <a:cubicBezTo>
                      <a:pt x="1693" y="53"/>
                      <a:pt x="1365" y="1"/>
                      <a:pt x="10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965;p38">
                <a:extLst>
                  <a:ext uri="{FF2B5EF4-FFF2-40B4-BE49-F238E27FC236}">
                    <a16:creationId xmlns:a16="http://schemas.microsoft.com/office/drawing/2014/main" id="{3B257FCF-0D8E-488F-A493-C32682146495}"/>
                  </a:ext>
                </a:extLst>
              </p:cNvPr>
              <p:cNvSpPr/>
              <p:nvPr/>
            </p:nvSpPr>
            <p:spPr>
              <a:xfrm>
                <a:off x="3008384" y="2993980"/>
                <a:ext cx="105725" cy="29726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1" extrusionOk="0">
                    <a:moveTo>
                      <a:pt x="1055" y="1"/>
                    </a:moveTo>
                    <a:cubicBezTo>
                      <a:pt x="587" y="1"/>
                      <a:pt x="187" y="123"/>
                      <a:pt x="167" y="123"/>
                    </a:cubicBezTo>
                    <a:cubicBezTo>
                      <a:pt x="100" y="190"/>
                      <a:pt x="0" y="257"/>
                      <a:pt x="34" y="390"/>
                    </a:cubicBezTo>
                    <a:cubicBezTo>
                      <a:pt x="91" y="448"/>
                      <a:pt x="149" y="530"/>
                      <a:pt x="249" y="530"/>
                    </a:cubicBezTo>
                    <a:cubicBezTo>
                      <a:pt x="265" y="530"/>
                      <a:pt x="282" y="528"/>
                      <a:pt x="300" y="524"/>
                    </a:cubicBezTo>
                    <a:cubicBezTo>
                      <a:pt x="428" y="469"/>
                      <a:pt x="716" y="414"/>
                      <a:pt x="1027" y="414"/>
                    </a:cubicBezTo>
                    <a:cubicBezTo>
                      <a:pt x="1284" y="414"/>
                      <a:pt x="1557" y="451"/>
                      <a:pt x="1768" y="557"/>
                    </a:cubicBezTo>
                    <a:cubicBezTo>
                      <a:pt x="1768" y="590"/>
                      <a:pt x="1802" y="590"/>
                      <a:pt x="1835" y="590"/>
                    </a:cubicBezTo>
                    <a:cubicBezTo>
                      <a:pt x="1935" y="590"/>
                      <a:pt x="2002" y="557"/>
                      <a:pt x="2035" y="524"/>
                    </a:cubicBezTo>
                    <a:cubicBezTo>
                      <a:pt x="2102" y="390"/>
                      <a:pt x="2035" y="257"/>
                      <a:pt x="1968" y="223"/>
                    </a:cubicBezTo>
                    <a:cubicBezTo>
                      <a:pt x="1692" y="53"/>
                      <a:pt x="1360" y="1"/>
                      <a:pt x="10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966;p38">
                <a:extLst>
                  <a:ext uri="{FF2B5EF4-FFF2-40B4-BE49-F238E27FC236}">
                    <a16:creationId xmlns:a16="http://schemas.microsoft.com/office/drawing/2014/main" id="{D8E390DF-0434-4F8A-8E2D-A34042D7967F}"/>
                  </a:ext>
                </a:extLst>
              </p:cNvPr>
              <p:cNvSpPr/>
              <p:nvPr/>
            </p:nvSpPr>
            <p:spPr>
              <a:xfrm>
                <a:off x="3305343" y="3055696"/>
                <a:ext cx="105725" cy="30078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598" extrusionOk="0">
                    <a:moveTo>
                      <a:pt x="1110" y="0"/>
                    </a:moveTo>
                    <a:cubicBezTo>
                      <a:pt x="633" y="0"/>
                      <a:pt x="221" y="131"/>
                      <a:pt x="201" y="131"/>
                    </a:cubicBezTo>
                    <a:cubicBezTo>
                      <a:pt x="101" y="164"/>
                      <a:pt x="0" y="231"/>
                      <a:pt x="67" y="364"/>
                    </a:cubicBezTo>
                    <a:cubicBezTo>
                      <a:pt x="95" y="446"/>
                      <a:pt x="167" y="506"/>
                      <a:pt x="248" y="506"/>
                    </a:cubicBezTo>
                    <a:cubicBezTo>
                      <a:pt x="265" y="506"/>
                      <a:pt x="283" y="503"/>
                      <a:pt x="301" y="497"/>
                    </a:cubicBezTo>
                    <a:cubicBezTo>
                      <a:pt x="454" y="459"/>
                      <a:pt x="762" y="399"/>
                      <a:pt x="1085" y="399"/>
                    </a:cubicBezTo>
                    <a:cubicBezTo>
                      <a:pt x="1323" y="399"/>
                      <a:pt x="1570" y="432"/>
                      <a:pt x="1768" y="531"/>
                    </a:cubicBezTo>
                    <a:cubicBezTo>
                      <a:pt x="1768" y="598"/>
                      <a:pt x="1802" y="598"/>
                      <a:pt x="1868" y="598"/>
                    </a:cubicBezTo>
                    <a:cubicBezTo>
                      <a:pt x="1935" y="598"/>
                      <a:pt x="2035" y="531"/>
                      <a:pt x="2069" y="497"/>
                    </a:cubicBezTo>
                    <a:cubicBezTo>
                      <a:pt x="2102" y="364"/>
                      <a:pt x="2069" y="231"/>
                      <a:pt x="1969" y="197"/>
                    </a:cubicBezTo>
                    <a:cubicBezTo>
                      <a:pt x="1706" y="47"/>
                      <a:pt x="1396" y="0"/>
                      <a:pt x="11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967;p38">
                <a:extLst>
                  <a:ext uri="{FF2B5EF4-FFF2-40B4-BE49-F238E27FC236}">
                    <a16:creationId xmlns:a16="http://schemas.microsoft.com/office/drawing/2014/main" id="{6C688E5B-EE30-49BF-8984-2D6AACCBD199}"/>
                  </a:ext>
                </a:extLst>
              </p:cNvPr>
              <p:cNvSpPr/>
              <p:nvPr/>
            </p:nvSpPr>
            <p:spPr>
              <a:xfrm>
                <a:off x="1478220" y="4038723"/>
                <a:ext cx="244999" cy="263458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5238" extrusionOk="0">
                    <a:moveTo>
                      <a:pt x="2569" y="0"/>
                    </a:moveTo>
                    <a:lnTo>
                      <a:pt x="2569" y="67"/>
                    </a:lnTo>
                    <a:cubicBezTo>
                      <a:pt x="1168" y="67"/>
                      <a:pt x="1" y="1235"/>
                      <a:pt x="1" y="2636"/>
                    </a:cubicBezTo>
                    <a:cubicBezTo>
                      <a:pt x="1" y="4070"/>
                      <a:pt x="1168" y="5238"/>
                      <a:pt x="2569" y="5238"/>
                    </a:cubicBezTo>
                    <a:lnTo>
                      <a:pt x="4871" y="5238"/>
                    </a:lnTo>
                    <a:lnTo>
                      <a:pt x="4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968;p38">
                <a:extLst>
                  <a:ext uri="{FF2B5EF4-FFF2-40B4-BE49-F238E27FC236}">
                    <a16:creationId xmlns:a16="http://schemas.microsoft.com/office/drawing/2014/main" id="{4C3CD87E-D992-46DE-A18A-86991DB0B498}"/>
                  </a:ext>
                </a:extLst>
              </p:cNvPr>
              <p:cNvSpPr/>
              <p:nvPr/>
            </p:nvSpPr>
            <p:spPr>
              <a:xfrm>
                <a:off x="1723171" y="4043753"/>
                <a:ext cx="293687" cy="260088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5171" extrusionOk="0">
                    <a:moveTo>
                      <a:pt x="1" y="1"/>
                    </a:moveTo>
                    <a:lnTo>
                      <a:pt x="1" y="5171"/>
                    </a:lnTo>
                    <a:lnTo>
                      <a:pt x="3236" y="5171"/>
                    </a:lnTo>
                    <a:cubicBezTo>
                      <a:pt x="4671" y="5171"/>
                      <a:pt x="5838" y="4003"/>
                      <a:pt x="5838" y="2569"/>
                    </a:cubicBezTo>
                    <a:cubicBezTo>
                      <a:pt x="5838" y="1168"/>
                      <a:pt x="4671" y="1"/>
                      <a:pt x="32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969;p38">
                <a:extLst>
                  <a:ext uri="{FF2B5EF4-FFF2-40B4-BE49-F238E27FC236}">
                    <a16:creationId xmlns:a16="http://schemas.microsoft.com/office/drawing/2014/main" id="{FF9E6E7E-4132-486D-877B-A627F3BCED2A}"/>
                  </a:ext>
                </a:extLst>
              </p:cNvPr>
              <p:cNvSpPr/>
              <p:nvPr/>
            </p:nvSpPr>
            <p:spPr>
              <a:xfrm>
                <a:off x="1713111" y="4030323"/>
                <a:ext cx="313806" cy="28362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5639" extrusionOk="0">
                    <a:moveTo>
                      <a:pt x="3436" y="468"/>
                    </a:moveTo>
                    <a:cubicBezTo>
                      <a:pt x="4737" y="468"/>
                      <a:pt x="5838" y="1568"/>
                      <a:pt x="5838" y="2836"/>
                    </a:cubicBezTo>
                    <a:cubicBezTo>
                      <a:pt x="5838" y="4137"/>
                      <a:pt x="4771" y="5238"/>
                      <a:pt x="3436" y="5238"/>
                    </a:cubicBezTo>
                    <a:lnTo>
                      <a:pt x="401" y="5238"/>
                    </a:lnTo>
                    <a:lnTo>
                      <a:pt x="401" y="468"/>
                    </a:lnTo>
                    <a:close/>
                    <a:moveTo>
                      <a:pt x="201" y="1"/>
                    </a:moveTo>
                    <a:cubicBezTo>
                      <a:pt x="67" y="1"/>
                      <a:pt x="1" y="101"/>
                      <a:pt x="1" y="234"/>
                    </a:cubicBezTo>
                    <a:lnTo>
                      <a:pt x="1" y="5438"/>
                    </a:lnTo>
                    <a:cubicBezTo>
                      <a:pt x="1" y="5571"/>
                      <a:pt x="67" y="5638"/>
                      <a:pt x="201" y="5638"/>
                    </a:cubicBezTo>
                    <a:lnTo>
                      <a:pt x="3436" y="5638"/>
                    </a:lnTo>
                    <a:cubicBezTo>
                      <a:pt x="5004" y="5638"/>
                      <a:pt x="6238" y="4337"/>
                      <a:pt x="6238" y="2803"/>
                    </a:cubicBezTo>
                    <a:cubicBezTo>
                      <a:pt x="6238" y="1268"/>
                      <a:pt x="5004" y="1"/>
                      <a:pt x="3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970;p38">
                <a:extLst>
                  <a:ext uri="{FF2B5EF4-FFF2-40B4-BE49-F238E27FC236}">
                    <a16:creationId xmlns:a16="http://schemas.microsoft.com/office/drawing/2014/main" id="{823925A8-E545-42CB-9C16-22FC82B373FB}"/>
                  </a:ext>
                </a:extLst>
              </p:cNvPr>
              <p:cNvSpPr/>
              <p:nvPr/>
            </p:nvSpPr>
            <p:spPr>
              <a:xfrm>
                <a:off x="1162801" y="3731703"/>
                <a:ext cx="261798" cy="244999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4871" extrusionOk="0">
                    <a:moveTo>
                      <a:pt x="0" y="0"/>
                    </a:moveTo>
                    <a:lnTo>
                      <a:pt x="0" y="2268"/>
                    </a:lnTo>
                    <a:lnTo>
                      <a:pt x="34" y="2268"/>
                    </a:lnTo>
                    <a:cubicBezTo>
                      <a:pt x="34" y="3703"/>
                      <a:pt x="1201" y="4870"/>
                      <a:pt x="2636" y="4870"/>
                    </a:cubicBezTo>
                    <a:cubicBezTo>
                      <a:pt x="4037" y="4870"/>
                      <a:pt x="5204" y="3703"/>
                      <a:pt x="5204" y="2268"/>
                    </a:cubicBezTo>
                    <a:lnTo>
                      <a:pt x="52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971;p38">
                <a:extLst>
                  <a:ext uri="{FF2B5EF4-FFF2-40B4-BE49-F238E27FC236}">
                    <a16:creationId xmlns:a16="http://schemas.microsoft.com/office/drawing/2014/main" id="{E22BBA81-4C2B-4785-B6DB-D6F407528D3A}"/>
                  </a:ext>
                </a:extLst>
              </p:cNvPr>
              <p:cNvSpPr/>
              <p:nvPr/>
            </p:nvSpPr>
            <p:spPr>
              <a:xfrm>
                <a:off x="1167831" y="3438062"/>
                <a:ext cx="260088" cy="293687"/>
              </a:xfrm>
              <a:custGeom>
                <a:avLst/>
                <a:gdLst/>
                <a:ahLst/>
                <a:cxnLst/>
                <a:rect l="l" t="t" r="r" b="b"/>
                <a:pathLst>
                  <a:path w="5171" h="5839" extrusionOk="0">
                    <a:moveTo>
                      <a:pt x="2569" y="1"/>
                    </a:moveTo>
                    <a:cubicBezTo>
                      <a:pt x="1168" y="1"/>
                      <a:pt x="0" y="1168"/>
                      <a:pt x="0" y="2569"/>
                    </a:cubicBezTo>
                    <a:lnTo>
                      <a:pt x="0" y="5838"/>
                    </a:lnTo>
                    <a:lnTo>
                      <a:pt x="5171" y="5838"/>
                    </a:lnTo>
                    <a:lnTo>
                      <a:pt x="5171" y="2569"/>
                    </a:lnTo>
                    <a:cubicBezTo>
                      <a:pt x="5171" y="1168"/>
                      <a:pt x="4003" y="1"/>
                      <a:pt x="25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972;p38">
                <a:extLst>
                  <a:ext uri="{FF2B5EF4-FFF2-40B4-BE49-F238E27FC236}">
                    <a16:creationId xmlns:a16="http://schemas.microsoft.com/office/drawing/2014/main" id="{6F98CF7D-2D7D-4300-87AE-C41B3EF0B082}"/>
                  </a:ext>
                </a:extLst>
              </p:cNvPr>
              <p:cNvSpPr/>
              <p:nvPr/>
            </p:nvSpPr>
            <p:spPr>
              <a:xfrm>
                <a:off x="1154402" y="3426343"/>
                <a:ext cx="283577" cy="315466"/>
              </a:xfrm>
              <a:custGeom>
                <a:avLst/>
                <a:gdLst/>
                <a:ahLst/>
                <a:cxnLst/>
                <a:rect l="l" t="t" r="r" b="b"/>
                <a:pathLst>
                  <a:path w="5638" h="6272" extrusionOk="0">
                    <a:moveTo>
                      <a:pt x="2836" y="434"/>
                    </a:moveTo>
                    <a:cubicBezTo>
                      <a:pt x="4137" y="434"/>
                      <a:pt x="5204" y="1468"/>
                      <a:pt x="5204" y="2802"/>
                    </a:cubicBezTo>
                    <a:lnTo>
                      <a:pt x="5204" y="5838"/>
                    </a:lnTo>
                    <a:lnTo>
                      <a:pt x="468" y="5838"/>
                    </a:lnTo>
                    <a:lnTo>
                      <a:pt x="468" y="2802"/>
                    </a:lnTo>
                    <a:cubicBezTo>
                      <a:pt x="468" y="1501"/>
                      <a:pt x="1535" y="434"/>
                      <a:pt x="2836" y="434"/>
                    </a:cubicBezTo>
                    <a:close/>
                    <a:moveTo>
                      <a:pt x="2803" y="0"/>
                    </a:moveTo>
                    <a:cubicBezTo>
                      <a:pt x="1268" y="0"/>
                      <a:pt x="1" y="1268"/>
                      <a:pt x="1" y="2802"/>
                    </a:cubicBezTo>
                    <a:lnTo>
                      <a:pt x="1" y="6071"/>
                    </a:lnTo>
                    <a:cubicBezTo>
                      <a:pt x="1" y="6171"/>
                      <a:pt x="101" y="6271"/>
                      <a:pt x="201" y="6271"/>
                    </a:cubicBezTo>
                    <a:lnTo>
                      <a:pt x="5438" y="6271"/>
                    </a:lnTo>
                    <a:cubicBezTo>
                      <a:pt x="5538" y="6271"/>
                      <a:pt x="5638" y="6171"/>
                      <a:pt x="5605" y="6071"/>
                    </a:cubicBezTo>
                    <a:lnTo>
                      <a:pt x="5605" y="2802"/>
                    </a:lnTo>
                    <a:cubicBezTo>
                      <a:pt x="5605" y="1268"/>
                      <a:pt x="4337" y="0"/>
                      <a:pt x="28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973;p38">
                <a:extLst>
                  <a:ext uri="{FF2B5EF4-FFF2-40B4-BE49-F238E27FC236}">
                    <a16:creationId xmlns:a16="http://schemas.microsoft.com/office/drawing/2014/main" id="{FAEE0E6C-9953-4477-B20B-2C732ACC7572}"/>
                  </a:ext>
                </a:extLst>
              </p:cNvPr>
              <p:cNvSpPr/>
              <p:nvPr/>
            </p:nvSpPr>
            <p:spPr>
              <a:xfrm>
                <a:off x="647700" y="1150100"/>
                <a:ext cx="1231534" cy="858025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17059" extrusionOk="0">
                    <a:moveTo>
                      <a:pt x="14007" y="1"/>
                    </a:moveTo>
                    <a:cubicBezTo>
                      <a:pt x="8878" y="1"/>
                      <a:pt x="1602" y="890"/>
                      <a:pt x="1602" y="890"/>
                    </a:cubicBezTo>
                    <a:cubicBezTo>
                      <a:pt x="234" y="890"/>
                      <a:pt x="1" y="15200"/>
                      <a:pt x="2302" y="16568"/>
                    </a:cubicBezTo>
                    <a:cubicBezTo>
                      <a:pt x="2897" y="16916"/>
                      <a:pt x="4570" y="17059"/>
                      <a:pt x="6740" y="17059"/>
                    </a:cubicBezTo>
                    <a:cubicBezTo>
                      <a:pt x="13091" y="17059"/>
                      <a:pt x="23703" y="15837"/>
                      <a:pt x="24051" y="14967"/>
                    </a:cubicBezTo>
                    <a:cubicBezTo>
                      <a:pt x="24485" y="13766"/>
                      <a:pt x="21049" y="13566"/>
                      <a:pt x="20315" y="11965"/>
                    </a:cubicBezTo>
                    <a:cubicBezTo>
                      <a:pt x="19615" y="10363"/>
                      <a:pt x="20782" y="2258"/>
                      <a:pt x="18714" y="656"/>
                    </a:cubicBezTo>
                    <a:cubicBezTo>
                      <a:pt x="18076" y="170"/>
                      <a:pt x="16246" y="1"/>
                      <a:pt x="140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974;p38">
                <a:extLst>
                  <a:ext uri="{FF2B5EF4-FFF2-40B4-BE49-F238E27FC236}">
                    <a16:creationId xmlns:a16="http://schemas.microsoft.com/office/drawing/2014/main" id="{C9D541A4-6BC8-45BF-82D4-0EB61809489A}"/>
                  </a:ext>
                </a:extLst>
              </p:cNvPr>
              <p:cNvSpPr/>
              <p:nvPr/>
            </p:nvSpPr>
            <p:spPr>
              <a:xfrm>
                <a:off x="649410" y="1139488"/>
                <a:ext cx="1231534" cy="880860"/>
              </a:xfrm>
              <a:custGeom>
                <a:avLst/>
                <a:gdLst/>
                <a:ahLst/>
                <a:cxnLst/>
                <a:rect l="l" t="t" r="r" b="b"/>
                <a:pathLst>
                  <a:path w="24485" h="17513" extrusionOk="0">
                    <a:moveTo>
                      <a:pt x="13977" y="400"/>
                    </a:moveTo>
                    <a:cubicBezTo>
                      <a:pt x="17079" y="400"/>
                      <a:pt x="18180" y="734"/>
                      <a:pt x="18547" y="1034"/>
                    </a:cubicBezTo>
                    <a:cubicBezTo>
                      <a:pt x="19748" y="2002"/>
                      <a:pt x="19814" y="5571"/>
                      <a:pt x="19814" y="8440"/>
                    </a:cubicBezTo>
                    <a:cubicBezTo>
                      <a:pt x="19814" y="10208"/>
                      <a:pt x="19848" y="11609"/>
                      <a:pt x="20081" y="12242"/>
                    </a:cubicBezTo>
                    <a:cubicBezTo>
                      <a:pt x="20481" y="13110"/>
                      <a:pt x="21549" y="13577"/>
                      <a:pt x="22483" y="14010"/>
                    </a:cubicBezTo>
                    <a:cubicBezTo>
                      <a:pt x="23383" y="14444"/>
                      <a:pt x="23917" y="14711"/>
                      <a:pt x="23817" y="15078"/>
                    </a:cubicBezTo>
                    <a:cubicBezTo>
                      <a:pt x="23317" y="15845"/>
                      <a:pt x="13310" y="17079"/>
                      <a:pt x="6672" y="17079"/>
                    </a:cubicBezTo>
                    <a:cubicBezTo>
                      <a:pt x="3636" y="17079"/>
                      <a:pt x="2669" y="16779"/>
                      <a:pt x="2368" y="16612"/>
                    </a:cubicBezTo>
                    <a:cubicBezTo>
                      <a:pt x="801" y="15678"/>
                      <a:pt x="367" y="7005"/>
                      <a:pt x="1034" y="2869"/>
                    </a:cubicBezTo>
                    <a:cubicBezTo>
                      <a:pt x="1301" y="1368"/>
                      <a:pt x="1535" y="1268"/>
                      <a:pt x="1568" y="1268"/>
                    </a:cubicBezTo>
                    <a:cubicBezTo>
                      <a:pt x="1668" y="1268"/>
                      <a:pt x="8906" y="400"/>
                      <a:pt x="13977" y="400"/>
                    </a:cubicBezTo>
                    <a:close/>
                    <a:moveTo>
                      <a:pt x="13977" y="0"/>
                    </a:moveTo>
                    <a:cubicBezTo>
                      <a:pt x="8873" y="0"/>
                      <a:pt x="1635" y="867"/>
                      <a:pt x="1568" y="867"/>
                    </a:cubicBezTo>
                    <a:cubicBezTo>
                      <a:pt x="1168" y="867"/>
                      <a:pt x="967" y="1435"/>
                      <a:pt x="834" y="1868"/>
                    </a:cubicBezTo>
                    <a:cubicBezTo>
                      <a:pt x="33" y="4770"/>
                      <a:pt x="0" y="15645"/>
                      <a:pt x="2168" y="16946"/>
                    </a:cubicBezTo>
                    <a:cubicBezTo>
                      <a:pt x="2735" y="17346"/>
                      <a:pt x="4236" y="17513"/>
                      <a:pt x="6672" y="17513"/>
                    </a:cubicBezTo>
                    <a:cubicBezTo>
                      <a:pt x="12476" y="17513"/>
                      <a:pt x="23750" y="16379"/>
                      <a:pt x="24151" y="15278"/>
                    </a:cubicBezTo>
                    <a:cubicBezTo>
                      <a:pt x="24484" y="14511"/>
                      <a:pt x="23550" y="14077"/>
                      <a:pt x="22583" y="13677"/>
                    </a:cubicBezTo>
                    <a:cubicBezTo>
                      <a:pt x="21749" y="13276"/>
                      <a:pt x="20748" y="12843"/>
                      <a:pt x="20481" y="12109"/>
                    </a:cubicBezTo>
                    <a:cubicBezTo>
                      <a:pt x="20215" y="11542"/>
                      <a:pt x="20215" y="10041"/>
                      <a:pt x="20215" y="8440"/>
                    </a:cubicBezTo>
                    <a:cubicBezTo>
                      <a:pt x="20215" y="5471"/>
                      <a:pt x="20215" y="1768"/>
                      <a:pt x="18814" y="701"/>
                    </a:cubicBezTo>
                    <a:cubicBezTo>
                      <a:pt x="18180" y="234"/>
                      <a:pt x="16579" y="0"/>
                      <a:pt x="139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975;p38">
                <a:extLst>
                  <a:ext uri="{FF2B5EF4-FFF2-40B4-BE49-F238E27FC236}">
                    <a16:creationId xmlns:a16="http://schemas.microsoft.com/office/drawing/2014/main" id="{2242CD84-421F-4753-A2B2-38A9F3B9D27B}"/>
                  </a:ext>
                </a:extLst>
              </p:cNvPr>
              <p:cNvSpPr/>
              <p:nvPr/>
            </p:nvSpPr>
            <p:spPr>
              <a:xfrm>
                <a:off x="790345" y="1273582"/>
                <a:ext cx="810192" cy="593611"/>
              </a:xfrm>
              <a:custGeom>
                <a:avLst/>
                <a:gdLst/>
                <a:ahLst/>
                <a:cxnLst/>
                <a:rect l="l" t="t" r="r" b="b"/>
                <a:pathLst>
                  <a:path w="16108" h="11802" extrusionOk="0">
                    <a:moveTo>
                      <a:pt x="10715" y="0"/>
                    </a:moveTo>
                    <a:cubicBezTo>
                      <a:pt x="8246" y="0"/>
                      <a:pt x="7239" y="3205"/>
                      <a:pt x="7239" y="3205"/>
                    </a:cubicBezTo>
                    <a:cubicBezTo>
                      <a:pt x="6642" y="1552"/>
                      <a:pt x="5131" y="456"/>
                      <a:pt x="3693" y="456"/>
                    </a:cubicBezTo>
                    <a:cubicBezTo>
                      <a:pt x="2318" y="456"/>
                      <a:pt x="1009" y="1459"/>
                      <a:pt x="634" y="3939"/>
                    </a:cubicBezTo>
                    <a:cubicBezTo>
                      <a:pt x="0" y="8809"/>
                      <a:pt x="7672" y="11778"/>
                      <a:pt x="7672" y="11778"/>
                    </a:cubicBezTo>
                    <a:cubicBezTo>
                      <a:pt x="7697" y="11794"/>
                      <a:pt x="7727" y="11801"/>
                      <a:pt x="7762" y="11801"/>
                    </a:cubicBezTo>
                    <a:cubicBezTo>
                      <a:pt x="8988" y="11801"/>
                      <a:pt x="16107" y="2383"/>
                      <a:pt x="12442" y="470"/>
                    </a:cubicBezTo>
                    <a:cubicBezTo>
                      <a:pt x="11801" y="138"/>
                      <a:pt x="11227" y="0"/>
                      <a:pt x="107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976;p38">
                <a:extLst>
                  <a:ext uri="{FF2B5EF4-FFF2-40B4-BE49-F238E27FC236}">
                    <a16:creationId xmlns:a16="http://schemas.microsoft.com/office/drawing/2014/main" id="{4679CB53-9395-4EB2-9E78-A55FE2693B51}"/>
                  </a:ext>
                </a:extLst>
              </p:cNvPr>
              <p:cNvSpPr/>
              <p:nvPr/>
            </p:nvSpPr>
            <p:spPr>
              <a:xfrm>
                <a:off x="793665" y="1438108"/>
                <a:ext cx="778555" cy="266828"/>
              </a:xfrm>
              <a:custGeom>
                <a:avLst/>
                <a:gdLst/>
                <a:ahLst/>
                <a:cxnLst/>
                <a:rect l="l" t="t" r="r" b="b"/>
                <a:pathLst>
                  <a:path w="15479" h="5305" extrusionOk="0">
                    <a:moveTo>
                      <a:pt x="4771" y="1"/>
                    </a:moveTo>
                    <a:cubicBezTo>
                      <a:pt x="4471" y="68"/>
                      <a:pt x="4337" y="468"/>
                      <a:pt x="4004" y="1769"/>
                    </a:cubicBezTo>
                    <a:cubicBezTo>
                      <a:pt x="3837" y="2436"/>
                      <a:pt x="3537" y="3570"/>
                      <a:pt x="3370" y="3670"/>
                    </a:cubicBezTo>
                    <a:cubicBezTo>
                      <a:pt x="3250" y="3650"/>
                      <a:pt x="3055" y="3642"/>
                      <a:pt x="2819" y="3642"/>
                    </a:cubicBezTo>
                    <a:cubicBezTo>
                      <a:pt x="1877" y="3642"/>
                      <a:pt x="281" y="3770"/>
                      <a:pt x="201" y="3770"/>
                    </a:cubicBezTo>
                    <a:cubicBezTo>
                      <a:pt x="101" y="3770"/>
                      <a:pt x="1" y="3837"/>
                      <a:pt x="1" y="3970"/>
                    </a:cubicBezTo>
                    <a:cubicBezTo>
                      <a:pt x="1" y="4104"/>
                      <a:pt x="101" y="4170"/>
                      <a:pt x="201" y="4170"/>
                    </a:cubicBezTo>
                    <a:cubicBezTo>
                      <a:pt x="747" y="4121"/>
                      <a:pt x="1919" y="4034"/>
                      <a:pt x="2690" y="4034"/>
                    </a:cubicBezTo>
                    <a:cubicBezTo>
                      <a:pt x="2956" y="4034"/>
                      <a:pt x="3175" y="4045"/>
                      <a:pt x="3303" y="4070"/>
                    </a:cubicBezTo>
                    <a:cubicBezTo>
                      <a:pt x="3321" y="4073"/>
                      <a:pt x="3338" y="4074"/>
                      <a:pt x="3354" y="4074"/>
                    </a:cubicBezTo>
                    <a:cubicBezTo>
                      <a:pt x="3788" y="4074"/>
                      <a:pt x="4017" y="3248"/>
                      <a:pt x="4371" y="1835"/>
                    </a:cubicBezTo>
                    <a:cubicBezTo>
                      <a:pt x="4504" y="1402"/>
                      <a:pt x="4637" y="835"/>
                      <a:pt x="4771" y="568"/>
                    </a:cubicBezTo>
                    <a:cubicBezTo>
                      <a:pt x="4938" y="835"/>
                      <a:pt x="5138" y="1402"/>
                      <a:pt x="5371" y="2002"/>
                    </a:cubicBezTo>
                    <a:cubicBezTo>
                      <a:pt x="6472" y="4637"/>
                      <a:pt x="6772" y="5238"/>
                      <a:pt x="7006" y="5305"/>
                    </a:cubicBezTo>
                    <a:lnTo>
                      <a:pt x="7106" y="5305"/>
                    </a:lnTo>
                    <a:cubicBezTo>
                      <a:pt x="7306" y="5305"/>
                      <a:pt x="7506" y="4904"/>
                      <a:pt x="8140" y="3303"/>
                    </a:cubicBezTo>
                    <a:cubicBezTo>
                      <a:pt x="8474" y="2436"/>
                      <a:pt x="9107" y="835"/>
                      <a:pt x="9374" y="568"/>
                    </a:cubicBezTo>
                    <a:cubicBezTo>
                      <a:pt x="9608" y="835"/>
                      <a:pt x="9774" y="1502"/>
                      <a:pt x="9941" y="2136"/>
                    </a:cubicBezTo>
                    <a:cubicBezTo>
                      <a:pt x="10208" y="3303"/>
                      <a:pt x="10442" y="3937"/>
                      <a:pt x="10809" y="4004"/>
                    </a:cubicBezTo>
                    <a:cubicBezTo>
                      <a:pt x="10890" y="4024"/>
                      <a:pt x="11041" y="4033"/>
                      <a:pt x="11240" y="4033"/>
                    </a:cubicBezTo>
                    <a:cubicBezTo>
                      <a:pt x="12341" y="4033"/>
                      <a:pt x="14911" y="3765"/>
                      <a:pt x="15278" y="3737"/>
                    </a:cubicBezTo>
                    <a:cubicBezTo>
                      <a:pt x="15345" y="3670"/>
                      <a:pt x="15479" y="3570"/>
                      <a:pt x="15445" y="3470"/>
                    </a:cubicBezTo>
                    <a:cubicBezTo>
                      <a:pt x="15378" y="3403"/>
                      <a:pt x="15312" y="3303"/>
                      <a:pt x="15178" y="3303"/>
                    </a:cubicBezTo>
                    <a:cubicBezTo>
                      <a:pt x="13875" y="3445"/>
                      <a:pt x="11923" y="3659"/>
                      <a:pt x="11159" y="3659"/>
                    </a:cubicBezTo>
                    <a:cubicBezTo>
                      <a:pt x="11024" y="3659"/>
                      <a:pt x="10926" y="3652"/>
                      <a:pt x="10875" y="3637"/>
                    </a:cubicBezTo>
                    <a:cubicBezTo>
                      <a:pt x="10708" y="3570"/>
                      <a:pt x="10475" y="2603"/>
                      <a:pt x="10308" y="2069"/>
                    </a:cubicBezTo>
                    <a:cubicBezTo>
                      <a:pt x="10108" y="1302"/>
                      <a:pt x="9875" y="601"/>
                      <a:pt x="9641" y="268"/>
                    </a:cubicBezTo>
                    <a:cubicBezTo>
                      <a:pt x="9541" y="168"/>
                      <a:pt x="9474" y="134"/>
                      <a:pt x="9341" y="134"/>
                    </a:cubicBezTo>
                    <a:cubicBezTo>
                      <a:pt x="8941" y="234"/>
                      <a:pt x="8540" y="1168"/>
                      <a:pt x="7773" y="3170"/>
                    </a:cubicBezTo>
                    <a:cubicBezTo>
                      <a:pt x="7506" y="3770"/>
                      <a:pt x="7273" y="4471"/>
                      <a:pt x="7106" y="4771"/>
                    </a:cubicBezTo>
                    <a:cubicBezTo>
                      <a:pt x="6806" y="4271"/>
                      <a:pt x="6172" y="2803"/>
                      <a:pt x="5805" y="1835"/>
                    </a:cubicBezTo>
                    <a:cubicBezTo>
                      <a:pt x="5505" y="1135"/>
                      <a:pt x="5205" y="501"/>
                      <a:pt x="5104" y="234"/>
                    </a:cubicBezTo>
                    <a:cubicBezTo>
                      <a:pt x="4971" y="1"/>
                      <a:pt x="4838" y="1"/>
                      <a:pt x="47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" name="Google Shape;977;p38">
              <a:extLst>
                <a:ext uri="{FF2B5EF4-FFF2-40B4-BE49-F238E27FC236}">
                  <a16:creationId xmlns:a16="http://schemas.microsoft.com/office/drawing/2014/main" id="{45ECEC4C-66FF-4661-99B7-8A7B022F7A4D}"/>
                </a:ext>
              </a:extLst>
            </p:cNvPr>
            <p:cNvSpPr/>
            <p:nvPr/>
          </p:nvSpPr>
          <p:spPr>
            <a:xfrm>
              <a:off x="1277828" y="2155783"/>
              <a:ext cx="325711" cy="315487"/>
            </a:xfrm>
            <a:custGeom>
              <a:avLst/>
              <a:gdLst/>
              <a:ahLst/>
              <a:cxnLst/>
              <a:rect l="l" t="t" r="r" b="b"/>
              <a:pathLst>
                <a:path w="12743" h="12343" extrusionOk="0">
                  <a:moveTo>
                    <a:pt x="5704" y="568"/>
                  </a:moveTo>
                  <a:cubicBezTo>
                    <a:pt x="5938" y="935"/>
                    <a:pt x="6272" y="1769"/>
                    <a:pt x="6505" y="2636"/>
                  </a:cubicBezTo>
                  <a:cubicBezTo>
                    <a:pt x="6505" y="2736"/>
                    <a:pt x="6605" y="2803"/>
                    <a:pt x="6672" y="2803"/>
                  </a:cubicBezTo>
                  <a:cubicBezTo>
                    <a:pt x="6872" y="2803"/>
                    <a:pt x="7072" y="2836"/>
                    <a:pt x="7272" y="2936"/>
                  </a:cubicBezTo>
                  <a:cubicBezTo>
                    <a:pt x="7339" y="2936"/>
                    <a:pt x="7472" y="2936"/>
                    <a:pt x="7506" y="2836"/>
                  </a:cubicBezTo>
                  <a:cubicBezTo>
                    <a:pt x="8273" y="1935"/>
                    <a:pt x="8640" y="1502"/>
                    <a:pt x="8807" y="1335"/>
                  </a:cubicBezTo>
                  <a:lnTo>
                    <a:pt x="8807" y="1335"/>
                  </a:lnTo>
                  <a:cubicBezTo>
                    <a:pt x="8773" y="1802"/>
                    <a:pt x="8607" y="2736"/>
                    <a:pt x="8340" y="3303"/>
                  </a:cubicBezTo>
                  <a:cubicBezTo>
                    <a:pt x="8306" y="3403"/>
                    <a:pt x="8306" y="3503"/>
                    <a:pt x="8373" y="3570"/>
                  </a:cubicBezTo>
                  <a:cubicBezTo>
                    <a:pt x="8640" y="3803"/>
                    <a:pt x="8873" y="4104"/>
                    <a:pt x="9040" y="4404"/>
                  </a:cubicBezTo>
                  <a:cubicBezTo>
                    <a:pt x="9107" y="4437"/>
                    <a:pt x="9174" y="4470"/>
                    <a:pt x="9274" y="4470"/>
                  </a:cubicBezTo>
                  <a:cubicBezTo>
                    <a:pt x="10541" y="4304"/>
                    <a:pt x="11509" y="4237"/>
                    <a:pt x="12042" y="4237"/>
                  </a:cubicBezTo>
                  <a:lnTo>
                    <a:pt x="12142" y="4237"/>
                  </a:lnTo>
                  <a:cubicBezTo>
                    <a:pt x="11675" y="4571"/>
                    <a:pt x="10608" y="5138"/>
                    <a:pt x="9607" y="5605"/>
                  </a:cubicBezTo>
                  <a:cubicBezTo>
                    <a:pt x="9507" y="5638"/>
                    <a:pt x="9474" y="5705"/>
                    <a:pt x="9474" y="5805"/>
                  </a:cubicBezTo>
                  <a:cubicBezTo>
                    <a:pt x="9507" y="6172"/>
                    <a:pt x="9474" y="6505"/>
                    <a:pt x="9374" y="6839"/>
                  </a:cubicBezTo>
                  <a:cubicBezTo>
                    <a:pt x="9374" y="6939"/>
                    <a:pt x="9374" y="7006"/>
                    <a:pt x="9474" y="7072"/>
                  </a:cubicBezTo>
                  <a:cubicBezTo>
                    <a:pt x="10775" y="8006"/>
                    <a:pt x="11275" y="8473"/>
                    <a:pt x="11442" y="8673"/>
                  </a:cubicBezTo>
                  <a:lnTo>
                    <a:pt x="11409" y="8673"/>
                  </a:lnTo>
                  <a:cubicBezTo>
                    <a:pt x="10841" y="8673"/>
                    <a:pt x="9641" y="8473"/>
                    <a:pt x="8840" y="8240"/>
                  </a:cubicBezTo>
                  <a:cubicBezTo>
                    <a:pt x="8819" y="8219"/>
                    <a:pt x="8795" y="8211"/>
                    <a:pt x="8771" y="8211"/>
                  </a:cubicBezTo>
                  <a:cubicBezTo>
                    <a:pt x="8718" y="8211"/>
                    <a:pt x="8663" y="8250"/>
                    <a:pt x="8640" y="8273"/>
                  </a:cubicBezTo>
                  <a:cubicBezTo>
                    <a:pt x="8440" y="8507"/>
                    <a:pt x="8173" y="8740"/>
                    <a:pt x="7906" y="8907"/>
                  </a:cubicBezTo>
                  <a:cubicBezTo>
                    <a:pt x="7839" y="8940"/>
                    <a:pt x="7806" y="9007"/>
                    <a:pt x="7806" y="9107"/>
                  </a:cubicBezTo>
                  <a:cubicBezTo>
                    <a:pt x="7973" y="9941"/>
                    <a:pt x="8006" y="10408"/>
                    <a:pt x="8006" y="10608"/>
                  </a:cubicBezTo>
                  <a:cubicBezTo>
                    <a:pt x="7773" y="10341"/>
                    <a:pt x="7406" y="9908"/>
                    <a:pt x="7072" y="9407"/>
                  </a:cubicBezTo>
                  <a:cubicBezTo>
                    <a:pt x="7005" y="9307"/>
                    <a:pt x="6939" y="9307"/>
                    <a:pt x="6839" y="9307"/>
                  </a:cubicBezTo>
                  <a:cubicBezTo>
                    <a:pt x="6608" y="9330"/>
                    <a:pt x="6378" y="9369"/>
                    <a:pt x="6148" y="9369"/>
                  </a:cubicBezTo>
                  <a:cubicBezTo>
                    <a:pt x="6045" y="9369"/>
                    <a:pt x="5941" y="9361"/>
                    <a:pt x="5838" y="9341"/>
                  </a:cubicBezTo>
                  <a:cubicBezTo>
                    <a:pt x="5771" y="9341"/>
                    <a:pt x="5671" y="9374"/>
                    <a:pt x="5638" y="9474"/>
                  </a:cubicBezTo>
                  <a:cubicBezTo>
                    <a:pt x="5004" y="11075"/>
                    <a:pt x="4737" y="11642"/>
                    <a:pt x="4570" y="11842"/>
                  </a:cubicBezTo>
                  <a:cubicBezTo>
                    <a:pt x="4437" y="11309"/>
                    <a:pt x="4270" y="9808"/>
                    <a:pt x="4337" y="8940"/>
                  </a:cubicBezTo>
                  <a:cubicBezTo>
                    <a:pt x="4337" y="8907"/>
                    <a:pt x="4303" y="8807"/>
                    <a:pt x="4270" y="8774"/>
                  </a:cubicBezTo>
                  <a:cubicBezTo>
                    <a:pt x="3970" y="8573"/>
                    <a:pt x="3736" y="8307"/>
                    <a:pt x="3503" y="8006"/>
                  </a:cubicBezTo>
                  <a:cubicBezTo>
                    <a:pt x="3470" y="7973"/>
                    <a:pt x="3436" y="7940"/>
                    <a:pt x="3336" y="7940"/>
                  </a:cubicBezTo>
                  <a:cubicBezTo>
                    <a:pt x="3303" y="7940"/>
                    <a:pt x="3303" y="7940"/>
                    <a:pt x="3369" y="7973"/>
                  </a:cubicBezTo>
                  <a:cubicBezTo>
                    <a:pt x="2169" y="8340"/>
                    <a:pt x="1335" y="8573"/>
                    <a:pt x="934" y="8607"/>
                  </a:cubicBezTo>
                  <a:cubicBezTo>
                    <a:pt x="1201" y="8173"/>
                    <a:pt x="2135" y="7239"/>
                    <a:pt x="2869" y="6672"/>
                  </a:cubicBezTo>
                  <a:cubicBezTo>
                    <a:pt x="2936" y="6639"/>
                    <a:pt x="2969" y="6572"/>
                    <a:pt x="2969" y="6472"/>
                  </a:cubicBezTo>
                  <a:cubicBezTo>
                    <a:pt x="2936" y="6272"/>
                    <a:pt x="2936" y="6005"/>
                    <a:pt x="2936" y="5805"/>
                  </a:cubicBezTo>
                  <a:cubicBezTo>
                    <a:pt x="2936" y="5705"/>
                    <a:pt x="2902" y="5638"/>
                    <a:pt x="2802" y="5605"/>
                  </a:cubicBezTo>
                  <a:cubicBezTo>
                    <a:pt x="1602" y="4971"/>
                    <a:pt x="1034" y="4637"/>
                    <a:pt x="801" y="4470"/>
                  </a:cubicBezTo>
                  <a:lnTo>
                    <a:pt x="934" y="4470"/>
                  </a:lnTo>
                  <a:cubicBezTo>
                    <a:pt x="1435" y="4470"/>
                    <a:pt x="2202" y="4504"/>
                    <a:pt x="3036" y="4637"/>
                  </a:cubicBezTo>
                  <a:cubicBezTo>
                    <a:pt x="3136" y="4637"/>
                    <a:pt x="3203" y="4604"/>
                    <a:pt x="3269" y="4504"/>
                  </a:cubicBezTo>
                  <a:lnTo>
                    <a:pt x="3303" y="4437"/>
                  </a:lnTo>
                  <a:cubicBezTo>
                    <a:pt x="3369" y="4270"/>
                    <a:pt x="3536" y="4037"/>
                    <a:pt x="3670" y="3903"/>
                  </a:cubicBezTo>
                  <a:cubicBezTo>
                    <a:pt x="3770" y="3837"/>
                    <a:pt x="3770" y="3770"/>
                    <a:pt x="3703" y="3670"/>
                  </a:cubicBezTo>
                  <a:cubicBezTo>
                    <a:pt x="3303" y="2836"/>
                    <a:pt x="3169" y="2369"/>
                    <a:pt x="3103" y="2169"/>
                  </a:cubicBezTo>
                  <a:lnTo>
                    <a:pt x="3103" y="2169"/>
                  </a:lnTo>
                  <a:cubicBezTo>
                    <a:pt x="3369" y="2369"/>
                    <a:pt x="3870" y="2736"/>
                    <a:pt x="4303" y="3136"/>
                  </a:cubicBezTo>
                  <a:cubicBezTo>
                    <a:pt x="4340" y="3191"/>
                    <a:pt x="4387" y="3216"/>
                    <a:pt x="4433" y="3216"/>
                  </a:cubicBezTo>
                  <a:cubicBezTo>
                    <a:pt x="4470" y="3216"/>
                    <a:pt x="4507" y="3200"/>
                    <a:pt x="4537" y="3170"/>
                  </a:cubicBezTo>
                  <a:cubicBezTo>
                    <a:pt x="4770" y="3069"/>
                    <a:pt x="5004" y="2969"/>
                    <a:pt x="5204" y="2903"/>
                  </a:cubicBezTo>
                  <a:cubicBezTo>
                    <a:pt x="5271" y="2903"/>
                    <a:pt x="5338" y="2803"/>
                    <a:pt x="5338" y="2736"/>
                  </a:cubicBezTo>
                  <a:cubicBezTo>
                    <a:pt x="5504" y="1335"/>
                    <a:pt x="5638" y="801"/>
                    <a:pt x="5704" y="568"/>
                  </a:cubicBezTo>
                  <a:close/>
                  <a:moveTo>
                    <a:pt x="5638" y="1"/>
                  </a:moveTo>
                  <a:cubicBezTo>
                    <a:pt x="5438" y="1"/>
                    <a:pt x="5171" y="1"/>
                    <a:pt x="4837" y="2502"/>
                  </a:cubicBezTo>
                  <a:cubicBezTo>
                    <a:pt x="4670" y="2569"/>
                    <a:pt x="4504" y="2636"/>
                    <a:pt x="4337" y="2736"/>
                  </a:cubicBezTo>
                  <a:cubicBezTo>
                    <a:pt x="3903" y="2302"/>
                    <a:pt x="3136" y="1769"/>
                    <a:pt x="2836" y="1668"/>
                  </a:cubicBezTo>
                  <a:cubicBezTo>
                    <a:pt x="2736" y="1668"/>
                    <a:pt x="2602" y="1735"/>
                    <a:pt x="2569" y="1802"/>
                  </a:cubicBezTo>
                  <a:cubicBezTo>
                    <a:pt x="2469" y="1935"/>
                    <a:pt x="2402" y="2102"/>
                    <a:pt x="3136" y="3770"/>
                  </a:cubicBezTo>
                  <a:cubicBezTo>
                    <a:pt x="3003" y="3937"/>
                    <a:pt x="2902" y="4104"/>
                    <a:pt x="2802" y="4270"/>
                  </a:cubicBezTo>
                  <a:cubicBezTo>
                    <a:pt x="2002" y="4170"/>
                    <a:pt x="1268" y="4104"/>
                    <a:pt x="768" y="4104"/>
                  </a:cubicBezTo>
                  <a:cubicBezTo>
                    <a:pt x="567" y="4104"/>
                    <a:pt x="401" y="4104"/>
                    <a:pt x="267" y="4137"/>
                  </a:cubicBezTo>
                  <a:cubicBezTo>
                    <a:pt x="134" y="4137"/>
                    <a:pt x="67" y="4237"/>
                    <a:pt x="67" y="4337"/>
                  </a:cubicBezTo>
                  <a:cubicBezTo>
                    <a:pt x="0" y="4504"/>
                    <a:pt x="0" y="4737"/>
                    <a:pt x="2335" y="5938"/>
                  </a:cubicBezTo>
                  <a:cubicBezTo>
                    <a:pt x="2302" y="6105"/>
                    <a:pt x="2335" y="6272"/>
                    <a:pt x="2335" y="6439"/>
                  </a:cubicBezTo>
                  <a:cubicBezTo>
                    <a:pt x="1602" y="7006"/>
                    <a:pt x="434" y="8173"/>
                    <a:pt x="267" y="8640"/>
                  </a:cubicBezTo>
                  <a:cubicBezTo>
                    <a:pt x="234" y="8740"/>
                    <a:pt x="267" y="8807"/>
                    <a:pt x="301" y="8907"/>
                  </a:cubicBezTo>
                  <a:cubicBezTo>
                    <a:pt x="434" y="9007"/>
                    <a:pt x="567" y="9007"/>
                    <a:pt x="668" y="9007"/>
                  </a:cubicBezTo>
                  <a:cubicBezTo>
                    <a:pt x="1101" y="9007"/>
                    <a:pt x="1935" y="8807"/>
                    <a:pt x="3236" y="8407"/>
                  </a:cubicBezTo>
                  <a:cubicBezTo>
                    <a:pt x="3436" y="8607"/>
                    <a:pt x="3636" y="8840"/>
                    <a:pt x="3903" y="9007"/>
                  </a:cubicBezTo>
                  <a:cubicBezTo>
                    <a:pt x="3836" y="10008"/>
                    <a:pt x="4003" y="11809"/>
                    <a:pt x="4270" y="12243"/>
                  </a:cubicBezTo>
                  <a:cubicBezTo>
                    <a:pt x="4337" y="12309"/>
                    <a:pt x="4437" y="12343"/>
                    <a:pt x="4504" y="12343"/>
                  </a:cubicBezTo>
                  <a:cubicBezTo>
                    <a:pt x="4737" y="12343"/>
                    <a:pt x="4971" y="12343"/>
                    <a:pt x="5905" y="9841"/>
                  </a:cubicBezTo>
                  <a:cubicBezTo>
                    <a:pt x="5987" y="9862"/>
                    <a:pt x="6073" y="9870"/>
                    <a:pt x="6160" y="9870"/>
                  </a:cubicBezTo>
                  <a:cubicBezTo>
                    <a:pt x="6354" y="9870"/>
                    <a:pt x="6554" y="9831"/>
                    <a:pt x="6739" y="9808"/>
                  </a:cubicBezTo>
                  <a:cubicBezTo>
                    <a:pt x="7105" y="10308"/>
                    <a:pt x="7673" y="11075"/>
                    <a:pt x="7973" y="11175"/>
                  </a:cubicBezTo>
                  <a:cubicBezTo>
                    <a:pt x="8006" y="11242"/>
                    <a:pt x="8073" y="11242"/>
                    <a:pt x="8106" y="11242"/>
                  </a:cubicBezTo>
                  <a:cubicBezTo>
                    <a:pt x="8173" y="11242"/>
                    <a:pt x="8273" y="11175"/>
                    <a:pt x="8306" y="11142"/>
                  </a:cubicBezTo>
                  <a:cubicBezTo>
                    <a:pt x="8406" y="11008"/>
                    <a:pt x="8473" y="10908"/>
                    <a:pt x="8173" y="9241"/>
                  </a:cubicBezTo>
                  <a:cubicBezTo>
                    <a:pt x="8406" y="9074"/>
                    <a:pt x="8607" y="8907"/>
                    <a:pt x="8807" y="8673"/>
                  </a:cubicBezTo>
                  <a:cubicBezTo>
                    <a:pt x="9641" y="8907"/>
                    <a:pt x="10775" y="9107"/>
                    <a:pt x="11342" y="9107"/>
                  </a:cubicBezTo>
                  <a:cubicBezTo>
                    <a:pt x="11475" y="9107"/>
                    <a:pt x="11609" y="9107"/>
                    <a:pt x="11675" y="9074"/>
                  </a:cubicBezTo>
                  <a:cubicBezTo>
                    <a:pt x="11809" y="9007"/>
                    <a:pt x="11909" y="8940"/>
                    <a:pt x="11909" y="8840"/>
                  </a:cubicBezTo>
                  <a:cubicBezTo>
                    <a:pt x="11909" y="8673"/>
                    <a:pt x="11942" y="8440"/>
                    <a:pt x="9774" y="6805"/>
                  </a:cubicBezTo>
                  <a:cubicBezTo>
                    <a:pt x="9841" y="6505"/>
                    <a:pt x="9841" y="6238"/>
                    <a:pt x="9841" y="5938"/>
                  </a:cubicBezTo>
                  <a:cubicBezTo>
                    <a:pt x="10841" y="5471"/>
                    <a:pt x="12343" y="4671"/>
                    <a:pt x="12643" y="4304"/>
                  </a:cubicBezTo>
                  <a:cubicBezTo>
                    <a:pt x="12743" y="4237"/>
                    <a:pt x="12743" y="4104"/>
                    <a:pt x="12676" y="4003"/>
                  </a:cubicBezTo>
                  <a:cubicBezTo>
                    <a:pt x="12609" y="3837"/>
                    <a:pt x="12343" y="3803"/>
                    <a:pt x="11976" y="3803"/>
                  </a:cubicBezTo>
                  <a:cubicBezTo>
                    <a:pt x="11475" y="3803"/>
                    <a:pt x="10575" y="3903"/>
                    <a:pt x="9274" y="4070"/>
                  </a:cubicBezTo>
                  <a:cubicBezTo>
                    <a:pt x="9107" y="3803"/>
                    <a:pt x="8907" y="3570"/>
                    <a:pt x="8673" y="3336"/>
                  </a:cubicBezTo>
                  <a:cubicBezTo>
                    <a:pt x="8940" y="2636"/>
                    <a:pt x="9174" y="1402"/>
                    <a:pt x="9107" y="1001"/>
                  </a:cubicBezTo>
                  <a:cubicBezTo>
                    <a:pt x="9074" y="901"/>
                    <a:pt x="8973" y="801"/>
                    <a:pt x="8840" y="801"/>
                  </a:cubicBezTo>
                  <a:cubicBezTo>
                    <a:pt x="8740" y="801"/>
                    <a:pt x="8506" y="801"/>
                    <a:pt x="7172" y="2469"/>
                  </a:cubicBezTo>
                  <a:cubicBezTo>
                    <a:pt x="7072" y="2436"/>
                    <a:pt x="6939" y="2436"/>
                    <a:pt x="6805" y="2402"/>
                  </a:cubicBezTo>
                  <a:cubicBezTo>
                    <a:pt x="6605" y="1602"/>
                    <a:pt x="6138" y="401"/>
                    <a:pt x="5838" y="101"/>
                  </a:cubicBezTo>
                  <a:cubicBezTo>
                    <a:pt x="5771" y="1"/>
                    <a:pt x="5671" y="1"/>
                    <a:pt x="563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34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59263-4B01-41BB-97E0-712670CB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Conclusion </a:t>
            </a:r>
          </a:p>
        </p:txBody>
      </p:sp>
      <p:pic>
        <p:nvPicPr>
          <p:cNvPr id="8196" name="Picture 4" descr="See the source image">
            <a:extLst>
              <a:ext uri="{FF2B5EF4-FFF2-40B4-BE49-F238E27FC236}">
                <a16:creationId xmlns:a16="http://schemas.microsoft.com/office/drawing/2014/main" id="{7D12DF29-91DC-4F86-837A-37DBAB71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503" y="844048"/>
            <a:ext cx="2659472" cy="265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Brain in head with solid fill">
            <a:extLst>
              <a:ext uri="{FF2B5EF4-FFF2-40B4-BE49-F238E27FC236}">
                <a16:creationId xmlns:a16="http://schemas.microsoft.com/office/drawing/2014/main" id="{D75D4557-F96F-4D75-9F12-6C5D8F530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2956" y="774615"/>
            <a:ext cx="2648372" cy="2648372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611F67-8F4E-4C17-B618-146601AF47F3}"/>
              </a:ext>
            </a:extLst>
          </p:cNvPr>
          <p:cNvSpPr txBox="1"/>
          <p:nvPr/>
        </p:nvSpPr>
        <p:spPr>
          <a:xfrm>
            <a:off x="3312833" y="3602504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Increase mental issues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0D2F65-2328-4465-8C4E-08C0DAE0E3FA}"/>
              </a:ext>
            </a:extLst>
          </p:cNvPr>
          <p:cNvSpPr txBox="1"/>
          <p:nvPr/>
        </p:nvSpPr>
        <p:spPr>
          <a:xfrm>
            <a:off x="6457941" y="3448597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Increase Heart disease</a:t>
            </a:r>
          </a:p>
        </p:txBody>
      </p:sp>
      <p:pic>
        <p:nvPicPr>
          <p:cNvPr id="8198" name="Picture 6" descr="See the source image">
            <a:extLst>
              <a:ext uri="{FF2B5EF4-FFF2-40B4-BE49-F238E27FC236}">
                <a16:creationId xmlns:a16="http://schemas.microsoft.com/office/drawing/2014/main" id="{BC9E3216-5A52-40CC-8B4D-ADDAEBFF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69" y="1252283"/>
            <a:ext cx="1850656" cy="185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F30C17-9F86-4943-A3DE-75A661251605}"/>
              </a:ext>
            </a:extLst>
          </p:cNvPr>
          <p:cNvSpPr txBox="1"/>
          <p:nvPr/>
        </p:nvSpPr>
        <p:spPr>
          <a:xfrm>
            <a:off x="344424" y="3714427"/>
            <a:ext cx="224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Dependency is 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D0A5C7-D17A-4D42-A6A3-D257F79A897E}"/>
              </a:ext>
            </a:extLst>
          </p:cNvPr>
          <p:cNvSpPr txBox="1"/>
          <p:nvPr/>
        </p:nvSpPr>
        <p:spPr>
          <a:xfrm>
            <a:off x="9232562" y="3403663"/>
            <a:ext cx="2615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opportunity for Saudi pharmaceutical companies </a:t>
            </a:r>
          </a:p>
        </p:txBody>
      </p:sp>
      <p:pic>
        <p:nvPicPr>
          <p:cNvPr id="8200" name="Picture 8" descr="See the source image">
            <a:extLst>
              <a:ext uri="{FF2B5EF4-FFF2-40B4-BE49-F238E27FC236}">
                <a16:creationId xmlns:a16="http://schemas.microsoft.com/office/drawing/2014/main" id="{FCA343B7-6739-4A19-BCD0-EC7AEEE4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183" y="628469"/>
            <a:ext cx="2794518" cy="266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70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89AEE-E1FA-4807-A760-613BB2AC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172" y="3805663"/>
            <a:ext cx="3869158" cy="629588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b">
            <a:normAutofit/>
          </a:bodyPr>
          <a:lstStyle/>
          <a:p>
            <a:r>
              <a:rPr lang="en-US" sz="3600" b="1" dirty="0">
                <a:latin typeface="Agency FB" panose="020B0503020202020204" pitchFamily="34" charset="0"/>
              </a:rPr>
              <a:t>Take care of your self!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FC22E669-D76A-4B61-82CB-0E524ADC6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 72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9" name="Rectangle 74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6172" y="2240371"/>
            <a:ext cx="42062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AD71-1841-42FD-8E7F-E1460E67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767" y="1421043"/>
            <a:ext cx="4314645" cy="1880086"/>
          </a:xfrm>
          <a:solidFill>
            <a:schemeClr val="accent6">
              <a:lumMod val="40000"/>
              <a:lumOff val="60000"/>
            </a:schemeClr>
          </a:solidFill>
        </p:spPr>
        <p:txBody>
          <a:bodyPr anchor="t">
            <a:normAutofit fontScale="92500"/>
          </a:bodyPr>
          <a:lstStyle/>
          <a:p>
            <a:pPr marL="0" indent="0" algn="ctr">
              <a:buNone/>
            </a:pPr>
            <a:r>
              <a:rPr lang="en-US" sz="5400" dirty="0">
                <a:latin typeface="Bahnschrift SemiBold Condensed" panose="020B0502040204020203" pitchFamily="34" charset="0"/>
                <a:cs typeface="Aparajita" panose="020B0502040204020203" pitchFamily="18" charset="0"/>
              </a:rPr>
              <a:t>Healthy</a:t>
            </a:r>
            <a:r>
              <a:rPr lang="en-US" sz="4000" dirty="0">
                <a:latin typeface="Bahnschrift SemiBold Condensed" panose="020B0502040204020203" pitchFamily="34" charset="0"/>
                <a:cs typeface="Aparajita" panose="020B0502040204020203" pitchFamily="18" charset="0"/>
              </a:rPr>
              <a:t> lifestyle is the most potent medicine at your disposal</a:t>
            </a:r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2138CCE9-8920-4A4F-8679-E90F26AD2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00" y="4685575"/>
            <a:ext cx="1922100" cy="192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020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6E6974-B619-41C1-868F-B0512EEE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Access links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FE5ADB9-5C33-458A-A5A9-DFB107DC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SFDA drug Shiny app:</a:t>
            </a:r>
          </a:p>
          <a:p>
            <a:r>
              <a:rPr lang="en-US" sz="2400" dirty="0">
                <a:solidFill>
                  <a:schemeClr val="tx2"/>
                </a:solidFill>
                <a:hlinkClick r:id="rId2"/>
              </a:rPr>
              <a:t>Shiny Drugs: Registered Drugs in Saudi (shinyapps.io)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SFDA Drug Analysis HTML markdown </a:t>
            </a:r>
          </a:p>
          <a:p>
            <a:r>
              <a:rPr lang="en-US" sz="2400" dirty="0">
                <a:hlinkClick r:id="rId3"/>
              </a:rPr>
              <a:t>Shiny Drugs: SFDA Drugs Dataset Analysis (fatimahalamer.github.io)</a:t>
            </a:r>
            <a:endParaRPr lang="en-US" sz="3600" dirty="0">
              <a:solidFill>
                <a:schemeClr val="tx2"/>
              </a:solidFill>
            </a:endParaRPr>
          </a:p>
          <a:p>
            <a:endParaRPr lang="en-US" sz="3200" dirty="0">
              <a:solidFill>
                <a:schemeClr val="tx2"/>
              </a:solidFill>
            </a:endParaRPr>
          </a:p>
          <a:p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45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66CB-0778-4C56-B313-2C1848A3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57D5-0E20-43BC-BEAF-5BDEA537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9DF05A-8985-49D5-B94E-20562F574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75"/>
          <a:stretch/>
        </p:blipFill>
        <p:spPr bwMode="auto">
          <a:xfrm>
            <a:off x="-25459" y="1107956"/>
            <a:ext cx="12192000" cy="535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FF781-3C7D-46AF-B13B-3C5BB0E120E2}"/>
              </a:ext>
            </a:extLst>
          </p:cNvPr>
          <p:cNvSpPr txBox="1"/>
          <p:nvPr/>
        </p:nvSpPr>
        <p:spPr>
          <a:xfrm>
            <a:off x="5591503" y="2566275"/>
            <a:ext cx="47927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7" name="Picture 2" descr="See the source image">
            <a:extLst>
              <a:ext uri="{FF2B5EF4-FFF2-40B4-BE49-F238E27FC236}">
                <a16:creationId xmlns:a16="http://schemas.microsoft.com/office/drawing/2014/main" id="{BF3E4E5D-DBCE-49EA-AFDC-72B2D3139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40" b="34981"/>
          <a:stretch/>
        </p:blipFill>
        <p:spPr bwMode="auto">
          <a:xfrm>
            <a:off x="1940144" y="449630"/>
            <a:ext cx="8029575" cy="174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See the source image">
            <a:extLst>
              <a:ext uri="{FF2B5EF4-FFF2-40B4-BE49-F238E27FC236}">
                <a16:creationId xmlns:a16="http://schemas.microsoft.com/office/drawing/2014/main" id="{29172E92-A3A6-4976-8E46-08EC70986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5" t="21150" r="35694" b="19692"/>
          <a:stretch/>
        </p:blipFill>
        <p:spPr bwMode="auto">
          <a:xfrm>
            <a:off x="578682" y="67798"/>
            <a:ext cx="2174043" cy="292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DF543A-4C98-425E-B527-761D919EF3C0}"/>
              </a:ext>
            </a:extLst>
          </p:cNvPr>
          <p:cNvSpPr txBox="1"/>
          <p:nvPr/>
        </p:nvSpPr>
        <p:spPr>
          <a:xfrm>
            <a:off x="6421821" y="378389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Rick </a:t>
            </a:r>
            <a:r>
              <a:rPr lang="en-US" sz="3600" dirty="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Scavetta</a:t>
            </a:r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  <a:p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</a:t>
            </a:r>
            <a:r>
              <a:rPr lang="en-US" sz="3600" dirty="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Lujain</a:t>
            </a:r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Felemban</a:t>
            </a:r>
            <a:endParaRPr lang="en-US" sz="36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r>
              <a:rPr lang="en-US" sz="3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  My colleagues</a:t>
            </a:r>
          </a:p>
        </p:txBody>
      </p:sp>
    </p:spTree>
    <p:extLst>
      <p:ext uri="{BB962C8B-B14F-4D97-AF65-F5344CB8AC3E}">
        <p14:creationId xmlns:p14="http://schemas.microsoft.com/office/powerpoint/2010/main" val="191918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A9091-2888-4DDB-8CDD-A87139F08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source the data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0BD92686-22BC-4284-8E75-9ED1FF078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" r="3" b="3167"/>
          <a:stretch/>
        </p:blipFill>
        <p:spPr bwMode="auto">
          <a:xfrm>
            <a:off x="4065016" y="2386584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D3AB2B4-A1AF-4A5D-BC9E-495114417384}"/>
              </a:ext>
            </a:extLst>
          </p:cNvPr>
          <p:cNvSpPr txBox="1">
            <a:spLocks/>
          </p:cNvSpPr>
          <p:nvPr/>
        </p:nvSpPr>
        <p:spPr>
          <a:xfrm>
            <a:off x="678688" y="1814604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SFDA</a:t>
            </a:r>
            <a:r>
              <a:rPr lang="en-US" sz="2200" dirty="0"/>
              <a:t> website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640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72C288F-BB2C-4548-ABF9-89C9F2E33049}"/>
              </a:ext>
            </a:extLst>
          </p:cNvPr>
          <p:cNvSpPr/>
          <p:nvPr/>
        </p:nvSpPr>
        <p:spPr>
          <a:xfrm>
            <a:off x="8446627" y="3746397"/>
            <a:ext cx="594283" cy="512312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9BC86C9-EFCC-45E4-9641-20BE8D1B60BD}"/>
              </a:ext>
            </a:extLst>
          </p:cNvPr>
          <p:cNvSpPr/>
          <p:nvPr/>
        </p:nvSpPr>
        <p:spPr>
          <a:xfrm rot="10800000">
            <a:off x="1424443" y="2761657"/>
            <a:ext cx="594283" cy="512312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23798C-DE05-4518-86BF-EE9407A4285D}"/>
              </a:ext>
            </a:extLst>
          </p:cNvPr>
          <p:cNvSpPr/>
          <p:nvPr/>
        </p:nvSpPr>
        <p:spPr>
          <a:xfrm rot="449462">
            <a:off x="6164730" y="3273224"/>
            <a:ext cx="622899" cy="948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DAF4C-2F25-4B8E-902B-8B9D39BBE542}"/>
              </a:ext>
            </a:extLst>
          </p:cNvPr>
          <p:cNvSpPr/>
          <p:nvPr/>
        </p:nvSpPr>
        <p:spPr>
          <a:xfrm rot="449462">
            <a:off x="5994810" y="2798211"/>
            <a:ext cx="622899" cy="948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C40679-D525-45F9-BC1F-FC07B6C31300}"/>
              </a:ext>
            </a:extLst>
          </p:cNvPr>
          <p:cNvSpPr/>
          <p:nvPr/>
        </p:nvSpPr>
        <p:spPr>
          <a:xfrm rot="449462">
            <a:off x="3678582" y="2798211"/>
            <a:ext cx="622899" cy="948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813DB1-0A01-4387-9FB2-12C64E298474}"/>
              </a:ext>
            </a:extLst>
          </p:cNvPr>
          <p:cNvSpPr/>
          <p:nvPr/>
        </p:nvSpPr>
        <p:spPr>
          <a:xfrm rot="449462">
            <a:off x="3845410" y="3273225"/>
            <a:ext cx="622899" cy="948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BFAE1-45D3-4B3B-81D2-0BF25FA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827" y="485083"/>
            <a:ext cx="10515600" cy="1325563"/>
          </a:xfrm>
        </p:spPr>
        <p:txBody>
          <a:bodyPr/>
          <a:lstStyle/>
          <a:p>
            <a:r>
              <a:rPr lang="en-US" b="1" dirty="0"/>
              <a:t>Starting Capstone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29DB8AA-C6CF-4D1B-A640-448E61E00F0C}"/>
              </a:ext>
            </a:extLst>
          </p:cNvPr>
          <p:cNvSpPr/>
          <p:nvPr/>
        </p:nvSpPr>
        <p:spPr>
          <a:xfrm>
            <a:off x="595214" y="2982402"/>
            <a:ext cx="10075862" cy="1054100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84915740-0C24-45E9-A7B1-0BB55DF23B43}"/>
              </a:ext>
            </a:extLst>
          </p:cNvPr>
          <p:cNvSpPr/>
          <p:nvPr/>
        </p:nvSpPr>
        <p:spPr>
          <a:xfrm rot="19633557" flipH="1">
            <a:off x="6699973" y="2071561"/>
            <a:ext cx="1697692" cy="2875782"/>
          </a:xfrm>
          <a:prstGeom prst="parallelogram">
            <a:avLst>
              <a:gd name="adj" fmla="val 3472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1">
            <a:extLst>
              <a:ext uri="{FF2B5EF4-FFF2-40B4-BE49-F238E27FC236}">
                <a16:creationId xmlns:a16="http://schemas.microsoft.com/office/drawing/2014/main" id="{49F2EE87-57ED-4DA6-A58C-B02D0E9A4841}"/>
              </a:ext>
            </a:extLst>
          </p:cNvPr>
          <p:cNvSpPr>
            <a:spLocks/>
          </p:cNvSpPr>
          <p:nvPr/>
        </p:nvSpPr>
        <p:spPr bwMode="auto">
          <a:xfrm>
            <a:off x="9040910" y="1820748"/>
            <a:ext cx="2555876" cy="3377408"/>
          </a:xfrm>
          <a:custGeom>
            <a:avLst/>
            <a:gdLst>
              <a:gd name="T0" fmla="*/ 88 w 350"/>
              <a:gd name="T1" fmla="*/ 0 h 463"/>
              <a:gd name="T2" fmla="*/ 88 w 350"/>
              <a:gd name="T3" fmla="*/ 0 h 463"/>
              <a:gd name="T4" fmla="*/ 45 w 350"/>
              <a:gd name="T5" fmla="*/ 114 h 463"/>
              <a:gd name="T6" fmla="*/ 123 w 350"/>
              <a:gd name="T7" fmla="*/ 183 h 463"/>
              <a:gd name="T8" fmla="*/ 123 w 350"/>
              <a:gd name="T9" fmla="*/ 281 h 463"/>
              <a:gd name="T10" fmla="*/ 45 w 350"/>
              <a:gd name="T11" fmla="*/ 349 h 463"/>
              <a:gd name="T12" fmla="*/ 88 w 350"/>
              <a:gd name="T13" fmla="*/ 463 h 463"/>
              <a:gd name="T14" fmla="*/ 132 w 350"/>
              <a:gd name="T15" fmla="*/ 447 h 463"/>
              <a:gd name="T16" fmla="*/ 320 w 350"/>
              <a:gd name="T17" fmla="*/ 281 h 463"/>
              <a:gd name="T18" fmla="*/ 320 w 350"/>
              <a:gd name="T19" fmla="*/ 183 h 463"/>
              <a:gd name="T20" fmla="*/ 132 w 350"/>
              <a:gd name="T21" fmla="*/ 16 h 463"/>
              <a:gd name="T22" fmla="*/ 88 w 350"/>
              <a:gd name="T23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" h="463">
                <a:moveTo>
                  <a:pt x="88" y="0"/>
                </a:moveTo>
                <a:lnTo>
                  <a:pt x="88" y="0"/>
                </a:lnTo>
                <a:cubicBezTo>
                  <a:pt x="28" y="0"/>
                  <a:pt x="0" y="74"/>
                  <a:pt x="45" y="114"/>
                </a:cubicBezTo>
                <a:lnTo>
                  <a:pt x="123" y="183"/>
                </a:lnTo>
                <a:cubicBezTo>
                  <a:pt x="152" y="209"/>
                  <a:pt x="152" y="255"/>
                  <a:pt x="123" y="281"/>
                </a:cubicBezTo>
                <a:lnTo>
                  <a:pt x="45" y="349"/>
                </a:lnTo>
                <a:cubicBezTo>
                  <a:pt x="0" y="389"/>
                  <a:pt x="28" y="463"/>
                  <a:pt x="88" y="463"/>
                </a:cubicBezTo>
                <a:cubicBezTo>
                  <a:pt x="104" y="463"/>
                  <a:pt x="120" y="457"/>
                  <a:pt x="132" y="447"/>
                </a:cubicBezTo>
                <a:lnTo>
                  <a:pt x="320" y="281"/>
                </a:lnTo>
                <a:cubicBezTo>
                  <a:pt x="350" y="255"/>
                  <a:pt x="350" y="209"/>
                  <a:pt x="320" y="183"/>
                </a:cubicBezTo>
                <a:lnTo>
                  <a:pt x="132" y="16"/>
                </a:lnTo>
                <a:cubicBezTo>
                  <a:pt x="120" y="6"/>
                  <a:pt x="104" y="0"/>
                  <a:pt x="88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93C0021F-FDDF-4760-A90C-E3C6DFBB4F98}"/>
              </a:ext>
            </a:extLst>
          </p:cNvPr>
          <p:cNvSpPr/>
          <p:nvPr/>
        </p:nvSpPr>
        <p:spPr>
          <a:xfrm rot="19633557" flipH="1">
            <a:off x="4383830" y="2071561"/>
            <a:ext cx="1697692" cy="2875782"/>
          </a:xfrm>
          <a:prstGeom prst="parallelogram">
            <a:avLst>
              <a:gd name="adj" fmla="val 3472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9B5E5E8-3B23-4D46-B424-7F7BD5A9A900}"/>
              </a:ext>
            </a:extLst>
          </p:cNvPr>
          <p:cNvSpPr/>
          <p:nvPr/>
        </p:nvSpPr>
        <p:spPr>
          <a:xfrm rot="19633557" flipH="1">
            <a:off x="2067688" y="2071561"/>
            <a:ext cx="1697692" cy="2875782"/>
          </a:xfrm>
          <a:prstGeom prst="parallelogram">
            <a:avLst>
              <a:gd name="adj" fmla="val 3472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94997-40AF-4875-85B7-43F02B7CD04C}"/>
              </a:ext>
            </a:extLst>
          </p:cNvPr>
          <p:cNvSpPr txBox="1"/>
          <p:nvPr/>
        </p:nvSpPr>
        <p:spPr>
          <a:xfrm rot="2769117">
            <a:off x="2029989" y="3247842"/>
            <a:ext cx="178125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cap="all" dirty="0"/>
              <a:t>Shiny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18F353-0C81-4A32-A5DF-7E791D438A8B}"/>
              </a:ext>
            </a:extLst>
          </p:cNvPr>
          <p:cNvSpPr txBox="1"/>
          <p:nvPr/>
        </p:nvSpPr>
        <p:spPr>
          <a:xfrm rot="2769117">
            <a:off x="4090464" y="3183358"/>
            <a:ext cx="214238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cap="all" dirty="0"/>
              <a:t>markdown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32A26B-3E2B-4C6E-8D35-00318AE1BE02}"/>
              </a:ext>
            </a:extLst>
          </p:cNvPr>
          <p:cNvSpPr txBox="1"/>
          <p:nvPr/>
        </p:nvSpPr>
        <p:spPr>
          <a:xfrm rot="2769117">
            <a:off x="6034898" y="3073640"/>
            <a:ext cx="301717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cap="all" dirty="0"/>
              <a:t>Shiny markdown</a:t>
            </a:r>
          </a:p>
        </p:txBody>
      </p:sp>
    </p:spTree>
    <p:extLst>
      <p:ext uri="{BB962C8B-B14F-4D97-AF65-F5344CB8AC3E}">
        <p14:creationId xmlns:p14="http://schemas.microsoft.com/office/powerpoint/2010/main" val="308577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E4BD-9FEB-4D6C-9FA6-6F26FC65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529474"/>
            <a:ext cx="2829298" cy="104430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Comparing between SA &amp; Non SA drugs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C45045A-6083-4B3E-956A-675823375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2875DDC-0225-45F8-B745-78688F2D1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2617755-D451-4BAF-9B55-518297B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2" name="Picture 6" descr="See the source image">
            <a:extLst>
              <a:ext uri="{FF2B5EF4-FFF2-40B4-BE49-F238E27FC236}">
                <a16:creationId xmlns:a16="http://schemas.microsoft.com/office/drawing/2014/main" id="{0E413B85-BAB8-4537-A907-9127A9085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89" t="-12398" r="-4356" b="-2906"/>
          <a:stretch/>
        </p:blipFill>
        <p:spPr bwMode="auto">
          <a:xfrm>
            <a:off x="863600" y="904240"/>
            <a:ext cx="3068320" cy="3229637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e the source image">
            <a:extLst>
              <a:ext uri="{FF2B5EF4-FFF2-40B4-BE49-F238E27FC236}">
                <a16:creationId xmlns:a16="http://schemas.microsoft.com/office/drawing/2014/main" id="{0E54A694-15A7-437A-BE25-C91D1A967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 bwMode="auto">
          <a:xfrm>
            <a:off x="8489456" y="1251486"/>
            <a:ext cx="2971800" cy="297180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DCADA6CD-D225-444E-AD1D-50205A7B3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6" r="-5" b="-1059"/>
          <a:stretch/>
        </p:blipFill>
        <p:spPr bwMode="auto">
          <a:xfrm>
            <a:off x="4744369" y="904240"/>
            <a:ext cx="2703262" cy="2854960"/>
          </a:xfrm>
          <a:custGeom>
            <a:avLst/>
            <a:gdLst/>
            <a:ahLst/>
            <a:cxnLst/>
            <a:rect l="l" t="t" r="r" b="b"/>
            <a:pathLst>
              <a:path w="2971800" h="2971800">
                <a:moveTo>
                  <a:pt x="1485900" y="0"/>
                </a:moveTo>
                <a:cubicBezTo>
                  <a:pt x="2306540" y="0"/>
                  <a:pt x="2971800" y="665260"/>
                  <a:pt x="2971800" y="1485900"/>
                </a:cubicBezTo>
                <a:cubicBezTo>
                  <a:pt x="2971800" y="2306540"/>
                  <a:pt x="2306540" y="2971800"/>
                  <a:pt x="1485900" y="2971800"/>
                </a:cubicBezTo>
                <a:cubicBezTo>
                  <a:pt x="665260" y="2971800"/>
                  <a:pt x="0" y="2306540"/>
                  <a:pt x="0" y="1485900"/>
                </a:cubicBezTo>
                <a:cubicBezTo>
                  <a:pt x="0" y="665260"/>
                  <a:pt x="665260" y="0"/>
                  <a:pt x="148590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6408FC5-D861-4D62-AE14-E7CD48056A1C}"/>
              </a:ext>
            </a:extLst>
          </p:cNvPr>
          <p:cNvSpPr txBox="1">
            <a:spLocks/>
          </p:cNvSpPr>
          <p:nvPr/>
        </p:nvSpPr>
        <p:spPr>
          <a:xfrm>
            <a:off x="3995309" y="-373637"/>
            <a:ext cx="5782351" cy="162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Research problem  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F6DE9-D462-4852-A380-D647A3B80204}"/>
              </a:ext>
            </a:extLst>
          </p:cNvPr>
          <p:cNvSpPr txBox="1"/>
          <p:nvPr/>
        </p:nvSpPr>
        <p:spPr>
          <a:xfrm>
            <a:off x="5250529" y="4529474"/>
            <a:ext cx="25191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Finding our dependency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21B4E-FA1A-4D2D-9D4A-2B10BE46EB42}"/>
              </a:ext>
            </a:extLst>
          </p:cNvPr>
          <p:cNvSpPr txBox="1"/>
          <p:nvPr/>
        </p:nvSpPr>
        <p:spPr>
          <a:xfrm>
            <a:off x="9144000" y="464187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Shiny App</a:t>
            </a:r>
          </a:p>
        </p:txBody>
      </p:sp>
    </p:spTree>
    <p:extLst>
      <p:ext uri="{BB962C8B-B14F-4D97-AF65-F5344CB8AC3E}">
        <p14:creationId xmlns:p14="http://schemas.microsoft.com/office/powerpoint/2010/main" val="570201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BF87-40E6-4C98-A8F5-A03944BF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88DF5E-496B-4085-A242-20F6CD9B51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497502"/>
              </p:ext>
            </p:extLst>
          </p:nvPr>
        </p:nvGraphicFramePr>
        <p:xfrm>
          <a:off x="618360" y="2372326"/>
          <a:ext cx="10544504" cy="3423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6126">
                  <a:extLst>
                    <a:ext uri="{9D8B030D-6E8A-4147-A177-3AD203B41FA5}">
                      <a16:colId xmlns:a16="http://schemas.microsoft.com/office/drawing/2014/main" val="1029583488"/>
                    </a:ext>
                  </a:extLst>
                </a:gridCol>
                <a:gridCol w="2636126">
                  <a:extLst>
                    <a:ext uri="{9D8B030D-6E8A-4147-A177-3AD203B41FA5}">
                      <a16:colId xmlns:a16="http://schemas.microsoft.com/office/drawing/2014/main" val="2814514287"/>
                    </a:ext>
                  </a:extLst>
                </a:gridCol>
                <a:gridCol w="2636126">
                  <a:extLst>
                    <a:ext uri="{9D8B030D-6E8A-4147-A177-3AD203B41FA5}">
                      <a16:colId xmlns:a16="http://schemas.microsoft.com/office/drawing/2014/main" val="875942159"/>
                    </a:ext>
                  </a:extLst>
                </a:gridCol>
                <a:gridCol w="2636126">
                  <a:extLst>
                    <a:ext uri="{9D8B030D-6E8A-4147-A177-3AD203B41FA5}">
                      <a16:colId xmlns:a16="http://schemas.microsoft.com/office/drawing/2014/main" val="2846502357"/>
                    </a:ext>
                  </a:extLst>
                </a:gridCol>
              </a:tblGrid>
              <a:tr h="38039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Register Number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Scientific Name Arabic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Administration Route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Package Size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3569098685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Trade Name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AtcCode1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Legal Status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4220669127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Trade Name Arabic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AtcCode2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Product Control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3272259966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Strength 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Distribute area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3349779326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Sub-Type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Strength Unit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Size Unit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Public price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624659465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Scientific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Pharmaceutical Form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Package Types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 Company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213599155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shelf Life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 Country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Manufacture Name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Manufacture Name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4101818425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Storage conditions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Manufacture Country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Authorization Status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 Status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2466280121"/>
                  </a:ext>
                </a:extLst>
              </a:tr>
              <a:tr h="38039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 agent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Third agent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2Manufacture Name</a:t>
                      </a:r>
                      <a:endParaRPr lang="en-US" dirty="0">
                        <a:effectLst/>
                      </a:endParaRP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3072777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6AE14C-016C-41A9-AE5F-5717C2A1FF4D}"/>
              </a:ext>
            </a:extLst>
          </p:cNvPr>
          <p:cNvSpPr txBox="1"/>
          <p:nvPr/>
        </p:nvSpPr>
        <p:spPr>
          <a:xfrm>
            <a:off x="994410" y="1543050"/>
            <a:ext cx="3348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Data:  7635 * 37</a:t>
            </a:r>
          </a:p>
        </p:txBody>
      </p:sp>
    </p:spTree>
    <p:extLst>
      <p:ext uri="{BB962C8B-B14F-4D97-AF65-F5344CB8AC3E}">
        <p14:creationId xmlns:p14="http://schemas.microsoft.com/office/powerpoint/2010/main" val="371687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4B52-375F-4A40-949A-4764D0C5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91"/>
            <a:ext cx="10515600" cy="1325563"/>
          </a:xfrm>
        </p:spPr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8FDA-4D43-4AD7-914A-DED91FFB8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9D5DA-9421-4EC9-BBAD-B2FF0852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1219734"/>
            <a:ext cx="11929110" cy="540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4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9947-2467-4F6A-A76E-19CD268C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CBF08-F810-4D95-831B-5ACA212D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09" y="365125"/>
            <a:ext cx="10303091" cy="644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5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See the source image">
            <a:extLst>
              <a:ext uri="{FF2B5EF4-FFF2-40B4-BE49-F238E27FC236}">
                <a16:creationId xmlns:a16="http://schemas.microsoft.com/office/drawing/2014/main" id="{50827D48-FC74-448A-8536-9CECB7613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r="-1" b="34309"/>
          <a:stretch/>
        </p:blipFill>
        <p:spPr bwMode="auto"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25F89-6FA4-4C6A-A446-F12E6AAD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025" y="1690776"/>
            <a:ext cx="8096249" cy="5152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Issues with Finding </a:t>
            </a:r>
            <a:r>
              <a:rPr lang="en-US" sz="5400" dirty="0">
                <a:solidFill>
                  <a:schemeClr val="bg1"/>
                </a:solidFill>
              </a:rPr>
              <a:t>Unique</a:t>
            </a:r>
            <a:r>
              <a:rPr lang="en-US" sz="5400" dirty="0">
                <a:solidFill>
                  <a:srgbClr val="FFFFFF"/>
                </a:solidFill>
              </a:rPr>
              <a:t> Drugs!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A75F6-598A-45AB-8483-80DB3F78A6BD}"/>
              </a:ext>
            </a:extLst>
          </p:cNvPr>
          <p:cNvSpPr txBox="1"/>
          <p:nvPr/>
        </p:nvSpPr>
        <p:spPr>
          <a:xfrm>
            <a:off x="5917518" y="3757139"/>
            <a:ext cx="57848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There is </a:t>
            </a:r>
            <a:r>
              <a:rPr lang="en-US" sz="6000" dirty="0">
                <a:solidFill>
                  <a:schemeClr val="bg1"/>
                </a:solidFill>
              </a:rPr>
              <a:t>24% </a:t>
            </a:r>
            <a:r>
              <a:rPr lang="en-US" sz="4000" dirty="0">
                <a:solidFill>
                  <a:schemeClr val="bg1"/>
                </a:solidFill>
              </a:rPr>
              <a:t>unique drugs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733E42-C6DC-4505-A1D8-3DDAAD66C16E}"/>
              </a:ext>
            </a:extLst>
          </p:cNvPr>
          <p:cNvSpPr txBox="1"/>
          <p:nvPr/>
        </p:nvSpPr>
        <p:spPr>
          <a:xfrm>
            <a:off x="7525499" y="2285255"/>
            <a:ext cx="2226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ATCode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66C8D961-3E27-4B0B-B4A7-DB4CA1B7BD49}"/>
              </a:ext>
            </a:extLst>
          </p:cNvPr>
          <p:cNvSpPr/>
          <p:nvPr/>
        </p:nvSpPr>
        <p:spPr>
          <a:xfrm>
            <a:off x="6678430" y="2211180"/>
            <a:ext cx="1146634" cy="88968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1E2B9-251C-44C5-BE77-1F817ABA2D9B}"/>
              </a:ext>
            </a:extLst>
          </p:cNvPr>
          <p:cNvSpPr txBox="1"/>
          <p:nvPr/>
        </p:nvSpPr>
        <p:spPr>
          <a:xfrm>
            <a:off x="6850866" y="3032187"/>
            <a:ext cx="33822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Scientific name </a:t>
            </a:r>
          </a:p>
        </p:txBody>
      </p:sp>
    </p:spTree>
    <p:extLst>
      <p:ext uri="{BB962C8B-B14F-4D97-AF65-F5344CB8AC3E}">
        <p14:creationId xmlns:p14="http://schemas.microsoft.com/office/powerpoint/2010/main" val="167756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</TotalTime>
  <Words>375</Words>
  <Application>Microsoft Office PowerPoint</Application>
  <PresentationFormat>Widescreen</PresentationFormat>
  <Paragraphs>101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Agency FB</vt:lpstr>
      <vt:lpstr>Arabic Typesetting</vt:lpstr>
      <vt:lpstr>Arial</vt:lpstr>
      <vt:lpstr>Bahnschrift SemiBold Condensed</vt:lpstr>
      <vt:lpstr>Calibri</vt:lpstr>
      <vt:lpstr>Calibri Light</vt:lpstr>
      <vt:lpstr>Lato</vt:lpstr>
      <vt:lpstr>Roboto</vt:lpstr>
      <vt:lpstr>Office Theme</vt:lpstr>
      <vt:lpstr>PowerPoint Presentation</vt:lpstr>
      <vt:lpstr>Why SFDA drugs dataset?</vt:lpstr>
      <vt:lpstr>The source the data</vt:lpstr>
      <vt:lpstr>Starting Capstone</vt:lpstr>
      <vt:lpstr>Comparing between SA &amp; Non SA drugs</vt:lpstr>
      <vt:lpstr>Structure of the Data</vt:lpstr>
      <vt:lpstr>Missing Data</vt:lpstr>
      <vt:lpstr>PowerPoint Presentation</vt:lpstr>
      <vt:lpstr>Issues with Finding Unique Drugs!</vt:lpstr>
      <vt:lpstr>Finding Exclusive drugs </vt:lpstr>
      <vt:lpstr>PowerPoint Presentation</vt:lpstr>
      <vt:lpstr>PowerPoint Presentation</vt:lpstr>
      <vt:lpstr>Prices vs registration year </vt:lpstr>
      <vt:lpstr>Better Solution for plotting issues </vt:lpstr>
      <vt:lpstr>PowerPoint Presentation</vt:lpstr>
      <vt:lpstr>Finding Trends </vt:lpstr>
      <vt:lpstr>PowerPoint Presentation</vt:lpstr>
      <vt:lpstr>Mental Health Status in Saudi </vt:lpstr>
      <vt:lpstr>Most Common Death in Saudi Arabia</vt:lpstr>
      <vt:lpstr>Conclusion </vt:lpstr>
      <vt:lpstr>Take care of your self!</vt:lpstr>
      <vt:lpstr>Access links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Fatimah Mousa</dc:creator>
  <cp:lastModifiedBy>Fatimah Mousa</cp:lastModifiedBy>
  <cp:revision>6</cp:revision>
  <dcterms:created xsi:type="dcterms:W3CDTF">2021-11-13T17:36:00Z</dcterms:created>
  <dcterms:modified xsi:type="dcterms:W3CDTF">2021-11-22T00:15:36Z</dcterms:modified>
</cp:coreProperties>
</file>