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84" r:id="rId3"/>
    <p:sldId id="285" r:id="rId4"/>
    <p:sldId id="309" r:id="rId5"/>
    <p:sldId id="297" r:id="rId6"/>
    <p:sldId id="289" r:id="rId7"/>
    <p:sldId id="298" r:id="rId8"/>
    <p:sldId id="290" r:id="rId9"/>
    <p:sldId id="312" r:id="rId10"/>
    <p:sldId id="291" r:id="rId11"/>
    <p:sldId id="310" r:id="rId12"/>
    <p:sldId id="295" r:id="rId13"/>
    <p:sldId id="306" r:id="rId14"/>
    <p:sldId id="302" r:id="rId15"/>
    <p:sldId id="308" r:id="rId16"/>
    <p:sldId id="269" r:id="rId17"/>
    <p:sldId id="311" r:id="rId18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0"/>
    </p:embeddedFont>
    <p:embeddedFont>
      <p:font typeface="Cambria" panose="02040503050406030204" pitchFamily="18" charset="0"/>
      <p:regular r:id="rId21"/>
      <p:bold r:id="rId22"/>
      <p:italic r:id="rId23"/>
      <p:boldItalic r:id="rId24"/>
    </p:embeddedFont>
    <p:embeddedFont>
      <p:font typeface="Fira Sans Condensed SemiBold" panose="020B0603050000020004" pitchFamily="34" charset="0"/>
      <p:regular r:id="rId25"/>
      <p:bold r:id="rId26"/>
      <p:italic r:id="rId27"/>
      <p:boldItalic r:id="rId28"/>
    </p:embeddedFont>
    <p:embeddedFont>
      <p:font typeface="Fira Sans Extra Condensed SemiBold" panose="020B0604020202020204" charset="0"/>
      <p:regular r:id="rId29"/>
      <p:bold r:id="rId30"/>
      <p:italic r:id="rId31"/>
      <p:boldItalic r:id="rId32"/>
    </p:embeddedFont>
    <p:embeddedFont>
      <p:font typeface="Lato" panose="020F0502020204030203" pitchFamily="34" charset="0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font" Target="fonts/font2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viewProps" Target="viewProps.xml"/><Relationship Id="rId20" Type="http://schemas.openxmlformats.org/officeDocument/2006/relationships/font" Target="fonts/font1.fntdata"/><Relationship Id="rId41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b839c91458_0_3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b839c91458_0_3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b82fb82d2a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b82fb82d2a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11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77500" y="933450"/>
            <a:ext cx="4389000" cy="27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64975" y="3716625"/>
            <a:ext cx="33306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52387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63867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u="sng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thandbook.com/multiplecomparison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hyperlink" Target="https://www.stat.berkeley.edu/~mgoldman/Section0402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google.com/spreadsheets/d/1yYUJ1O8Ur3OZEzPJmTfjyUhX95_t95PZQuRjgsOMmdE/cop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15"/>
          <p:cNvGrpSpPr/>
          <p:nvPr/>
        </p:nvGrpSpPr>
        <p:grpSpPr>
          <a:xfrm>
            <a:off x="696854" y="833679"/>
            <a:ext cx="570386" cy="559491"/>
            <a:chOff x="696854" y="833679"/>
            <a:chExt cx="570386" cy="559491"/>
          </a:xfrm>
        </p:grpSpPr>
        <p:sp>
          <p:nvSpPr>
            <p:cNvPr id="47" name="Google Shape;47;p15"/>
            <p:cNvSpPr/>
            <p:nvPr/>
          </p:nvSpPr>
          <p:spPr>
            <a:xfrm>
              <a:off x="801950" y="929788"/>
              <a:ext cx="395700" cy="395700"/>
            </a:xfrm>
            <a:prstGeom prst="donut">
              <a:avLst>
                <a:gd name="adj" fmla="val 2216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" name="Google Shape;48;p15"/>
            <p:cNvGrpSpPr/>
            <p:nvPr/>
          </p:nvGrpSpPr>
          <p:grpSpPr>
            <a:xfrm>
              <a:off x="1026500" y="882100"/>
              <a:ext cx="240740" cy="511070"/>
              <a:chOff x="1026500" y="882100"/>
              <a:chExt cx="240740" cy="511070"/>
            </a:xfrm>
          </p:grpSpPr>
          <p:sp>
            <p:nvSpPr>
              <p:cNvPr id="49" name="Google Shape;49;p15"/>
              <p:cNvSpPr/>
              <p:nvPr/>
            </p:nvSpPr>
            <p:spPr>
              <a:xfrm rot="-969609">
                <a:off x="1037714" y="1298874"/>
                <a:ext cx="54972" cy="883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15"/>
              <p:cNvSpPr/>
              <p:nvPr/>
            </p:nvSpPr>
            <p:spPr>
              <a:xfrm rot="-4151241">
                <a:off x="1179433" y="1184814"/>
                <a:ext cx="54881" cy="883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 rot="-6488285">
                <a:off x="1189225" y="1023513"/>
                <a:ext cx="54930" cy="88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 rot="-8893668">
                <a:off x="1082920" y="889775"/>
                <a:ext cx="54696" cy="8814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" name="Google Shape;53;p15"/>
            <p:cNvGrpSpPr/>
            <p:nvPr/>
          </p:nvGrpSpPr>
          <p:grpSpPr>
            <a:xfrm rot="710080" flipH="1">
              <a:off x="746705" y="852935"/>
              <a:ext cx="240754" cy="511100"/>
              <a:chOff x="1026500" y="882100"/>
              <a:chExt cx="240740" cy="511070"/>
            </a:xfrm>
          </p:grpSpPr>
          <p:sp>
            <p:nvSpPr>
              <p:cNvPr id="54" name="Google Shape;54;p15"/>
              <p:cNvSpPr/>
              <p:nvPr/>
            </p:nvSpPr>
            <p:spPr>
              <a:xfrm rot="-969609">
                <a:off x="1037714" y="1298874"/>
                <a:ext cx="54972" cy="883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 rot="-4151241">
                <a:off x="1179433" y="1184814"/>
                <a:ext cx="54881" cy="883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 rot="-6488285">
                <a:off x="1189225" y="1023513"/>
                <a:ext cx="54930" cy="88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 rot="-8893668">
                <a:off x="1082920" y="889775"/>
                <a:ext cx="54696" cy="8814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" name="Google Shape;58;p15"/>
          <p:cNvSpPr/>
          <p:nvPr/>
        </p:nvSpPr>
        <p:spPr>
          <a:xfrm rot="-5400000">
            <a:off x="2926200" y="-232366"/>
            <a:ext cx="3371250" cy="5238000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2444775" y="1292970"/>
            <a:ext cx="4389000" cy="15113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400" dirty="0"/>
              <a:t>Multiple Testing Correction</a:t>
            </a:r>
            <a:endParaRPr sz="4400" dirty="0"/>
          </a:p>
        </p:txBody>
      </p:sp>
      <p:sp>
        <p:nvSpPr>
          <p:cNvPr id="60" name="Google Shape;60;p15"/>
          <p:cNvSpPr/>
          <p:nvPr/>
        </p:nvSpPr>
        <p:spPr>
          <a:xfrm rot="5400000">
            <a:off x="3956656" y="2015175"/>
            <a:ext cx="1441445" cy="342480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2973975" y="3006854"/>
            <a:ext cx="3330600" cy="1451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Problem with running a large number of experiments, e.g. A/B Testing</a:t>
            </a:r>
            <a:br>
              <a:rPr lang="en-US" sz="2000" dirty="0"/>
            </a:br>
            <a:endParaRPr dirty="0"/>
          </a:p>
        </p:txBody>
      </p:sp>
      <p:sp>
        <p:nvSpPr>
          <p:cNvPr id="70" name="Google Shape;70;p15"/>
          <p:cNvSpPr/>
          <p:nvPr/>
        </p:nvSpPr>
        <p:spPr>
          <a:xfrm rot="5400000">
            <a:off x="3951687" y="2020142"/>
            <a:ext cx="1451384" cy="3424808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15"/>
          <p:cNvGrpSpPr/>
          <p:nvPr/>
        </p:nvGrpSpPr>
        <p:grpSpPr>
          <a:xfrm>
            <a:off x="713230" y="846061"/>
            <a:ext cx="573169" cy="563174"/>
            <a:chOff x="1542125" y="1512275"/>
            <a:chExt cx="411700" cy="404550"/>
          </a:xfrm>
        </p:grpSpPr>
        <p:sp>
          <p:nvSpPr>
            <p:cNvPr id="72" name="Google Shape;72;p15"/>
            <p:cNvSpPr/>
            <p:nvPr/>
          </p:nvSpPr>
          <p:spPr>
            <a:xfrm>
              <a:off x="1542125" y="1512275"/>
              <a:ext cx="411700" cy="404550"/>
            </a:xfrm>
            <a:custGeom>
              <a:avLst/>
              <a:gdLst/>
              <a:ahLst/>
              <a:cxnLst/>
              <a:rect l="l" t="t" r="r" b="b"/>
              <a:pathLst>
                <a:path w="16468" h="16182" extrusionOk="0">
                  <a:moveTo>
                    <a:pt x="6508" y="673"/>
                  </a:moveTo>
                  <a:cubicBezTo>
                    <a:pt x="6843" y="1238"/>
                    <a:pt x="7177" y="1824"/>
                    <a:pt x="7554" y="2410"/>
                  </a:cubicBezTo>
                  <a:cubicBezTo>
                    <a:pt x="7614" y="2518"/>
                    <a:pt x="7715" y="2564"/>
                    <a:pt x="7814" y="2564"/>
                  </a:cubicBezTo>
                  <a:cubicBezTo>
                    <a:pt x="7888" y="2564"/>
                    <a:pt x="7961" y="2539"/>
                    <a:pt x="8014" y="2494"/>
                  </a:cubicBezTo>
                  <a:lnTo>
                    <a:pt x="8098" y="2494"/>
                  </a:lnTo>
                  <a:cubicBezTo>
                    <a:pt x="8278" y="2464"/>
                    <a:pt x="8458" y="2449"/>
                    <a:pt x="8638" y="2449"/>
                  </a:cubicBezTo>
                  <a:cubicBezTo>
                    <a:pt x="9084" y="2449"/>
                    <a:pt x="9528" y="2539"/>
                    <a:pt x="9960" y="2703"/>
                  </a:cubicBezTo>
                  <a:cubicBezTo>
                    <a:pt x="10002" y="2724"/>
                    <a:pt x="10065" y="2724"/>
                    <a:pt x="10086" y="2724"/>
                  </a:cubicBezTo>
                  <a:cubicBezTo>
                    <a:pt x="10109" y="2736"/>
                    <a:pt x="10134" y="2741"/>
                    <a:pt x="10159" y="2741"/>
                  </a:cubicBezTo>
                  <a:cubicBezTo>
                    <a:pt x="10225" y="2741"/>
                    <a:pt x="10292" y="2706"/>
                    <a:pt x="10337" y="2661"/>
                  </a:cubicBezTo>
                  <a:cubicBezTo>
                    <a:pt x="10839" y="2180"/>
                    <a:pt x="11341" y="1762"/>
                    <a:pt x="11864" y="1343"/>
                  </a:cubicBezTo>
                  <a:lnTo>
                    <a:pt x="12408" y="1657"/>
                  </a:lnTo>
                  <a:cubicBezTo>
                    <a:pt x="12262" y="2264"/>
                    <a:pt x="12074" y="2870"/>
                    <a:pt x="11885" y="3456"/>
                  </a:cubicBezTo>
                  <a:cubicBezTo>
                    <a:pt x="11760" y="3603"/>
                    <a:pt x="11697" y="3854"/>
                    <a:pt x="11906" y="3979"/>
                  </a:cubicBezTo>
                  <a:cubicBezTo>
                    <a:pt x="12471" y="4356"/>
                    <a:pt x="12848" y="4816"/>
                    <a:pt x="13141" y="5402"/>
                  </a:cubicBezTo>
                  <a:cubicBezTo>
                    <a:pt x="13162" y="5444"/>
                    <a:pt x="13203" y="5486"/>
                    <a:pt x="13224" y="5507"/>
                  </a:cubicBezTo>
                  <a:cubicBezTo>
                    <a:pt x="13266" y="5591"/>
                    <a:pt x="13350" y="5632"/>
                    <a:pt x="13475" y="5632"/>
                  </a:cubicBezTo>
                  <a:cubicBezTo>
                    <a:pt x="14166" y="5632"/>
                    <a:pt x="14836" y="5653"/>
                    <a:pt x="15505" y="5716"/>
                  </a:cubicBezTo>
                  <a:cubicBezTo>
                    <a:pt x="15568" y="5904"/>
                    <a:pt x="15631" y="6114"/>
                    <a:pt x="15672" y="6323"/>
                  </a:cubicBezTo>
                  <a:cubicBezTo>
                    <a:pt x="15108" y="6658"/>
                    <a:pt x="14522" y="6992"/>
                    <a:pt x="13936" y="7369"/>
                  </a:cubicBezTo>
                  <a:lnTo>
                    <a:pt x="13852" y="7432"/>
                  </a:lnTo>
                  <a:cubicBezTo>
                    <a:pt x="13747" y="7516"/>
                    <a:pt x="13664" y="7620"/>
                    <a:pt x="13685" y="7808"/>
                  </a:cubicBezTo>
                  <a:cubicBezTo>
                    <a:pt x="13852" y="8436"/>
                    <a:pt x="13831" y="9064"/>
                    <a:pt x="13643" y="9692"/>
                  </a:cubicBezTo>
                  <a:lnTo>
                    <a:pt x="13643" y="9796"/>
                  </a:lnTo>
                  <a:cubicBezTo>
                    <a:pt x="13622" y="9901"/>
                    <a:pt x="13622" y="10005"/>
                    <a:pt x="13727" y="10110"/>
                  </a:cubicBezTo>
                  <a:cubicBezTo>
                    <a:pt x="14292" y="10508"/>
                    <a:pt x="14773" y="10968"/>
                    <a:pt x="15233" y="11470"/>
                  </a:cubicBezTo>
                  <a:cubicBezTo>
                    <a:pt x="15149" y="11637"/>
                    <a:pt x="15087" y="11826"/>
                    <a:pt x="14982" y="12014"/>
                  </a:cubicBezTo>
                  <a:cubicBezTo>
                    <a:pt x="14312" y="11889"/>
                    <a:pt x="13664" y="11721"/>
                    <a:pt x="13015" y="11596"/>
                  </a:cubicBezTo>
                  <a:cubicBezTo>
                    <a:pt x="12994" y="11589"/>
                    <a:pt x="12973" y="11586"/>
                    <a:pt x="12952" y="11586"/>
                  </a:cubicBezTo>
                  <a:cubicBezTo>
                    <a:pt x="12911" y="11586"/>
                    <a:pt x="12869" y="11596"/>
                    <a:pt x="12827" y="11596"/>
                  </a:cubicBezTo>
                  <a:cubicBezTo>
                    <a:pt x="12800" y="11591"/>
                    <a:pt x="12773" y="11589"/>
                    <a:pt x="12746" y="11589"/>
                  </a:cubicBezTo>
                  <a:cubicBezTo>
                    <a:pt x="12648" y="11589"/>
                    <a:pt x="12553" y="11623"/>
                    <a:pt x="12471" y="11721"/>
                  </a:cubicBezTo>
                  <a:cubicBezTo>
                    <a:pt x="12095" y="12244"/>
                    <a:pt x="11571" y="12642"/>
                    <a:pt x="11006" y="12914"/>
                  </a:cubicBezTo>
                  <a:cubicBezTo>
                    <a:pt x="10944" y="12935"/>
                    <a:pt x="10923" y="12956"/>
                    <a:pt x="10902" y="12977"/>
                  </a:cubicBezTo>
                  <a:cubicBezTo>
                    <a:pt x="10818" y="13039"/>
                    <a:pt x="10776" y="13123"/>
                    <a:pt x="10755" y="13228"/>
                  </a:cubicBezTo>
                  <a:cubicBezTo>
                    <a:pt x="10734" y="13897"/>
                    <a:pt x="10693" y="14546"/>
                    <a:pt x="10609" y="15236"/>
                  </a:cubicBezTo>
                  <a:cubicBezTo>
                    <a:pt x="10400" y="15278"/>
                    <a:pt x="10211" y="15341"/>
                    <a:pt x="10002" y="15383"/>
                  </a:cubicBezTo>
                  <a:cubicBezTo>
                    <a:pt x="9688" y="14839"/>
                    <a:pt x="9395" y="14295"/>
                    <a:pt x="9123" y="13730"/>
                  </a:cubicBezTo>
                  <a:cubicBezTo>
                    <a:pt x="9123" y="13577"/>
                    <a:pt x="8984" y="13390"/>
                    <a:pt x="8769" y="13390"/>
                  </a:cubicBezTo>
                  <a:cubicBezTo>
                    <a:pt x="8748" y="13390"/>
                    <a:pt x="8727" y="13391"/>
                    <a:pt x="8705" y="13395"/>
                  </a:cubicBezTo>
                  <a:cubicBezTo>
                    <a:pt x="8483" y="13440"/>
                    <a:pt x="8260" y="13460"/>
                    <a:pt x="8038" y="13460"/>
                  </a:cubicBezTo>
                  <a:cubicBezTo>
                    <a:pt x="7632" y="13460"/>
                    <a:pt x="7227" y="13391"/>
                    <a:pt x="6822" y="13270"/>
                  </a:cubicBezTo>
                  <a:cubicBezTo>
                    <a:pt x="6759" y="13249"/>
                    <a:pt x="6738" y="13249"/>
                    <a:pt x="6696" y="13249"/>
                  </a:cubicBezTo>
                  <a:cubicBezTo>
                    <a:pt x="6668" y="13237"/>
                    <a:pt x="6640" y="13232"/>
                    <a:pt x="6613" y="13232"/>
                  </a:cubicBezTo>
                  <a:cubicBezTo>
                    <a:pt x="6539" y="13232"/>
                    <a:pt x="6470" y="13271"/>
                    <a:pt x="6424" y="13332"/>
                  </a:cubicBezTo>
                  <a:cubicBezTo>
                    <a:pt x="5943" y="13793"/>
                    <a:pt x="5441" y="14253"/>
                    <a:pt x="4918" y="14671"/>
                  </a:cubicBezTo>
                  <a:cubicBezTo>
                    <a:pt x="4750" y="14609"/>
                    <a:pt x="4562" y="14504"/>
                    <a:pt x="4374" y="14399"/>
                  </a:cubicBezTo>
                  <a:cubicBezTo>
                    <a:pt x="4541" y="13730"/>
                    <a:pt x="4729" y="13081"/>
                    <a:pt x="4876" y="12433"/>
                  </a:cubicBezTo>
                  <a:cubicBezTo>
                    <a:pt x="4939" y="12244"/>
                    <a:pt x="4834" y="12119"/>
                    <a:pt x="4688" y="12056"/>
                  </a:cubicBezTo>
                  <a:lnTo>
                    <a:pt x="4625" y="11993"/>
                  </a:lnTo>
                  <a:cubicBezTo>
                    <a:pt x="4060" y="11637"/>
                    <a:pt x="3620" y="11177"/>
                    <a:pt x="3307" y="10633"/>
                  </a:cubicBezTo>
                  <a:cubicBezTo>
                    <a:pt x="3286" y="10591"/>
                    <a:pt x="3265" y="10570"/>
                    <a:pt x="3265" y="10549"/>
                  </a:cubicBezTo>
                  <a:cubicBezTo>
                    <a:pt x="3202" y="10445"/>
                    <a:pt x="3118" y="10382"/>
                    <a:pt x="2972" y="10382"/>
                  </a:cubicBezTo>
                  <a:cubicBezTo>
                    <a:pt x="2281" y="10424"/>
                    <a:pt x="1612" y="10424"/>
                    <a:pt x="921" y="10424"/>
                  </a:cubicBezTo>
                  <a:cubicBezTo>
                    <a:pt x="859" y="10236"/>
                    <a:pt x="775" y="10026"/>
                    <a:pt x="712" y="9838"/>
                  </a:cubicBezTo>
                  <a:cubicBezTo>
                    <a:pt x="1277" y="9482"/>
                    <a:pt x="1842" y="9106"/>
                    <a:pt x="2386" y="8750"/>
                  </a:cubicBezTo>
                  <a:cubicBezTo>
                    <a:pt x="2449" y="8729"/>
                    <a:pt x="2491" y="8666"/>
                    <a:pt x="2532" y="8624"/>
                  </a:cubicBezTo>
                  <a:cubicBezTo>
                    <a:pt x="2637" y="8541"/>
                    <a:pt x="2700" y="8436"/>
                    <a:pt x="2679" y="8269"/>
                  </a:cubicBezTo>
                  <a:cubicBezTo>
                    <a:pt x="2574" y="7641"/>
                    <a:pt x="2679" y="7013"/>
                    <a:pt x="2888" y="6407"/>
                  </a:cubicBezTo>
                  <a:cubicBezTo>
                    <a:pt x="2909" y="6365"/>
                    <a:pt x="2909" y="6302"/>
                    <a:pt x="2909" y="6260"/>
                  </a:cubicBezTo>
                  <a:cubicBezTo>
                    <a:pt x="2909" y="6176"/>
                    <a:pt x="2909" y="6072"/>
                    <a:pt x="2846" y="6009"/>
                  </a:cubicBezTo>
                  <a:cubicBezTo>
                    <a:pt x="2365" y="5507"/>
                    <a:pt x="1947" y="5005"/>
                    <a:pt x="1528" y="4482"/>
                  </a:cubicBezTo>
                  <a:lnTo>
                    <a:pt x="1842" y="3938"/>
                  </a:lnTo>
                  <a:cubicBezTo>
                    <a:pt x="2449" y="4084"/>
                    <a:pt x="3056" y="4272"/>
                    <a:pt x="3641" y="4461"/>
                  </a:cubicBezTo>
                  <a:cubicBezTo>
                    <a:pt x="3717" y="4526"/>
                    <a:pt x="3821" y="4568"/>
                    <a:pt x="3920" y="4568"/>
                  </a:cubicBezTo>
                  <a:cubicBezTo>
                    <a:pt x="4014" y="4568"/>
                    <a:pt x="4104" y="4531"/>
                    <a:pt x="4164" y="4440"/>
                  </a:cubicBezTo>
                  <a:cubicBezTo>
                    <a:pt x="4541" y="3875"/>
                    <a:pt x="5043" y="3498"/>
                    <a:pt x="5587" y="3205"/>
                  </a:cubicBezTo>
                  <a:cubicBezTo>
                    <a:pt x="5629" y="3184"/>
                    <a:pt x="5671" y="3142"/>
                    <a:pt x="5692" y="3122"/>
                  </a:cubicBezTo>
                  <a:cubicBezTo>
                    <a:pt x="5776" y="3080"/>
                    <a:pt x="5817" y="2996"/>
                    <a:pt x="5817" y="2870"/>
                  </a:cubicBezTo>
                  <a:cubicBezTo>
                    <a:pt x="5817" y="2180"/>
                    <a:pt x="5838" y="1510"/>
                    <a:pt x="5901" y="841"/>
                  </a:cubicBezTo>
                  <a:cubicBezTo>
                    <a:pt x="6089" y="778"/>
                    <a:pt x="6299" y="715"/>
                    <a:pt x="6508" y="673"/>
                  </a:cubicBezTo>
                  <a:close/>
                  <a:moveTo>
                    <a:pt x="6648" y="1"/>
                  </a:moveTo>
                  <a:cubicBezTo>
                    <a:pt x="6630" y="1"/>
                    <a:pt x="6611" y="2"/>
                    <a:pt x="6592" y="4"/>
                  </a:cubicBezTo>
                  <a:cubicBezTo>
                    <a:pt x="6236" y="88"/>
                    <a:pt x="5859" y="192"/>
                    <a:pt x="5525" y="318"/>
                  </a:cubicBezTo>
                  <a:cubicBezTo>
                    <a:pt x="5420" y="381"/>
                    <a:pt x="5336" y="422"/>
                    <a:pt x="5315" y="527"/>
                  </a:cubicBezTo>
                  <a:cubicBezTo>
                    <a:pt x="5294" y="569"/>
                    <a:pt x="5294" y="611"/>
                    <a:pt x="5294" y="673"/>
                  </a:cubicBezTo>
                  <a:cubicBezTo>
                    <a:pt x="5232" y="1343"/>
                    <a:pt x="5211" y="2034"/>
                    <a:pt x="5190" y="2724"/>
                  </a:cubicBezTo>
                  <a:cubicBezTo>
                    <a:pt x="4667" y="3017"/>
                    <a:pt x="4185" y="3414"/>
                    <a:pt x="3830" y="3875"/>
                  </a:cubicBezTo>
                  <a:cubicBezTo>
                    <a:pt x="3181" y="3707"/>
                    <a:pt x="2553" y="3498"/>
                    <a:pt x="1884" y="3331"/>
                  </a:cubicBezTo>
                  <a:lnTo>
                    <a:pt x="1863" y="3331"/>
                  </a:lnTo>
                  <a:cubicBezTo>
                    <a:pt x="1816" y="3298"/>
                    <a:pt x="1766" y="3283"/>
                    <a:pt x="1715" y="3283"/>
                  </a:cubicBezTo>
                  <a:cubicBezTo>
                    <a:pt x="1605" y="3283"/>
                    <a:pt x="1495" y="3350"/>
                    <a:pt x="1423" y="3435"/>
                  </a:cubicBezTo>
                  <a:cubicBezTo>
                    <a:pt x="1214" y="3728"/>
                    <a:pt x="1005" y="4063"/>
                    <a:pt x="879" y="4377"/>
                  </a:cubicBezTo>
                  <a:cubicBezTo>
                    <a:pt x="817" y="4482"/>
                    <a:pt x="817" y="4586"/>
                    <a:pt x="879" y="4670"/>
                  </a:cubicBezTo>
                  <a:cubicBezTo>
                    <a:pt x="879" y="4712"/>
                    <a:pt x="900" y="4775"/>
                    <a:pt x="921" y="4795"/>
                  </a:cubicBezTo>
                  <a:cubicBezTo>
                    <a:pt x="1340" y="5339"/>
                    <a:pt x="1779" y="5842"/>
                    <a:pt x="2260" y="6365"/>
                  </a:cubicBezTo>
                  <a:cubicBezTo>
                    <a:pt x="2051" y="6992"/>
                    <a:pt x="1967" y="7620"/>
                    <a:pt x="2051" y="8269"/>
                  </a:cubicBezTo>
                  <a:cubicBezTo>
                    <a:pt x="1444" y="8666"/>
                    <a:pt x="838" y="9064"/>
                    <a:pt x="252" y="9482"/>
                  </a:cubicBezTo>
                  <a:cubicBezTo>
                    <a:pt x="105" y="9524"/>
                    <a:pt x="1" y="9671"/>
                    <a:pt x="63" y="9838"/>
                  </a:cubicBezTo>
                  <a:cubicBezTo>
                    <a:pt x="168" y="10236"/>
                    <a:pt x="294" y="10612"/>
                    <a:pt x="461" y="10968"/>
                  </a:cubicBezTo>
                  <a:cubicBezTo>
                    <a:pt x="482" y="11052"/>
                    <a:pt x="524" y="11073"/>
                    <a:pt x="607" y="11093"/>
                  </a:cubicBezTo>
                  <a:cubicBezTo>
                    <a:pt x="670" y="11135"/>
                    <a:pt x="712" y="11156"/>
                    <a:pt x="775" y="11156"/>
                  </a:cubicBezTo>
                  <a:cubicBezTo>
                    <a:pt x="1110" y="11167"/>
                    <a:pt x="1455" y="11172"/>
                    <a:pt x="1800" y="11172"/>
                  </a:cubicBezTo>
                  <a:cubicBezTo>
                    <a:pt x="2145" y="11172"/>
                    <a:pt x="2491" y="11167"/>
                    <a:pt x="2825" y="11156"/>
                  </a:cubicBezTo>
                  <a:cubicBezTo>
                    <a:pt x="3181" y="11721"/>
                    <a:pt x="3641" y="12223"/>
                    <a:pt x="4185" y="12600"/>
                  </a:cubicBezTo>
                  <a:cubicBezTo>
                    <a:pt x="4039" y="13249"/>
                    <a:pt x="3851" y="13876"/>
                    <a:pt x="3704" y="14525"/>
                  </a:cubicBezTo>
                  <a:lnTo>
                    <a:pt x="3704" y="14546"/>
                  </a:lnTo>
                  <a:cubicBezTo>
                    <a:pt x="3641" y="14692"/>
                    <a:pt x="3704" y="14839"/>
                    <a:pt x="3830" y="14922"/>
                  </a:cubicBezTo>
                  <a:cubicBezTo>
                    <a:pt x="4144" y="15132"/>
                    <a:pt x="4457" y="15320"/>
                    <a:pt x="4792" y="15446"/>
                  </a:cubicBezTo>
                  <a:cubicBezTo>
                    <a:pt x="4853" y="15470"/>
                    <a:pt x="4908" y="15480"/>
                    <a:pt x="4963" y="15480"/>
                  </a:cubicBezTo>
                  <a:cubicBezTo>
                    <a:pt x="5002" y="15480"/>
                    <a:pt x="5042" y="15475"/>
                    <a:pt x="5085" y="15466"/>
                  </a:cubicBezTo>
                  <a:cubicBezTo>
                    <a:pt x="5127" y="15466"/>
                    <a:pt x="5190" y="15446"/>
                    <a:pt x="5232" y="15383"/>
                  </a:cubicBezTo>
                  <a:cubicBezTo>
                    <a:pt x="5755" y="14943"/>
                    <a:pt x="6257" y="14483"/>
                    <a:pt x="6759" y="14002"/>
                  </a:cubicBezTo>
                  <a:cubicBezTo>
                    <a:pt x="7194" y="14137"/>
                    <a:pt x="7607" y="14196"/>
                    <a:pt x="8029" y="14196"/>
                  </a:cubicBezTo>
                  <a:cubicBezTo>
                    <a:pt x="8196" y="14196"/>
                    <a:pt x="8365" y="14187"/>
                    <a:pt x="8538" y="14169"/>
                  </a:cubicBezTo>
                  <a:cubicBezTo>
                    <a:pt x="8851" y="14734"/>
                    <a:pt x="9165" y="15341"/>
                    <a:pt x="9500" y="15906"/>
                  </a:cubicBezTo>
                  <a:lnTo>
                    <a:pt x="9500" y="15948"/>
                  </a:lnTo>
                  <a:cubicBezTo>
                    <a:pt x="9556" y="16098"/>
                    <a:pt x="9697" y="16181"/>
                    <a:pt x="9847" y="16181"/>
                  </a:cubicBezTo>
                  <a:cubicBezTo>
                    <a:pt x="9864" y="16181"/>
                    <a:pt x="9881" y="16180"/>
                    <a:pt x="9898" y="16178"/>
                  </a:cubicBezTo>
                  <a:cubicBezTo>
                    <a:pt x="10253" y="16115"/>
                    <a:pt x="10630" y="16010"/>
                    <a:pt x="10965" y="15885"/>
                  </a:cubicBezTo>
                  <a:cubicBezTo>
                    <a:pt x="11069" y="15864"/>
                    <a:pt x="11132" y="15780"/>
                    <a:pt x="11153" y="15697"/>
                  </a:cubicBezTo>
                  <a:lnTo>
                    <a:pt x="11237" y="15550"/>
                  </a:lnTo>
                  <a:cubicBezTo>
                    <a:pt x="11299" y="14860"/>
                    <a:pt x="11362" y="14190"/>
                    <a:pt x="11383" y="13500"/>
                  </a:cubicBezTo>
                  <a:cubicBezTo>
                    <a:pt x="11969" y="13228"/>
                    <a:pt x="12450" y="12830"/>
                    <a:pt x="12869" y="12307"/>
                  </a:cubicBezTo>
                  <a:cubicBezTo>
                    <a:pt x="13580" y="12453"/>
                    <a:pt x="14292" y="12621"/>
                    <a:pt x="15003" y="12746"/>
                  </a:cubicBezTo>
                  <a:cubicBezTo>
                    <a:pt x="15041" y="12765"/>
                    <a:pt x="15080" y="12775"/>
                    <a:pt x="15120" y="12775"/>
                  </a:cubicBezTo>
                  <a:cubicBezTo>
                    <a:pt x="15213" y="12775"/>
                    <a:pt x="15306" y="12723"/>
                    <a:pt x="15380" y="12621"/>
                  </a:cubicBezTo>
                  <a:cubicBezTo>
                    <a:pt x="15589" y="12286"/>
                    <a:pt x="15777" y="11909"/>
                    <a:pt x="15903" y="11554"/>
                  </a:cubicBezTo>
                  <a:cubicBezTo>
                    <a:pt x="15944" y="11470"/>
                    <a:pt x="15944" y="11386"/>
                    <a:pt x="15882" y="11345"/>
                  </a:cubicBezTo>
                  <a:cubicBezTo>
                    <a:pt x="15882" y="11282"/>
                    <a:pt x="15861" y="11240"/>
                    <a:pt x="15798" y="11198"/>
                  </a:cubicBezTo>
                  <a:cubicBezTo>
                    <a:pt x="15338" y="10675"/>
                    <a:pt x="14836" y="10215"/>
                    <a:pt x="14333" y="9733"/>
                  </a:cubicBezTo>
                  <a:cubicBezTo>
                    <a:pt x="14501" y="9106"/>
                    <a:pt x="14522" y="8520"/>
                    <a:pt x="14417" y="7892"/>
                  </a:cubicBezTo>
                  <a:cubicBezTo>
                    <a:pt x="15024" y="7516"/>
                    <a:pt x="15631" y="7181"/>
                    <a:pt x="16216" y="6804"/>
                  </a:cubicBezTo>
                  <a:lnTo>
                    <a:pt x="16258" y="6804"/>
                  </a:lnTo>
                  <a:cubicBezTo>
                    <a:pt x="16363" y="6658"/>
                    <a:pt x="16468" y="6553"/>
                    <a:pt x="16405" y="6365"/>
                  </a:cubicBezTo>
                  <a:cubicBezTo>
                    <a:pt x="16342" y="6009"/>
                    <a:pt x="16237" y="5632"/>
                    <a:pt x="16091" y="5298"/>
                  </a:cubicBezTo>
                  <a:cubicBezTo>
                    <a:pt x="16049" y="5193"/>
                    <a:pt x="15986" y="5109"/>
                    <a:pt x="15882" y="5088"/>
                  </a:cubicBezTo>
                  <a:cubicBezTo>
                    <a:pt x="15840" y="5067"/>
                    <a:pt x="15819" y="5067"/>
                    <a:pt x="15756" y="5026"/>
                  </a:cubicBezTo>
                  <a:cubicBezTo>
                    <a:pt x="15087" y="4984"/>
                    <a:pt x="14375" y="4963"/>
                    <a:pt x="13685" y="4963"/>
                  </a:cubicBezTo>
                  <a:cubicBezTo>
                    <a:pt x="13413" y="4440"/>
                    <a:pt x="13015" y="3958"/>
                    <a:pt x="12534" y="3603"/>
                  </a:cubicBezTo>
                  <a:cubicBezTo>
                    <a:pt x="12722" y="2933"/>
                    <a:pt x="12911" y="2306"/>
                    <a:pt x="13078" y="1657"/>
                  </a:cubicBezTo>
                  <a:cubicBezTo>
                    <a:pt x="13183" y="1510"/>
                    <a:pt x="13120" y="1322"/>
                    <a:pt x="12973" y="1217"/>
                  </a:cubicBezTo>
                  <a:cubicBezTo>
                    <a:pt x="12701" y="1008"/>
                    <a:pt x="12346" y="820"/>
                    <a:pt x="12032" y="673"/>
                  </a:cubicBezTo>
                  <a:cubicBezTo>
                    <a:pt x="11979" y="642"/>
                    <a:pt x="11927" y="626"/>
                    <a:pt x="11880" y="626"/>
                  </a:cubicBezTo>
                  <a:cubicBezTo>
                    <a:pt x="11833" y="626"/>
                    <a:pt x="11791" y="642"/>
                    <a:pt x="11760" y="673"/>
                  </a:cubicBezTo>
                  <a:cubicBezTo>
                    <a:pt x="11697" y="673"/>
                    <a:pt x="11655" y="694"/>
                    <a:pt x="11613" y="736"/>
                  </a:cubicBezTo>
                  <a:cubicBezTo>
                    <a:pt x="11069" y="1155"/>
                    <a:pt x="10567" y="1615"/>
                    <a:pt x="10086" y="2075"/>
                  </a:cubicBezTo>
                  <a:cubicBezTo>
                    <a:pt x="9611" y="1917"/>
                    <a:pt x="9146" y="1838"/>
                    <a:pt x="8664" y="1838"/>
                  </a:cubicBezTo>
                  <a:cubicBezTo>
                    <a:pt x="8445" y="1838"/>
                    <a:pt x="8222" y="1854"/>
                    <a:pt x="7993" y="1887"/>
                  </a:cubicBezTo>
                  <a:cubicBezTo>
                    <a:pt x="7638" y="1322"/>
                    <a:pt x="7324" y="736"/>
                    <a:pt x="6968" y="192"/>
                  </a:cubicBezTo>
                  <a:lnTo>
                    <a:pt x="6968" y="171"/>
                  </a:lnTo>
                  <a:cubicBezTo>
                    <a:pt x="6893" y="78"/>
                    <a:pt x="6802" y="1"/>
                    <a:pt x="6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653375" y="1629900"/>
              <a:ext cx="193225" cy="164050"/>
            </a:xfrm>
            <a:custGeom>
              <a:avLst/>
              <a:gdLst/>
              <a:ahLst/>
              <a:cxnLst/>
              <a:rect l="l" t="t" r="r" b="b"/>
              <a:pathLst>
                <a:path w="7729" h="6562" extrusionOk="0">
                  <a:moveTo>
                    <a:pt x="3936" y="629"/>
                  </a:moveTo>
                  <a:cubicBezTo>
                    <a:pt x="4138" y="629"/>
                    <a:pt x="4349" y="651"/>
                    <a:pt x="4569" y="697"/>
                  </a:cubicBezTo>
                  <a:lnTo>
                    <a:pt x="4632" y="697"/>
                  </a:lnTo>
                  <a:cubicBezTo>
                    <a:pt x="5950" y="1032"/>
                    <a:pt x="6933" y="2350"/>
                    <a:pt x="6682" y="3710"/>
                  </a:cubicBezTo>
                  <a:cubicBezTo>
                    <a:pt x="6438" y="5020"/>
                    <a:pt x="5158" y="5863"/>
                    <a:pt x="3878" y="5863"/>
                  </a:cubicBezTo>
                  <a:cubicBezTo>
                    <a:pt x="3625" y="5863"/>
                    <a:pt x="3371" y="5830"/>
                    <a:pt x="3125" y="5761"/>
                  </a:cubicBezTo>
                  <a:cubicBezTo>
                    <a:pt x="1" y="4863"/>
                    <a:pt x="1104" y="629"/>
                    <a:pt x="3936" y="629"/>
                  </a:cubicBezTo>
                  <a:close/>
                  <a:moveTo>
                    <a:pt x="3979" y="0"/>
                  </a:moveTo>
                  <a:cubicBezTo>
                    <a:pt x="2504" y="0"/>
                    <a:pt x="1107" y="875"/>
                    <a:pt x="656" y="2371"/>
                  </a:cubicBezTo>
                  <a:cubicBezTo>
                    <a:pt x="112" y="4150"/>
                    <a:pt x="1200" y="5907"/>
                    <a:pt x="2958" y="6430"/>
                  </a:cubicBezTo>
                  <a:cubicBezTo>
                    <a:pt x="3260" y="6519"/>
                    <a:pt x="3572" y="6562"/>
                    <a:pt x="3883" y="6562"/>
                  </a:cubicBezTo>
                  <a:cubicBezTo>
                    <a:pt x="5401" y="6562"/>
                    <a:pt x="6910" y="5552"/>
                    <a:pt x="7310" y="4024"/>
                  </a:cubicBezTo>
                  <a:cubicBezTo>
                    <a:pt x="7728" y="2266"/>
                    <a:pt x="6494" y="488"/>
                    <a:pt x="4799" y="70"/>
                  </a:cubicBezTo>
                  <a:lnTo>
                    <a:pt x="4694" y="70"/>
                  </a:lnTo>
                  <a:cubicBezTo>
                    <a:pt x="4456" y="23"/>
                    <a:pt x="4217" y="0"/>
                    <a:pt x="3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213;p28">
            <a:extLst>
              <a:ext uri="{FF2B5EF4-FFF2-40B4-BE49-F238E27FC236}">
                <a16:creationId xmlns:a16="http://schemas.microsoft.com/office/drawing/2014/main" id="{C8CDB39E-E6A9-4456-9B89-72EB57E33D76}"/>
              </a:ext>
            </a:extLst>
          </p:cNvPr>
          <p:cNvGrpSpPr/>
          <p:nvPr/>
        </p:nvGrpSpPr>
        <p:grpSpPr>
          <a:xfrm rot="1852151">
            <a:off x="6131710" y="3930738"/>
            <a:ext cx="634697" cy="1023504"/>
            <a:chOff x="6662225" y="1139925"/>
            <a:chExt cx="1453177" cy="1855428"/>
          </a:xfrm>
        </p:grpSpPr>
        <p:sp>
          <p:nvSpPr>
            <p:cNvPr id="42" name="Google Shape;214;p28">
              <a:extLst>
                <a:ext uri="{FF2B5EF4-FFF2-40B4-BE49-F238E27FC236}">
                  <a16:creationId xmlns:a16="http://schemas.microsoft.com/office/drawing/2014/main" id="{5C47CDCA-8184-477B-BFAB-BDE1659AE60E}"/>
                </a:ext>
              </a:extLst>
            </p:cNvPr>
            <p:cNvSpPr/>
            <p:nvPr/>
          </p:nvSpPr>
          <p:spPr>
            <a:xfrm>
              <a:off x="6662225" y="1142527"/>
              <a:ext cx="1451177" cy="1852825"/>
            </a:xfrm>
            <a:custGeom>
              <a:avLst/>
              <a:gdLst/>
              <a:ahLst/>
              <a:cxnLst/>
              <a:rect l="l" t="t" r="r" b="b"/>
              <a:pathLst>
                <a:path w="43494" h="55532" extrusionOk="0">
                  <a:moveTo>
                    <a:pt x="38277" y="1"/>
                  </a:moveTo>
                  <a:cubicBezTo>
                    <a:pt x="38226" y="1"/>
                    <a:pt x="38175" y="2"/>
                    <a:pt x="38124" y="6"/>
                  </a:cubicBezTo>
                  <a:lnTo>
                    <a:pt x="21241" y="994"/>
                  </a:lnTo>
                  <a:lnTo>
                    <a:pt x="4358" y="1982"/>
                  </a:lnTo>
                  <a:lnTo>
                    <a:pt x="4310" y="1982"/>
                  </a:lnTo>
                  <a:cubicBezTo>
                    <a:pt x="1869" y="2137"/>
                    <a:pt x="0" y="3518"/>
                    <a:pt x="143" y="5792"/>
                  </a:cubicBezTo>
                  <a:lnTo>
                    <a:pt x="655" y="14519"/>
                  </a:lnTo>
                  <a:lnTo>
                    <a:pt x="1179" y="23258"/>
                  </a:lnTo>
                  <a:cubicBezTo>
                    <a:pt x="1179" y="23282"/>
                    <a:pt x="1191" y="23306"/>
                    <a:pt x="1191" y="23330"/>
                  </a:cubicBezTo>
                  <a:cubicBezTo>
                    <a:pt x="1203" y="23354"/>
                    <a:pt x="2084" y="37843"/>
                    <a:pt x="2084" y="37843"/>
                  </a:cubicBezTo>
                  <a:lnTo>
                    <a:pt x="2929" y="52286"/>
                  </a:lnTo>
                  <a:cubicBezTo>
                    <a:pt x="3032" y="54118"/>
                    <a:pt x="4544" y="55531"/>
                    <a:pt x="6354" y="55531"/>
                  </a:cubicBezTo>
                  <a:cubicBezTo>
                    <a:pt x="6426" y="55531"/>
                    <a:pt x="6499" y="55529"/>
                    <a:pt x="6572" y="55524"/>
                  </a:cubicBezTo>
                  <a:lnTo>
                    <a:pt x="22467" y="54607"/>
                  </a:lnTo>
                  <a:lnTo>
                    <a:pt x="38350" y="53667"/>
                  </a:lnTo>
                  <a:cubicBezTo>
                    <a:pt x="40660" y="53524"/>
                    <a:pt x="42101" y="51833"/>
                    <a:pt x="42565" y="51309"/>
                  </a:cubicBezTo>
                  <a:cubicBezTo>
                    <a:pt x="43184" y="50631"/>
                    <a:pt x="43494" y="49726"/>
                    <a:pt x="43434" y="48809"/>
                  </a:cubicBezTo>
                  <a:lnTo>
                    <a:pt x="42077" y="25568"/>
                  </a:lnTo>
                  <a:lnTo>
                    <a:pt x="40719" y="2315"/>
                  </a:lnTo>
                  <a:cubicBezTo>
                    <a:pt x="40639" y="1009"/>
                    <a:pt x="39567" y="1"/>
                    <a:pt x="38277" y="1"/>
                  </a:cubicBezTo>
                  <a:close/>
                </a:path>
              </a:pathLst>
            </a:custGeom>
            <a:solidFill>
              <a:schemeClr val="dk1"/>
            </a:solidFill>
            <a:ln w="53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30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5;p28">
              <a:extLst>
                <a:ext uri="{FF2B5EF4-FFF2-40B4-BE49-F238E27FC236}">
                  <a16:creationId xmlns:a16="http://schemas.microsoft.com/office/drawing/2014/main" id="{615BF256-4B12-4ABD-90CE-BD71865DCA8F}"/>
                </a:ext>
              </a:extLst>
            </p:cNvPr>
            <p:cNvSpPr/>
            <p:nvPr/>
          </p:nvSpPr>
          <p:spPr>
            <a:xfrm>
              <a:off x="6727752" y="1142527"/>
              <a:ext cx="1387650" cy="1813054"/>
            </a:xfrm>
            <a:custGeom>
              <a:avLst/>
              <a:gdLst/>
              <a:ahLst/>
              <a:cxnLst/>
              <a:rect l="l" t="t" r="r" b="b"/>
              <a:pathLst>
                <a:path w="41590" h="54340" extrusionOk="0">
                  <a:moveTo>
                    <a:pt x="36313" y="1"/>
                  </a:moveTo>
                  <a:cubicBezTo>
                    <a:pt x="36262" y="1"/>
                    <a:pt x="36211" y="2"/>
                    <a:pt x="36160" y="6"/>
                  </a:cubicBezTo>
                  <a:lnTo>
                    <a:pt x="2394" y="1982"/>
                  </a:lnTo>
                  <a:cubicBezTo>
                    <a:pt x="1036" y="2065"/>
                    <a:pt x="1" y="3220"/>
                    <a:pt x="72" y="4589"/>
                  </a:cubicBezTo>
                  <a:lnTo>
                    <a:pt x="2787" y="51083"/>
                  </a:lnTo>
                  <a:cubicBezTo>
                    <a:pt x="2890" y="52922"/>
                    <a:pt x="4424" y="54339"/>
                    <a:pt x="6244" y="54339"/>
                  </a:cubicBezTo>
                  <a:cubicBezTo>
                    <a:pt x="6310" y="54339"/>
                    <a:pt x="6376" y="54337"/>
                    <a:pt x="6442" y="54334"/>
                  </a:cubicBezTo>
                  <a:lnTo>
                    <a:pt x="38232" y="52464"/>
                  </a:lnTo>
                  <a:cubicBezTo>
                    <a:pt x="40137" y="52357"/>
                    <a:pt x="41589" y="50714"/>
                    <a:pt x="41470" y="48809"/>
                  </a:cubicBezTo>
                  <a:lnTo>
                    <a:pt x="38755" y="2315"/>
                  </a:lnTo>
                  <a:cubicBezTo>
                    <a:pt x="38675" y="1009"/>
                    <a:pt x="37603" y="1"/>
                    <a:pt x="3631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6;p28">
              <a:extLst>
                <a:ext uri="{FF2B5EF4-FFF2-40B4-BE49-F238E27FC236}">
                  <a16:creationId xmlns:a16="http://schemas.microsoft.com/office/drawing/2014/main" id="{2D354C2F-F927-4647-8D49-4909E7C9E081}"/>
                </a:ext>
              </a:extLst>
            </p:cNvPr>
            <p:cNvSpPr/>
            <p:nvPr/>
          </p:nvSpPr>
          <p:spPr>
            <a:xfrm>
              <a:off x="6725784" y="1139925"/>
              <a:ext cx="1332398" cy="826718"/>
            </a:xfrm>
            <a:custGeom>
              <a:avLst/>
              <a:gdLst/>
              <a:ahLst/>
              <a:cxnLst/>
              <a:rect l="l" t="t" r="r" b="b"/>
              <a:pathLst>
                <a:path w="39934" h="24778" fill="none" extrusionOk="0">
                  <a:moveTo>
                    <a:pt x="39791" y="19860"/>
                  </a:moveTo>
                  <a:cubicBezTo>
                    <a:pt x="39934" y="22515"/>
                    <a:pt x="1262" y="24777"/>
                    <a:pt x="1107" y="22122"/>
                  </a:cubicBezTo>
                  <a:lnTo>
                    <a:pt x="83" y="4667"/>
                  </a:lnTo>
                  <a:cubicBezTo>
                    <a:pt x="0" y="3310"/>
                    <a:pt x="1036" y="2143"/>
                    <a:pt x="2405" y="2060"/>
                  </a:cubicBezTo>
                  <a:lnTo>
                    <a:pt x="36171" y="84"/>
                  </a:lnTo>
                  <a:cubicBezTo>
                    <a:pt x="37517" y="0"/>
                    <a:pt x="38683" y="1036"/>
                    <a:pt x="38767" y="2393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7;p28">
              <a:extLst>
                <a:ext uri="{FF2B5EF4-FFF2-40B4-BE49-F238E27FC236}">
                  <a16:creationId xmlns:a16="http://schemas.microsoft.com/office/drawing/2014/main" id="{087064A5-BF87-4AC0-8AA4-B55F63D467BB}"/>
                </a:ext>
              </a:extLst>
            </p:cNvPr>
            <p:cNvSpPr/>
            <p:nvPr/>
          </p:nvSpPr>
          <p:spPr>
            <a:xfrm>
              <a:off x="6778599" y="1189404"/>
              <a:ext cx="1218023" cy="606075"/>
            </a:xfrm>
            <a:custGeom>
              <a:avLst/>
              <a:gdLst/>
              <a:ahLst/>
              <a:cxnLst/>
              <a:rect l="l" t="t" r="r" b="b"/>
              <a:pathLst>
                <a:path w="36506" h="18165" extrusionOk="0">
                  <a:moveTo>
                    <a:pt x="33478" y="0"/>
                  </a:moveTo>
                  <a:cubicBezTo>
                    <a:pt x="33428" y="0"/>
                    <a:pt x="33377" y="2"/>
                    <a:pt x="33326" y="5"/>
                  </a:cubicBezTo>
                  <a:lnTo>
                    <a:pt x="2203" y="1827"/>
                  </a:lnTo>
                  <a:cubicBezTo>
                    <a:pt x="953" y="1899"/>
                    <a:pt x="1" y="2970"/>
                    <a:pt x="72" y="4220"/>
                  </a:cubicBezTo>
                  <a:lnTo>
                    <a:pt x="822" y="16972"/>
                  </a:lnTo>
                  <a:cubicBezTo>
                    <a:pt x="857" y="17641"/>
                    <a:pt x="1416" y="18164"/>
                    <a:pt x="2089" y="18164"/>
                  </a:cubicBezTo>
                  <a:cubicBezTo>
                    <a:pt x="2111" y="18164"/>
                    <a:pt x="2133" y="18164"/>
                    <a:pt x="2156" y="18162"/>
                  </a:cubicBezTo>
                  <a:lnTo>
                    <a:pt x="35279" y="16210"/>
                  </a:lnTo>
                  <a:cubicBezTo>
                    <a:pt x="35981" y="16174"/>
                    <a:pt x="36505" y="15567"/>
                    <a:pt x="36469" y="14876"/>
                  </a:cubicBezTo>
                  <a:lnTo>
                    <a:pt x="35731" y="2137"/>
                  </a:lnTo>
                  <a:cubicBezTo>
                    <a:pt x="35663" y="926"/>
                    <a:pt x="34663" y="0"/>
                    <a:pt x="334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8;p28">
              <a:extLst>
                <a:ext uri="{FF2B5EF4-FFF2-40B4-BE49-F238E27FC236}">
                  <a16:creationId xmlns:a16="http://schemas.microsoft.com/office/drawing/2014/main" id="{B86C8EA5-8CA7-424C-93FF-4E76D0254387}"/>
                </a:ext>
              </a:extLst>
            </p:cNvPr>
            <p:cNvSpPr/>
            <p:nvPr/>
          </p:nvSpPr>
          <p:spPr>
            <a:xfrm>
              <a:off x="6895373" y="2043991"/>
              <a:ext cx="174833" cy="173698"/>
            </a:xfrm>
            <a:custGeom>
              <a:avLst/>
              <a:gdLst/>
              <a:ahLst/>
              <a:cxnLst/>
              <a:rect l="l" t="t" r="r" b="b"/>
              <a:pathLst>
                <a:path w="5240" h="5206" extrusionOk="0">
                  <a:moveTo>
                    <a:pt x="4435" y="0"/>
                  </a:moveTo>
                  <a:cubicBezTo>
                    <a:pt x="4422" y="0"/>
                    <a:pt x="4408" y="1"/>
                    <a:pt x="4394" y="2"/>
                  </a:cubicBezTo>
                  <a:lnTo>
                    <a:pt x="537" y="240"/>
                  </a:lnTo>
                  <a:cubicBezTo>
                    <a:pt x="227" y="264"/>
                    <a:pt x="1" y="526"/>
                    <a:pt x="25" y="823"/>
                  </a:cubicBezTo>
                  <a:lnTo>
                    <a:pt x="263" y="4681"/>
                  </a:lnTo>
                  <a:cubicBezTo>
                    <a:pt x="275" y="4983"/>
                    <a:pt x="524" y="5205"/>
                    <a:pt x="823" y="5205"/>
                  </a:cubicBezTo>
                  <a:cubicBezTo>
                    <a:pt x="831" y="5205"/>
                    <a:pt x="839" y="5205"/>
                    <a:pt x="846" y="5205"/>
                  </a:cubicBezTo>
                  <a:lnTo>
                    <a:pt x="4704" y="4967"/>
                  </a:lnTo>
                  <a:cubicBezTo>
                    <a:pt x="5002" y="4943"/>
                    <a:pt x="5240" y="4681"/>
                    <a:pt x="5216" y="4371"/>
                  </a:cubicBezTo>
                  <a:lnTo>
                    <a:pt x="4978" y="526"/>
                  </a:lnTo>
                  <a:cubicBezTo>
                    <a:pt x="4955" y="230"/>
                    <a:pt x="4716" y="0"/>
                    <a:pt x="4435" y="0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9;p28">
              <a:extLst>
                <a:ext uri="{FF2B5EF4-FFF2-40B4-BE49-F238E27FC236}">
                  <a16:creationId xmlns:a16="http://schemas.microsoft.com/office/drawing/2014/main" id="{4E1F3DCE-E405-4457-8E7F-37F37F386370}"/>
                </a:ext>
              </a:extLst>
            </p:cNvPr>
            <p:cNvSpPr/>
            <p:nvPr/>
          </p:nvSpPr>
          <p:spPr>
            <a:xfrm>
              <a:off x="6909286" y="2265295"/>
              <a:ext cx="174432" cy="173631"/>
            </a:xfrm>
            <a:custGeom>
              <a:avLst/>
              <a:gdLst/>
              <a:ahLst/>
              <a:cxnLst/>
              <a:rect l="l" t="t" r="r" b="b"/>
              <a:pathLst>
                <a:path w="5228" h="5204" extrusionOk="0">
                  <a:moveTo>
                    <a:pt x="4406" y="0"/>
                  </a:moveTo>
                  <a:cubicBezTo>
                    <a:pt x="4398" y="0"/>
                    <a:pt x="4390" y="0"/>
                    <a:pt x="4382" y="1"/>
                  </a:cubicBezTo>
                  <a:lnTo>
                    <a:pt x="536" y="239"/>
                  </a:lnTo>
                  <a:cubicBezTo>
                    <a:pt x="227" y="262"/>
                    <a:pt x="1" y="524"/>
                    <a:pt x="13" y="834"/>
                  </a:cubicBezTo>
                  <a:lnTo>
                    <a:pt x="251" y="4680"/>
                  </a:lnTo>
                  <a:cubicBezTo>
                    <a:pt x="274" y="4981"/>
                    <a:pt x="523" y="5204"/>
                    <a:pt x="812" y="5204"/>
                  </a:cubicBezTo>
                  <a:cubicBezTo>
                    <a:pt x="819" y="5204"/>
                    <a:pt x="827" y="5204"/>
                    <a:pt x="834" y="5204"/>
                  </a:cubicBezTo>
                  <a:lnTo>
                    <a:pt x="4692" y="4965"/>
                  </a:lnTo>
                  <a:cubicBezTo>
                    <a:pt x="5001" y="4942"/>
                    <a:pt x="5228" y="4680"/>
                    <a:pt x="5216" y="4370"/>
                  </a:cubicBezTo>
                  <a:lnTo>
                    <a:pt x="4978" y="524"/>
                  </a:lnTo>
                  <a:cubicBezTo>
                    <a:pt x="4954" y="223"/>
                    <a:pt x="4705" y="0"/>
                    <a:pt x="4406" y="0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20;p28">
              <a:extLst>
                <a:ext uri="{FF2B5EF4-FFF2-40B4-BE49-F238E27FC236}">
                  <a16:creationId xmlns:a16="http://schemas.microsoft.com/office/drawing/2014/main" id="{8059999C-45F4-4CD0-A873-3A842FAA6455}"/>
                </a:ext>
              </a:extLst>
            </p:cNvPr>
            <p:cNvSpPr/>
            <p:nvPr/>
          </p:nvSpPr>
          <p:spPr>
            <a:xfrm>
              <a:off x="6922798" y="2486899"/>
              <a:ext cx="174833" cy="173331"/>
            </a:xfrm>
            <a:custGeom>
              <a:avLst/>
              <a:gdLst/>
              <a:ahLst/>
              <a:cxnLst/>
              <a:rect l="l" t="t" r="r" b="b"/>
              <a:pathLst>
                <a:path w="5240" h="5195" extrusionOk="0">
                  <a:moveTo>
                    <a:pt x="4439" y="0"/>
                  </a:moveTo>
                  <a:cubicBezTo>
                    <a:pt x="4424" y="0"/>
                    <a:pt x="4409" y="1"/>
                    <a:pt x="4394" y="2"/>
                  </a:cubicBezTo>
                  <a:lnTo>
                    <a:pt x="536" y="240"/>
                  </a:lnTo>
                  <a:cubicBezTo>
                    <a:pt x="239" y="252"/>
                    <a:pt x="1" y="514"/>
                    <a:pt x="24" y="824"/>
                  </a:cubicBezTo>
                  <a:lnTo>
                    <a:pt x="262" y="4681"/>
                  </a:lnTo>
                  <a:cubicBezTo>
                    <a:pt x="274" y="4965"/>
                    <a:pt x="513" y="5195"/>
                    <a:pt x="803" y="5195"/>
                  </a:cubicBezTo>
                  <a:cubicBezTo>
                    <a:pt x="817" y="5195"/>
                    <a:pt x="832" y="5194"/>
                    <a:pt x="846" y="5193"/>
                  </a:cubicBezTo>
                  <a:lnTo>
                    <a:pt x="4703" y="4955"/>
                  </a:lnTo>
                  <a:cubicBezTo>
                    <a:pt x="5001" y="4931"/>
                    <a:pt x="5239" y="4669"/>
                    <a:pt x="5215" y="4372"/>
                  </a:cubicBezTo>
                  <a:lnTo>
                    <a:pt x="4977" y="514"/>
                  </a:lnTo>
                  <a:cubicBezTo>
                    <a:pt x="4966" y="220"/>
                    <a:pt x="4728" y="0"/>
                    <a:pt x="4439" y="0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21;p28">
              <a:extLst>
                <a:ext uri="{FF2B5EF4-FFF2-40B4-BE49-F238E27FC236}">
                  <a16:creationId xmlns:a16="http://schemas.microsoft.com/office/drawing/2014/main" id="{C1BA637F-7A00-47D6-9E2E-D0012040F3F3}"/>
                </a:ext>
              </a:extLst>
            </p:cNvPr>
            <p:cNvSpPr/>
            <p:nvPr/>
          </p:nvSpPr>
          <p:spPr>
            <a:xfrm>
              <a:off x="7116643" y="2030478"/>
              <a:ext cx="174833" cy="173331"/>
            </a:xfrm>
            <a:custGeom>
              <a:avLst/>
              <a:gdLst/>
              <a:ahLst/>
              <a:cxnLst/>
              <a:rect l="l" t="t" r="r" b="b"/>
              <a:pathLst>
                <a:path w="5240" h="5195" extrusionOk="0">
                  <a:moveTo>
                    <a:pt x="4439" y="0"/>
                  </a:moveTo>
                  <a:cubicBezTo>
                    <a:pt x="4424" y="0"/>
                    <a:pt x="4409" y="1"/>
                    <a:pt x="4394" y="2"/>
                  </a:cubicBezTo>
                  <a:lnTo>
                    <a:pt x="537" y="240"/>
                  </a:lnTo>
                  <a:cubicBezTo>
                    <a:pt x="239" y="252"/>
                    <a:pt x="1" y="514"/>
                    <a:pt x="25" y="823"/>
                  </a:cubicBezTo>
                  <a:lnTo>
                    <a:pt x="263" y="4681"/>
                  </a:lnTo>
                  <a:cubicBezTo>
                    <a:pt x="274" y="4965"/>
                    <a:pt x="513" y="5195"/>
                    <a:pt x="803" y="5195"/>
                  </a:cubicBezTo>
                  <a:cubicBezTo>
                    <a:pt x="818" y="5195"/>
                    <a:pt x="832" y="5194"/>
                    <a:pt x="846" y="5193"/>
                  </a:cubicBezTo>
                  <a:lnTo>
                    <a:pt x="4704" y="4955"/>
                  </a:lnTo>
                  <a:cubicBezTo>
                    <a:pt x="5001" y="4931"/>
                    <a:pt x="5240" y="4669"/>
                    <a:pt x="5216" y="4372"/>
                  </a:cubicBezTo>
                  <a:lnTo>
                    <a:pt x="4978" y="514"/>
                  </a:lnTo>
                  <a:cubicBezTo>
                    <a:pt x="4966" y="219"/>
                    <a:pt x="4728" y="0"/>
                    <a:pt x="4439" y="0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22;p28">
              <a:extLst>
                <a:ext uri="{FF2B5EF4-FFF2-40B4-BE49-F238E27FC236}">
                  <a16:creationId xmlns:a16="http://schemas.microsoft.com/office/drawing/2014/main" id="{172E35BC-853D-417A-9DB9-561151283FE1}"/>
                </a:ext>
              </a:extLst>
            </p:cNvPr>
            <p:cNvSpPr/>
            <p:nvPr/>
          </p:nvSpPr>
          <p:spPr>
            <a:xfrm>
              <a:off x="7130556" y="2251749"/>
              <a:ext cx="174432" cy="173331"/>
            </a:xfrm>
            <a:custGeom>
              <a:avLst/>
              <a:gdLst/>
              <a:ahLst/>
              <a:cxnLst/>
              <a:rect l="l" t="t" r="r" b="b"/>
              <a:pathLst>
                <a:path w="5228" h="5195" extrusionOk="0">
                  <a:moveTo>
                    <a:pt x="4425" y="0"/>
                  </a:moveTo>
                  <a:cubicBezTo>
                    <a:pt x="4411" y="0"/>
                    <a:pt x="4396" y="1"/>
                    <a:pt x="4382" y="2"/>
                  </a:cubicBezTo>
                  <a:lnTo>
                    <a:pt x="536" y="240"/>
                  </a:lnTo>
                  <a:cubicBezTo>
                    <a:pt x="227" y="252"/>
                    <a:pt x="0" y="514"/>
                    <a:pt x="12" y="823"/>
                  </a:cubicBezTo>
                  <a:lnTo>
                    <a:pt x="251" y="4681"/>
                  </a:lnTo>
                  <a:cubicBezTo>
                    <a:pt x="273" y="4975"/>
                    <a:pt x="511" y="5195"/>
                    <a:pt x="801" y="5195"/>
                  </a:cubicBezTo>
                  <a:cubicBezTo>
                    <a:pt x="816" y="5195"/>
                    <a:pt x="831" y="5194"/>
                    <a:pt x="846" y="5193"/>
                  </a:cubicBezTo>
                  <a:lnTo>
                    <a:pt x="4692" y="4955"/>
                  </a:lnTo>
                  <a:cubicBezTo>
                    <a:pt x="5001" y="4943"/>
                    <a:pt x="5227" y="4681"/>
                    <a:pt x="5215" y="4371"/>
                  </a:cubicBezTo>
                  <a:lnTo>
                    <a:pt x="4977" y="514"/>
                  </a:lnTo>
                  <a:cubicBezTo>
                    <a:pt x="4955" y="230"/>
                    <a:pt x="4715" y="0"/>
                    <a:pt x="4425" y="0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23;p28">
              <a:extLst>
                <a:ext uri="{FF2B5EF4-FFF2-40B4-BE49-F238E27FC236}">
                  <a16:creationId xmlns:a16="http://schemas.microsoft.com/office/drawing/2014/main" id="{3BA5E1F8-DD28-4DB4-A181-FE30A387591F}"/>
                </a:ext>
              </a:extLst>
            </p:cNvPr>
            <p:cNvSpPr/>
            <p:nvPr/>
          </p:nvSpPr>
          <p:spPr>
            <a:xfrm>
              <a:off x="7144069" y="2472986"/>
              <a:ext cx="174833" cy="173698"/>
            </a:xfrm>
            <a:custGeom>
              <a:avLst/>
              <a:gdLst/>
              <a:ahLst/>
              <a:cxnLst/>
              <a:rect l="l" t="t" r="r" b="b"/>
              <a:pathLst>
                <a:path w="5240" h="5206" extrusionOk="0">
                  <a:moveTo>
                    <a:pt x="4436" y="1"/>
                  </a:moveTo>
                  <a:cubicBezTo>
                    <a:pt x="4422" y="1"/>
                    <a:pt x="4408" y="1"/>
                    <a:pt x="4394" y="2"/>
                  </a:cubicBezTo>
                  <a:lnTo>
                    <a:pt x="536" y="241"/>
                  </a:lnTo>
                  <a:cubicBezTo>
                    <a:pt x="238" y="264"/>
                    <a:pt x="0" y="526"/>
                    <a:pt x="24" y="824"/>
                  </a:cubicBezTo>
                  <a:lnTo>
                    <a:pt x="262" y="4682"/>
                  </a:lnTo>
                  <a:cubicBezTo>
                    <a:pt x="285" y="4983"/>
                    <a:pt x="535" y="5206"/>
                    <a:pt x="823" y="5206"/>
                  </a:cubicBezTo>
                  <a:cubicBezTo>
                    <a:pt x="831" y="5206"/>
                    <a:pt x="838" y="5206"/>
                    <a:pt x="846" y="5205"/>
                  </a:cubicBezTo>
                  <a:lnTo>
                    <a:pt x="4703" y="4955"/>
                  </a:lnTo>
                  <a:cubicBezTo>
                    <a:pt x="5013" y="4944"/>
                    <a:pt x="5239" y="4682"/>
                    <a:pt x="5215" y="4372"/>
                  </a:cubicBezTo>
                  <a:lnTo>
                    <a:pt x="4977" y="526"/>
                  </a:lnTo>
                  <a:cubicBezTo>
                    <a:pt x="4966" y="231"/>
                    <a:pt x="4727" y="1"/>
                    <a:pt x="4436" y="1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24;p28">
              <a:extLst>
                <a:ext uri="{FF2B5EF4-FFF2-40B4-BE49-F238E27FC236}">
                  <a16:creationId xmlns:a16="http://schemas.microsoft.com/office/drawing/2014/main" id="{E087BF1D-A699-44E4-BCF9-77D6F99C52BA}"/>
                </a:ext>
              </a:extLst>
            </p:cNvPr>
            <p:cNvSpPr/>
            <p:nvPr/>
          </p:nvSpPr>
          <p:spPr>
            <a:xfrm>
              <a:off x="7337914" y="2016565"/>
              <a:ext cx="174833" cy="173365"/>
            </a:xfrm>
            <a:custGeom>
              <a:avLst/>
              <a:gdLst/>
              <a:ahLst/>
              <a:cxnLst/>
              <a:rect l="l" t="t" r="r" b="b"/>
              <a:pathLst>
                <a:path w="5240" h="5196" extrusionOk="0">
                  <a:moveTo>
                    <a:pt x="4437" y="1"/>
                  </a:moveTo>
                  <a:cubicBezTo>
                    <a:pt x="4422" y="1"/>
                    <a:pt x="4408" y="1"/>
                    <a:pt x="4394" y="2"/>
                  </a:cubicBezTo>
                  <a:lnTo>
                    <a:pt x="548" y="240"/>
                  </a:lnTo>
                  <a:cubicBezTo>
                    <a:pt x="239" y="264"/>
                    <a:pt x="1" y="526"/>
                    <a:pt x="24" y="824"/>
                  </a:cubicBezTo>
                  <a:lnTo>
                    <a:pt x="262" y="4681"/>
                  </a:lnTo>
                  <a:cubicBezTo>
                    <a:pt x="285" y="4976"/>
                    <a:pt x="523" y="5195"/>
                    <a:pt x="803" y="5195"/>
                  </a:cubicBezTo>
                  <a:cubicBezTo>
                    <a:pt x="817" y="5195"/>
                    <a:pt x="831" y="5194"/>
                    <a:pt x="846" y="5193"/>
                  </a:cubicBezTo>
                  <a:lnTo>
                    <a:pt x="4704" y="4955"/>
                  </a:lnTo>
                  <a:cubicBezTo>
                    <a:pt x="5013" y="4943"/>
                    <a:pt x="5239" y="4681"/>
                    <a:pt x="5227" y="4372"/>
                  </a:cubicBezTo>
                  <a:lnTo>
                    <a:pt x="4977" y="514"/>
                  </a:lnTo>
                  <a:cubicBezTo>
                    <a:pt x="4966" y="230"/>
                    <a:pt x="4727" y="1"/>
                    <a:pt x="4437" y="1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25;p28">
              <a:extLst>
                <a:ext uri="{FF2B5EF4-FFF2-40B4-BE49-F238E27FC236}">
                  <a16:creationId xmlns:a16="http://schemas.microsoft.com/office/drawing/2014/main" id="{A2ABEE04-3808-443E-9C4C-5D8137C798AD}"/>
                </a:ext>
              </a:extLst>
            </p:cNvPr>
            <p:cNvSpPr/>
            <p:nvPr/>
          </p:nvSpPr>
          <p:spPr>
            <a:xfrm>
              <a:off x="7351827" y="2237869"/>
              <a:ext cx="174799" cy="173665"/>
            </a:xfrm>
            <a:custGeom>
              <a:avLst/>
              <a:gdLst/>
              <a:ahLst/>
              <a:cxnLst/>
              <a:rect l="l" t="t" r="r" b="b"/>
              <a:pathLst>
                <a:path w="5239" h="5205" extrusionOk="0">
                  <a:moveTo>
                    <a:pt x="4416" y="1"/>
                  </a:moveTo>
                  <a:cubicBezTo>
                    <a:pt x="4409" y="1"/>
                    <a:pt x="4401" y="1"/>
                    <a:pt x="4394" y="1"/>
                  </a:cubicBezTo>
                  <a:lnTo>
                    <a:pt x="536" y="239"/>
                  </a:lnTo>
                  <a:cubicBezTo>
                    <a:pt x="226" y="263"/>
                    <a:pt x="0" y="525"/>
                    <a:pt x="24" y="834"/>
                  </a:cubicBezTo>
                  <a:lnTo>
                    <a:pt x="262" y="4680"/>
                  </a:lnTo>
                  <a:cubicBezTo>
                    <a:pt x="274" y="4982"/>
                    <a:pt x="523" y="5204"/>
                    <a:pt x="822" y="5204"/>
                  </a:cubicBezTo>
                  <a:cubicBezTo>
                    <a:pt x="830" y="5204"/>
                    <a:pt x="838" y="5204"/>
                    <a:pt x="846" y="5204"/>
                  </a:cubicBezTo>
                  <a:lnTo>
                    <a:pt x="4703" y="4966"/>
                  </a:lnTo>
                  <a:cubicBezTo>
                    <a:pt x="5001" y="4942"/>
                    <a:pt x="5239" y="4680"/>
                    <a:pt x="5215" y="4371"/>
                  </a:cubicBezTo>
                  <a:lnTo>
                    <a:pt x="4977" y="525"/>
                  </a:lnTo>
                  <a:cubicBezTo>
                    <a:pt x="4954" y="223"/>
                    <a:pt x="4704" y="1"/>
                    <a:pt x="4416" y="1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26;p28">
              <a:extLst>
                <a:ext uri="{FF2B5EF4-FFF2-40B4-BE49-F238E27FC236}">
                  <a16:creationId xmlns:a16="http://schemas.microsoft.com/office/drawing/2014/main" id="{6FF43FF3-97F0-4CF0-8804-A3AFA502EE35}"/>
                </a:ext>
              </a:extLst>
            </p:cNvPr>
            <p:cNvSpPr/>
            <p:nvPr/>
          </p:nvSpPr>
          <p:spPr>
            <a:xfrm>
              <a:off x="7365339" y="2459140"/>
              <a:ext cx="174799" cy="173698"/>
            </a:xfrm>
            <a:custGeom>
              <a:avLst/>
              <a:gdLst/>
              <a:ahLst/>
              <a:cxnLst/>
              <a:rect l="l" t="t" r="r" b="b"/>
              <a:pathLst>
                <a:path w="5239" h="5206" extrusionOk="0">
                  <a:moveTo>
                    <a:pt x="4417" y="0"/>
                  </a:moveTo>
                  <a:cubicBezTo>
                    <a:pt x="4409" y="0"/>
                    <a:pt x="4401" y="0"/>
                    <a:pt x="4393" y="1"/>
                  </a:cubicBezTo>
                  <a:lnTo>
                    <a:pt x="548" y="239"/>
                  </a:lnTo>
                  <a:cubicBezTo>
                    <a:pt x="238" y="263"/>
                    <a:pt x="0" y="525"/>
                    <a:pt x="24" y="834"/>
                  </a:cubicBezTo>
                  <a:lnTo>
                    <a:pt x="262" y="4680"/>
                  </a:lnTo>
                  <a:cubicBezTo>
                    <a:pt x="285" y="4975"/>
                    <a:pt x="524" y="5205"/>
                    <a:pt x="804" y="5205"/>
                  </a:cubicBezTo>
                  <a:cubicBezTo>
                    <a:pt x="818" y="5205"/>
                    <a:pt x="832" y="5205"/>
                    <a:pt x="845" y="5204"/>
                  </a:cubicBezTo>
                  <a:lnTo>
                    <a:pt x="4703" y="4966"/>
                  </a:lnTo>
                  <a:cubicBezTo>
                    <a:pt x="5013" y="4942"/>
                    <a:pt x="5239" y="4680"/>
                    <a:pt x="5227" y="4382"/>
                  </a:cubicBezTo>
                  <a:lnTo>
                    <a:pt x="4977" y="525"/>
                  </a:lnTo>
                  <a:cubicBezTo>
                    <a:pt x="4965" y="223"/>
                    <a:pt x="4716" y="0"/>
                    <a:pt x="4417" y="0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27;p28">
              <a:extLst>
                <a:ext uri="{FF2B5EF4-FFF2-40B4-BE49-F238E27FC236}">
                  <a16:creationId xmlns:a16="http://schemas.microsoft.com/office/drawing/2014/main" id="{BC90D731-A64F-474C-BF48-F108B612089D}"/>
                </a:ext>
              </a:extLst>
            </p:cNvPr>
            <p:cNvSpPr/>
            <p:nvPr/>
          </p:nvSpPr>
          <p:spPr>
            <a:xfrm>
              <a:off x="7559184" y="2002719"/>
              <a:ext cx="174833" cy="173698"/>
            </a:xfrm>
            <a:custGeom>
              <a:avLst/>
              <a:gdLst/>
              <a:ahLst/>
              <a:cxnLst/>
              <a:rect l="l" t="t" r="r" b="b"/>
              <a:pathLst>
                <a:path w="5240" h="5206" extrusionOk="0">
                  <a:moveTo>
                    <a:pt x="4417" y="0"/>
                  </a:moveTo>
                  <a:cubicBezTo>
                    <a:pt x="4409" y="0"/>
                    <a:pt x="4402" y="0"/>
                    <a:pt x="4394" y="0"/>
                  </a:cubicBezTo>
                  <a:lnTo>
                    <a:pt x="548" y="251"/>
                  </a:lnTo>
                  <a:cubicBezTo>
                    <a:pt x="238" y="262"/>
                    <a:pt x="0" y="524"/>
                    <a:pt x="24" y="834"/>
                  </a:cubicBezTo>
                  <a:lnTo>
                    <a:pt x="262" y="4680"/>
                  </a:lnTo>
                  <a:cubicBezTo>
                    <a:pt x="285" y="4975"/>
                    <a:pt x="524" y="5205"/>
                    <a:pt x="805" y="5205"/>
                  </a:cubicBezTo>
                  <a:cubicBezTo>
                    <a:pt x="818" y="5205"/>
                    <a:pt x="832" y="5205"/>
                    <a:pt x="846" y="5204"/>
                  </a:cubicBezTo>
                  <a:lnTo>
                    <a:pt x="4703" y="4965"/>
                  </a:lnTo>
                  <a:cubicBezTo>
                    <a:pt x="5013" y="4942"/>
                    <a:pt x="5239" y="4680"/>
                    <a:pt x="5227" y="4382"/>
                  </a:cubicBezTo>
                  <a:lnTo>
                    <a:pt x="4989" y="524"/>
                  </a:lnTo>
                  <a:cubicBezTo>
                    <a:pt x="4966" y="223"/>
                    <a:pt x="4716" y="0"/>
                    <a:pt x="4417" y="0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28;p28">
              <a:extLst>
                <a:ext uri="{FF2B5EF4-FFF2-40B4-BE49-F238E27FC236}">
                  <a16:creationId xmlns:a16="http://schemas.microsoft.com/office/drawing/2014/main" id="{92DE3DC7-CF41-4FBE-A58E-D5A9E155D02D}"/>
                </a:ext>
              </a:extLst>
            </p:cNvPr>
            <p:cNvSpPr/>
            <p:nvPr/>
          </p:nvSpPr>
          <p:spPr>
            <a:xfrm>
              <a:off x="7573464" y="2225091"/>
              <a:ext cx="187545" cy="392673"/>
            </a:xfrm>
            <a:custGeom>
              <a:avLst/>
              <a:gdLst/>
              <a:ahLst/>
              <a:cxnLst/>
              <a:rect l="l" t="t" r="r" b="b"/>
              <a:pathLst>
                <a:path w="5621" h="11769" extrusionOk="0">
                  <a:moveTo>
                    <a:pt x="3961" y="1"/>
                  </a:moveTo>
                  <a:cubicBezTo>
                    <a:pt x="3939" y="1"/>
                    <a:pt x="3917" y="2"/>
                    <a:pt x="3894" y="3"/>
                  </a:cubicBezTo>
                  <a:lnTo>
                    <a:pt x="1001" y="182"/>
                  </a:lnTo>
                  <a:cubicBezTo>
                    <a:pt x="430" y="217"/>
                    <a:pt x="1" y="705"/>
                    <a:pt x="37" y="1277"/>
                  </a:cubicBezTo>
                  <a:lnTo>
                    <a:pt x="620" y="10802"/>
                  </a:lnTo>
                  <a:cubicBezTo>
                    <a:pt x="654" y="11351"/>
                    <a:pt x="1118" y="11768"/>
                    <a:pt x="1661" y="11768"/>
                  </a:cubicBezTo>
                  <a:cubicBezTo>
                    <a:pt x="1683" y="11768"/>
                    <a:pt x="1705" y="11768"/>
                    <a:pt x="1727" y="11766"/>
                  </a:cubicBezTo>
                  <a:lnTo>
                    <a:pt x="4609" y="11588"/>
                  </a:lnTo>
                  <a:cubicBezTo>
                    <a:pt x="5180" y="11552"/>
                    <a:pt x="5621" y="11064"/>
                    <a:pt x="5585" y="10492"/>
                  </a:cubicBezTo>
                  <a:lnTo>
                    <a:pt x="4990" y="967"/>
                  </a:lnTo>
                  <a:cubicBezTo>
                    <a:pt x="4955" y="418"/>
                    <a:pt x="4503" y="1"/>
                    <a:pt x="3961" y="1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29;p28">
              <a:extLst>
                <a:ext uri="{FF2B5EF4-FFF2-40B4-BE49-F238E27FC236}">
                  <a16:creationId xmlns:a16="http://schemas.microsoft.com/office/drawing/2014/main" id="{43663B56-7E42-4EEC-96E8-7D53E5FAAF42}"/>
                </a:ext>
              </a:extLst>
            </p:cNvPr>
            <p:cNvSpPr/>
            <p:nvPr/>
          </p:nvSpPr>
          <p:spPr>
            <a:xfrm>
              <a:off x="7780855" y="1989174"/>
              <a:ext cx="174399" cy="173331"/>
            </a:xfrm>
            <a:custGeom>
              <a:avLst/>
              <a:gdLst/>
              <a:ahLst/>
              <a:cxnLst/>
              <a:rect l="l" t="t" r="r" b="b"/>
              <a:pathLst>
                <a:path w="5227" h="5195" extrusionOk="0">
                  <a:moveTo>
                    <a:pt x="4424" y="0"/>
                  </a:moveTo>
                  <a:cubicBezTo>
                    <a:pt x="4410" y="0"/>
                    <a:pt x="4396" y="1"/>
                    <a:pt x="4382" y="2"/>
                  </a:cubicBezTo>
                  <a:lnTo>
                    <a:pt x="536" y="240"/>
                  </a:lnTo>
                  <a:cubicBezTo>
                    <a:pt x="226" y="264"/>
                    <a:pt x="0" y="526"/>
                    <a:pt x="12" y="823"/>
                  </a:cubicBezTo>
                  <a:lnTo>
                    <a:pt x="250" y="4681"/>
                  </a:lnTo>
                  <a:cubicBezTo>
                    <a:pt x="273" y="4975"/>
                    <a:pt x="511" y="5195"/>
                    <a:pt x="801" y="5195"/>
                  </a:cubicBezTo>
                  <a:cubicBezTo>
                    <a:pt x="815" y="5195"/>
                    <a:pt x="830" y="5194"/>
                    <a:pt x="845" y="5193"/>
                  </a:cubicBezTo>
                  <a:lnTo>
                    <a:pt x="4691" y="4955"/>
                  </a:lnTo>
                  <a:cubicBezTo>
                    <a:pt x="5001" y="4943"/>
                    <a:pt x="5227" y="4681"/>
                    <a:pt x="5215" y="4371"/>
                  </a:cubicBezTo>
                  <a:lnTo>
                    <a:pt x="4977" y="514"/>
                  </a:lnTo>
                  <a:cubicBezTo>
                    <a:pt x="4954" y="230"/>
                    <a:pt x="4715" y="0"/>
                    <a:pt x="4424" y="0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0;p28">
              <a:extLst>
                <a:ext uri="{FF2B5EF4-FFF2-40B4-BE49-F238E27FC236}">
                  <a16:creationId xmlns:a16="http://schemas.microsoft.com/office/drawing/2014/main" id="{71DC79CB-B760-475D-8CB5-1104EEF3465E}"/>
                </a:ext>
              </a:extLst>
            </p:cNvPr>
            <p:cNvSpPr/>
            <p:nvPr/>
          </p:nvSpPr>
          <p:spPr>
            <a:xfrm>
              <a:off x="7794334" y="2210411"/>
              <a:ext cx="174833" cy="173698"/>
            </a:xfrm>
            <a:custGeom>
              <a:avLst/>
              <a:gdLst/>
              <a:ahLst/>
              <a:cxnLst/>
              <a:rect l="l" t="t" r="r" b="b"/>
              <a:pathLst>
                <a:path w="5240" h="5206" extrusionOk="0">
                  <a:moveTo>
                    <a:pt x="4437" y="1"/>
                  </a:moveTo>
                  <a:cubicBezTo>
                    <a:pt x="4423" y="1"/>
                    <a:pt x="4409" y="1"/>
                    <a:pt x="4394" y="2"/>
                  </a:cubicBezTo>
                  <a:lnTo>
                    <a:pt x="537" y="241"/>
                  </a:lnTo>
                  <a:cubicBezTo>
                    <a:pt x="239" y="264"/>
                    <a:pt x="1" y="526"/>
                    <a:pt x="25" y="824"/>
                  </a:cubicBezTo>
                  <a:lnTo>
                    <a:pt x="263" y="4682"/>
                  </a:lnTo>
                  <a:cubicBezTo>
                    <a:pt x="286" y="4983"/>
                    <a:pt x="524" y="5206"/>
                    <a:pt x="823" y="5206"/>
                  </a:cubicBezTo>
                  <a:cubicBezTo>
                    <a:pt x="831" y="5206"/>
                    <a:pt x="838" y="5206"/>
                    <a:pt x="846" y="5205"/>
                  </a:cubicBezTo>
                  <a:lnTo>
                    <a:pt x="4704" y="4967"/>
                  </a:lnTo>
                  <a:cubicBezTo>
                    <a:pt x="5013" y="4944"/>
                    <a:pt x="5240" y="4682"/>
                    <a:pt x="5216" y="4372"/>
                  </a:cubicBezTo>
                  <a:lnTo>
                    <a:pt x="4978" y="526"/>
                  </a:lnTo>
                  <a:cubicBezTo>
                    <a:pt x="4966" y="231"/>
                    <a:pt x="4727" y="1"/>
                    <a:pt x="4437" y="1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1;p28">
              <a:extLst>
                <a:ext uri="{FF2B5EF4-FFF2-40B4-BE49-F238E27FC236}">
                  <a16:creationId xmlns:a16="http://schemas.microsoft.com/office/drawing/2014/main" id="{6834E431-075E-4954-A132-4EC3375EA8F7}"/>
                </a:ext>
              </a:extLst>
            </p:cNvPr>
            <p:cNvSpPr/>
            <p:nvPr/>
          </p:nvSpPr>
          <p:spPr>
            <a:xfrm>
              <a:off x="7808247" y="2431714"/>
              <a:ext cx="174833" cy="173665"/>
            </a:xfrm>
            <a:custGeom>
              <a:avLst/>
              <a:gdLst/>
              <a:ahLst/>
              <a:cxnLst/>
              <a:rect l="l" t="t" r="r" b="b"/>
              <a:pathLst>
                <a:path w="5240" h="5205" extrusionOk="0">
                  <a:moveTo>
                    <a:pt x="4416" y="1"/>
                  </a:moveTo>
                  <a:cubicBezTo>
                    <a:pt x="4409" y="1"/>
                    <a:pt x="4401" y="1"/>
                    <a:pt x="4394" y="1"/>
                  </a:cubicBezTo>
                  <a:lnTo>
                    <a:pt x="536" y="239"/>
                  </a:lnTo>
                  <a:cubicBezTo>
                    <a:pt x="227" y="263"/>
                    <a:pt x="1" y="525"/>
                    <a:pt x="12" y="835"/>
                  </a:cubicBezTo>
                  <a:lnTo>
                    <a:pt x="251" y="4680"/>
                  </a:lnTo>
                  <a:cubicBezTo>
                    <a:pt x="274" y="4982"/>
                    <a:pt x="523" y="5205"/>
                    <a:pt x="823" y="5205"/>
                  </a:cubicBezTo>
                  <a:cubicBezTo>
                    <a:pt x="830" y="5205"/>
                    <a:pt x="838" y="5205"/>
                    <a:pt x="846" y="5204"/>
                  </a:cubicBezTo>
                  <a:lnTo>
                    <a:pt x="4692" y="4966"/>
                  </a:lnTo>
                  <a:cubicBezTo>
                    <a:pt x="5001" y="4942"/>
                    <a:pt x="5239" y="4680"/>
                    <a:pt x="5215" y="4383"/>
                  </a:cubicBezTo>
                  <a:lnTo>
                    <a:pt x="4977" y="525"/>
                  </a:lnTo>
                  <a:cubicBezTo>
                    <a:pt x="4954" y="223"/>
                    <a:pt x="4705" y="1"/>
                    <a:pt x="4416" y="1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2;p28">
              <a:extLst>
                <a:ext uri="{FF2B5EF4-FFF2-40B4-BE49-F238E27FC236}">
                  <a16:creationId xmlns:a16="http://schemas.microsoft.com/office/drawing/2014/main" id="{4153A064-19C0-44D6-B454-F509FBB6AC82}"/>
                </a:ext>
              </a:extLst>
            </p:cNvPr>
            <p:cNvSpPr/>
            <p:nvPr/>
          </p:nvSpPr>
          <p:spPr>
            <a:xfrm>
              <a:off x="6800052" y="1292065"/>
              <a:ext cx="1175883" cy="415961"/>
            </a:xfrm>
            <a:custGeom>
              <a:avLst/>
              <a:gdLst/>
              <a:ahLst/>
              <a:cxnLst/>
              <a:rect l="l" t="t" r="r" b="b"/>
              <a:pathLst>
                <a:path w="35243" h="12467" extrusionOk="0">
                  <a:moveTo>
                    <a:pt x="34624" y="0"/>
                  </a:moveTo>
                  <a:lnTo>
                    <a:pt x="0" y="2048"/>
                  </a:lnTo>
                  <a:lnTo>
                    <a:pt x="608" y="12466"/>
                  </a:lnTo>
                  <a:lnTo>
                    <a:pt x="35243" y="10418"/>
                  </a:lnTo>
                  <a:lnTo>
                    <a:pt x="34624" y="0"/>
                  </a:lnTo>
                  <a:close/>
                </a:path>
              </a:pathLst>
            </a:custGeom>
            <a:solidFill>
              <a:schemeClr val="accen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3;p28">
              <a:extLst>
                <a:ext uri="{FF2B5EF4-FFF2-40B4-BE49-F238E27FC236}">
                  <a16:creationId xmlns:a16="http://schemas.microsoft.com/office/drawing/2014/main" id="{897F59D1-CBEA-4BB2-8670-10CB060D569F}"/>
                </a:ext>
              </a:extLst>
            </p:cNvPr>
            <p:cNvSpPr/>
            <p:nvPr/>
          </p:nvSpPr>
          <p:spPr>
            <a:xfrm>
              <a:off x="6782569" y="1262204"/>
              <a:ext cx="1210449" cy="476052"/>
            </a:xfrm>
            <a:custGeom>
              <a:avLst/>
              <a:gdLst/>
              <a:ahLst/>
              <a:cxnLst/>
              <a:rect l="l" t="t" r="r" b="b"/>
              <a:pathLst>
                <a:path w="36279" h="14268" extrusionOk="0">
                  <a:moveTo>
                    <a:pt x="33225" y="1524"/>
                  </a:moveTo>
                  <a:cubicBezTo>
                    <a:pt x="33792" y="1524"/>
                    <a:pt x="34268" y="1965"/>
                    <a:pt x="34303" y="2538"/>
                  </a:cubicBezTo>
                  <a:lnTo>
                    <a:pt x="34731" y="9801"/>
                  </a:lnTo>
                  <a:cubicBezTo>
                    <a:pt x="34767" y="10396"/>
                    <a:pt x="34314" y="10908"/>
                    <a:pt x="33707" y="10944"/>
                  </a:cubicBezTo>
                  <a:lnTo>
                    <a:pt x="3120" y="12754"/>
                  </a:lnTo>
                  <a:cubicBezTo>
                    <a:pt x="3105" y="12754"/>
                    <a:pt x="3090" y="12755"/>
                    <a:pt x="3075" y="12755"/>
                  </a:cubicBezTo>
                  <a:cubicBezTo>
                    <a:pt x="2499" y="12755"/>
                    <a:pt x="2012" y="12310"/>
                    <a:pt x="1977" y="11730"/>
                  </a:cubicBezTo>
                  <a:lnTo>
                    <a:pt x="1548" y="4467"/>
                  </a:lnTo>
                  <a:cubicBezTo>
                    <a:pt x="1513" y="3872"/>
                    <a:pt x="1965" y="3360"/>
                    <a:pt x="2572" y="3324"/>
                  </a:cubicBezTo>
                  <a:lnTo>
                    <a:pt x="33160" y="1526"/>
                  </a:lnTo>
                  <a:cubicBezTo>
                    <a:pt x="33182" y="1525"/>
                    <a:pt x="33204" y="1524"/>
                    <a:pt x="33225" y="1524"/>
                  </a:cubicBezTo>
                  <a:close/>
                  <a:moveTo>
                    <a:pt x="34569" y="0"/>
                  </a:moveTo>
                  <a:cubicBezTo>
                    <a:pt x="34548" y="0"/>
                    <a:pt x="34526" y="1"/>
                    <a:pt x="34505" y="2"/>
                  </a:cubicBezTo>
                  <a:lnTo>
                    <a:pt x="1048" y="1979"/>
                  </a:lnTo>
                  <a:cubicBezTo>
                    <a:pt x="453" y="2014"/>
                    <a:pt x="1" y="2526"/>
                    <a:pt x="36" y="3122"/>
                  </a:cubicBezTo>
                  <a:lnTo>
                    <a:pt x="632" y="13254"/>
                  </a:lnTo>
                  <a:cubicBezTo>
                    <a:pt x="666" y="13827"/>
                    <a:pt x="1142" y="14268"/>
                    <a:pt x="1709" y="14268"/>
                  </a:cubicBezTo>
                  <a:cubicBezTo>
                    <a:pt x="1731" y="14268"/>
                    <a:pt x="1753" y="14267"/>
                    <a:pt x="1775" y="14266"/>
                  </a:cubicBezTo>
                  <a:lnTo>
                    <a:pt x="35231" y="12290"/>
                  </a:lnTo>
                  <a:cubicBezTo>
                    <a:pt x="35827" y="12254"/>
                    <a:pt x="36279" y="11742"/>
                    <a:pt x="36243" y="11147"/>
                  </a:cubicBezTo>
                  <a:lnTo>
                    <a:pt x="35648" y="1026"/>
                  </a:lnTo>
                  <a:cubicBezTo>
                    <a:pt x="35613" y="452"/>
                    <a:pt x="35137" y="0"/>
                    <a:pt x="34569" y="0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4;p28">
              <a:extLst>
                <a:ext uri="{FF2B5EF4-FFF2-40B4-BE49-F238E27FC236}">
                  <a16:creationId xmlns:a16="http://schemas.microsoft.com/office/drawing/2014/main" id="{4DE10ECE-8D56-465B-931D-173D4F62AC06}"/>
                </a:ext>
              </a:extLst>
            </p:cNvPr>
            <p:cNvSpPr/>
            <p:nvPr/>
          </p:nvSpPr>
          <p:spPr>
            <a:xfrm>
              <a:off x="7020922" y="1453747"/>
              <a:ext cx="149775" cy="147807"/>
            </a:xfrm>
            <a:custGeom>
              <a:avLst/>
              <a:gdLst/>
              <a:ahLst/>
              <a:cxnLst/>
              <a:rect l="l" t="t" r="r" b="b"/>
              <a:pathLst>
                <a:path w="4489" h="4430" extrusionOk="0">
                  <a:moveTo>
                    <a:pt x="3394" y="893"/>
                  </a:moveTo>
                  <a:lnTo>
                    <a:pt x="3441" y="1691"/>
                  </a:lnTo>
                  <a:lnTo>
                    <a:pt x="941" y="1846"/>
                  </a:lnTo>
                  <a:lnTo>
                    <a:pt x="893" y="1036"/>
                  </a:lnTo>
                  <a:lnTo>
                    <a:pt x="3394" y="893"/>
                  </a:lnTo>
                  <a:close/>
                  <a:moveTo>
                    <a:pt x="3382" y="0"/>
                  </a:moveTo>
                  <a:lnTo>
                    <a:pt x="798" y="155"/>
                  </a:lnTo>
                  <a:lnTo>
                    <a:pt x="846" y="1012"/>
                  </a:lnTo>
                  <a:lnTo>
                    <a:pt x="0" y="1048"/>
                  </a:lnTo>
                  <a:lnTo>
                    <a:pt x="155" y="3631"/>
                  </a:lnTo>
                  <a:lnTo>
                    <a:pt x="1000" y="3584"/>
                  </a:lnTo>
                  <a:lnTo>
                    <a:pt x="1060" y="4429"/>
                  </a:lnTo>
                  <a:lnTo>
                    <a:pt x="4489" y="4215"/>
                  </a:lnTo>
                  <a:lnTo>
                    <a:pt x="4429" y="3322"/>
                  </a:lnTo>
                  <a:lnTo>
                    <a:pt x="1048" y="3536"/>
                  </a:lnTo>
                  <a:lnTo>
                    <a:pt x="1000" y="2739"/>
                  </a:lnTo>
                  <a:lnTo>
                    <a:pt x="4382" y="2524"/>
                  </a:lnTo>
                  <a:lnTo>
                    <a:pt x="4275" y="798"/>
                  </a:lnTo>
                  <a:lnTo>
                    <a:pt x="3429" y="845"/>
                  </a:lnTo>
                  <a:lnTo>
                    <a:pt x="3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5;p28">
              <a:extLst>
                <a:ext uri="{FF2B5EF4-FFF2-40B4-BE49-F238E27FC236}">
                  <a16:creationId xmlns:a16="http://schemas.microsoft.com/office/drawing/2014/main" id="{7A515AC0-A48C-4E57-A669-52BAD1D5DED9}"/>
                </a:ext>
              </a:extLst>
            </p:cNvPr>
            <p:cNvSpPr/>
            <p:nvPr/>
          </p:nvSpPr>
          <p:spPr>
            <a:xfrm>
              <a:off x="7190545" y="1469629"/>
              <a:ext cx="147807" cy="95357"/>
            </a:xfrm>
            <a:custGeom>
              <a:avLst/>
              <a:gdLst/>
              <a:ahLst/>
              <a:cxnLst/>
              <a:rect l="l" t="t" r="r" b="b"/>
              <a:pathLst>
                <a:path w="4430" h="2858" extrusionOk="0">
                  <a:moveTo>
                    <a:pt x="4275" y="0"/>
                  </a:moveTo>
                  <a:lnTo>
                    <a:pt x="0" y="262"/>
                  </a:lnTo>
                  <a:lnTo>
                    <a:pt x="48" y="1155"/>
                  </a:lnTo>
                  <a:lnTo>
                    <a:pt x="4322" y="893"/>
                  </a:lnTo>
                  <a:lnTo>
                    <a:pt x="4275" y="0"/>
                  </a:lnTo>
                  <a:close/>
                  <a:moveTo>
                    <a:pt x="4382" y="1691"/>
                  </a:moveTo>
                  <a:lnTo>
                    <a:pt x="96" y="1965"/>
                  </a:lnTo>
                  <a:lnTo>
                    <a:pt x="155" y="2858"/>
                  </a:lnTo>
                  <a:lnTo>
                    <a:pt x="4429" y="2584"/>
                  </a:lnTo>
                  <a:lnTo>
                    <a:pt x="4382" y="16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6;p28">
              <a:extLst>
                <a:ext uri="{FF2B5EF4-FFF2-40B4-BE49-F238E27FC236}">
                  <a16:creationId xmlns:a16="http://schemas.microsoft.com/office/drawing/2014/main" id="{CBF8456A-BCCB-4231-8CA2-3DBBF0FA571C}"/>
                </a:ext>
              </a:extLst>
            </p:cNvPr>
            <p:cNvSpPr/>
            <p:nvPr/>
          </p:nvSpPr>
          <p:spPr>
            <a:xfrm>
              <a:off x="7357765" y="1430693"/>
              <a:ext cx="152178" cy="151777"/>
            </a:xfrm>
            <a:custGeom>
              <a:avLst/>
              <a:gdLst/>
              <a:ahLst/>
              <a:cxnLst/>
              <a:rect l="l" t="t" r="r" b="b"/>
              <a:pathLst>
                <a:path w="4561" h="4549" extrusionOk="0">
                  <a:moveTo>
                    <a:pt x="4299" y="1"/>
                  </a:moveTo>
                  <a:lnTo>
                    <a:pt x="3406" y="60"/>
                  </a:lnTo>
                  <a:lnTo>
                    <a:pt x="3454" y="905"/>
                  </a:lnTo>
                  <a:lnTo>
                    <a:pt x="2644" y="953"/>
                  </a:lnTo>
                  <a:lnTo>
                    <a:pt x="2596" y="108"/>
                  </a:lnTo>
                  <a:lnTo>
                    <a:pt x="1703" y="167"/>
                  </a:lnTo>
                  <a:lnTo>
                    <a:pt x="1751" y="1013"/>
                  </a:lnTo>
                  <a:lnTo>
                    <a:pt x="941" y="1060"/>
                  </a:lnTo>
                  <a:lnTo>
                    <a:pt x="894" y="215"/>
                  </a:lnTo>
                  <a:lnTo>
                    <a:pt x="1" y="274"/>
                  </a:lnTo>
                  <a:lnTo>
                    <a:pt x="263" y="4549"/>
                  </a:lnTo>
                  <a:lnTo>
                    <a:pt x="1156" y="4489"/>
                  </a:lnTo>
                  <a:lnTo>
                    <a:pt x="1013" y="1953"/>
                  </a:lnTo>
                  <a:lnTo>
                    <a:pt x="1811" y="1906"/>
                  </a:lnTo>
                  <a:lnTo>
                    <a:pt x="1965" y="4442"/>
                  </a:lnTo>
                  <a:lnTo>
                    <a:pt x="2858" y="4382"/>
                  </a:lnTo>
                  <a:lnTo>
                    <a:pt x="2704" y="1846"/>
                  </a:lnTo>
                  <a:lnTo>
                    <a:pt x="3513" y="1798"/>
                  </a:lnTo>
                  <a:lnTo>
                    <a:pt x="3668" y="4334"/>
                  </a:lnTo>
                  <a:lnTo>
                    <a:pt x="4561" y="4287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7;p28">
              <a:extLst>
                <a:ext uri="{FF2B5EF4-FFF2-40B4-BE49-F238E27FC236}">
                  <a16:creationId xmlns:a16="http://schemas.microsoft.com/office/drawing/2014/main" id="{A8E9CFDF-6EBA-42CE-A0EE-D3C4C6B4DDDA}"/>
                </a:ext>
              </a:extLst>
            </p:cNvPr>
            <p:cNvSpPr/>
            <p:nvPr/>
          </p:nvSpPr>
          <p:spPr>
            <a:xfrm>
              <a:off x="7529390" y="1422352"/>
              <a:ext cx="148207" cy="148207"/>
            </a:xfrm>
            <a:custGeom>
              <a:avLst/>
              <a:gdLst/>
              <a:ahLst/>
              <a:cxnLst/>
              <a:rect l="l" t="t" r="r" b="b"/>
              <a:pathLst>
                <a:path w="4442" h="4442" extrusionOk="0">
                  <a:moveTo>
                    <a:pt x="3382" y="0"/>
                  </a:moveTo>
                  <a:lnTo>
                    <a:pt x="798" y="155"/>
                  </a:lnTo>
                  <a:lnTo>
                    <a:pt x="846" y="1001"/>
                  </a:lnTo>
                  <a:lnTo>
                    <a:pt x="0" y="1060"/>
                  </a:lnTo>
                  <a:lnTo>
                    <a:pt x="167" y="3644"/>
                  </a:lnTo>
                  <a:lnTo>
                    <a:pt x="1012" y="3596"/>
                  </a:lnTo>
                  <a:lnTo>
                    <a:pt x="1060" y="4442"/>
                  </a:lnTo>
                  <a:lnTo>
                    <a:pt x="3644" y="4275"/>
                  </a:lnTo>
                  <a:lnTo>
                    <a:pt x="3596" y="3429"/>
                  </a:lnTo>
                  <a:lnTo>
                    <a:pt x="4441" y="3382"/>
                  </a:lnTo>
                  <a:lnTo>
                    <a:pt x="4382" y="2489"/>
                  </a:lnTo>
                  <a:lnTo>
                    <a:pt x="3489" y="2548"/>
                  </a:lnTo>
                  <a:lnTo>
                    <a:pt x="3548" y="3394"/>
                  </a:lnTo>
                  <a:lnTo>
                    <a:pt x="1048" y="3537"/>
                  </a:lnTo>
                  <a:lnTo>
                    <a:pt x="893" y="1036"/>
                  </a:lnTo>
                  <a:lnTo>
                    <a:pt x="3382" y="893"/>
                  </a:lnTo>
                  <a:lnTo>
                    <a:pt x="3441" y="1739"/>
                  </a:lnTo>
                  <a:lnTo>
                    <a:pt x="4334" y="1679"/>
                  </a:lnTo>
                  <a:lnTo>
                    <a:pt x="4275" y="786"/>
                  </a:lnTo>
                  <a:lnTo>
                    <a:pt x="3429" y="846"/>
                  </a:lnTo>
                  <a:lnTo>
                    <a:pt x="3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8;p28">
              <a:extLst>
                <a:ext uri="{FF2B5EF4-FFF2-40B4-BE49-F238E27FC236}">
                  <a16:creationId xmlns:a16="http://schemas.microsoft.com/office/drawing/2014/main" id="{38829EB1-20E7-46B4-AD05-D9EB9B756DC4}"/>
                </a:ext>
              </a:extLst>
            </p:cNvPr>
            <p:cNvSpPr/>
            <p:nvPr/>
          </p:nvSpPr>
          <p:spPr>
            <a:xfrm>
              <a:off x="7697812" y="1378244"/>
              <a:ext cx="87416" cy="87049"/>
            </a:xfrm>
            <a:custGeom>
              <a:avLst/>
              <a:gdLst/>
              <a:ahLst/>
              <a:cxnLst/>
              <a:rect l="l" t="t" r="r" b="b"/>
              <a:pathLst>
                <a:path w="2620" h="2609" extrusionOk="0">
                  <a:moveTo>
                    <a:pt x="1965" y="1"/>
                  </a:moveTo>
                  <a:lnTo>
                    <a:pt x="453" y="96"/>
                  </a:lnTo>
                  <a:lnTo>
                    <a:pt x="489" y="584"/>
                  </a:lnTo>
                  <a:lnTo>
                    <a:pt x="1" y="620"/>
                  </a:lnTo>
                  <a:lnTo>
                    <a:pt x="24" y="1132"/>
                  </a:lnTo>
                  <a:lnTo>
                    <a:pt x="548" y="1096"/>
                  </a:lnTo>
                  <a:lnTo>
                    <a:pt x="513" y="608"/>
                  </a:lnTo>
                  <a:lnTo>
                    <a:pt x="1977" y="513"/>
                  </a:lnTo>
                  <a:lnTo>
                    <a:pt x="2001" y="989"/>
                  </a:lnTo>
                  <a:lnTo>
                    <a:pt x="1013" y="1049"/>
                  </a:lnTo>
                  <a:lnTo>
                    <a:pt x="1048" y="1537"/>
                  </a:lnTo>
                  <a:lnTo>
                    <a:pt x="548" y="1573"/>
                  </a:lnTo>
                  <a:lnTo>
                    <a:pt x="584" y="2061"/>
                  </a:lnTo>
                  <a:lnTo>
                    <a:pt x="84" y="2096"/>
                  </a:lnTo>
                  <a:lnTo>
                    <a:pt x="132" y="2608"/>
                  </a:lnTo>
                  <a:lnTo>
                    <a:pt x="2620" y="2465"/>
                  </a:lnTo>
                  <a:lnTo>
                    <a:pt x="2584" y="1942"/>
                  </a:lnTo>
                  <a:lnTo>
                    <a:pt x="1096" y="2037"/>
                  </a:lnTo>
                  <a:lnTo>
                    <a:pt x="1072" y="1561"/>
                  </a:lnTo>
                  <a:lnTo>
                    <a:pt x="2060" y="1501"/>
                  </a:lnTo>
                  <a:lnTo>
                    <a:pt x="2025" y="1013"/>
                  </a:lnTo>
                  <a:lnTo>
                    <a:pt x="2525" y="977"/>
                  </a:lnTo>
                  <a:lnTo>
                    <a:pt x="2489" y="465"/>
                  </a:lnTo>
                  <a:lnTo>
                    <a:pt x="1989" y="489"/>
                  </a:lnTo>
                  <a:lnTo>
                    <a:pt x="19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;p28">
              <a:extLst>
                <a:ext uri="{FF2B5EF4-FFF2-40B4-BE49-F238E27FC236}">
                  <a16:creationId xmlns:a16="http://schemas.microsoft.com/office/drawing/2014/main" id="{2F5408A0-6534-49AA-BC5E-19F764371A05}"/>
                </a:ext>
              </a:extLst>
            </p:cNvPr>
            <p:cNvSpPr/>
            <p:nvPr/>
          </p:nvSpPr>
          <p:spPr>
            <a:xfrm>
              <a:off x="6778599" y="1186801"/>
              <a:ext cx="1218023" cy="609812"/>
            </a:xfrm>
            <a:custGeom>
              <a:avLst/>
              <a:gdLst/>
              <a:ahLst/>
              <a:cxnLst/>
              <a:rect l="l" t="t" r="r" b="b"/>
              <a:pathLst>
                <a:path w="36506" h="18277" fill="none" extrusionOk="0">
                  <a:moveTo>
                    <a:pt x="35279" y="16288"/>
                  </a:moveTo>
                  <a:lnTo>
                    <a:pt x="2156" y="18240"/>
                  </a:lnTo>
                  <a:cubicBezTo>
                    <a:pt x="1453" y="18276"/>
                    <a:pt x="858" y="17740"/>
                    <a:pt x="822" y="17050"/>
                  </a:cubicBezTo>
                  <a:lnTo>
                    <a:pt x="72" y="4298"/>
                  </a:lnTo>
                  <a:cubicBezTo>
                    <a:pt x="1" y="3048"/>
                    <a:pt x="953" y="1977"/>
                    <a:pt x="2203" y="1905"/>
                  </a:cubicBezTo>
                  <a:lnTo>
                    <a:pt x="33326" y="83"/>
                  </a:lnTo>
                  <a:cubicBezTo>
                    <a:pt x="34576" y="0"/>
                    <a:pt x="35660" y="953"/>
                    <a:pt x="35731" y="2215"/>
                  </a:cubicBezTo>
                  <a:lnTo>
                    <a:pt x="36469" y="14954"/>
                  </a:lnTo>
                  <a:cubicBezTo>
                    <a:pt x="36505" y="15645"/>
                    <a:pt x="35981" y="16252"/>
                    <a:pt x="35279" y="1628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;p28">
              <a:extLst>
                <a:ext uri="{FF2B5EF4-FFF2-40B4-BE49-F238E27FC236}">
                  <a16:creationId xmlns:a16="http://schemas.microsoft.com/office/drawing/2014/main" id="{E442C798-E8F3-483C-BC1F-C63283DA97E8}"/>
                </a:ext>
              </a:extLst>
            </p:cNvPr>
            <p:cNvSpPr/>
            <p:nvPr/>
          </p:nvSpPr>
          <p:spPr>
            <a:xfrm>
              <a:off x="6949423" y="1821152"/>
              <a:ext cx="197454" cy="53751"/>
            </a:xfrm>
            <a:custGeom>
              <a:avLst/>
              <a:gdLst/>
              <a:ahLst/>
              <a:cxnLst/>
              <a:rect l="l" t="t" r="r" b="b"/>
              <a:pathLst>
                <a:path w="5918" h="1611" extrusionOk="0">
                  <a:moveTo>
                    <a:pt x="5215" y="1"/>
                  </a:moveTo>
                  <a:cubicBezTo>
                    <a:pt x="5207" y="1"/>
                    <a:pt x="5199" y="1"/>
                    <a:pt x="5191" y="1"/>
                  </a:cubicBezTo>
                  <a:lnTo>
                    <a:pt x="643" y="287"/>
                  </a:lnTo>
                  <a:cubicBezTo>
                    <a:pt x="286" y="311"/>
                    <a:pt x="0" y="632"/>
                    <a:pt x="24" y="990"/>
                  </a:cubicBezTo>
                  <a:cubicBezTo>
                    <a:pt x="47" y="1344"/>
                    <a:pt x="333" y="1610"/>
                    <a:pt x="682" y="1610"/>
                  </a:cubicBezTo>
                  <a:cubicBezTo>
                    <a:pt x="697" y="1610"/>
                    <a:pt x="712" y="1610"/>
                    <a:pt x="727" y="1609"/>
                  </a:cubicBezTo>
                  <a:lnTo>
                    <a:pt x="5275" y="1323"/>
                  </a:lnTo>
                  <a:cubicBezTo>
                    <a:pt x="5644" y="1299"/>
                    <a:pt x="5918" y="990"/>
                    <a:pt x="5894" y="620"/>
                  </a:cubicBezTo>
                  <a:cubicBezTo>
                    <a:pt x="5871" y="271"/>
                    <a:pt x="5573" y="1"/>
                    <a:pt x="5215" y="1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1;p28">
              <a:extLst>
                <a:ext uri="{FF2B5EF4-FFF2-40B4-BE49-F238E27FC236}">
                  <a16:creationId xmlns:a16="http://schemas.microsoft.com/office/drawing/2014/main" id="{F2A01574-426E-4ADD-B7C5-6091FB6FE292}"/>
                </a:ext>
              </a:extLst>
            </p:cNvPr>
            <p:cNvSpPr/>
            <p:nvPr/>
          </p:nvSpPr>
          <p:spPr>
            <a:xfrm>
              <a:off x="7669219" y="1776645"/>
              <a:ext cx="197454" cy="53751"/>
            </a:xfrm>
            <a:custGeom>
              <a:avLst/>
              <a:gdLst/>
              <a:ahLst/>
              <a:cxnLst/>
              <a:rect l="l" t="t" r="r" b="b"/>
              <a:pathLst>
                <a:path w="5918" h="1611" extrusionOk="0">
                  <a:moveTo>
                    <a:pt x="5233" y="0"/>
                  </a:moveTo>
                  <a:cubicBezTo>
                    <a:pt x="5219" y="0"/>
                    <a:pt x="5205" y="1"/>
                    <a:pt x="5191" y="2"/>
                  </a:cubicBezTo>
                  <a:lnTo>
                    <a:pt x="643" y="288"/>
                  </a:lnTo>
                  <a:cubicBezTo>
                    <a:pt x="274" y="311"/>
                    <a:pt x="0" y="621"/>
                    <a:pt x="24" y="990"/>
                  </a:cubicBezTo>
                  <a:cubicBezTo>
                    <a:pt x="47" y="1333"/>
                    <a:pt x="334" y="1611"/>
                    <a:pt x="684" y="1611"/>
                  </a:cubicBezTo>
                  <a:cubicBezTo>
                    <a:pt x="698" y="1611"/>
                    <a:pt x="712" y="1610"/>
                    <a:pt x="727" y="1609"/>
                  </a:cubicBezTo>
                  <a:lnTo>
                    <a:pt x="5275" y="1323"/>
                  </a:lnTo>
                  <a:cubicBezTo>
                    <a:pt x="5632" y="1300"/>
                    <a:pt x="5918" y="990"/>
                    <a:pt x="5894" y="621"/>
                  </a:cubicBezTo>
                  <a:cubicBezTo>
                    <a:pt x="5871" y="278"/>
                    <a:pt x="5573" y="0"/>
                    <a:pt x="5233" y="0"/>
                  </a:cubicBezTo>
                  <a:close/>
                </a:path>
              </a:pathLst>
            </a:custGeom>
            <a:solidFill>
              <a:schemeClr val="lt2"/>
            </a:solidFill>
            <a:ln w="62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398;p52">
            <a:extLst>
              <a:ext uri="{FF2B5EF4-FFF2-40B4-BE49-F238E27FC236}">
                <a16:creationId xmlns:a16="http://schemas.microsoft.com/office/drawing/2014/main" id="{E5A4E5D9-E9F8-43E4-80C2-04D9C0D69102}"/>
              </a:ext>
            </a:extLst>
          </p:cNvPr>
          <p:cNvGrpSpPr/>
          <p:nvPr/>
        </p:nvGrpSpPr>
        <p:grpSpPr>
          <a:xfrm>
            <a:off x="7755402" y="821881"/>
            <a:ext cx="363695" cy="363695"/>
            <a:chOff x="7174725" y="1989395"/>
            <a:chExt cx="372983" cy="372983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05" name="Google Shape;1399;p52">
              <a:extLst>
                <a:ext uri="{FF2B5EF4-FFF2-40B4-BE49-F238E27FC236}">
                  <a16:creationId xmlns:a16="http://schemas.microsoft.com/office/drawing/2014/main" id="{425E1C4E-C8ED-433E-8158-F222AC52C26C}"/>
                </a:ext>
              </a:extLst>
            </p:cNvPr>
            <p:cNvSpPr/>
            <p:nvPr/>
          </p:nvSpPr>
          <p:spPr>
            <a:xfrm>
              <a:off x="7174725" y="1989395"/>
              <a:ext cx="372983" cy="372983"/>
            </a:xfrm>
            <a:custGeom>
              <a:avLst/>
              <a:gdLst/>
              <a:ahLst/>
              <a:cxnLst/>
              <a:rect l="l" t="t" r="r" b="b"/>
              <a:pathLst>
                <a:path w="12183" h="12183" extrusionOk="0">
                  <a:moveTo>
                    <a:pt x="6092" y="1"/>
                  </a:moveTo>
                  <a:cubicBezTo>
                    <a:pt x="2732" y="1"/>
                    <a:pt x="0" y="2734"/>
                    <a:pt x="0" y="6092"/>
                  </a:cubicBezTo>
                  <a:cubicBezTo>
                    <a:pt x="0" y="9451"/>
                    <a:pt x="2732" y="12183"/>
                    <a:pt x="6092" y="12183"/>
                  </a:cubicBezTo>
                  <a:cubicBezTo>
                    <a:pt x="9450" y="12183"/>
                    <a:pt x="12182" y="9451"/>
                    <a:pt x="12182" y="6092"/>
                  </a:cubicBezTo>
                  <a:cubicBezTo>
                    <a:pt x="12182" y="2732"/>
                    <a:pt x="9450" y="1"/>
                    <a:pt x="6092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6" name="Google Shape;1400;p52">
              <a:extLst>
                <a:ext uri="{FF2B5EF4-FFF2-40B4-BE49-F238E27FC236}">
                  <a16:creationId xmlns:a16="http://schemas.microsoft.com/office/drawing/2014/main" id="{EE669E23-A0CA-4D74-AFCF-70BFEDB75A9E}"/>
                </a:ext>
              </a:extLst>
            </p:cNvPr>
            <p:cNvSpPr/>
            <p:nvPr/>
          </p:nvSpPr>
          <p:spPr>
            <a:xfrm>
              <a:off x="7361231" y="1989395"/>
              <a:ext cx="186476" cy="372983"/>
            </a:xfrm>
            <a:custGeom>
              <a:avLst/>
              <a:gdLst/>
              <a:ahLst/>
              <a:cxnLst/>
              <a:rect l="l" t="t" r="r" b="b"/>
              <a:pathLst>
                <a:path w="6091" h="12183" extrusionOk="0">
                  <a:moveTo>
                    <a:pt x="0" y="1"/>
                  </a:moveTo>
                  <a:lnTo>
                    <a:pt x="0" y="12183"/>
                  </a:lnTo>
                  <a:cubicBezTo>
                    <a:pt x="3358" y="12183"/>
                    <a:pt x="6090" y="9451"/>
                    <a:pt x="6090" y="6092"/>
                  </a:cubicBezTo>
                  <a:cubicBezTo>
                    <a:pt x="6090" y="2732"/>
                    <a:pt x="3358" y="1"/>
                    <a:pt x="0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7" name="Google Shape;1401;p52">
              <a:extLst>
                <a:ext uri="{FF2B5EF4-FFF2-40B4-BE49-F238E27FC236}">
                  <a16:creationId xmlns:a16="http://schemas.microsoft.com/office/drawing/2014/main" id="{1D31A813-DBDD-48D5-B8ED-FEDA3E0CFECF}"/>
                </a:ext>
              </a:extLst>
            </p:cNvPr>
            <p:cNvSpPr/>
            <p:nvPr/>
          </p:nvSpPr>
          <p:spPr>
            <a:xfrm>
              <a:off x="7250925" y="2196964"/>
              <a:ext cx="218989" cy="24400"/>
            </a:xfrm>
            <a:custGeom>
              <a:avLst/>
              <a:gdLst/>
              <a:ahLst/>
              <a:cxnLst/>
              <a:rect l="l" t="t" r="r" b="b"/>
              <a:pathLst>
                <a:path w="7153" h="797" extrusionOk="0">
                  <a:moveTo>
                    <a:pt x="397" y="1"/>
                  </a:moveTo>
                  <a:cubicBezTo>
                    <a:pt x="178" y="1"/>
                    <a:pt x="0" y="178"/>
                    <a:pt x="0" y="399"/>
                  </a:cubicBezTo>
                  <a:cubicBezTo>
                    <a:pt x="0" y="619"/>
                    <a:pt x="178" y="796"/>
                    <a:pt x="397" y="796"/>
                  </a:cubicBezTo>
                  <a:lnTo>
                    <a:pt x="6755" y="796"/>
                  </a:lnTo>
                  <a:cubicBezTo>
                    <a:pt x="6975" y="796"/>
                    <a:pt x="7152" y="619"/>
                    <a:pt x="7152" y="399"/>
                  </a:cubicBezTo>
                  <a:cubicBezTo>
                    <a:pt x="7152" y="178"/>
                    <a:pt x="6975" y="1"/>
                    <a:pt x="6755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8" name="Google Shape;1402;p52">
              <a:extLst>
                <a:ext uri="{FF2B5EF4-FFF2-40B4-BE49-F238E27FC236}">
                  <a16:creationId xmlns:a16="http://schemas.microsoft.com/office/drawing/2014/main" id="{D39B5DB0-9F65-49E4-86DF-35DDD2D2852F}"/>
                </a:ext>
              </a:extLst>
            </p:cNvPr>
            <p:cNvSpPr/>
            <p:nvPr/>
          </p:nvSpPr>
          <p:spPr>
            <a:xfrm>
              <a:off x="7250925" y="2124009"/>
              <a:ext cx="218989" cy="24370"/>
            </a:xfrm>
            <a:custGeom>
              <a:avLst/>
              <a:gdLst/>
              <a:ahLst/>
              <a:cxnLst/>
              <a:rect l="l" t="t" r="r" b="b"/>
              <a:pathLst>
                <a:path w="7153" h="796" extrusionOk="0">
                  <a:moveTo>
                    <a:pt x="397" y="0"/>
                  </a:moveTo>
                  <a:cubicBezTo>
                    <a:pt x="178" y="0"/>
                    <a:pt x="0" y="178"/>
                    <a:pt x="0" y="397"/>
                  </a:cubicBezTo>
                  <a:cubicBezTo>
                    <a:pt x="0" y="617"/>
                    <a:pt x="178" y="796"/>
                    <a:pt x="397" y="796"/>
                  </a:cubicBezTo>
                  <a:lnTo>
                    <a:pt x="6755" y="796"/>
                  </a:lnTo>
                  <a:cubicBezTo>
                    <a:pt x="6975" y="796"/>
                    <a:pt x="7152" y="617"/>
                    <a:pt x="7152" y="397"/>
                  </a:cubicBezTo>
                  <a:cubicBezTo>
                    <a:pt x="7152" y="178"/>
                    <a:pt x="6975" y="0"/>
                    <a:pt x="6755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9" name="Google Shape;1403;p52">
              <a:extLst>
                <a:ext uri="{FF2B5EF4-FFF2-40B4-BE49-F238E27FC236}">
                  <a16:creationId xmlns:a16="http://schemas.microsoft.com/office/drawing/2014/main" id="{D6D63520-7C3E-4EEA-B42C-A4A02F287447}"/>
                </a:ext>
              </a:extLst>
            </p:cNvPr>
            <p:cNvSpPr/>
            <p:nvPr/>
          </p:nvSpPr>
          <p:spPr>
            <a:xfrm>
              <a:off x="7360405" y="2197025"/>
              <a:ext cx="109510" cy="24400"/>
            </a:xfrm>
            <a:custGeom>
              <a:avLst/>
              <a:gdLst/>
              <a:ahLst/>
              <a:cxnLst/>
              <a:rect l="l" t="t" r="r" b="b"/>
              <a:pathLst>
                <a:path w="3577" h="797" extrusionOk="0">
                  <a:moveTo>
                    <a:pt x="0" y="1"/>
                  </a:moveTo>
                  <a:lnTo>
                    <a:pt x="0" y="796"/>
                  </a:lnTo>
                  <a:lnTo>
                    <a:pt x="3179" y="796"/>
                  </a:lnTo>
                  <a:cubicBezTo>
                    <a:pt x="3399" y="796"/>
                    <a:pt x="3576" y="617"/>
                    <a:pt x="3576" y="397"/>
                  </a:cubicBezTo>
                  <a:cubicBezTo>
                    <a:pt x="3576" y="178"/>
                    <a:pt x="3399" y="1"/>
                    <a:pt x="3179" y="1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10" name="Google Shape;1404;p52">
              <a:extLst>
                <a:ext uri="{FF2B5EF4-FFF2-40B4-BE49-F238E27FC236}">
                  <a16:creationId xmlns:a16="http://schemas.microsoft.com/office/drawing/2014/main" id="{474D1794-0F7D-421F-87D8-A614CDB7696A}"/>
                </a:ext>
              </a:extLst>
            </p:cNvPr>
            <p:cNvSpPr/>
            <p:nvPr/>
          </p:nvSpPr>
          <p:spPr>
            <a:xfrm>
              <a:off x="7360405" y="2124009"/>
              <a:ext cx="109510" cy="24370"/>
            </a:xfrm>
            <a:custGeom>
              <a:avLst/>
              <a:gdLst/>
              <a:ahLst/>
              <a:cxnLst/>
              <a:rect l="l" t="t" r="r" b="b"/>
              <a:pathLst>
                <a:path w="3577" h="796" extrusionOk="0">
                  <a:moveTo>
                    <a:pt x="0" y="0"/>
                  </a:moveTo>
                  <a:lnTo>
                    <a:pt x="0" y="796"/>
                  </a:lnTo>
                  <a:lnTo>
                    <a:pt x="3179" y="796"/>
                  </a:lnTo>
                  <a:cubicBezTo>
                    <a:pt x="3399" y="796"/>
                    <a:pt x="3576" y="618"/>
                    <a:pt x="3576" y="399"/>
                  </a:cubicBezTo>
                  <a:cubicBezTo>
                    <a:pt x="3576" y="180"/>
                    <a:pt x="3399" y="0"/>
                    <a:pt x="3179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11" name="Google Shape;1485;p52">
            <a:extLst>
              <a:ext uri="{FF2B5EF4-FFF2-40B4-BE49-F238E27FC236}">
                <a16:creationId xmlns:a16="http://schemas.microsoft.com/office/drawing/2014/main" id="{09F3EBBD-2FD4-438B-BBEE-5D501E1AFA93}"/>
              </a:ext>
            </a:extLst>
          </p:cNvPr>
          <p:cNvGrpSpPr/>
          <p:nvPr/>
        </p:nvGrpSpPr>
        <p:grpSpPr>
          <a:xfrm rot="19637590">
            <a:off x="8112667" y="1866810"/>
            <a:ext cx="363695" cy="363695"/>
            <a:chOff x="3951608" y="3180808"/>
            <a:chExt cx="372983" cy="372983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112" name="Google Shape;1486;p52">
              <a:extLst>
                <a:ext uri="{FF2B5EF4-FFF2-40B4-BE49-F238E27FC236}">
                  <a16:creationId xmlns:a16="http://schemas.microsoft.com/office/drawing/2014/main" id="{8A6E1B0E-A496-420C-9A96-596BA5196C31}"/>
                </a:ext>
              </a:extLst>
            </p:cNvPr>
            <p:cNvSpPr/>
            <p:nvPr/>
          </p:nvSpPr>
          <p:spPr>
            <a:xfrm>
              <a:off x="3951608" y="3180808"/>
              <a:ext cx="372983" cy="372983"/>
            </a:xfrm>
            <a:custGeom>
              <a:avLst/>
              <a:gdLst/>
              <a:ahLst/>
              <a:cxnLst/>
              <a:rect l="l" t="t" r="r" b="b"/>
              <a:pathLst>
                <a:path w="12183" h="12183" extrusionOk="0">
                  <a:moveTo>
                    <a:pt x="6090" y="0"/>
                  </a:moveTo>
                  <a:cubicBezTo>
                    <a:pt x="2732" y="0"/>
                    <a:pt x="0" y="2732"/>
                    <a:pt x="0" y="6092"/>
                  </a:cubicBezTo>
                  <a:cubicBezTo>
                    <a:pt x="0" y="9451"/>
                    <a:pt x="2732" y="12182"/>
                    <a:pt x="6090" y="12182"/>
                  </a:cubicBezTo>
                  <a:cubicBezTo>
                    <a:pt x="9450" y="12182"/>
                    <a:pt x="12182" y="9451"/>
                    <a:pt x="12182" y="6092"/>
                  </a:cubicBezTo>
                  <a:cubicBezTo>
                    <a:pt x="12182" y="2732"/>
                    <a:pt x="9450" y="0"/>
                    <a:pt x="6090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13" name="Google Shape;1487;p52">
              <a:extLst>
                <a:ext uri="{FF2B5EF4-FFF2-40B4-BE49-F238E27FC236}">
                  <a16:creationId xmlns:a16="http://schemas.microsoft.com/office/drawing/2014/main" id="{81D8C90C-849A-494F-99B1-9172B24B69B9}"/>
                </a:ext>
              </a:extLst>
            </p:cNvPr>
            <p:cNvSpPr/>
            <p:nvPr/>
          </p:nvSpPr>
          <p:spPr>
            <a:xfrm>
              <a:off x="4138053" y="3180808"/>
              <a:ext cx="186537" cy="372983"/>
            </a:xfrm>
            <a:custGeom>
              <a:avLst/>
              <a:gdLst/>
              <a:ahLst/>
              <a:cxnLst/>
              <a:rect l="l" t="t" r="r" b="b"/>
              <a:pathLst>
                <a:path w="6093" h="12183" extrusionOk="0">
                  <a:moveTo>
                    <a:pt x="0" y="0"/>
                  </a:moveTo>
                  <a:lnTo>
                    <a:pt x="0" y="12182"/>
                  </a:lnTo>
                  <a:cubicBezTo>
                    <a:pt x="3360" y="12182"/>
                    <a:pt x="6092" y="9451"/>
                    <a:pt x="6092" y="6092"/>
                  </a:cubicBezTo>
                  <a:cubicBezTo>
                    <a:pt x="6092" y="2732"/>
                    <a:pt x="3360" y="0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14" name="Google Shape;1488;p52">
              <a:extLst>
                <a:ext uri="{FF2B5EF4-FFF2-40B4-BE49-F238E27FC236}">
                  <a16:creationId xmlns:a16="http://schemas.microsoft.com/office/drawing/2014/main" id="{426B707D-B487-40D1-BEF2-3871B8321994}"/>
                </a:ext>
              </a:extLst>
            </p:cNvPr>
            <p:cNvSpPr/>
            <p:nvPr/>
          </p:nvSpPr>
          <p:spPr>
            <a:xfrm>
              <a:off x="4028574" y="3240997"/>
              <a:ext cx="219020" cy="244522"/>
            </a:xfrm>
            <a:custGeom>
              <a:avLst/>
              <a:gdLst/>
              <a:ahLst/>
              <a:cxnLst/>
              <a:rect l="l" t="t" r="r" b="b"/>
              <a:pathLst>
                <a:path w="7154" h="7987" extrusionOk="0">
                  <a:moveTo>
                    <a:pt x="5176" y="0"/>
                  </a:moveTo>
                  <a:cubicBezTo>
                    <a:pt x="5017" y="0"/>
                    <a:pt x="4865" y="96"/>
                    <a:pt x="4804" y="255"/>
                  </a:cubicBezTo>
                  <a:lnTo>
                    <a:pt x="3849" y="2403"/>
                  </a:lnTo>
                  <a:lnTo>
                    <a:pt x="399" y="2403"/>
                  </a:lnTo>
                  <a:cubicBezTo>
                    <a:pt x="178" y="2403"/>
                    <a:pt x="0" y="2582"/>
                    <a:pt x="0" y="2801"/>
                  </a:cubicBezTo>
                  <a:cubicBezTo>
                    <a:pt x="0" y="3021"/>
                    <a:pt x="178" y="3198"/>
                    <a:pt x="399" y="3198"/>
                  </a:cubicBezTo>
                  <a:lnTo>
                    <a:pt x="3496" y="3198"/>
                  </a:lnTo>
                  <a:lnTo>
                    <a:pt x="2789" y="4788"/>
                  </a:lnTo>
                  <a:lnTo>
                    <a:pt x="399" y="4788"/>
                  </a:lnTo>
                  <a:cubicBezTo>
                    <a:pt x="178" y="4788"/>
                    <a:pt x="0" y="4965"/>
                    <a:pt x="0" y="5186"/>
                  </a:cubicBezTo>
                  <a:cubicBezTo>
                    <a:pt x="0" y="5406"/>
                    <a:pt x="178" y="5583"/>
                    <a:pt x="399" y="5583"/>
                  </a:cubicBezTo>
                  <a:lnTo>
                    <a:pt x="2436" y="5583"/>
                  </a:lnTo>
                  <a:lnTo>
                    <a:pt x="1625" y="7409"/>
                  </a:lnTo>
                  <a:cubicBezTo>
                    <a:pt x="1521" y="7612"/>
                    <a:pt x="1610" y="7860"/>
                    <a:pt x="1818" y="7952"/>
                  </a:cubicBezTo>
                  <a:cubicBezTo>
                    <a:pt x="1870" y="7975"/>
                    <a:pt x="1925" y="7986"/>
                    <a:pt x="1979" y="7986"/>
                  </a:cubicBezTo>
                  <a:cubicBezTo>
                    <a:pt x="2138" y="7986"/>
                    <a:pt x="2289" y="7890"/>
                    <a:pt x="2350" y="7732"/>
                  </a:cubicBezTo>
                  <a:lnTo>
                    <a:pt x="3305" y="5583"/>
                  </a:lnTo>
                  <a:lnTo>
                    <a:pt x="6757" y="5583"/>
                  </a:lnTo>
                  <a:cubicBezTo>
                    <a:pt x="6976" y="5583"/>
                    <a:pt x="7154" y="5406"/>
                    <a:pt x="7154" y="5186"/>
                  </a:cubicBezTo>
                  <a:cubicBezTo>
                    <a:pt x="7154" y="4965"/>
                    <a:pt x="6976" y="4788"/>
                    <a:pt x="6757" y="4788"/>
                  </a:cubicBezTo>
                  <a:lnTo>
                    <a:pt x="3658" y="4788"/>
                  </a:lnTo>
                  <a:lnTo>
                    <a:pt x="4364" y="3198"/>
                  </a:lnTo>
                  <a:lnTo>
                    <a:pt x="6757" y="3198"/>
                  </a:lnTo>
                  <a:cubicBezTo>
                    <a:pt x="6976" y="3198"/>
                    <a:pt x="7154" y="3021"/>
                    <a:pt x="7154" y="2801"/>
                  </a:cubicBezTo>
                  <a:cubicBezTo>
                    <a:pt x="7154" y="2582"/>
                    <a:pt x="6976" y="2403"/>
                    <a:pt x="6757" y="2403"/>
                  </a:cubicBezTo>
                  <a:lnTo>
                    <a:pt x="4719" y="2403"/>
                  </a:lnTo>
                  <a:lnTo>
                    <a:pt x="5529" y="577"/>
                  </a:lnTo>
                  <a:cubicBezTo>
                    <a:pt x="5633" y="374"/>
                    <a:pt x="5544" y="128"/>
                    <a:pt x="5337" y="34"/>
                  </a:cubicBezTo>
                  <a:cubicBezTo>
                    <a:pt x="5284" y="11"/>
                    <a:pt x="5230" y="0"/>
                    <a:pt x="5176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15" name="Google Shape;1489;p52">
              <a:extLst>
                <a:ext uri="{FF2B5EF4-FFF2-40B4-BE49-F238E27FC236}">
                  <a16:creationId xmlns:a16="http://schemas.microsoft.com/office/drawing/2014/main" id="{B8924166-7B49-48F3-8A8C-FFAE482F7DAF}"/>
                </a:ext>
              </a:extLst>
            </p:cNvPr>
            <p:cNvSpPr/>
            <p:nvPr/>
          </p:nvSpPr>
          <p:spPr>
            <a:xfrm>
              <a:off x="4138053" y="3240997"/>
              <a:ext cx="109540" cy="170893"/>
            </a:xfrm>
            <a:custGeom>
              <a:avLst/>
              <a:gdLst/>
              <a:ahLst/>
              <a:cxnLst/>
              <a:rect l="l" t="t" r="r" b="b"/>
              <a:pathLst>
                <a:path w="3578" h="5582" extrusionOk="0">
                  <a:moveTo>
                    <a:pt x="1600" y="0"/>
                  </a:moveTo>
                  <a:cubicBezTo>
                    <a:pt x="1441" y="0"/>
                    <a:pt x="1289" y="96"/>
                    <a:pt x="1228" y="255"/>
                  </a:cubicBezTo>
                  <a:lnTo>
                    <a:pt x="273" y="2403"/>
                  </a:lnTo>
                  <a:lnTo>
                    <a:pt x="0" y="2403"/>
                  </a:lnTo>
                  <a:lnTo>
                    <a:pt x="0" y="5582"/>
                  </a:lnTo>
                  <a:lnTo>
                    <a:pt x="3181" y="5582"/>
                  </a:lnTo>
                  <a:cubicBezTo>
                    <a:pt x="3400" y="5582"/>
                    <a:pt x="3578" y="5404"/>
                    <a:pt x="3578" y="5185"/>
                  </a:cubicBezTo>
                  <a:cubicBezTo>
                    <a:pt x="3578" y="4964"/>
                    <a:pt x="3400" y="4786"/>
                    <a:pt x="3181" y="4786"/>
                  </a:cubicBezTo>
                  <a:lnTo>
                    <a:pt x="82" y="4786"/>
                  </a:lnTo>
                  <a:lnTo>
                    <a:pt x="788" y="3197"/>
                  </a:lnTo>
                  <a:lnTo>
                    <a:pt x="3181" y="3198"/>
                  </a:lnTo>
                  <a:cubicBezTo>
                    <a:pt x="3400" y="3198"/>
                    <a:pt x="3578" y="3021"/>
                    <a:pt x="3578" y="2801"/>
                  </a:cubicBezTo>
                  <a:cubicBezTo>
                    <a:pt x="3578" y="2582"/>
                    <a:pt x="3400" y="2403"/>
                    <a:pt x="3181" y="2403"/>
                  </a:cubicBezTo>
                  <a:lnTo>
                    <a:pt x="1143" y="2403"/>
                  </a:lnTo>
                  <a:lnTo>
                    <a:pt x="1953" y="577"/>
                  </a:lnTo>
                  <a:cubicBezTo>
                    <a:pt x="2057" y="374"/>
                    <a:pt x="1968" y="128"/>
                    <a:pt x="1761" y="34"/>
                  </a:cubicBezTo>
                  <a:cubicBezTo>
                    <a:pt x="1708" y="11"/>
                    <a:pt x="1654" y="0"/>
                    <a:pt x="1600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708;p38">
            <a:extLst>
              <a:ext uri="{FF2B5EF4-FFF2-40B4-BE49-F238E27FC236}">
                <a16:creationId xmlns:a16="http://schemas.microsoft.com/office/drawing/2014/main" id="{C0D53394-FA68-424E-B11D-D51CBBD182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1457995"/>
              </p:ext>
            </p:extLst>
          </p:nvPr>
        </p:nvGraphicFramePr>
        <p:xfrm>
          <a:off x="1041990" y="652070"/>
          <a:ext cx="6624083" cy="41956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6447">
                  <a:extLst>
                    <a:ext uri="{9D8B030D-6E8A-4147-A177-3AD203B41FA5}">
                      <a16:colId xmlns:a16="http://schemas.microsoft.com/office/drawing/2014/main" val="3043727612"/>
                    </a:ext>
                  </a:extLst>
                </a:gridCol>
                <a:gridCol w="2993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286">
                  <a:extLst>
                    <a:ext uri="{9D8B030D-6E8A-4147-A177-3AD203B41FA5}">
                      <a16:colId xmlns:a16="http://schemas.microsoft.com/office/drawing/2014/main" val="2011678957"/>
                    </a:ext>
                  </a:extLst>
                </a:gridCol>
              </a:tblGrid>
              <a:tr h="8628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Gene</a:t>
                      </a:r>
                      <a:endParaRPr sz="17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7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α</a:t>
                      </a:r>
                      <a:r>
                        <a:rPr lang="en-US" sz="17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=</a:t>
                      </a:r>
                      <a:r>
                        <a:rPr lang="en" sz="17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0.05</a:t>
                      </a:r>
                      <a:endParaRPr sz="17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7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α</a:t>
                      </a:r>
                      <a:r>
                        <a:rPr lang="en-US" sz="17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=0.008</a:t>
                      </a:r>
                      <a:endParaRPr sz="17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3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739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ene 1 vs Gene 2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739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0.98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0.348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3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B8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Gene 1 vs Gene 3</a:t>
                      </a: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B8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.012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.111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3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Gene 1 vs Gene 4</a:t>
                      </a: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.011</a:t>
                      </a: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.003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3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Gene 2 vs Gene 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.0.36</a:t>
                      </a: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.493</a:t>
                      </a: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32775"/>
                  </a:ext>
                </a:extLst>
              </a:tr>
              <a:tr h="5013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Gene 2 vs Gene 4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0.02</a:t>
                      </a: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.078</a:t>
                      </a: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254893"/>
                  </a:ext>
                </a:extLst>
              </a:tr>
              <a:tr h="5013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Gene 3 vs Gene 4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F3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0.028</a:t>
                      </a: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0.234</a:t>
                      </a: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65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8FE0-5732-4070-AC7D-CF65E0BF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055157"/>
            <a:ext cx="8520600" cy="841800"/>
          </a:xfrm>
        </p:spPr>
        <p:txBody>
          <a:bodyPr/>
          <a:lstStyle/>
          <a:p>
            <a:r>
              <a:rPr lang="en-US" dirty="0"/>
              <a:t>Do you think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palatino"/>
              </a:rPr>
              <a:t> Bonferroni correction(</a:t>
            </a:r>
            <a:r>
              <a:rPr lang="en-US" dirty="0"/>
              <a:t> </a:t>
            </a:r>
            <a:r>
              <a:rPr lang="en-US" sz="3600" dirty="0"/>
              <a:t>α/n)</a:t>
            </a:r>
            <a:br>
              <a:rPr lang="en-US" sz="3600" dirty="0"/>
            </a:br>
            <a:r>
              <a:rPr lang="en-US" sz="3600" dirty="0"/>
              <a:t>is good for testing </a:t>
            </a:r>
            <a:r>
              <a:rPr lang="en-US" dirty="0"/>
              <a:t>10,000 genes?</a:t>
            </a:r>
            <a:r>
              <a:rPr lang="en-US" sz="36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0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inus Sign 4">
            <a:extLst>
              <a:ext uri="{FF2B5EF4-FFF2-40B4-BE49-F238E27FC236}">
                <a16:creationId xmlns:a16="http://schemas.microsoft.com/office/drawing/2014/main" id="{07BA34A8-6BF2-40D3-B001-A79D44F09B9E}"/>
              </a:ext>
            </a:extLst>
          </p:cNvPr>
          <p:cNvSpPr/>
          <p:nvPr/>
        </p:nvSpPr>
        <p:spPr>
          <a:xfrm>
            <a:off x="707149" y="2402734"/>
            <a:ext cx="7932901" cy="391886"/>
          </a:xfrm>
          <a:prstGeom prst="mathMinus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2E209B4-8D8E-47B5-9D9C-C2D7B5A685D6}"/>
              </a:ext>
            </a:extLst>
          </p:cNvPr>
          <p:cNvSpPr/>
          <p:nvPr/>
        </p:nvSpPr>
        <p:spPr>
          <a:xfrm>
            <a:off x="4306824" y="2694147"/>
            <a:ext cx="530351" cy="562851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B6B5E-4250-41D4-BA72-062F5622FADC}"/>
              </a:ext>
            </a:extLst>
          </p:cNvPr>
          <p:cNvSpPr txBox="1"/>
          <p:nvPr/>
        </p:nvSpPr>
        <p:spPr>
          <a:xfrm>
            <a:off x="1514576" y="1901483"/>
            <a:ext cx="279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Type I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D3EFB-038F-4841-9C56-102B14BF7790}"/>
              </a:ext>
            </a:extLst>
          </p:cNvPr>
          <p:cNvSpPr txBox="1"/>
          <p:nvPr/>
        </p:nvSpPr>
        <p:spPr>
          <a:xfrm>
            <a:off x="5390307" y="1940356"/>
            <a:ext cx="3419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Type II error</a:t>
            </a:r>
          </a:p>
        </p:txBody>
      </p:sp>
    </p:spTree>
    <p:extLst>
      <p:ext uri="{BB962C8B-B14F-4D97-AF65-F5344CB8AC3E}">
        <p14:creationId xmlns:p14="http://schemas.microsoft.com/office/powerpoint/2010/main" val="3723303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inus Sign 4">
            <a:extLst>
              <a:ext uri="{FF2B5EF4-FFF2-40B4-BE49-F238E27FC236}">
                <a16:creationId xmlns:a16="http://schemas.microsoft.com/office/drawing/2014/main" id="{07BA34A8-6BF2-40D3-B001-A79D44F09B9E}"/>
              </a:ext>
            </a:extLst>
          </p:cNvPr>
          <p:cNvSpPr/>
          <p:nvPr/>
        </p:nvSpPr>
        <p:spPr>
          <a:xfrm rot="20188028">
            <a:off x="707149" y="2402734"/>
            <a:ext cx="7932901" cy="391886"/>
          </a:xfrm>
          <a:prstGeom prst="mathMinus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2E209B4-8D8E-47B5-9D9C-C2D7B5A685D6}"/>
              </a:ext>
            </a:extLst>
          </p:cNvPr>
          <p:cNvSpPr/>
          <p:nvPr/>
        </p:nvSpPr>
        <p:spPr>
          <a:xfrm>
            <a:off x="4306824" y="2694147"/>
            <a:ext cx="530351" cy="562851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B6B5E-4250-41D4-BA72-062F5622FADC}"/>
              </a:ext>
            </a:extLst>
          </p:cNvPr>
          <p:cNvSpPr txBox="1"/>
          <p:nvPr/>
        </p:nvSpPr>
        <p:spPr>
          <a:xfrm>
            <a:off x="1514576" y="1901483"/>
            <a:ext cx="279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Type I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D3EFB-038F-4841-9C56-102B14BF7790}"/>
              </a:ext>
            </a:extLst>
          </p:cNvPr>
          <p:cNvSpPr txBox="1"/>
          <p:nvPr/>
        </p:nvSpPr>
        <p:spPr>
          <a:xfrm>
            <a:off x="5524315" y="2193870"/>
            <a:ext cx="3419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Type II error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B6AA9E5-B28B-4688-9E24-2536D2BACBA7}"/>
              </a:ext>
            </a:extLst>
          </p:cNvPr>
          <p:cNvSpPr/>
          <p:nvPr/>
        </p:nvSpPr>
        <p:spPr>
          <a:xfrm>
            <a:off x="871712" y="2270645"/>
            <a:ext cx="87086" cy="934712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C202D23-FB7C-488F-87BB-FA48139003E8}"/>
              </a:ext>
            </a:extLst>
          </p:cNvPr>
          <p:cNvSpPr/>
          <p:nvPr/>
        </p:nvSpPr>
        <p:spPr>
          <a:xfrm rot="10800000">
            <a:off x="8185201" y="2193870"/>
            <a:ext cx="87086" cy="934712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6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708;p38">
            <a:extLst>
              <a:ext uri="{FF2B5EF4-FFF2-40B4-BE49-F238E27FC236}">
                <a16:creationId xmlns:a16="http://schemas.microsoft.com/office/drawing/2014/main" id="{347BA452-C3B2-4672-8F1C-28112D175E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6534990"/>
              </p:ext>
            </p:extLst>
          </p:nvPr>
        </p:nvGraphicFramePr>
        <p:xfrm>
          <a:off x="2441004" y="2104620"/>
          <a:ext cx="439892" cy="21466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9892">
                  <a:extLst>
                    <a:ext uri="{9D8B030D-6E8A-4147-A177-3AD203B41FA5}">
                      <a16:colId xmlns:a16="http://schemas.microsoft.com/office/drawing/2014/main" val="3043727612"/>
                    </a:ext>
                  </a:extLst>
                </a:gridCol>
              </a:tblGrid>
              <a:tr h="45920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</a:t>
                      </a:r>
                      <a:endParaRPr sz="17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73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B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3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2775"/>
                  </a:ext>
                </a:extLst>
              </a:tr>
            </a:tbl>
          </a:graphicData>
        </a:graphic>
      </p:graphicFrame>
      <p:graphicFrame>
        <p:nvGraphicFramePr>
          <p:cNvPr id="12" name="Google Shape;708;p38">
            <a:extLst>
              <a:ext uri="{FF2B5EF4-FFF2-40B4-BE49-F238E27FC236}">
                <a16:creationId xmlns:a16="http://schemas.microsoft.com/office/drawing/2014/main" id="{057486D7-65EC-440E-A9C5-22463C223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8339663"/>
              </p:ext>
            </p:extLst>
          </p:nvPr>
        </p:nvGraphicFramePr>
        <p:xfrm>
          <a:off x="2966484" y="2104621"/>
          <a:ext cx="2140247" cy="214668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52086">
                  <a:extLst>
                    <a:ext uri="{9D8B030D-6E8A-4147-A177-3AD203B41FA5}">
                      <a16:colId xmlns:a16="http://schemas.microsoft.com/office/drawing/2014/main" val="1052069281"/>
                    </a:ext>
                  </a:extLst>
                </a:gridCol>
                <a:gridCol w="1088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3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variables</a:t>
                      </a:r>
                      <a:endParaRPr sz="17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chemeClr val="dk1"/>
                          </a:solidFill>
                          <a:sym typeface="Lato"/>
                        </a:rPr>
                        <a:t>P value</a:t>
                      </a:r>
                      <a:endParaRPr sz="17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sym typeface="Lato"/>
                        </a:rPr>
                        <a:t>0.008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sym typeface="Lato"/>
                        </a:rPr>
                        <a:t>0.039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sym typeface="Lato"/>
                        </a:rPr>
                        <a:t>0.062</a:t>
                      </a:r>
                      <a:endParaRPr lang="en-US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sym typeface="Lato"/>
                        </a:rPr>
                        <a:t>0.071</a:t>
                      </a:r>
                      <a:endParaRPr lang="en-US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56432775"/>
                  </a:ext>
                </a:extLst>
              </a:tr>
            </a:tbl>
          </a:graphicData>
        </a:graphic>
      </p:graphicFrame>
      <p:graphicFrame>
        <p:nvGraphicFramePr>
          <p:cNvPr id="14" name="Google Shape;708;p38">
            <a:extLst>
              <a:ext uri="{FF2B5EF4-FFF2-40B4-BE49-F238E27FC236}">
                <a16:creationId xmlns:a16="http://schemas.microsoft.com/office/drawing/2014/main" id="{0EA42574-FDA8-46AE-A4A4-63C806561E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9942897"/>
              </p:ext>
            </p:extLst>
          </p:nvPr>
        </p:nvGraphicFramePr>
        <p:xfrm>
          <a:off x="5357856" y="2104620"/>
          <a:ext cx="1016165" cy="214668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16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3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chemeClr val="dk1"/>
                          </a:solidFill>
                          <a:sym typeface="Lato"/>
                        </a:rPr>
                        <a:t>(</a:t>
                      </a:r>
                      <a:r>
                        <a:rPr lang="en-US" sz="1700" b="1" dirty="0" err="1">
                          <a:solidFill>
                            <a:schemeClr val="dk1"/>
                          </a:solidFill>
                          <a:sym typeface="Lato"/>
                        </a:rPr>
                        <a:t>i</a:t>
                      </a:r>
                      <a:r>
                        <a:rPr lang="en-US" sz="1700" b="1" dirty="0">
                          <a:solidFill>
                            <a:schemeClr val="dk1"/>
                          </a:solidFill>
                          <a:sym typeface="Lato"/>
                        </a:rPr>
                        <a:t>/n)*Q </a:t>
                      </a:r>
                      <a:endParaRPr sz="17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sym typeface="Lato"/>
                        </a:rPr>
                        <a:t>0.010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sym typeface="Lato"/>
                        </a:rPr>
                        <a:t>0.030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sym typeface="Lato"/>
                        </a:rPr>
                        <a:t>0.060</a:t>
                      </a:r>
                      <a:endParaRPr lang="en-US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sym typeface="Lato"/>
                        </a:rPr>
                        <a:t>.0.071</a:t>
                      </a:r>
                      <a:endParaRPr lang="en-US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5643277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3425A6A-B4F1-4982-923B-DABCE11A37AB}"/>
              </a:ext>
            </a:extLst>
          </p:cNvPr>
          <p:cNvSpPr txBox="1"/>
          <p:nvPr/>
        </p:nvSpPr>
        <p:spPr>
          <a:xfrm>
            <a:off x="594205" y="562587"/>
            <a:ext cx="8155173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palatino"/>
              </a:rPr>
              <a:t>Controlling the false discovery rate: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alatino"/>
              </a:rPr>
              <a:t>Benjamini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alatino"/>
              </a:rPr>
              <a:t>-Hochberg procedure </a:t>
            </a:r>
            <a:endParaRPr lang="en-US" sz="2400" b="1" i="0" dirty="0">
              <a:solidFill>
                <a:srgbClr val="000000"/>
              </a:solidFill>
              <a:effectLst/>
              <a:latin typeface="palatino"/>
            </a:endParaRPr>
          </a:p>
          <a:p>
            <a:endParaRPr lang="en-US" sz="2800" b="1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25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87AD-8B1D-40A3-B64B-BA192B0B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78393"/>
            <a:ext cx="8520600" cy="841800"/>
          </a:xfrm>
        </p:spPr>
        <p:txBody>
          <a:bodyPr/>
          <a:lstStyle/>
          <a:p>
            <a:r>
              <a:rPr lang="en-US" dirty="0"/>
              <a:t>Now, let’s play!</a:t>
            </a:r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BD414F06-46FB-459A-BEDC-C86635FFE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963" y="2631458"/>
            <a:ext cx="1555749" cy="155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ee the source image">
            <a:extLst>
              <a:ext uri="{FF2B5EF4-FFF2-40B4-BE49-F238E27FC236}">
                <a16:creationId xmlns:a16="http://schemas.microsoft.com/office/drawing/2014/main" id="{088B5F79-9168-437E-9800-B0C37B9F8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547" y="2631458"/>
            <a:ext cx="1880054" cy="14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Close">
            <a:extLst>
              <a:ext uri="{FF2B5EF4-FFF2-40B4-BE49-F238E27FC236}">
                <a16:creationId xmlns:a16="http://schemas.microsoft.com/office/drawing/2014/main" id="{899EFCD4-E2E9-4349-AD87-454B29C5A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4188" y="2801257"/>
            <a:ext cx="1163850" cy="116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1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Summary!</a:t>
            </a:r>
            <a:endParaRPr dirty="0"/>
          </a:p>
        </p:txBody>
      </p:sp>
      <p:sp>
        <p:nvSpPr>
          <p:cNvPr id="630" name="Google Shape;630;p28"/>
          <p:cNvSpPr/>
          <p:nvPr/>
        </p:nvSpPr>
        <p:spPr>
          <a:xfrm>
            <a:off x="594912" y="984175"/>
            <a:ext cx="3870452" cy="1673324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8"/>
          <p:cNvSpPr/>
          <p:nvPr/>
        </p:nvSpPr>
        <p:spPr>
          <a:xfrm>
            <a:off x="608723" y="2875178"/>
            <a:ext cx="3870452" cy="1673324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8"/>
          <p:cNvSpPr/>
          <p:nvPr/>
        </p:nvSpPr>
        <p:spPr>
          <a:xfrm>
            <a:off x="4678638" y="1029658"/>
            <a:ext cx="3870452" cy="1673324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8"/>
          <p:cNvSpPr/>
          <p:nvPr/>
        </p:nvSpPr>
        <p:spPr>
          <a:xfrm>
            <a:off x="4664825" y="2875178"/>
            <a:ext cx="3870452" cy="1673324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99;p16">
            <a:extLst>
              <a:ext uri="{FF2B5EF4-FFF2-40B4-BE49-F238E27FC236}">
                <a16:creationId xmlns:a16="http://schemas.microsoft.com/office/drawing/2014/main" id="{76D9960B-1790-4AFE-83EC-18AE096E13F9}"/>
              </a:ext>
            </a:extLst>
          </p:cNvPr>
          <p:cNvSpPr txBox="1"/>
          <p:nvPr/>
        </p:nvSpPr>
        <p:spPr>
          <a:xfrm>
            <a:off x="1553795" y="1395331"/>
            <a:ext cx="260431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cannot repeat your experiment</a:t>
            </a:r>
            <a:endParaRPr sz="2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FEA35E-8521-49ED-B32B-F6C0F3DF78F6}"/>
              </a:ext>
            </a:extLst>
          </p:cNvPr>
          <p:cNvSpPr txBox="1"/>
          <p:nvPr/>
        </p:nvSpPr>
        <p:spPr>
          <a:xfrm>
            <a:off x="1594877" y="2987690"/>
            <a:ext cx="264999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using </a:t>
            </a:r>
            <a:r>
              <a:rPr lang="en-US" sz="2200" dirty="0">
                <a:latin typeface="Cambria" panose="02040503050406030204" pitchFamily="18" charset="0"/>
              </a:rPr>
              <a:t>suitable p-value adjustment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method</a:t>
            </a:r>
            <a:endParaRPr lang="en-US" sz="2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631C18-0563-4FF2-A53E-023AE93E2516}"/>
              </a:ext>
            </a:extLst>
          </p:cNvPr>
          <p:cNvSpPr txBox="1"/>
          <p:nvPr/>
        </p:nvSpPr>
        <p:spPr>
          <a:xfrm>
            <a:off x="5659029" y="1495338"/>
            <a:ext cx="32416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i="0" dirty="0">
                <a:solidFill>
                  <a:srgbClr val="000000"/>
                </a:solidFill>
                <a:effectLst/>
                <a:latin typeface="palatino"/>
              </a:rPr>
              <a:t>Bonferroni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palatino"/>
              </a:rPr>
              <a:t> very strict</a:t>
            </a:r>
          </a:p>
          <a:p>
            <a:r>
              <a:rPr lang="en-US" sz="2200" b="1" i="0" dirty="0">
                <a:solidFill>
                  <a:srgbClr val="000000"/>
                </a:solidFill>
                <a:effectLst/>
                <a:latin typeface="palatino"/>
              </a:rPr>
              <a:t>BH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palatino"/>
              </a:rPr>
              <a:t> more Powerful  </a:t>
            </a:r>
          </a:p>
        </p:txBody>
      </p:sp>
      <p:sp>
        <p:nvSpPr>
          <p:cNvPr id="47" name="Google Shape;84;p16">
            <a:extLst>
              <a:ext uri="{FF2B5EF4-FFF2-40B4-BE49-F238E27FC236}">
                <a16:creationId xmlns:a16="http://schemas.microsoft.com/office/drawing/2014/main" id="{F2B243B0-3BC7-49D3-8FBB-27635D89D9AC}"/>
              </a:ext>
            </a:extLst>
          </p:cNvPr>
          <p:cNvSpPr/>
          <p:nvPr/>
        </p:nvSpPr>
        <p:spPr>
          <a:xfrm>
            <a:off x="811341" y="3375961"/>
            <a:ext cx="742454" cy="762933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8" name="Google Shape;672;p29">
            <a:extLst>
              <a:ext uri="{FF2B5EF4-FFF2-40B4-BE49-F238E27FC236}">
                <a16:creationId xmlns:a16="http://schemas.microsoft.com/office/drawing/2014/main" id="{853D0514-15BD-4F2E-A6FD-F64B94354A7F}"/>
              </a:ext>
            </a:extLst>
          </p:cNvPr>
          <p:cNvSpPr/>
          <p:nvPr/>
        </p:nvSpPr>
        <p:spPr>
          <a:xfrm>
            <a:off x="994544" y="3527645"/>
            <a:ext cx="344057" cy="459355"/>
          </a:xfrm>
          <a:custGeom>
            <a:avLst/>
            <a:gdLst/>
            <a:ahLst/>
            <a:cxnLst/>
            <a:rect l="l" t="t" r="r" b="b"/>
            <a:pathLst>
              <a:path w="15129" h="16663" extrusionOk="0">
                <a:moveTo>
                  <a:pt x="8052" y="646"/>
                </a:moveTo>
                <a:cubicBezTo>
                  <a:pt x="8123" y="646"/>
                  <a:pt x="8194" y="649"/>
                  <a:pt x="8265" y="653"/>
                </a:cubicBezTo>
                <a:cubicBezTo>
                  <a:pt x="11613" y="862"/>
                  <a:pt x="11634" y="5926"/>
                  <a:pt x="10065" y="7913"/>
                </a:cubicBezTo>
                <a:lnTo>
                  <a:pt x="10065" y="7934"/>
                </a:lnTo>
                <a:cubicBezTo>
                  <a:pt x="10044" y="7955"/>
                  <a:pt x="10044" y="7955"/>
                  <a:pt x="10044" y="7976"/>
                </a:cubicBezTo>
                <a:cubicBezTo>
                  <a:pt x="9123" y="9336"/>
                  <a:pt x="9835" y="10905"/>
                  <a:pt x="10985" y="11910"/>
                </a:cubicBezTo>
                <a:cubicBezTo>
                  <a:pt x="11550" y="12412"/>
                  <a:pt x="12283" y="12558"/>
                  <a:pt x="12910" y="12977"/>
                </a:cubicBezTo>
                <a:cubicBezTo>
                  <a:pt x="13915" y="13667"/>
                  <a:pt x="14291" y="14734"/>
                  <a:pt x="14459" y="15864"/>
                </a:cubicBezTo>
                <a:cubicBezTo>
                  <a:pt x="12541" y="15961"/>
                  <a:pt x="10619" y="15987"/>
                  <a:pt x="8700" y="15987"/>
                </a:cubicBezTo>
                <a:cubicBezTo>
                  <a:pt x="6316" y="15987"/>
                  <a:pt x="3935" y="15946"/>
                  <a:pt x="1570" y="15946"/>
                </a:cubicBezTo>
                <a:cubicBezTo>
                  <a:pt x="1291" y="15946"/>
                  <a:pt x="1012" y="15947"/>
                  <a:pt x="733" y="15948"/>
                </a:cubicBezTo>
                <a:cubicBezTo>
                  <a:pt x="775" y="13835"/>
                  <a:pt x="2616" y="13186"/>
                  <a:pt x="4185" y="12098"/>
                </a:cubicBezTo>
                <a:cubicBezTo>
                  <a:pt x="5566" y="11156"/>
                  <a:pt x="6068" y="9922"/>
                  <a:pt x="5629" y="8290"/>
                </a:cubicBezTo>
                <a:cubicBezTo>
                  <a:pt x="5587" y="8227"/>
                  <a:pt x="5545" y="8164"/>
                  <a:pt x="5483" y="8102"/>
                </a:cubicBezTo>
                <a:cubicBezTo>
                  <a:pt x="5483" y="8102"/>
                  <a:pt x="5483" y="8081"/>
                  <a:pt x="5462" y="8081"/>
                </a:cubicBezTo>
                <a:cubicBezTo>
                  <a:pt x="4374" y="6804"/>
                  <a:pt x="3620" y="5047"/>
                  <a:pt x="4143" y="3373"/>
                </a:cubicBezTo>
                <a:cubicBezTo>
                  <a:pt x="4645" y="1808"/>
                  <a:pt x="6379" y="646"/>
                  <a:pt x="8052" y="646"/>
                </a:cubicBezTo>
                <a:close/>
                <a:moveTo>
                  <a:pt x="8100" y="0"/>
                </a:moveTo>
                <a:cubicBezTo>
                  <a:pt x="6249" y="0"/>
                  <a:pt x="4288" y="1193"/>
                  <a:pt x="3620" y="2933"/>
                </a:cubicBezTo>
                <a:cubicBezTo>
                  <a:pt x="2867" y="4921"/>
                  <a:pt x="3704" y="7014"/>
                  <a:pt x="5022" y="8541"/>
                </a:cubicBezTo>
                <a:cubicBezTo>
                  <a:pt x="5587" y="10759"/>
                  <a:pt x="3851" y="11491"/>
                  <a:pt x="2239" y="12537"/>
                </a:cubicBezTo>
                <a:cubicBezTo>
                  <a:pt x="858" y="13416"/>
                  <a:pt x="1" y="14567"/>
                  <a:pt x="105" y="16304"/>
                </a:cubicBezTo>
                <a:cubicBezTo>
                  <a:pt x="124" y="16515"/>
                  <a:pt x="302" y="16620"/>
                  <a:pt x="476" y="16620"/>
                </a:cubicBezTo>
                <a:cubicBezTo>
                  <a:pt x="492" y="16620"/>
                  <a:pt x="508" y="16619"/>
                  <a:pt x="524" y="16618"/>
                </a:cubicBezTo>
                <a:cubicBezTo>
                  <a:pt x="545" y="16618"/>
                  <a:pt x="607" y="16638"/>
                  <a:pt x="628" y="16638"/>
                </a:cubicBezTo>
                <a:cubicBezTo>
                  <a:pt x="964" y="16637"/>
                  <a:pt x="1300" y="16636"/>
                  <a:pt x="1636" y="16636"/>
                </a:cubicBezTo>
                <a:cubicBezTo>
                  <a:pt x="3769" y="16636"/>
                  <a:pt x="5910" y="16662"/>
                  <a:pt x="8050" y="16662"/>
                </a:cubicBezTo>
                <a:cubicBezTo>
                  <a:pt x="10322" y="16662"/>
                  <a:pt x="12594" y="16633"/>
                  <a:pt x="14856" y="16513"/>
                </a:cubicBezTo>
                <a:cubicBezTo>
                  <a:pt x="14877" y="16513"/>
                  <a:pt x="14919" y="16513"/>
                  <a:pt x="14961" y="16471"/>
                </a:cubicBezTo>
                <a:cubicBezTo>
                  <a:pt x="15045" y="16429"/>
                  <a:pt x="15128" y="16325"/>
                  <a:pt x="15128" y="16136"/>
                </a:cubicBezTo>
                <a:cubicBezTo>
                  <a:pt x="15003" y="14755"/>
                  <a:pt x="14605" y="13416"/>
                  <a:pt x="13496" y="12558"/>
                </a:cubicBezTo>
                <a:cubicBezTo>
                  <a:pt x="12931" y="12140"/>
                  <a:pt x="12304" y="11972"/>
                  <a:pt x="11760" y="11638"/>
                </a:cubicBezTo>
                <a:cubicBezTo>
                  <a:pt x="10672" y="10926"/>
                  <a:pt x="9772" y="9504"/>
                  <a:pt x="10609" y="8290"/>
                </a:cubicBezTo>
                <a:cubicBezTo>
                  <a:pt x="12471" y="5842"/>
                  <a:pt x="12241" y="213"/>
                  <a:pt x="8286" y="4"/>
                </a:cubicBezTo>
                <a:cubicBezTo>
                  <a:pt x="8224" y="1"/>
                  <a:pt x="8162" y="0"/>
                  <a:pt x="8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84;p16">
            <a:extLst>
              <a:ext uri="{FF2B5EF4-FFF2-40B4-BE49-F238E27FC236}">
                <a16:creationId xmlns:a16="http://schemas.microsoft.com/office/drawing/2014/main" id="{FE1A3DBE-BA77-4F29-A2A7-996D74CA08CD}"/>
              </a:ext>
            </a:extLst>
          </p:cNvPr>
          <p:cNvSpPr/>
          <p:nvPr/>
        </p:nvSpPr>
        <p:spPr>
          <a:xfrm>
            <a:off x="4881592" y="1556875"/>
            <a:ext cx="742454" cy="762933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54" name="Google Shape;84;p16">
            <a:extLst>
              <a:ext uri="{FF2B5EF4-FFF2-40B4-BE49-F238E27FC236}">
                <a16:creationId xmlns:a16="http://schemas.microsoft.com/office/drawing/2014/main" id="{4C5EFFF1-C998-4322-A97E-5A52E443FC20}"/>
              </a:ext>
            </a:extLst>
          </p:cNvPr>
          <p:cNvSpPr/>
          <p:nvPr/>
        </p:nvSpPr>
        <p:spPr>
          <a:xfrm>
            <a:off x="710383" y="1533612"/>
            <a:ext cx="742454" cy="762933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55" name="Google Shape;84;p16">
            <a:extLst>
              <a:ext uri="{FF2B5EF4-FFF2-40B4-BE49-F238E27FC236}">
                <a16:creationId xmlns:a16="http://schemas.microsoft.com/office/drawing/2014/main" id="{3A674242-D39F-48D5-AEC4-EE5FD06D1731}"/>
              </a:ext>
            </a:extLst>
          </p:cNvPr>
          <p:cNvSpPr/>
          <p:nvPr/>
        </p:nvSpPr>
        <p:spPr>
          <a:xfrm>
            <a:off x="4916575" y="3418996"/>
            <a:ext cx="742454" cy="762933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56" name="Graphic 55" descr="Smiling face with no fill">
            <a:extLst>
              <a:ext uri="{FF2B5EF4-FFF2-40B4-BE49-F238E27FC236}">
                <a16:creationId xmlns:a16="http://schemas.microsoft.com/office/drawing/2014/main" id="{68587AEA-65B8-42D4-A894-203CBF764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69507" y="3484422"/>
            <a:ext cx="654472" cy="654472"/>
          </a:xfrm>
          <a:prstGeom prst="rect">
            <a:avLst/>
          </a:prstGeom>
        </p:spPr>
      </p:pic>
      <p:grpSp>
        <p:nvGrpSpPr>
          <p:cNvPr id="57" name="Google Shape;907;p34">
            <a:extLst>
              <a:ext uri="{FF2B5EF4-FFF2-40B4-BE49-F238E27FC236}">
                <a16:creationId xmlns:a16="http://schemas.microsoft.com/office/drawing/2014/main" id="{7041CD35-848A-442E-8228-6FD6AE122E2C}"/>
              </a:ext>
            </a:extLst>
          </p:cNvPr>
          <p:cNvGrpSpPr/>
          <p:nvPr/>
        </p:nvGrpSpPr>
        <p:grpSpPr>
          <a:xfrm>
            <a:off x="848720" y="1644880"/>
            <a:ext cx="444897" cy="470359"/>
            <a:chOff x="5053900" y="3804850"/>
            <a:chExt cx="483150" cy="483125"/>
          </a:xfrm>
        </p:grpSpPr>
        <p:sp>
          <p:nvSpPr>
            <p:cNvPr id="58" name="Google Shape;908;p34">
              <a:extLst>
                <a:ext uri="{FF2B5EF4-FFF2-40B4-BE49-F238E27FC236}">
                  <a16:creationId xmlns:a16="http://schemas.microsoft.com/office/drawing/2014/main" id="{72F17565-811F-4023-B544-10A78149F3F3}"/>
                </a:ext>
              </a:extLst>
            </p:cNvPr>
            <p:cNvSpPr/>
            <p:nvPr/>
          </p:nvSpPr>
          <p:spPr>
            <a:xfrm>
              <a:off x="5053900" y="3804850"/>
              <a:ext cx="483150" cy="483125"/>
            </a:xfrm>
            <a:custGeom>
              <a:avLst/>
              <a:gdLst/>
              <a:ahLst/>
              <a:cxnLst/>
              <a:rect l="l" t="t" r="r" b="b"/>
              <a:pathLst>
                <a:path w="19326" h="19325" extrusionOk="0">
                  <a:moveTo>
                    <a:pt x="9663" y="1132"/>
                  </a:moveTo>
                  <a:cubicBezTo>
                    <a:pt x="14367" y="1132"/>
                    <a:pt x="18193" y="4958"/>
                    <a:pt x="18193" y="9662"/>
                  </a:cubicBezTo>
                  <a:cubicBezTo>
                    <a:pt x="18193" y="14367"/>
                    <a:pt x="14367" y="18192"/>
                    <a:pt x="9663" y="18192"/>
                  </a:cubicBezTo>
                  <a:cubicBezTo>
                    <a:pt x="4959" y="18192"/>
                    <a:pt x="1133" y="14367"/>
                    <a:pt x="1133" y="9662"/>
                  </a:cubicBezTo>
                  <a:cubicBezTo>
                    <a:pt x="1133" y="4958"/>
                    <a:pt x="4959" y="1132"/>
                    <a:pt x="9663" y="1132"/>
                  </a:cubicBezTo>
                  <a:close/>
                  <a:moveTo>
                    <a:pt x="9663" y="0"/>
                  </a:moveTo>
                  <a:cubicBezTo>
                    <a:pt x="7094" y="0"/>
                    <a:pt x="4669" y="1009"/>
                    <a:pt x="2839" y="2838"/>
                  </a:cubicBezTo>
                  <a:cubicBezTo>
                    <a:pt x="1009" y="4668"/>
                    <a:pt x="1" y="7093"/>
                    <a:pt x="1" y="9662"/>
                  </a:cubicBezTo>
                  <a:cubicBezTo>
                    <a:pt x="1" y="12232"/>
                    <a:pt x="1009" y="14657"/>
                    <a:pt x="2839" y="16486"/>
                  </a:cubicBezTo>
                  <a:cubicBezTo>
                    <a:pt x="4669" y="18316"/>
                    <a:pt x="7094" y="19325"/>
                    <a:pt x="9663" y="19325"/>
                  </a:cubicBezTo>
                  <a:cubicBezTo>
                    <a:pt x="12233" y="19325"/>
                    <a:pt x="14657" y="18316"/>
                    <a:pt x="16487" y="16486"/>
                  </a:cubicBezTo>
                  <a:cubicBezTo>
                    <a:pt x="18317" y="14657"/>
                    <a:pt x="19325" y="12232"/>
                    <a:pt x="19325" y="9662"/>
                  </a:cubicBezTo>
                  <a:cubicBezTo>
                    <a:pt x="19325" y="7093"/>
                    <a:pt x="18317" y="4668"/>
                    <a:pt x="16487" y="2838"/>
                  </a:cubicBezTo>
                  <a:cubicBezTo>
                    <a:pt x="14657" y="1009"/>
                    <a:pt x="12233" y="0"/>
                    <a:pt x="9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59" name="Google Shape;909;p34">
              <a:extLst>
                <a:ext uri="{FF2B5EF4-FFF2-40B4-BE49-F238E27FC236}">
                  <a16:creationId xmlns:a16="http://schemas.microsoft.com/office/drawing/2014/main" id="{52E7A7EB-2A8F-450C-93DE-BF5C161A1CFC}"/>
                </a:ext>
              </a:extLst>
            </p:cNvPr>
            <p:cNvSpPr/>
            <p:nvPr/>
          </p:nvSpPr>
          <p:spPr>
            <a:xfrm>
              <a:off x="5168125" y="39473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" name="Google Shape;910;p34">
              <a:extLst>
                <a:ext uri="{FF2B5EF4-FFF2-40B4-BE49-F238E27FC236}">
                  <a16:creationId xmlns:a16="http://schemas.microsoft.com/office/drawing/2014/main" id="{4E547765-40E2-44A0-A543-4667BF150021}"/>
                </a:ext>
              </a:extLst>
            </p:cNvPr>
            <p:cNvSpPr/>
            <p:nvPr/>
          </p:nvSpPr>
          <p:spPr>
            <a:xfrm>
              <a:off x="5334575" y="3947350"/>
              <a:ext cx="88325" cy="84950"/>
            </a:xfrm>
            <a:custGeom>
              <a:avLst/>
              <a:gdLst/>
              <a:ahLst/>
              <a:cxnLst/>
              <a:rect l="l" t="t" r="r" b="b"/>
              <a:pathLst>
                <a:path w="3533" h="3398" extrusionOk="0">
                  <a:moveTo>
                    <a:pt x="1829" y="1130"/>
                  </a:moveTo>
                  <a:cubicBezTo>
                    <a:pt x="2121" y="1130"/>
                    <a:pt x="2401" y="1356"/>
                    <a:pt x="2401" y="1698"/>
                  </a:cubicBezTo>
                  <a:cubicBezTo>
                    <a:pt x="2401" y="2012"/>
                    <a:pt x="2147" y="2265"/>
                    <a:pt x="1833" y="2265"/>
                  </a:cubicBezTo>
                  <a:cubicBezTo>
                    <a:pt x="1329" y="2265"/>
                    <a:pt x="1075" y="1656"/>
                    <a:pt x="1431" y="1296"/>
                  </a:cubicBezTo>
                  <a:cubicBezTo>
                    <a:pt x="1547" y="1181"/>
                    <a:pt x="1690" y="1130"/>
                    <a:pt x="1829" y="1130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0" y="1683"/>
                    <a:pt x="145" y="2413"/>
                    <a:pt x="631" y="2900"/>
                  </a:cubicBezTo>
                  <a:cubicBezTo>
                    <a:pt x="956" y="3225"/>
                    <a:pt x="1391" y="3397"/>
                    <a:pt x="1833" y="3397"/>
                  </a:cubicBezTo>
                  <a:cubicBezTo>
                    <a:pt x="2052" y="3397"/>
                    <a:pt x="2272" y="3355"/>
                    <a:pt x="2482" y="3268"/>
                  </a:cubicBezTo>
                  <a:cubicBezTo>
                    <a:pt x="3116" y="3005"/>
                    <a:pt x="3533" y="2386"/>
                    <a:pt x="3533" y="1698"/>
                  </a:cubicBezTo>
                  <a:cubicBezTo>
                    <a:pt x="3530" y="759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" name="Google Shape;911;p34">
              <a:extLst>
                <a:ext uri="{FF2B5EF4-FFF2-40B4-BE49-F238E27FC236}">
                  <a16:creationId xmlns:a16="http://schemas.microsoft.com/office/drawing/2014/main" id="{298B4717-C419-4FA6-BA5C-3246B181A68D}"/>
                </a:ext>
              </a:extLst>
            </p:cNvPr>
            <p:cNvSpPr/>
            <p:nvPr/>
          </p:nvSpPr>
          <p:spPr>
            <a:xfrm>
              <a:off x="5170150" y="4060600"/>
              <a:ext cx="250650" cy="113225"/>
            </a:xfrm>
            <a:custGeom>
              <a:avLst/>
              <a:gdLst/>
              <a:ahLst/>
              <a:cxnLst/>
              <a:rect l="l" t="t" r="r" b="b"/>
              <a:pathLst>
                <a:path w="10026" h="4529" extrusionOk="0">
                  <a:moveTo>
                    <a:pt x="5006" y="0"/>
                  </a:moveTo>
                  <a:cubicBezTo>
                    <a:pt x="2684" y="0"/>
                    <a:pt x="659" y="1572"/>
                    <a:pt x="79" y="3820"/>
                  </a:cubicBezTo>
                  <a:cubicBezTo>
                    <a:pt x="1" y="4125"/>
                    <a:pt x="182" y="4433"/>
                    <a:pt x="487" y="4511"/>
                  </a:cubicBezTo>
                  <a:cubicBezTo>
                    <a:pt x="533" y="4523"/>
                    <a:pt x="580" y="4528"/>
                    <a:pt x="625" y="4528"/>
                  </a:cubicBezTo>
                  <a:cubicBezTo>
                    <a:pt x="878" y="4528"/>
                    <a:pt x="1109" y="4359"/>
                    <a:pt x="1175" y="4103"/>
                  </a:cubicBezTo>
                  <a:cubicBezTo>
                    <a:pt x="1625" y="2352"/>
                    <a:pt x="3205" y="1126"/>
                    <a:pt x="5013" y="1126"/>
                  </a:cubicBezTo>
                  <a:cubicBezTo>
                    <a:pt x="6822" y="1126"/>
                    <a:pt x="8401" y="2352"/>
                    <a:pt x="8851" y="4103"/>
                  </a:cubicBezTo>
                  <a:cubicBezTo>
                    <a:pt x="8917" y="4359"/>
                    <a:pt x="9148" y="4528"/>
                    <a:pt x="9401" y="4528"/>
                  </a:cubicBezTo>
                  <a:cubicBezTo>
                    <a:pt x="9447" y="4528"/>
                    <a:pt x="9493" y="4523"/>
                    <a:pt x="9539" y="4511"/>
                  </a:cubicBezTo>
                  <a:cubicBezTo>
                    <a:pt x="9844" y="4433"/>
                    <a:pt x="10025" y="4125"/>
                    <a:pt x="9947" y="3820"/>
                  </a:cubicBezTo>
                  <a:cubicBezTo>
                    <a:pt x="9368" y="1572"/>
                    <a:pt x="7342" y="0"/>
                    <a:pt x="5020" y="0"/>
                  </a:cubicBezTo>
                  <a:cubicBezTo>
                    <a:pt x="5018" y="0"/>
                    <a:pt x="5015" y="0"/>
                    <a:pt x="5013" y="0"/>
                  </a:cubicBezTo>
                  <a:cubicBezTo>
                    <a:pt x="5011" y="0"/>
                    <a:pt x="5009" y="0"/>
                    <a:pt x="5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pic>
        <p:nvPicPr>
          <p:cNvPr id="62" name="Graphic 61" descr="Research">
            <a:extLst>
              <a:ext uri="{FF2B5EF4-FFF2-40B4-BE49-F238E27FC236}">
                <a16:creationId xmlns:a16="http://schemas.microsoft.com/office/drawing/2014/main" id="{67574672-3802-43C8-9E7A-E4BAEF1634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1866" y="1660524"/>
            <a:ext cx="509107" cy="50910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3C2EEEB-9B03-46C9-B8ED-BF5B536C69F8}"/>
              </a:ext>
            </a:extLst>
          </p:cNvPr>
          <p:cNvSpPr txBox="1"/>
          <p:nvPr/>
        </p:nvSpPr>
        <p:spPr>
          <a:xfrm>
            <a:off x="5676911" y="3156967"/>
            <a:ext cx="26605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palatino"/>
              </a:rPr>
              <a:t>you can skip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p-value adjustment method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3" grpId="0"/>
      <p:bldP spid="44" grpId="0"/>
      <p:bldP spid="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r>
              <a:rPr lang="en" dirty="0"/>
              <a:t> </a:t>
            </a:r>
            <a:endParaRPr dirty="0"/>
          </a:p>
        </p:txBody>
      </p:sp>
      <p:sp>
        <p:nvSpPr>
          <p:cNvPr id="896" name="Google Shape;896;p34"/>
          <p:cNvSpPr txBox="1"/>
          <p:nvPr/>
        </p:nvSpPr>
        <p:spPr>
          <a:xfrm>
            <a:off x="1635645" y="1241555"/>
            <a:ext cx="679514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McDonald, J. H. (2009).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Handbook of biological statistics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(Vol. 2, pp. 6-59). Baltimore, MD: sparky house publishing.‏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] Retrieved from </a:t>
            </a:r>
            <a:r>
              <a:rPr lang="en-US" dirty="0">
                <a:hlinkClick r:id="rId3"/>
              </a:rPr>
              <a:t>Multiple comparisons - Handbook of Biological Statistics (biostathandbook.com)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9" name="Google Shape;899;p34"/>
          <p:cNvSpPr txBox="1"/>
          <p:nvPr/>
        </p:nvSpPr>
        <p:spPr>
          <a:xfrm>
            <a:off x="1616041" y="2433750"/>
            <a:ext cx="690179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Goldman, M. (2008). Spring 2008-stat c141/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bioeng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c141-statistics for bioinformatics.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Course Website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.‏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] Retrieved from </a:t>
            </a:r>
            <a:r>
              <a:rPr lang="en-US" dirty="0">
                <a:hlinkClick r:id="rId4"/>
              </a:rPr>
              <a:t>Section0402.pdf (berkeley.edu)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4" name="Google Shape;904;p34"/>
          <p:cNvSpPr/>
          <p:nvPr/>
        </p:nvSpPr>
        <p:spPr>
          <a:xfrm>
            <a:off x="710964" y="3410229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905" name="Google Shape;905;p34"/>
          <p:cNvSpPr/>
          <p:nvPr/>
        </p:nvSpPr>
        <p:spPr>
          <a:xfrm>
            <a:off x="680686" y="2273838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906" name="Google Shape;906;p34"/>
          <p:cNvSpPr/>
          <p:nvPr/>
        </p:nvSpPr>
        <p:spPr>
          <a:xfrm>
            <a:off x="713214" y="1280751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Google Shape;902;p34">
            <a:extLst>
              <a:ext uri="{FF2B5EF4-FFF2-40B4-BE49-F238E27FC236}">
                <a16:creationId xmlns:a16="http://schemas.microsoft.com/office/drawing/2014/main" id="{8293C994-68A5-4BB9-B576-186CC18EED9C}"/>
              </a:ext>
            </a:extLst>
          </p:cNvPr>
          <p:cNvSpPr txBox="1"/>
          <p:nvPr/>
        </p:nvSpPr>
        <p:spPr>
          <a:xfrm>
            <a:off x="1613356" y="3517162"/>
            <a:ext cx="70734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McNamara, A. (2020). </a:t>
            </a:r>
            <a:r>
              <a:rPr lang="en-US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Correcting for multiple comparisons in R (STAT 320 week 10 video 5 of 5)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[Video]. Retrieved from https://www.youtube.com/watch?v=pevqgRKjlk4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" name="Google Shape;14632;p69">
            <a:extLst>
              <a:ext uri="{FF2B5EF4-FFF2-40B4-BE49-F238E27FC236}">
                <a16:creationId xmlns:a16="http://schemas.microsoft.com/office/drawing/2014/main" id="{8BC4ED19-14E2-4993-9550-76FFAA7C4F78}"/>
              </a:ext>
            </a:extLst>
          </p:cNvPr>
          <p:cNvGrpSpPr/>
          <p:nvPr/>
        </p:nvGrpSpPr>
        <p:grpSpPr>
          <a:xfrm>
            <a:off x="953827" y="1525643"/>
            <a:ext cx="326473" cy="366639"/>
            <a:chOff x="3564866" y="1499997"/>
            <a:chExt cx="326473" cy="366639"/>
          </a:xfrm>
        </p:grpSpPr>
        <p:sp>
          <p:nvSpPr>
            <p:cNvPr id="25" name="Google Shape;14633;p69">
              <a:extLst>
                <a:ext uri="{FF2B5EF4-FFF2-40B4-BE49-F238E27FC236}">
                  <a16:creationId xmlns:a16="http://schemas.microsoft.com/office/drawing/2014/main" id="{C5314C5A-1241-4688-93DE-5FF6BFAB1252}"/>
                </a:ext>
              </a:extLst>
            </p:cNvPr>
            <p:cNvSpPr/>
            <p:nvPr/>
          </p:nvSpPr>
          <p:spPr>
            <a:xfrm>
              <a:off x="3595284" y="1499997"/>
              <a:ext cx="263389" cy="366404"/>
            </a:xfrm>
            <a:custGeom>
              <a:avLst/>
              <a:gdLst/>
              <a:ahLst/>
              <a:cxnLst/>
              <a:rect l="l" t="t" r="r" b="b"/>
              <a:pathLst>
                <a:path w="10079" h="14021" extrusionOk="0">
                  <a:moveTo>
                    <a:pt x="1308" y="0"/>
                  </a:moveTo>
                  <a:cubicBezTo>
                    <a:pt x="587" y="0"/>
                    <a:pt x="0" y="587"/>
                    <a:pt x="0" y="1308"/>
                  </a:cubicBezTo>
                  <a:lnTo>
                    <a:pt x="0" y="14020"/>
                  </a:lnTo>
                  <a:lnTo>
                    <a:pt x="7789" y="14020"/>
                  </a:lnTo>
                  <a:cubicBezTo>
                    <a:pt x="8453" y="14020"/>
                    <a:pt x="8991" y="13482"/>
                    <a:pt x="8991" y="12818"/>
                  </a:cubicBezTo>
                  <a:lnTo>
                    <a:pt x="8991" y="1154"/>
                  </a:lnTo>
                  <a:cubicBezTo>
                    <a:pt x="8991" y="548"/>
                    <a:pt x="9472" y="38"/>
                    <a:pt x="10078" y="0"/>
                  </a:cubicBezTo>
                  <a:close/>
                </a:path>
              </a:pathLst>
            </a:custGeom>
            <a:solidFill>
              <a:srgbClr val="E5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634;p69">
              <a:extLst>
                <a:ext uri="{FF2B5EF4-FFF2-40B4-BE49-F238E27FC236}">
                  <a16:creationId xmlns:a16="http://schemas.microsoft.com/office/drawing/2014/main" id="{77511D46-F31A-49DC-B9F1-3B888B3CFC00}"/>
                </a:ext>
              </a:extLst>
            </p:cNvPr>
            <p:cNvSpPr/>
            <p:nvPr/>
          </p:nvSpPr>
          <p:spPr>
            <a:xfrm>
              <a:off x="3623690" y="1499997"/>
              <a:ext cx="234983" cy="366404"/>
            </a:xfrm>
            <a:custGeom>
              <a:avLst/>
              <a:gdLst/>
              <a:ahLst/>
              <a:cxnLst/>
              <a:rect l="l" t="t" r="r" b="b"/>
              <a:pathLst>
                <a:path w="8992" h="14021" extrusionOk="0">
                  <a:moveTo>
                    <a:pt x="1308" y="0"/>
                  </a:moveTo>
                  <a:cubicBezTo>
                    <a:pt x="587" y="0"/>
                    <a:pt x="0" y="587"/>
                    <a:pt x="0" y="1308"/>
                  </a:cubicBezTo>
                  <a:lnTo>
                    <a:pt x="0" y="14020"/>
                  </a:lnTo>
                  <a:lnTo>
                    <a:pt x="6702" y="14020"/>
                  </a:lnTo>
                  <a:cubicBezTo>
                    <a:pt x="7366" y="14020"/>
                    <a:pt x="7904" y="13482"/>
                    <a:pt x="7904" y="12818"/>
                  </a:cubicBezTo>
                  <a:lnTo>
                    <a:pt x="7904" y="1154"/>
                  </a:lnTo>
                  <a:cubicBezTo>
                    <a:pt x="7904" y="548"/>
                    <a:pt x="8385" y="38"/>
                    <a:pt x="8991" y="0"/>
                  </a:cubicBezTo>
                  <a:close/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635;p69">
              <a:extLst>
                <a:ext uri="{FF2B5EF4-FFF2-40B4-BE49-F238E27FC236}">
                  <a16:creationId xmlns:a16="http://schemas.microsoft.com/office/drawing/2014/main" id="{68BCE707-B4D3-4D0A-8AC3-29DD150A3606}"/>
                </a:ext>
              </a:extLst>
            </p:cNvPr>
            <p:cNvSpPr/>
            <p:nvPr/>
          </p:nvSpPr>
          <p:spPr>
            <a:xfrm>
              <a:off x="3830241" y="1499997"/>
              <a:ext cx="61098" cy="87204"/>
            </a:xfrm>
            <a:custGeom>
              <a:avLst/>
              <a:gdLst/>
              <a:ahLst/>
              <a:cxnLst/>
              <a:rect l="l" t="t" r="r" b="b"/>
              <a:pathLst>
                <a:path w="2338" h="3337" extrusionOk="0">
                  <a:moveTo>
                    <a:pt x="1164" y="0"/>
                  </a:moveTo>
                  <a:cubicBezTo>
                    <a:pt x="520" y="0"/>
                    <a:pt x="0" y="519"/>
                    <a:pt x="0" y="1164"/>
                  </a:cubicBezTo>
                  <a:lnTo>
                    <a:pt x="0" y="3337"/>
                  </a:lnTo>
                  <a:lnTo>
                    <a:pt x="1616" y="3337"/>
                  </a:lnTo>
                  <a:cubicBezTo>
                    <a:pt x="2010" y="3337"/>
                    <a:pt x="2337" y="3010"/>
                    <a:pt x="2337" y="2616"/>
                  </a:cubicBezTo>
                  <a:lnTo>
                    <a:pt x="2337" y="1164"/>
                  </a:lnTo>
                  <a:cubicBezTo>
                    <a:pt x="2337" y="519"/>
                    <a:pt x="1818" y="0"/>
                    <a:pt x="1174" y="0"/>
                  </a:cubicBezTo>
                  <a:close/>
                </a:path>
              </a:pathLst>
            </a:custGeom>
            <a:solidFill>
              <a:srgbClr val="C5D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636;p69">
              <a:extLst>
                <a:ext uri="{FF2B5EF4-FFF2-40B4-BE49-F238E27FC236}">
                  <a16:creationId xmlns:a16="http://schemas.microsoft.com/office/drawing/2014/main" id="{597E18E0-4823-4F55-BE1D-45A59F9CB756}"/>
                </a:ext>
              </a:extLst>
            </p:cNvPr>
            <p:cNvSpPr/>
            <p:nvPr/>
          </p:nvSpPr>
          <p:spPr>
            <a:xfrm>
              <a:off x="3564866" y="1779431"/>
              <a:ext cx="230724" cy="87204"/>
            </a:xfrm>
            <a:custGeom>
              <a:avLst/>
              <a:gdLst/>
              <a:ahLst/>
              <a:cxnLst/>
              <a:rect l="l" t="t" r="r" b="b"/>
              <a:pathLst>
                <a:path w="8829" h="3337" extrusionOk="0">
                  <a:moveTo>
                    <a:pt x="722" y="0"/>
                  </a:moveTo>
                  <a:cubicBezTo>
                    <a:pt x="318" y="0"/>
                    <a:pt x="1" y="317"/>
                    <a:pt x="1" y="721"/>
                  </a:cubicBezTo>
                  <a:lnTo>
                    <a:pt x="1" y="2173"/>
                  </a:lnTo>
                  <a:cubicBezTo>
                    <a:pt x="1" y="2241"/>
                    <a:pt x="1" y="2317"/>
                    <a:pt x="20" y="2394"/>
                  </a:cubicBezTo>
                  <a:cubicBezTo>
                    <a:pt x="126" y="2933"/>
                    <a:pt x="607" y="3327"/>
                    <a:pt x="1155" y="3337"/>
                  </a:cubicBezTo>
                  <a:lnTo>
                    <a:pt x="8828" y="3337"/>
                  </a:lnTo>
                  <a:lnTo>
                    <a:pt x="8828" y="3327"/>
                  </a:lnTo>
                  <a:cubicBezTo>
                    <a:pt x="8328" y="3260"/>
                    <a:pt x="7925" y="2885"/>
                    <a:pt x="7828" y="2385"/>
                  </a:cubicBezTo>
                  <a:cubicBezTo>
                    <a:pt x="7819" y="2317"/>
                    <a:pt x="7809" y="2241"/>
                    <a:pt x="7809" y="2173"/>
                  </a:cubicBezTo>
                  <a:lnTo>
                    <a:pt x="7809" y="721"/>
                  </a:lnTo>
                  <a:cubicBezTo>
                    <a:pt x="7809" y="317"/>
                    <a:pt x="7482" y="0"/>
                    <a:pt x="7088" y="0"/>
                  </a:cubicBezTo>
                  <a:close/>
                </a:path>
              </a:pathLst>
            </a:custGeom>
            <a:solidFill>
              <a:srgbClr val="D1DA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637;p69">
              <a:extLst>
                <a:ext uri="{FF2B5EF4-FFF2-40B4-BE49-F238E27FC236}">
                  <a16:creationId xmlns:a16="http://schemas.microsoft.com/office/drawing/2014/main" id="{A072F4DA-0389-47A3-9BCA-21CC8B329BF3}"/>
                </a:ext>
              </a:extLst>
            </p:cNvPr>
            <p:cNvSpPr/>
            <p:nvPr/>
          </p:nvSpPr>
          <p:spPr>
            <a:xfrm>
              <a:off x="3565389" y="1841993"/>
              <a:ext cx="230201" cy="24643"/>
            </a:xfrm>
            <a:custGeom>
              <a:avLst/>
              <a:gdLst/>
              <a:ahLst/>
              <a:cxnLst/>
              <a:rect l="l" t="t" r="r" b="b"/>
              <a:pathLst>
                <a:path w="8809" h="943" extrusionOk="0">
                  <a:moveTo>
                    <a:pt x="0" y="0"/>
                  </a:moveTo>
                  <a:cubicBezTo>
                    <a:pt x="106" y="539"/>
                    <a:pt x="587" y="933"/>
                    <a:pt x="1135" y="943"/>
                  </a:cubicBezTo>
                  <a:lnTo>
                    <a:pt x="8808" y="943"/>
                  </a:lnTo>
                  <a:lnTo>
                    <a:pt x="8808" y="933"/>
                  </a:lnTo>
                  <a:cubicBezTo>
                    <a:pt x="8308" y="866"/>
                    <a:pt x="7905" y="491"/>
                    <a:pt x="7818" y="0"/>
                  </a:cubicBezTo>
                  <a:close/>
                </a:path>
              </a:pathLst>
            </a:custGeom>
            <a:solidFill>
              <a:srgbClr val="C5D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638;p69">
              <a:extLst>
                <a:ext uri="{FF2B5EF4-FFF2-40B4-BE49-F238E27FC236}">
                  <a16:creationId xmlns:a16="http://schemas.microsoft.com/office/drawing/2014/main" id="{DE869ED8-4A86-4A6F-A8A0-0862F708C445}"/>
                </a:ext>
              </a:extLst>
            </p:cNvPr>
            <p:cNvSpPr/>
            <p:nvPr/>
          </p:nvSpPr>
          <p:spPr>
            <a:xfrm>
              <a:off x="3635659" y="1593708"/>
              <a:ext cx="153737" cy="11368"/>
            </a:xfrm>
            <a:custGeom>
              <a:avLst/>
              <a:gdLst/>
              <a:ahLst/>
              <a:cxnLst/>
              <a:rect l="l" t="t" r="r" b="b"/>
              <a:pathLst>
                <a:path w="5883" h="435" extrusionOk="0">
                  <a:moveTo>
                    <a:pt x="284" y="0"/>
                  </a:moveTo>
                  <a:cubicBezTo>
                    <a:pt x="0" y="0"/>
                    <a:pt x="0" y="434"/>
                    <a:pt x="284" y="434"/>
                  </a:cubicBezTo>
                  <a:cubicBezTo>
                    <a:pt x="290" y="434"/>
                    <a:pt x="296" y="434"/>
                    <a:pt x="302" y="433"/>
                  </a:cubicBezTo>
                  <a:lnTo>
                    <a:pt x="5581" y="433"/>
                  </a:lnTo>
                  <a:cubicBezTo>
                    <a:pt x="5587" y="434"/>
                    <a:pt x="5593" y="434"/>
                    <a:pt x="5599" y="434"/>
                  </a:cubicBezTo>
                  <a:cubicBezTo>
                    <a:pt x="5883" y="434"/>
                    <a:pt x="5883" y="0"/>
                    <a:pt x="5599" y="0"/>
                  </a:cubicBezTo>
                  <a:cubicBezTo>
                    <a:pt x="5593" y="0"/>
                    <a:pt x="5587" y="0"/>
                    <a:pt x="5581" y="1"/>
                  </a:cubicBezTo>
                  <a:lnTo>
                    <a:pt x="302" y="1"/>
                  </a:lnTo>
                  <a:cubicBezTo>
                    <a:pt x="296" y="0"/>
                    <a:pt x="290" y="0"/>
                    <a:pt x="284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639;p69">
              <a:extLst>
                <a:ext uri="{FF2B5EF4-FFF2-40B4-BE49-F238E27FC236}">
                  <a16:creationId xmlns:a16="http://schemas.microsoft.com/office/drawing/2014/main" id="{2FE407C5-9C46-4DD5-8A48-680A72E44ACA}"/>
                </a:ext>
              </a:extLst>
            </p:cNvPr>
            <p:cNvSpPr/>
            <p:nvPr/>
          </p:nvSpPr>
          <p:spPr>
            <a:xfrm>
              <a:off x="3635659" y="1639675"/>
              <a:ext cx="152901" cy="11368"/>
            </a:xfrm>
            <a:custGeom>
              <a:avLst/>
              <a:gdLst/>
              <a:ahLst/>
              <a:cxnLst/>
              <a:rect l="l" t="t" r="r" b="b"/>
              <a:pathLst>
                <a:path w="5851" h="435" extrusionOk="0">
                  <a:moveTo>
                    <a:pt x="284" y="1"/>
                  </a:moveTo>
                  <a:cubicBezTo>
                    <a:pt x="0" y="1"/>
                    <a:pt x="0" y="435"/>
                    <a:pt x="284" y="435"/>
                  </a:cubicBezTo>
                  <a:cubicBezTo>
                    <a:pt x="290" y="435"/>
                    <a:pt x="296" y="435"/>
                    <a:pt x="302" y="434"/>
                  </a:cubicBezTo>
                  <a:lnTo>
                    <a:pt x="5581" y="434"/>
                  </a:lnTo>
                  <a:cubicBezTo>
                    <a:pt x="5850" y="415"/>
                    <a:pt x="5850" y="21"/>
                    <a:pt x="5581" y="2"/>
                  </a:cubicBezTo>
                  <a:lnTo>
                    <a:pt x="302" y="2"/>
                  </a:ln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640;p69">
              <a:extLst>
                <a:ext uri="{FF2B5EF4-FFF2-40B4-BE49-F238E27FC236}">
                  <a16:creationId xmlns:a16="http://schemas.microsoft.com/office/drawing/2014/main" id="{5685A598-65C5-4FB1-AF54-397881D443BD}"/>
                </a:ext>
              </a:extLst>
            </p:cNvPr>
            <p:cNvSpPr/>
            <p:nvPr/>
          </p:nvSpPr>
          <p:spPr>
            <a:xfrm>
              <a:off x="3635659" y="1685668"/>
              <a:ext cx="152901" cy="11368"/>
            </a:xfrm>
            <a:custGeom>
              <a:avLst/>
              <a:gdLst/>
              <a:ahLst/>
              <a:cxnLst/>
              <a:rect l="l" t="t" r="r" b="b"/>
              <a:pathLst>
                <a:path w="5851" h="435" extrusionOk="0">
                  <a:moveTo>
                    <a:pt x="284" y="1"/>
                  </a:moveTo>
                  <a:cubicBezTo>
                    <a:pt x="0" y="1"/>
                    <a:pt x="0" y="435"/>
                    <a:pt x="284" y="435"/>
                  </a:cubicBezTo>
                  <a:cubicBezTo>
                    <a:pt x="290" y="435"/>
                    <a:pt x="296" y="434"/>
                    <a:pt x="302" y="434"/>
                  </a:cubicBezTo>
                  <a:lnTo>
                    <a:pt x="5581" y="434"/>
                  </a:lnTo>
                  <a:cubicBezTo>
                    <a:pt x="5850" y="415"/>
                    <a:pt x="5850" y="20"/>
                    <a:pt x="5581" y="1"/>
                  </a:cubicBezTo>
                  <a:lnTo>
                    <a:pt x="302" y="1"/>
                  </a:ln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641;p69">
              <a:extLst>
                <a:ext uri="{FF2B5EF4-FFF2-40B4-BE49-F238E27FC236}">
                  <a16:creationId xmlns:a16="http://schemas.microsoft.com/office/drawing/2014/main" id="{A0D39148-1E61-4287-B173-489D1A630B4E}"/>
                </a:ext>
              </a:extLst>
            </p:cNvPr>
            <p:cNvSpPr/>
            <p:nvPr/>
          </p:nvSpPr>
          <p:spPr>
            <a:xfrm>
              <a:off x="3635659" y="1731661"/>
              <a:ext cx="152901" cy="11368"/>
            </a:xfrm>
            <a:custGeom>
              <a:avLst/>
              <a:gdLst/>
              <a:ahLst/>
              <a:cxnLst/>
              <a:rect l="l" t="t" r="r" b="b"/>
              <a:pathLst>
                <a:path w="5851" h="435" extrusionOk="0">
                  <a:moveTo>
                    <a:pt x="284" y="0"/>
                  </a:moveTo>
                  <a:cubicBezTo>
                    <a:pt x="0" y="0"/>
                    <a:pt x="0" y="434"/>
                    <a:pt x="284" y="434"/>
                  </a:cubicBezTo>
                  <a:cubicBezTo>
                    <a:pt x="290" y="434"/>
                    <a:pt x="296" y="434"/>
                    <a:pt x="302" y="434"/>
                  </a:cubicBezTo>
                  <a:lnTo>
                    <a:pt x="5581" y="434"/>
                  </a:lnTo>
                  <a:cubicBezTo>
                    <a:pt x="5850" y="414"/>
                    <a:pt x="5850" y="20"/>
                    <a:pt x="5581" y="1"/>
                  </a:cubicBezTo>
                  <a:lnTo>
                    <a:pt x="302" y="1"/>
                  </a:lnTo>
                  <a:cubicBezTo>
                    <a:pt x="296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4632;p69">
            <a:extLst>
              <a:ext uri="{FF2B5EF4-FFF2-40B4-BE49-F238E27FC236}">
                <a16:creationId xmlns:a16="http://schemas.microsoft.com/office/drawing/2014/main" id="{E1A73D5E-BDF5-43A7-A6B0-A24C3201DF9E}"/>
              </a:ext>
            </a:extLst>
          </p:cNvPr>
          <p:cNvGrpSpPr/>
          <p:nvPr/>
        </p:nvGrpSpPr>
        <p:grpSpPr>
          <a:xfrm>
            <a:off x="952702" y="2493655"/>
            <a:ext cx="326473" cy="366639"/>
            <a:chOff x="3564866" y="1499997"/>
            <a:chExt cx="326473" cy="366639"/>
          </a:xfrm>
        </p:grpSpPr>
        <p:sp>
          <p:nvSpPr>
            <p:cNvPr id="36" name="Google Shape;14633;p69">
              <a:extLst>
                <a:ext uri="{FF2B5EF4-FFF2-40B4-BE49-F238E27FC236}">
                  <a16:creationId xmlns:a16="http://schemas.microsoft.com/office/drawing/2014/main" id="{FC73D513-74F4-44EB-83A2-BB1C79B22D94}"/>
                </a:ext>
              </a:extLst>
            </p:cNvPr>
            <p:cNvSpPr/>
            <p:nvPr/>
          </p:nvSpPr>
          <p:spPr>
            <a:xfrm>
              <a:off x="3595284" y="1499997"/>
              <a:ext cx="263389" cy="366404"/>
            </a:xfrm>
            <a:custGeom>
              <a:avLst/>
              <a:gdLst/>
              <a:ahLst/>
              <a:cxnLst/>
              <a:rect l="l" t="t" r="r" b="b"/>
              <a:pathLst>
                <a:path w="10079" h="14021" extrusionOk="0">
                  <a:moveTo>
                    <a:pt x="1308" y="0"/>
                  </a:moveTo>
                  <a:cubicBezTo>
                    <a:pt x="587" y="0"/>
                    <a:pt x="0" y="587"/>
                    <a:pt x="0" y="1308"/>
                  </a:cubicBezTo>
                  <a:lnTo>
                    <a:pt x="0" y="14020"/>
                  </a:lnTo>
                  <a:lnTo>
                    <a:pt x="7789" y="14020"/>
                  </a:lnTo>
                  <a:cubicBezTo>
                    <a:pt x="8453" y="14020"/>
                    <a:pt x="8991" y="13482"/>
                    <a:pt x="8991" y="12818"/>
                  </a:cubicBezTo>
                  <a:lnTo>
                    <a:pt x="8991" y="1154"/>
                  </a:lnTo>
                  <a:cubicBezTo>
                    <a:pt x="8991" y="548"/>
                    <a:pt x="9472" y="38"/>
                    <a:pt x="10078" y="0"/>
                  </a:cubicBezTo>
                  <a:close/>
                </a:path>
              </a:pathLst>
            </a:custGeom>
            <a:solidFill>
              <a:srgbClr val="E5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634;p69">
              <a:extLst>
                <a:ext uri="{FF2B5EF4-FFF2-40B4-BE49-F238E27FC236}">
                  <a16:creationId xmlns:a16="http://schemas.microsoft.com/office/drawing/2014/main" id="{4B8025CE-9156-4919-8FA7-B21280BEA957}"/>
                </a:ext>
              </a:extLst>
            </p:cNvPr>
            <p:cNvSpPr/>
            <p:nvPr/>
          </p:nvSpPr>
          <p:spPr>
            <a:xfrm>
              <a:off x="3623690" y="1499997"/>
              <a:ext cx="234983" cy="366404"/>
            </a:xfrm>
            <a:custGeom>
              <a:avLst/>
              <a:gdLst/>
              <a:ahLst/>
              <a:cxnLst/>
              <a:rect l="l" t="t" r="r" b="b"/>
              <a:pathLst>
                <a:path w="8992" h="14021" extrusionOk="0">
                  <a:moveTo>
                    <a:pt x="1308" y="0"/>
                  </a:moveTo>
                  <a:cubicBezTo>
                    <a:pt x="587" y="0"/>
                    <a:pt x="0" y="587"/>
                    <a:pt x="0" y="1308"/>
                  </a:cubicBezTo>
                  <a:lnTo>
                    <a:pt x="0" y="14020"/>
                  </a:lnTo>
                  <a:lnTo>
                    <a:pt x="6702" y="14020"/>
                  </a:lnTo>
                  <a:cubicBezTo>
                    <a:pt x="7366" y="14020"/>
                    <a:pt x="7904" y="13482"/>
                    <a:pt x="7904" y="12818"/>
                  </a:cubicBezTo>
                  <a:lnTo>
                    <a:pt x="7904" y="1154"/>
                  </a:lnTo>
                  <a:cubicBezTo>
                    <a:pt x="7904" y="548"/>
                    <a:pt x="8385" y="38"/>
                    <a:pt x="8991" y="0"/>
                  </a:cubicBezTo>
                  <a:close/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635;p69">
              <a:extLst>
                <a:ext uri="{FF2B5EF4-FFF2-40B4-BE49-F238E27FC236}">
                  <a16:creationId xmlns:a16="http://schemas.microsoft.com/office/drawing/2014/main" id="{1DE6DDDB-5B35-423D-BD3E-7ACDE589AC4C}"/>
                </a:ext>
              </a:extLst>
            </p:cNvPr>
            <p:cNvSpPr/>
            <p:nvPr/>
          </p:nvSpPr>
          <p:spPr>
            <a:xfrm>
              <a:off x="3830241" y="1499997"/>
              <a:ext cx="61098" cy="87204"/>
            </a:xfrm>
            <a:custGeom>
              <a:avLst/>
              <a:gdLst/>
              <a:ahLst/>
              <a:cxnLst/>
              <a:rect l="l" t="t" r="r" b="b"/>
              <a:pathLst>
                <a:path w="2338" h="3337" extrusionOk="0">
                  <a:moveTo>
                    <a:pt x="1164" y="0"/>
                  </a:moveTo>
                  <a:cubicBezTo>
                    <a:pt x="520" y="0"/>
                    <a:pt x="0" y="519"/>
                    <a:pt x="0" y="1164"/>
                  </a:cubicBezTo>
                  <a:lnTo>
                    <a:pt x="0" y="3337"/>
                  </a:lnTo>
                  <a:lnTo>
                    <a:pt x="1616" y="3337"/>
                  </a:lnTo>
                  <a:cubicBezTo>
                    <a:pt x="2010" y="3337"/>
                    <a:pt x="2337" y="3010"/>
                    <a:pt x="2337" y="2616"/>
                  </a:cubicBezTo>
                  <a:lnTo>
                    <a:pt x="2337" y="1164"/>
                  </a:lnTo>
                  <a:cubicBezTo>
                    <a:pt x="2337" y="519"/>
                    <a:pt x="1818" y="0"/>
                    <a:pt x="1174" y="0"/>
                  </a:cubicBezTo>
                  <a:close/>
                </a:path>
              </a:pathLst>
            </a:custGeom>
            <a:solidFill>
              <a:srgbClr val="C5D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636;p69">
              <a:extLst>
                <a:ext uri="{FF2B5EF4-FFF2-40B4-BE49-F238E27FC236}">
                  <a16:creationId xmlns:a16="http://schemas.microsoft.com/office/drawing/2014/main" id="{00DA2C97-1AD3-495F-BDDC-5424EFB930D3}"/>
                </a:ext>
              </a:extLst>
            </p:cNvPr>
            <p:cNvSpPr/>
            <p:nvPr/>
          </p:nvSpPr>
          <p:spPr>
            <a:xfrm>
              <a:off x="3564866" y="1779431"/>
              <a:ext cx="230724" cy="87204"/>
            </a:xfrm>
            <a:custGeom>
              <a:avLst/>
              <a:gdLst/>
              <a:ahLst/>
              <a:cxnLst/>
              <a:rect l="l" t="t" r="r" b="b"/>
              <a:pathLst>
                <a:path w="8829" h="3337" extrusionOk="0">
                  <a:moveTo>
                    <a:pt x="722" y="0"/>
                  </a:moveTo>
                  <a:cubicBezTo>
                    <a:pt x="318" y="0"/>
                    <a:pt x="1" y="317"/>
                    <a:pt x="1" y="721"/>
                  </a:cubicBezTo>
                  <a:lnTo>
                    <a:pt x="1" y="2173"/>
                  </a:lnTo>
                  <a:cubicBezTo>
                    <a:pt x="1" y="2241"/>
                    <a:pt x="1" y="2317"/>
                    <a:pt x="20" y="2394"/>
                  </a:cubicBezTo>
                  <a:cubicBezTo>
                    <a:pt x="126" y="2933"/>
                    <a:pt x="607" y="3327"/>
                    <a:pt x="1155" y="3337"/>
                  </a:cubicBezTo>
                  <a:lnTo>
                    <a:pt x="8828" y="3337"/>
                  </a:lnTo>
                  <a:lnTo>
                    <a:pt x="8828" y="3327"/>
                  </a:lnTo>
                  <a:cubicBezTo>
                    <a:pt x="8328" y="3260"/>
                    <a:pt x="7925" y="2885"/>
                    <a:pt x="7828" y="2385"/>
                  </a:cubicBezTo>
                  <a:cubicBezTo>
                    <a:pt x="7819" y="2317"/>
                    <a:pt x="7809" y="2241"/>
                    <a:pt x="7809" y="2173"/>
                  </a:cubicBezTo>
                  <a:lnTo>
                    <a:pt x="7809" y="721"/>
                  </a:lnTo>
                  <a:cubicBezTo>
                    <a:pt x="7809" y="317"/>
                    <a:pt x="7482" y="0"/>
                    <a:pt x="7088" y="0"/>
                  </a:cubicBezTo>
                  <a:close/>
                </a:path>
              </a:pathLst>
            </a:custGeom>
            <a:solidFill>
              <a:srgbClr val="D1DA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637;p69">
              <a:extLst>
                <a:ext uri="{FF2B5EF4-FFF2-40B4-BE49-F238E27FC236}">
                  <a16:creationId xmlns:a16="http://schemas.microsoft.com/office/drawing/2014/main" id="{6D5CC18B-B856-4213-B4D1-78BCEF5276C6}"/>
                </a:ext>
              </a:extLst>
            </p:cNvPr>
            <p:cNvSpPr/>
            <p:nvPr/>
          </p:nvSpPr>
          <p:spPr>
            <a:xfrm>
              <a:off x="3565389" y="1841993"/>
              <a:ext cx="230201" cy="24643"/>
            </a:xfrm>
            <a:custGeom>
              <a:avLst/>
              <a:gdLst/>
              <a:ahLst/>
              <a:cxnLst/>
              <a:rect l="l" t="t" r="r" b="b"/>
              <a:pathLst>
                <a:path w="8809" h="943" extrusionOk="0">
                  <a:moveTo>
                    <a:pt x="0" y="0"/>
                  </a:moveTo>
                  <a:cubicBezTo>
                    <a:pt x="106" y="539"/>
                    <a:pt x="587" y="933"/>
                    <a:pt x="1135" y="943"/>
                  </a:cubicBezTo>
                  <a:lnTo>
                    <a:pt x="8808" y="943"/>
                  </a:lnTo>
                  <a:lnTo>
                    <a:pt x="8808" y="933"/>
                  </a:lnTo>
                  <a:cubicBezTo>
                    <a:pt x="8308" y="866"/>
                    <a:pt x="7905" y="491"/>
                    <a:pt x="7818" y="0"/>
                  </a:cubicBezTo>
                  <a:close/>
                </a:path>
              </a:pathLst>
            </a:custGeom>
            <a:solidFill>
              <a:srgbClr val="C5D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638;p69">
              <a:extLst>
                <a:ext uri="{FF2B5EF4-FFF2-40B4-BE49-F238E27FC236}">
                  <a16:creationId xmlns:a16="http://schemas.microsoft.com/office/drawing/2014/main" id="{7122AB82-4157-4B02-86A5-2785BBF1132B}"/>
                </a:ext>
              </a:extLst>
            </p:cNvPr>
            <p:cNvSpPr/>
            <p:nvPr/>
          </p:nvSpPr>
          <p:spPr>
            <a:xfrm>
              <a:off x="3635659" y="1593708"/>
              <a:ext cx="153737" cy="11368"/>
            </a:xfrm>
            <a:custGeom>
              <a:avLst/>
              <a:gdLst/>
              <a:ahLst/>
              <a:cxnLst/>
              <a:rect l="l" t="t" r="r" b="b"/>
              <a:pathLst>
                <a:path w="5883" h="435" extrusionOk="0">
                  <a:moveTo>
                    <a:pt x="284" y="0"/>
                  </a:moveTo>
                  <a:cubicBezTo>
                    <a:pt x="0" y="0"/>
                    <a:pt x="0" y="434"/>
                    <a:pt x="284" y="434"/>
                  </a:cubicBezTo>
                  <a:cubicBezTo>
                    <a:pt x="290" y="434"/>
                    <a:pt x="296" y="434"/>
                    <a:pt x="302" y="433"/>
                  </a:cubicBezTo>
                  <a:lnTo>
                    <a:pt x="5581" y="433"/>
                  </a:lnTo>
                  <a:cubicBezTo>
                    <a:pt x="5587" y="434"/>
                    <a:pt x="5593" y="434"/>
                    <a:pt x="5599" y="434"/>
                  </a:cubicBezTo>
                  <a:cubicBezTo>
                    <a:pt x="5883" y="434"/>
                    <a:pt x="5883" y="0"/>
                    <a:pt x="5599" y="0"/>
                  </a:cubicBezTo>
                  <a:cubicBezTo>
                    <a:pt x="5593" y="0"/>
                    <a:pt x="5587" y="0"/>
                    <a:pt x="5581" y="1"/>
                  </a:cubicBezTo>
                  <a:lnTo>
                    <a:pt x="302" y="1"/>
                  </a:lnTo>
                  <a:cubicBezTo>
                    <a:pt x="296" y="0"/>
                    <a:pt x="290" y="0"/>
                    <a:pt x="284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639;p69">
              <a:extLst>
                <a:ext uri="{FF2B5EF4-FFF2-40B4-BE49-F238E27FC236}">
                  <a16:creationId xmlns:a16="http://schemas.microsoft.com/office/drawing/2014/main" id="{A4BABF53-176B-4707-B09E-8785BB40F0B1}"/>
                </a:ext>
              </a:extLst>
            </p:cNvPr>
            <p:cNvSpPr/>
            <p:nvPr/>
          </p:nvSpPr>
          <p:spPr>
            <a:xfrm>
              <a:off x="3635659" y="1639675"/>
              <a:ext cx="152901" cy="11368"/>
            </a:xfrm>
            <a:custGeom>
              <a:avLst/>
              <a:gdLst/>
              <a:ahLst/>
              <a:cxnLst/>
              <a:rect l="l" t="t" r="r" b="b"/>
              <a:pathLst>
                <a:path w="5851" h="435" extrusionOk="0">
                  <a:moveTo>
                    <a:pt x="284" y="1"/>
                  </a:moveTo>
                  <a:cubicBezTo>
                    <a:pt x="0" y="1"/>
                    <a:pt x="0" y="435"/>
                    <a:pt x="284" y="435"/>
                  </a:cubicBezTo>
                  <a:cubicBezTo>
                    <a:pt x="290" y="435"/>
                    <a:pt x="296" y="435"/>
                    <a:pt x="302" y="434"/>
                  </a:cubicBezTo>
                  <a:lnTo>
                    <a:pt x="5581" y="434"/>
                  </a:lnTo>
                  <a:cubicBezTo>
                    <a:pt x="5850" y="415"/>
                    <a:pt x="5850" y="21"/>
                    <a:pt x="5581" y="2"/>
                  </a:cubicBezTo>
                  <a:lnTo>
                    <a:pt x="302" y="2"/>
                  </a:ln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640;p69">
              <a:extLst>
                <a:ext uri="{FF2B5EF4-FFF2-40B4-BE49-F238E27FC236}">
                  <a16:creationId xmlns:a16="http://schemas.microsoft.com/office/drawing/2014/main" id="{774370DA-975B-4BDD-AB70-9F6917740371}"/>
                </a:ext>
              </a:extLst>
            </p:cNvPr>
            <p:cNvSpPr/>
            <p:nvPr/>
          </p:nvSpPr>
          <p:spPr>
            <a:xfrm>
              <a:off x="3635659" y="1685668"/>
              <a:ext cx="152901" cy="11368"/>
            </a:xfrm>
            <a:custGeom>
              <a:avLst/>
              <a:gdLst/>
              <a:ahLst/>
              <a:cxnLst/>
              <a:rect l="l" t="t" r="r" b="b"/>
              <a:pathLst>
                <a:path w="5851" h="435" extrusionOk="0">
                  <a:moveTo>
                    <a:pt x="284" y="1"/>
                  </a:moveTo>
                  <a:cubicBezTo>
                    <a:pt x="0" y="1"/>
                    <a:pt x="0" y="435"/>
                    <a:pt x="284" y="435"/>
                  </a:cubicBezTo>
                  <a:cubicBezTo>
                    <a:pt x="290" y="435"/>
                    <a:pt x="296" y="434"/>
                    <a:pt x="302" y="434"/>
                  </a:cubicBezTo>
                  <a:lnTo>
                    <a:pt x="5581" y="434"/>
                  </a:lnTo>
                  <a:cubicBezTo>
                    <a:pt x="5850" y="415"/>
                    <a:pt x="5850" y="20"/>
                    <a:pt x="5581" y="1"/>
                  </a:cubicBezTo>
                  <a:lnTo>
                    <a:pt x="302" y="1"/>
                  </a:ln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641;p69">
              <a:extLst>
                <a:ext uri="{FF2B5EF4-FFF2-40B4-BE49-F238E27FC236}">
                  <a16:creationId xmlns:a16="http://schemas.microsoft.com/office/drawing/2014/main" id="{4D96570E-7D0E-48F2-91D3-E5CB5741FCB2}"/>
                </a:ext>
              </a:extLst>
            </p:cNvPr>
            <p:cNvSpPr/>
            <p:nvPr/>
          </p:nvSpPr>
          <p:spPr>
            <a:xfrm>
              <a:off x="3635659" y="1731661"/>
              <a:ext cx="152901" cy="11368"/>
            </a:xfrm>
            <a:custGeom>
              <a:avLst/>
              <a:gdLst/>
              <a:ahLst/>
              <a:cxnLst/>
              <a:rect l="l" t="t" r="r" b="b"/>
              <a:pathLst>
                <a:path w="5851" h="435" extrusionOk="0">
                  <a:moveTo>
                    <a:pt x="284" y="0"/>
                  </a:moveTo>
                  <a:cubicBezTo>
                    <a:pt x="0" y="0"/>
                    <a:pt x="0" y="434"/>
                    <a:pt x="284" y="434"/>
                  </a:cubicBezTo>
                  <a:cubicBezTo>
                    <a:pt x="290" y="434"/>
                    <a:pt x="296" y="434"/>
                    <a:pt x="302" y="434"/>
                  </a:cubicBezTo>
                  <a:lnTo>
                    <a:pt x="5581" y="434"/>
                  </a:lnTo>
                  <a:cubicBezTo>
                    <a:pt x="5850" y="414"/>
                    <a:pt x="5850" y="20"/>
                    <a:pt x="5581" y="1"/>
                  </a:cubicBezTo>
                  <a:lnTo>
                    <a:pt x="302" y="1"/>
                  </a:lnTo>
                  <a:cubicBezTo>
                    <a:pt x="296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" name="Graphic 44" descr="Play">
            <a:extLst>
              <a:ext uri="{FF2B5EF4-FFF2-40B4-BE49-F238E27FC236}">
                <a16:creationId xmlns:a16="http://schemas.microsoft.com/office/drawing/2014/main" id="{EEAAF5A9-530E-4376-AF70-9312CA2116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810" y="3527016"/>
            <a:ext cx="572700" cy="5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8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CF36A165-08AB-4611-A4F7-138CACF90E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" t="22530" r="1907" b="2543"/>
          <a:stretch/>
        </p:blipFill>
        <p:spPr bwMode="auto">
          <a:xfrm>
            <a:off x="1185531" y="765544"/>
            <a:ext cx="6459279" cy="376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9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CF36A165-08AB-4611-A4F7-138CACF90E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" t="22530" r="1907" b="2543"/>
          <a:stretch/>
        </p:blipFill>
        <p:spPr bwMode="auto">
          <a:xfrm>
            <a:off x="3843669" y="1402445"/>
            <a:ext cx="4641112" cy="270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Dice">
            <a:extLst>
              <a:ext uri="{FF2B5EF4-FFF2-40B4-BE49-F238E27FC236}">
                <a16:creationId xmlns:a16="http://schemas.microsoft.com/office/drawing/2014/main" id="{DBDCB99E-A6E7-447E-9F2C-A9B6D926C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3690" y="728615"/>
            <a:ext cx="1121413" cy="1121413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0DAA323-72A8-4C8E-B239-34BA05384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521452"/>
              </p:ext>
            </p:extLst>
          </p:nvPr>
        </p:nvGraphicFramePr>
        <p:xfrm>
          <a:off x="659219" y="1850028"/>
          <a:ext cx="2626886" cy="3012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29324">
                  <a:extLst>
                    <a:ext uri="{9D8B030D-6E8A-4147-A177-3AD203B41FA5}">
                      <a16:colId xmlns:a16="http://schemas.microsoft.com/office/drawing/2014/main" val="1819334788"/>
                    </a:ext>
                  </a:extLst>
                </a:gridCol>
                <a:gridCol w="1397562">
                  <a:extLst>
                    <a:ext uri="{9D8B030D-6E8A-4147-A177-3AD203B41FA5}">
                      <a16:colId xmlns:a16="http://schemas.microsoft.com/office/drawing/2014/main" val="1867848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Chance of getting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87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77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0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3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0.421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96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0.518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1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04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38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71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8E43-9709-45D3-A5FB-BA51AFAF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84" y="1046701"/>
            <a:ext cx="6784727" cy="1042829"/>
          </a:xfrm>
        </p:spPr>
        <p:txBody>
          <a:bodyPr/>
          <a:lstStyle/>
          <a:p>
            <a:r>
              <a:rPr lang="en-US" sz="2800" dirty="0">
                <a:latin typeface="Abadi" panose="020B0604020104020204" pitchFamily="34" charset="0"/>
              </a:rPr>
              <a:t>If you repeat  the experiment </a:t>
            </a:r>
            <a:br>
              <a:rPr lang="en-US" sz="2800" dirty="0">
                <a:latin typeface="Abadi" panose="020B0604020104020204" pitchFamily="34" charset="0"/>
              </a:rPr>
            </a:br>
            <a:r>
              <a:rPr lang="en-US" sz="2800" dirty="0">
                <a:latin typeface="Abadi" panose="020B0604020104020204" pitchFamily="34" charset="0"/>
              </a:rPr>
              <a:t>will the probability be the same?</a:t>
            </a:r>
            <a:endParaRPr lang="en-US" sz="2800" b="1" dirty="0">
              <a:latin typeface="Abadi" panose="020B0604020104020204" pitchFamily="34" charset="0"/>
            </a:endParaRPr>
          </a:p>
        </p:txBody>
      </p:sp>
      <p:pic>
        <p:nvPicPr>
          <p:cNvPr id="3074" name="Picture 2" descr="Type I &amp;amp; Type II Errors | Differences, Examples, Visualizations">
            <a:extLst>
              <a:ext uri="{FF2B5EF4-FFF2-40B4-BE49-F238E27FC236}">
                <a16:creationId xmlns:a16="http://schemas.microsoft.com/office/drawing/2014/main" id="{01F6C9B2-A090-433C-A2A4-1382FD488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457" y="2089530"/>
            <a:ext cx="4906143" cy="275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17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4BC8-ED92-49B2-9961-37E5D19E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76487"/>
            <a:ext cx="8520600" cy="1814285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5% chance of error in 10,000 genes</a:t>
            </a:r>
            <a:br>
              <a:rPr lang="en-US" dirty="0"/>
            </a:br>
            <a:r>
              <a:rPr lang="en-US" dirty="0"/>
              <a:t>= </a:t>
            </a:r>
            <a:br>
              <a:rPr lang="en-US" dirty="0"/>
            </a:br>
            <a:r>
              <a:rPr lang="en-US" dirty="0"/>
              <a:t>500 genes of false positive</a:t>
            </a:r>
          </a:p>
        </p:txBody>
      </p:sp>
    </p:spTree>
    <p:extLst>
      <p:ext uri="{BB962C8B-B14F-4D97-AF65-F5344CB8AC3E}">
        <p14:creationId xmlns:p14="http://schemas.microsoft.com/office/powerpoint/2010/main" val="66599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702;p38" title="Chart">
            <a:hlinkClick r:id="rId2"/>
            <a:extLst>
              <a:ext uri="{FF2B5EF4-FFF2-40B4-BE49-F238E27FC236}">
                <a16:creationId xmlns:a16="http://schemas.microsoft.com/office/drawing/2014/main" id="{5BF6C8DF-A94D-45FB-B385-09F21A76B51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164" b="8600"/>
          <a:stretch/>
        </p:blipFill>
        <p:spPr>
          <a:xfrm>
            <a:off x="401918" y="1422105"/>
            <a:ext cx="3786225" cy="23299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Google Shape;708;p38">
            <a:extLst>
              <a:ext uri="{FF2B5EF4-FFF2-40B4-BE49-F238E27FC236}">
                <a16:creationId xmlns:a16="http://schemas.microsoft.com/office/drawing/2014/main" id="{C0D53394-FA68-424E-B11D-D51CBBD182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2448467"/>
              </p:ext>
            </p:extLst>
          </p:nvPr>
        </p:nvGraphicFramePr>
        <p:xfrm>
          <a:off x="4979100" y="1457171"/>
          <a:ext cx="3211168" cy="2330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2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792">
                  <a:extLst>
                    <a:ext uri="{9D8B030D-6E8A-4147-A177-3AD203B41FA5}">
                      <a16:colId xmlns:a16="http://schemas.microsoft.com/office/drawing/2014/main" val="2011678957"/>
                    </a:ext>
                  </a:extLst>
                </a:gridCol>
                <a:gridCol w="802792">
                  <a:extLst>
                    <a:ext uri="{9D8B030D-6E8A-4147-A177-3AD203B41FA5}">
                      <a16:colId xmlns:a16="http://schemas.microsoft.com/office/drawing/2014/main" val="3796197529"/>
                    </a:ext>
                  </a:extLst>
                </a:gridCol>
              </a:tblGrid>
              <a:tr h="498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Gene</a:t>
                      </a:r>
                      <a:endParaRPr sz="17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Gene1</a:t>
                      </a:r>
                      <a:endParaRPr sz="17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Gene 2</a:t>
                      </a:r>
                      <a:endParaRPr sz="17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Gene3</a:t>
                      </a:r>
                      <a:endParaRPr sz="17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ene 1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739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ene 2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B8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√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ene 3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B4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√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√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Gene4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F3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√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√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√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Google Shape;707;p38">
            <a:extLst>
              <a:ext uri="{FF2B5EF4-FFF2-40B4-BE49-F238E27FC236}">
                <a16:creationId xmlns:a16="http://schemas.microsoft.com/office/drawing/2014/main" id="{3EC53002-3C49-42D2-B944-20AAA0B99F19}"/>
              </a:ext>
            </a:extLst>
          </p:cNvPr>
          <p:cNvSpPr txBox="1"/>
          <p:nvPr/>
        </p:nvSpPr>
        <p:spPr>
          <a:xfrm>
            <a:off x="523461" y="3787381"/>
            <a:ext cx="104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Gene </a:t>
            </a:r>
            <a:r>
              <a:rPr lang="en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707;p38">
            <a:extLst>
              <a:ext uri="{FF2B5EF4-FFF2-40B4-BE49-F238E27FC236}">
                <a16:creationId xmlns:a16="http://schemas.microsoft.com/office/drawing/2014/main" id="{F249CE10-88FB-4838-A190-456CB5F8EBE8}"/>
              </a:ext>
            </a:extLst>
          </p:cNvPr>
          <p:cNvSpPr txBox="1"/>
          <p:nvPr/>
        </p:nvSpPr>
        <p:spPr>
          <a:xfrm>
            <a:off x="1314418" y="3787381"/>
            <a:ext cx="104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Gene </a:t>
            </a:r>
            <a:r>
              <a:rPr lang="en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07;p38">
            <a:extLst>
              <a:ext uri="{FF2B5EF4-FFF2-40B4-BE49-F238E27FC236}">
                <a16:creationId xmlns:a16="http://schemas.microsoft.com/office/drawing/2014/main" id="{9A84DEA9-9776-44BC-AA50-65C81B04DCCE}"/>
              </a:ext>
            </a:extLst>
          </p:cNvPr>
          <p:cNvSpPr txBox="1"/>
          <p:nvPr/>
        </p:nvSpPr>
        <p:spPr>
          <a:xfrm>
            <a:off x="2171030" y="3787381"/>
            <a:ext cx="104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Gene </a:t>
            </a:r>
            <a:r>
              <a:rPr lang="en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707;p38">
            <a:extLst>
              <a:ext uri="{FF2B5EF4-FFF2-40B4-BE49-F238E27FC236}">
                <a16:creationId xmlns:a16="http://schemas.microsoft.com/office/drawing/2014/main" id="{6ADBEFE2-A142-441D-B02A-742F197D8288}"/>
              </a:ext>
            </a:extLst>
          </p:cNvPr>
          <p:cNvSpPr txBox="1"/>
          <p:nvPr/>
        </p:nvSpPr>
        <p:spPr>
          <a:xfrm>
            <a:off x="2898172" y="3787381"/>
            <a:ext cx="104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Gene </a:t>
            </a:r>
            <a:r>
              <a:rPr lang="en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7E3A04-D6BF-4DAF-A9DB-C1964F4A8CCA}"/>
              </a:ext>
            </a:extLst>
          </p:cNvPr>
          <p:cNvSpPr txBox="1"/>
          <p:nvPr/>
        </p:nvSpPr>
        <p:spPr>
          <a:xfrm>
            <a:off x="5596053" y="4156681"/>
            <a:ext cx="2753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6 tests!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5A7428-9024-498C-8C27-D29A7A01930A}"/>
              </a:ext>
            </a:extLst>
          </p:cNvPr>
          <p:cNvSpPr txBox="1"/>
          <p:nvPr/>
        </p:nvSpPr>
        <p:spPr>
          <a:xfrm>
            <a:off x="1884326" y="564030"/>
            <a:ext cx="5375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alatino"/>
              </a:rPr>
              <a:t>Multiple testing!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0631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26E7C3-53AA-4802-9E68-01EB53E3380D}"/>
              </a:ext>
            </a:extLst>
          </p:cNvPr>
          <p:cNvSpPr txBox="1"/>
          <p:nvPr/>
        </p:nvSpPr>
        <p:spPr>
          <a:xfrm>
            <a:off x="1267282" y="2161935"/>
            <a:ext cx="4304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FWER = 1-(1-</a:t>
            </a:r>
            <a:r>
              <a:rPr lang="el-GR" sz="2000" dirty="0"/>
              <a:t>α</a:t>
            </a:r>
            <a:r>
              <a:rPr lang="en-US" sz="2000" dirty="0"/>
              <a:t>)</a:t>
            </a:r>
            <a:r>
              <a:rPr lang="en-US" sz="2000" b="0" i="0" baseline="30000" dirty="0">
                <a:solidFill>
                  <a:srgbClr val="2E2E30"/>
                </a:solidFill>
                <a:effectLst/>
                <a:latin typeface="ProximaNovaBold"/>
              </a:rPr>
              <a:t>k</a:t>
            </a:r>
            <a:endParaRPr lang="en-US" sz="2000" baseline="30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A8859C-0E2A-4E7F-88F4-17D341D5C912}"/>
              </a:ext>
            </a:extLst>
          </p:cNvPr>
          <p:cNvSpPr txBox="1"/>
          <p:nvPr/>
        </p:nvSpPr>
        <p:spPr>
          <a:xfrm>
            <a:off x="976189" y="3664141"/>
            <a:ext cx="374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FWER = 1-(1-0.05)</a:t>
            </a:r>
            <a:r>
              <a:rPr lang="en-US" sz="2000" b="0" i="0" baseline="30000" dirty="0">
                <a:solidFill>
                  <a:srgbClr val="2E2E30"/>
                </a:solidFill>
                <a:effectLst/>
                <a:latin typeface="ProximaNovaBold"/>
              </a:rPr>
              <a:t>1 </a:t>
            </a:r>
            <a:r>
              <a:rPr lang="en-US" sz="2000" b="0" i="0" dirty="0">
                <a:solidFill>
                  <a:srgbClr val="2E2E30"/>
                </a:solidFill>
                <a:effectLst/>
                <a:latin typeface="ProximaNovaBold"/>
              </a:rPr>
              <a:t>= 5%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66B4F-B021-4069-B84F-7DCFFAE6FF74}"/>
              </a:ext>
            </a:extLst>
          </p:cNvPr>
          <p:cNvSpPr txBox="1"/>
          <p:nvPr/>
        </p:nvSpPr>
        <p:spPr>
          <a:xfrm>
            <a:off x="4718849" y="2105215"/>
            <a:ext cx="374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1-(1-0.05)</a:t>
            </a:r>
            <a:r>
              <a:rPr lang="en-US" sz="2000" baseline="30000" dirty="0">
                <a:solidFill>
                  <a:srgbClr val="2E2E30"/>
                </a:solidFill>
                <a:latin typeface="ProximaNovaBold"/>
              </a:rPr>
              <a:t>6</a:t>
            </a:r>
            <a:r>
              <a:rPr lang="en-US" sz="2000" b="0" i="0" baseline="30000" dirty="0">
                <a:solidFill>
                  <a:srgbClr val="2E2E30"/>
                </a:solidFill>
                <a:effectLst/>
                <a:latin typeface="ProximaNovaBold"/>
              </a:rPr>
              <a:t> </a:t>
            </a:r>
            <a:r>
              <a:rPr lang="en-US" sz="2000" b="0" i="0" dirty="0">
                <a:solidFill>
                  <a:srgbClr val="2E2E30"/>
                </a:solidFill>
                <a:effectLst/>
                <a:latin typeface="ProximaNovaBold"/>
              </a:rPr>
              <a:t>= 26.5%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1D6F9-1808-4BB9-BE54-EED4BB31B255}"/>
              </a:ext>
            </a:extLst>
          </p:cNvPr>
          <p:cNvSpPr txBox="1"/>
          <p:nvPr/>
        </p:nvSpPr>
        <p:spPr>
          <a:xfrm>
            <a:off x="2373067" y="603920"/>
            <a:ext cx="5375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alatino"/>
              </a:rPr>
              <a:t>Familywise Error Rate</a:t>
            </a:r>
            <a:endParaRPr lang="en-US" sz="2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CC3AC2-5C46-47E0-95F0-CAB48D5789F3}"/>
              </a:ext>
            </a:extLst>
          </p:cNvPr>
          <p:cNvCxnSpPr/>
          <p:nvPr/>
        </p:nvCxnSpPr>
        <p:spPr>
          <a:xfrm>
            <a:off x="4157330" y="1658679"/>
            <a:ext cx="0" cy="3094074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7CBAB7-AE55-48EB-AD84-619C16E6C496}"/>
              </a:ext>
            </a:extLst>
          </p:cNvPr>
          <p:cNvCxnSpPr>
            <a:cxnSpLocks/>
          </p:cNvCxnSpPr>
          <p:nvPr/>
        </p:nvCxnSpPr>
        <p:spPr>
          <a:xfrm>
            <a:off x="2373067" y="2938130"/>
            <a:ext cx="3648506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AE39A1-D670-47A1-B13C-514D257E714C}"/>
              </a:ext>
            </a:extLst>
          </p:cNvPr>
          <p:cNvSpPr txBox="1"/>
          <p:nvPr/>
        </p:nvSpPr>
        <p:spPr>
          <a:xfrm>
            <a:off x="1267281" y="1546830"/>
            <a:ext cx="4304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Formula</a:t>
            </a:r>
            <a:endParaRPr lang="en-US" sz="2000" baseline="300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5B1BEF-37F4-4DF1-ABCD-0C2FE589891B}"/>
              </a:ext>
            </a:extLst>
          </p:cNvPr>
          <p:cNvSpPr txBox="1"/>
          <p:nvPr/>
        </p:nvSpPr>
        <p:spPr>
          <a:xfrm>
            <a:off x="453742" y="3226010"/>
            <a:ext cx="4304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FWER for 1 test </a:t>
            </a:r>
            <a:endParaRPr lang="en-US" sz="2000" baseline="30000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792B56-97CD-4979-92F7-84E7FC4DBE55}"/>
              </a:ext>
            </a:extLst>
          </p:cNvPr>
          <p:cNvSpPr txBox="1"/>
          <p:nvPr/>
        </p:nvSpPr>
        <p:spPr>
          <a:xfrm>
            <a:off x="4572000" y="1683041"/>
            <a:ext cx="4304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FWER for 6 tests </a:t>
            </a:r>
            <a:endParaRPr lang="en-US" sz="2000" baseline="30000" dirty="0">
              <a:highlight>
                <a:srgbClr val="FFFF0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49D48D-F104-477B-93EB-FC57700782FE}"/>
              </a:ext>
            </a:extLst>
          </p:cNvPr>
          <p:cNvSpPr txBox="1"/>
          <p:nvPr/>
        </p:nvSpPr>
        <p:spPr>
          <a:xfrm>
            <a:off x="4718849" y="3314216"/>
            <a:ext cx="4304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F0000"/>
                </a:highlight>
              </a:rPr>
              <a:t>It is a problem! </a:t>
            </a:r>
            <a:endParaRPr lang="en-US" sz="2000" baseline="30000" dirty="0">
              <a:highlight>
                <a:srgbClr val="FF0000"/>
              </a:highlight>
            </a:endParaRPr>
          </a:p>
        </p:txBody>
      </p:sp>
      <p:pic>
        <p:nvPicPr>
          <p:cNvPr id="25" name="Graphic 24" descr="Sad face with no fill">
            <a:extLst>
              <a:ext uri="{FF2B5EF4-FFF2-40B4-BE49-F238E27FC236}">
                <a16:creationId xmlns:a16="http://schemas.microsoft.com/office/drawing/2014/main" id="{A99F6EFB-5D27-418F-9AF1-644B6C4D8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5014" y="3777261"/>
            <a:ext cx="646579" cy="59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9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9" grpId="0"/>
      <p:bldP spid="20" grpId="0"/>
      <p:bldP spid="21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2DF216-4E94-43E2-B0DF-12DB6BB19BE9}"/>
              </a:ext>
            </a:extLst>
          </p:cNvPr>
          <p:cNvSpPr txBox="1"/>
          <p:nvPr/>
        </p:nvSpPr>
        <p:spPr>
          <a:xfrm>
            <a:off x="765543" y="473433"/>
            <a:ext cx="8155173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palatino"/>
              </a:rPr>
              <a:t>Controlling the familywise error rate: Bonferroni correction</a:t>
            </a:r>
          </a:p>
          <a:p>
            <a:br>
              <a:rPr lang="en-US" sz="3600" dirty="0"/>
            </a:br>
            <a:endParaRPr lang="en-US" sz="2800" b="1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84983-2398-4D83-B0DC-A0AF996AD5CA}"/>
              </a:ext>
            </a:extLst>
          </p:cNvPr>
          <p:cNvSpPr txBox="1"/>
          <p:nvPr/>
        </p:nvSpPr>
        <p:spPr>
          <a:xfrm>
            <a:off x="946295" y="1928631"/>
            <a:ext cx="656028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292929"/>
              </a:solidFill>
              <a:latin typeface="charter"/>
            </a:endParaRPr>
          </a:p>
          <a:p>
            <a:r>
              <a:rPr lang="en-US" sz="1800" dirty="0"/>
              <a:t>α/n</a:t>
            </a:r>
          </a:p>
          <a:p>
            <a:endParaRPr lang="en-US" sz="1800" dirty="0"/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palatino"/>
              </a:rPr>
              <a:t>Example:</a:t>
            </a:r>
          </a:p>
          <a:p>
            <a:r>
              <a:rPr lang="en-US" sz="1800" dirty="0"/>
              <a:t>α/6 =  = 0.05/6 =0.008</a:t>
            </a:r>
          </a:p>
          <a:p>
            <a:endParaRPr lang="en-US" sz="1800" dirty="0"/>
          </a:p>
          <a:p>
            <a:r>
              <a:rPr lang="en-US" sz="1800" dirty="0"/>
              <a:t>We only reject a null hypothesis if the p-value is less than 0.008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dirty="0">
              <a:solidFill>
                <a:srgbClr val="292929"/>
              </a:solidFill>
              <a:latin typeface="charter"/>
            </a:endParaRP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dirty="0">
              <a:solidFill>
                <a:srgbClr val="292929"/>
              </a:solidFill>
              <a:latin typeface="charter"/>
            </a:endParaRP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8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26E7C3-53AA-4802-9E68-01EB53E3380D}"/>
              </a:ext>
            </a:extLst>
          </p:cNvPr>
          <p:cNvSpPr txBox="1"/>
          <p:nvPr/>
        </p:nvSpPr>
        <p:spPr>
          <a:xfrm>
            <a:off x="1267282" y="2161935"/>
            <a:ext cx="4304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FWER = 1-(1-</a:t>
            </a:r>
            <a:r>
              <a:rPr lang="el-GR" sz="2000" dirty="0"/>
              <a:t>α</a:t>
            </a:r>
            <a:r>
              <a:rPr lang="en-US" sz="2000" dirty="0"/>
              <a:t>)</a:t>
            </a:r>
            <a:r>
              <a:rPr lang="en-US" sz="2000" b="0" i="0" baseline="30000" dirty="0">
                <a:solidFill>
                  <a:srgbClr val="2E2E30"/>
                </a:solidFill>
                <a:effectLst/>
                <a:latin typeface="ProximaNovaBold"/>
              </a:rPr>
              <a:t>k</a:t>
            </a:r>
            <a:endParaRPr lang="en-US" sz="2000" baseline="30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A8859C-0E2A-4E7F-88F4-17D341D5C912}"/>
              </a:ext>
            </a:extLst>
          </p:cNvPr>
          <p:cNvSpPr txBox="1"/>
          <p:nvPr/>
        </p:nvSpPr>
        <p:spPr>
          <a:xfrm>
            <a:off x="976189" y="3664141"/>
            <a:ext cx="374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FWER = 1-(1-0.05)</a:t>
            </a:r>
            <a:r>
              <a:rPr lang="en-US" sz="2000" b="0" i="0" baseline="30000" dirty="0">
                <a:solidFill>
                  <a:srgbClr val="2E2E30"/>
                </a:solidFill>
                <a:effectLst/>
                <a:latin typeface="ProximaNovaBold"/>
              </a:rPr>
              <a:t>1 </a:t>
            </a:r>
            <a:r>
              <a:rPr lang="en-US" sz="2000" b="0" i="0" dirty="0">
                <a:solidFill>
                  <a:srgbClr val="2E2E30"/>
                </a:solidFill>
                <a:effectLst/>
                <a:latin typeface="ProximaNovaBold"/>
              </a:rPr>
              <a:t>= 5%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66B4F-B021-4069-B84F-7DCFFAE6FF74}"/>
              </a:ext>
            </a:extLst>
          </p:cNvPr>
          <p:cNvSpPr txBox="1"/>
          <p:nvPr/>
        </p:nvSpPr>
        <p:spPr>
          <a:xfrm>
            <a:off x="4718849" y="2105215"/>
            <a:ext cx="374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1-(1-0.05)</a:t>
            </a:r>
            <a:r>
              <a:rPr lang="en-US" sz="2000" baseline="30000" dirty="0">
                <a:solidFill>
                  <a:srgbClr val="2E2E30"/>
                </a:solidFill>
                <a:latin typeface="ProximaNovaBold"/>
              </a:rPr>
              <a:t>6</a:t>
            </a:r>
            <a:r>
              <a:rPr lang="en-US" sz="2000" b="0" i="0" baseline="30000" dirty="0">
                <a:solidFill>
                  <a:srgbClr val="2E2E30"/>
                </a:solidFill>
                <a:effectLst/>
                <a:latin typeface="ProximaNovaBold"/>
              </a:rPr>
              <a:t> </a:t>
            </a:r>
            <a:r>
              <a:rPr lang="en-US" sz="2000" b="0" i="0" dirty="0">
                <a:solidFill>
                  <a:srgbClr val="2E2E30"/>
                </a:solidFill>
                <a:effectLst/>
                <a:latin typeface="ProximaNovaBold"/>
              </a:rPr>
              <a:t>= 26.5%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E390C-7A8A-482B-B3A0-9E7EDB66227A}"/>
              </a:ext>
            </a:extLst>
          </p:cNvPr>
          <p:cNvSpPr txBox="1"/>
          <p:nvPr/>
        </p:nvSpPr>
        <p:spPr>
          <a:xfrm>
            <a:off x="4572000" y="3706962"/>
            <a:ext cx="374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1-(1-0.05/6)</a:t>
            </a:r>
            <a:r>
              <a:rPr lang="en-US" sz="2000" baseline="30000" dirty="0">
                <a:solidFill>
                  <a:srgbClr val="2E2E30"/>
                </a:solidFill>
                <a:latin typeface="ProximaNovaBold"/>
              </a:rPr>
              <a:t>6</a:t>
            </a:r>
            <a:r>
              <a:rPr lang="en-US" sz="2000" b="0" i="0" baseline="30000" dirty="0">
                <a:solidFill>
                  <a:srgbClr val="2E2E30"/>
                </a:solidFill>
                <a:effectLst/>
                <a:latin typeface="ProximaNovaBold"/>
              </a:rPr>
              <a:t> </a:t>
            </a:r>
            <a:r>
              <a:rPr lang="en-US" sz="2000" b="0" i="0" dirty="0">
                <a:solidFill>
                  <a:srgbClr val="2E2E30"/>
                </a:solidFill>
                <a:effectLst/>
                <a:latin typeface="ProximaNovaBold"/>
              </a:rPr>
              <a:t>= 4.9%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1D6F9-1808-4BB9-BE54-EED4BB31B255}"/>
              </a:ext>
            </a:extLst>
          </p:cNvPr>
          <p:cNvSpPr txBox="1"/>
          <p:nvPr/>
        </p:nvSpPr>
        <p:spPr>
          <a:xfrm>
            <a:off x="1884326" y="564030"/>
            <a:ext cx="5375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alatino"/>
              </a:rPr>
              <a:t>Familywise Error Rate</a:t>
            </a:r>
            <a:endParaRPr lang="en-US" sz="2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CC3AC2-5C46-47E0-95F0-CAB48D5789F3}"/>
              </a:ext>
            </a:extLst>
          </p:cNvPr>
          <p:cNvCxnSpPr/>
          <p:nvPr/>
        </p:nvCxnSpPr>
        <p:spPr>
          <a:xfrm>
            <a:off x="4157330" y="1658679"/>
            <a:ext cx="0" cy="3094074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7CBAB7-AE55-48EB-AD84-619C16E6C496}"/>
              </a:ext>
            </a:extLst>
          </p:cNvPr>
          <p:cNvCxnSpPr>
            <a:cxnSpLocks/>
          </p:cNvCxnSpPr>
          <p:nvPr/>
        </p:nvCxnSpPr>
        <p:spPr>
          <a:xfrm>
            <a:off x="2373067" y="2938130"/>
            <a:ext cx="3648506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AE39A1-D670-47A1-B13C-514D257E714C}"/>
              </a:ext>
            </a:extLst>
          </p:cNvPr>
          <p:cNvSpPr txBox="1"/>
          <p:nvPr/>
        </p:nvSpPr>
        <p:spPr>
          <a:xfrm>
            <a:off x="1267281" y="1546830"/>
            <a:ext cx="4304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Formula</a:t>
            </a:r>
            <a:endParaRPr lang="en-US" sz="2000" baseline="300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5B1BEF-37F4-4DF1-ABCD-0C2FE589891B}"/>
              </a:ext>
            </a:extLst>
          </p:cNvPr>
          <p:cNvSpPr txBox="1"/>
          <p:nvPr/>
        </p:nvSpPr>
        <p:spPr>
          <a:xfrm>
            <a:off x="453742" y="3226010"/>
            <a:ext cx="4304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FWER for 1 test </a:t>
            </a:r>
            <a:endParaRPr lang="en-US" sz="2000" baseline="30000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792B56-97CD-4979-92F7-84E7FC4DBE55}"/>
              </a:ext>
            </a:extLst>
          </p:cNvPr>
          <p:cNvSpPr txBox="1"/>
          <p:nvPr/>
        </p:nvSpPr>
        <p:spPr>
          <a:xfrm>
            <a:off x="4572000" y="1683041"/>
            <a:ext cx="4304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FWER for 6 tests </a:t>
            </a:r>
            <a:endParaRPr lang="en-US" sz="2000" baseline="30000" dirty="0"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D14DAA-4CF8-4D51-9E84-751DA2ECEFDB}"/>
              </a:ext>
            </a:extLst>
          </p:cNvPr>
          <p:cNvSpPr txBox="1"/>
          <p:nvPr/>
        </p:nvSpPr>
        <p:spPr>
          <a:xfrm>
            <a:off x="4386079" y="3226010"/>
            <a:ext cx="4304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00FF00"/>
                </a:highlight>
              </a:rPr>
              <a:t>Corrected FWER for 6 tests </a:t>
            </a:r>
            <a:endParaRPr lang="en-US" sz="2000" baseline="30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5107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Doodle Statistics Infographics by Slidesgo">
  <a:themeElements>
    <a:clrScheme name="Simple Light">
      <a:dk1>
        <a:srgbClr val="000000"/>
      </a:dk1>
      <a:lt1>
        <a:srgbClr val="FFFFFF"/>
      </a:lt1>
      <a:dk2>
        <a:srgbClr val="FCD481"/>
      </a:dk2>
      <a:lt2>
        <a:srgbClr val="00B6C5"/>
      </a:lt2>
      <a:accent1>
        <a:srgbClr val="F46787"/>
      </a:accent1>
      <a:accent2>
        <a:srgbClr val="FDC2C0"/>
      </a:accent2>
      <a:accent3>
        <a:srgbClr val="B28EFC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502</Words>
  <Application>Microsoft Office PowerPoint</Application>
  <PresentationFormat>On-screen Show (16:9)</PresentationFormat>
  <Paragraphs>133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ProximaNovaBold</vt:lpstr>
      <vt:lpstr>charter</vt:lpstr>
      <vt:lpstr>Lato</vt:lpstr>
      <vt:lpstr>Cambria</vt:lpstr>
      <vt:lpstr>Arial</vt:lpstr>
      <vt:lpstr>Abadi</vt:lpstr>
      <vt:lpstr>Fira Sans Condensed SemiBold</vt:lpstr>
      <vt:lpstr>Open Sans</vt:lpstr>
      <vt:lpstr>Fira Sans Extra Condensed SemiBold</vt:lpstr>
      <vt:lpstr>palatino</vt:lpstr>
      <vt:lpstr>Roboto</vt:lpstr>
      <vt:lpstr>Niramit</vt:lpstr>
      <vt:lpstr>Doodle Statistics Infographics by Slidesgo</vt:lpstr>
      <vt:lpstr>Multiple Testing Correction</vt:lpstr>
      <vt:lpstr>PowerPoint Presentation</vt:lpstr>
      <vt:lpstr>PowerPoint Presentation</vt:lpstr>
      <vt:lpstr>If you repeat  the experiment  will the probability be the same?</vt:lpstr>
      <vt:lpstr> 5% chance of error in 10,000 genes =  500 genes of false positive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you think Bonferroni correction( α/n) is good for testing 10,000 genes? </vt:lpstr>
      <vt:lpstr>PowerPoint Presentation</vt:lpstr>
      <vt:lpstr>PowerPoint Presentation</vt:lpstr>
      <vt:lpstr>PowerPoint Presentation</vt:lpstr>
      <vt:lpstr>Now, let’s play!</vt:lpstr>
      <vt:lpstr>Summary!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testing correction</dc:title>
  <dc:creator>Fatimah Mousa</dc:creator>
  <cp:lastModifiedBy>Fatimah Mousa</cp:lastModifiedBy>
  <cp:revision>15</cp:revision>
  <dcterms:modified xsi:type="dcterms:W3CDTF">2021-10-19T05:56:14Z</dcterms:modified>
</cp:coreProperties>
</file>