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3"/>
  </p:notesMasterIdLst>
  <p:handoutMasterIdLst>
    <p:handoutMasterId r:id="rId14"/>
  </p:handoutMasterIdLst>
  <p:sldIdLst>
    <p:sldId id="412" r:id="rId5"/>
    <p:sldId id="383" r:id="rId6"/>
    <p:sldId id="413" r:id="rId7"/>
    <p:sldId id="410" r:id="rId8"/>
    <p:sldId id="389" r:id="rId9"/>
    <p:sldId id="414" r:id="rId10"/>
    <p:sldId id="391" r:id="rId11"/>
    <p:sldId id="39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D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6327" autoAdjust="0"/>
  </p:normalViewPr>
  <p:slideViewPr>
    <p:cSldViewPr snapToGrid="0">
      <p:cViewPr varScale="1">
        <p:scale>
          <a:sx n="112" d="100"/>
          <a:sy n="112" d="100"/>
        </p:scale>
        <p:origin x="61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69,000</c:v>
                </c:pt>
              </c:strCache>
            </c:strRef>
          </c:tx>
          <c:spPr>
            <a:ln>
              <a:solidFill>
                <a:srgbClr val="044D3A"/>
              </a:solidFill>
            </a:ln>
          </c:spPr>
          <c:dPt>
            <c:idx val="0"/>
            <c:bubble3D val="0"/>
            <c:spPr>
              <a:solidFill>
                <a:schemeClr val="tx2">
                  <a:lumMod val="50000"/>
                </a:schemeClr>
              </a:solidFill>
              <a:ln w="19050">
                <a:solidFill>
                  <a:srgbClr val="044D3A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59B-4706-B14F-F6B2A944729E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rgbClr val="044D3A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59B-4706-B14F-F6B2A944729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44D3A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BEC-D14A-8856-08AF1F05D6A5}"/>
              </c:ext>
            </c:extLst>
          </c:dPt>
          <c:dPt>
            <c:idx val="3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rgbClr val="044D3A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59B-4706-B14F-F6B2A944729E}"/>
              </c:ext>
            </c:extLst>
          </c:dPt>
          <c:cat>
            <c:strRef>
              <c:f>Sheet1!$A$2:$A$5</c:f>
              <c:strCache>
                <c:ptCount val="4"/>
                <c:pt idx="0">
                  <c:v>meat waste</c:v>
                </c:pt>
                <c:pt idx="1">
                  <c:v>sheep meat wast</c:v>
                </c:pt>
                <c:pt idx="2">
                  <c:v>camel meat </c:v>
                </c:pt>
                <c:pt idx="3">
                  <c:v>other meats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444000</c:v>
                </c:pt>
                <c:pt idx="1">
                  <c:v>22000</c:v>
                </c:pt>
                <c:pt idx="2">
                  <c:v>13000</c:v>
                </c:pt>
                <c:pt idx="3">
                  <c:v>41000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9B-4706-B14F-F6B2A94472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S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95000"/>
              <a:lumOff val="5000"/>
            </a:schemeClr>
          </a:solidFill>
        </a:defRPr>
      </a:pPr>
      <a:endParaRPr lang="en-S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5/15/24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5/15/24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582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22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with a plant growing out of it&#10;&#10;Description automatically generated">
            <a:extLst>
              <a:ext uri="{FF2B5EF4-FFF2-40B4-BE49-F238E27FC236}">
                <a16:creationId xmlns:a16="http://schemas.microsoft.com/office/drawing/2014/main" id="{0CD42A7D-4EC0-9E0A-2AE1-F381DFA23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686" y="680720"/>
            <a:ext cx="4973034" cy="4550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1536" y="2128519"/>
            <a:ext cx="5486400" cy="3291840"/>
          </a:xfrm>
        </p:spPr>
        <p:txBody>
          <a:bodyPr/>
          <a:lstStyle/>
          <a:p>
            <a:r>
              <a:rPr lang="en-US" dirty="0" err="1">
                <a:solidFill>
                  <a:srgbClr val="044D3A"/>
                </a:solidFill>
                <a:latin typeface="Abadi Extra Light" panose="020F0502020204030204" pitchFamily="34" charset="0"/>
                <a:cs typeface="Akhbar MT" pitchFamily="2" charset="-78"/>
              </a:rPr>
              <a:t>Esmad</a:t>
            </a:r>
            <a:endParaRPr lang="en-US" dirty="0">
              <a:solidFill>
                <a:srgbClr val="044D3A"/>
              </a:solidFill>
              <a:latin typeface="Abadi Extra Light" panose="020F0502020204030204" pitchFamily="34" charset="0"/>
              <a:cs typeface="Akhbar M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2141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Esmad</a:t>
            </a:r>
            <a:r>
              <a:rPr lang="en-US" dirty="0"/>
              <a:t> ?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499A3B8-999E-D13B-B241-913DD7D13DD9}"/>
              </a:ext>
            </a:extLst>
          </p:cNvPr>
          <p:cNvSpPr txBox="1">
            <a:spLocks/>
          </p:cNvSpPr>
          <p:nvPr/>
        </p:nvSpPr>
        <p:spPr>
          <a:xfrm>
            <a:off x="609600" y="2606040"/>
            <a:ext cx="7701280" cy="1645920"/>
          </a:xfrm>
          <a:prstGeom prst="rect">
            <a:avLst/>
          </a:prstGeom>
        </p:spPr>
        <p:txBody>
          <a:bodyPr/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Smart machine for converting food waste into fertilizer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machine&#10;&#10;Description automatically generated">
            <a:extLst>
              <a:ext uri="{FF2B5EF4-FFF2-40B4-BE49-F238E27FC236}">
                <a16:creationId xmlns:a16="http://schemas.microsoft.com/office/drawing/2014/main" id="{CD8FA206-7E12-BF97-2546-CD000DBA68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" r="1824"/>
          <a:stretch/>
        </p:blipFill>
        <p:spPr>
          <a:xfrm>
            <a:off x="2082800" y="1370763"/>
            <a:ext cx="9164320" cy="508591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F9A31EF-078C-B063-9D8C-10B3D8CC613C}"/>
              </a:ext>
            </a:extLst>
          </p:cNvPr>
          <p:cNvSpPr txBox="1">
            <a:spLocks/>
          </p:cNvSpPr>
          <p:nvPr/>
        </p:nvSpPr>
        <p:spPr>
          <a:xfrm>
            <a:off x="487680" y="264160"/>
            <a:ext cx="6014720" cy="72136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How?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0924A5-3848-D377-ED36-86287688978A}"/>
              </a:ext>
            </a:extLst>
          </p:cNvPr>
          <p:cNvSpPr/>
          <p:nvPr/>
        </p:nvSpPr>
        <p:spPr>
          <a:xfrm>
            <a:off x="2263140" y="4503420"/>
            <a:ext cx="2000250" cy="742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Food waste</a:t>
            </a:r>
          </a:p>
        </p:txBody>
      </p:sp>
    </p:spTree>
    <p:extLst>
      <p:ext uri="{BB962C8B-B14F-4D97-AF65-F5344CB8AC3E}">
        <p14:creationId xmlns:p14="http://schemas.microsoft.com/office/powerpoint/2010/main" val="85949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 dirty="0"/>
              <a:t>Why </a:t>
            </a:r>
            <a:r>
              <a:rPr lang="en-US" dirty="0" err="1"/>
              <a:t>Esmad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dirty="0"/>
              <a:t>Low cost</a:t>
            </a: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  <a:solidFill>
            <a:schemeClr val="accent2"/>
          </a:solid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277655-EF3C-C0CB-FCB3-0C546DB796FD}"/>
              </a:ext>
            </a:extLst>
          </p:cNvPr>
          <p:cNvSpPr/>
          <p:nvPr/>
        </p:nvSpPr>
        <p:spPr>
          <a:xfrm>
            <a:off x="0" y="0"/>
            <a:ext cx="5801360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E27D14-7CB8-2221-D31D-A7B5ED4FA68B}"/>
              </a:ext>
            </a:extLst>
          </p:cNvPr>
          <p:cNvSpPr txBox="1"/>
          <p:nvPr/>
        </p:nvSpPr>
        <p:spPr>
          <a:xfrm>
            <a:off x="173355" y="1798320"/>
            <a:ext cx="5404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100kg Bin (Approximate cost: SAR 822) ;</a:t>
            </a:r>
            <a:br>
              <a:rPr lang="en-US" dirty="0"/>
            </a:br>
            <a:r>
              <a:rPr lang="en-US" dirty="0"/>
              <a:t>-Grinder: 166,000 watts for every 100 kg of Food waste, costing 65 SAR</a:t>
            </a:r>
            <a:br>
              <a:rPr lang="en-US" dirty="0"/>
            </a:br>
            <a:r>
              <a:rPr lang="en-US" dirty="0"/>
              <a:t>-Sensor to initiate the conversion process (60 kg): </a:t>
            </a:r>
          </a:p>
          <a:p>
            <a:r>
              <a:rPr lang="en-US" dirty="0"/>
              <a:t>214 SAR</a:t>
            </a:r>
            <a:br>
              <a:rPr lang="en-US" dirty="0"/>
            </a:br>
            <a:r>
              <a:rPr lang="en-US" dirty="0"/>
              <a:t>-Solar panels: 553 SAR</a:t>
            </a:r>
            <a:br>
              <a:rPr lang="en-US" dirty="0"/>
            </a:br>
            <a:r>
              <a:rPr lang="en-US" dirty="0"/>
              <a:t>-Domain name: 35 SAR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FFAFD-A8C8-C00D-37B4-5684C508F9A5}"/>
              </a:ext>
            </a:extLst>
          </p:cNvPr>
          <p:cNvSpPr txBox="1"/>
          <p:nvPr/>
        </p:nvSpPr>
        <p:spPr>
          <a:xfrm>
            <a:off x="0" y="4651325"/>
            <a:ext cx="6136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cost will be covered from the first time !</a:t>
            </a:r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dirty="0"/>
              <a:t>Decentralized</a:t>
            </a: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  <a:solidFill>
            <a:schemeClr val="accent2"/>
          </a:solid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277655-EF3C-C0CB-FCB3-0C546DB796FD}"/>
              </a:ext>
            </a:extLst>
          </p:cNvPr>
          <p:cNvSpPr/>
          <p:nvPr/>
        </p:nvSpPr>
        <p:spPr>
          <a:xfrm>
            <a:off x="0" y="0"/>
            <a:ext cx="5801360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1A12A-8D7C-80A2-A261-D681994B78F7}"/>
              </a:ext>
            </a:extLst>
          </p:cNvPr>
          <p:cNvSpPr txBox="1"/>
          <p:nvPr/>
        </p:nvSpPr>
        <p:spPr>
          <a:xfrm>
            <a:off x="193357" y="3076038"/>
            <a:ext cx="5404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-Can be reached by everyone any time</a:t>
            </a:r>
          </a:p>
          <a:p>
            <a:r>
              <a:rPr lang="en-US" dirty="0"/>
              <a:t>-Increase the community responsibility </a:t>
            </a:r>
          </a:p>
        </p:txBody>
      </p:sp>
    </p:spTree>
    <p:extLst>
      <p:ext uri="{BB962C8B-B14F-4D97-AF65-F5344CB8AC3E}">
        <p14:creationId xmlns:p14="http://schemas.microsoft.com/office/powerpoint/2010/main" val="2631294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83360" y="2392680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Food waste in Saudi Arabia cost 40 billion in a year</a:t>
            </a:r>
          </a:p>
          <a:p>
            <a:r>
              <a:rPr lang="en-US" dirty="0"/>
              <a:t>250Kg per person </a:t>
            </a:r>
          </a:p>
          <a:p>
            <a:r>
              <a:rPr lang="en-US" dirty="0"/>
              <a:t>Lower the 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Fertilizer price as well as enrich the market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97AF9CA-C309-C329-757C-D9AAA4E870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4509579"/>
              </p:ext>
            </p:extLst>
          </p:nvPr>
        </p:nvGraphicFramePr>
        <p:xfrm>
          <a:off x="6695440" y="3633311"/>
          <a:ext cx="5648960" cy="3222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3D532A"/>
      </a:accent2>
      <a:accent3>
        <a:srgbClr val="000000"/>
      </a:accent3>
      <a:accent4>
        <a:srgbClr val="AA5881"/>
      </a:accent4>
      <a:accent5>
        <a:srgbClr val="E06742"/>
      </a:accent5>
      <a:accent6>
        <a:srgbClr val="3D532A"/>
      </a:accent6>
      <a:hlink>
        <a:srgbClr val="682828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purl.org/dc/dcmitype/"/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230e9df3-be65-4c73-a93b-d1236ebd677e"/>
    <ds:schemaRef ds:uri="http://schemas.microsoft.com/office/2006/metadata/properties"/>
    <ds:schemaRef ds:uri="http://purl.org/dc/elements/1.1/"/>
    <ds:schemaRef ds:uri="16c05727-aa75-4e4a-9b5f-8a80a1165891"/>
    <ds:schemaRef ds:uri="71af3243-3dd4-4a8d-8c0d-dd76da1f02a5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{9C2451E3-2C84-4FAB-8E55-634345416486}tf78853419_win32</Template>
  <TotalTime>55</TotalTime>
  <Words>137</Words>
  <Application>Microsoft Macintosh PowerPoint</Application>
  <PresentationFormat>Widescreen</PresentationFormat>
  <Paragraphs>25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Abadi Extra Light</vt:lpstr>
      <vt:lpstr>Arial</vt:lpstr>
      <vt:lpstr>Calibri</vt:lpstr>
      <vt:lpstr>Franklin Gothic Book</vt:lpstr>
      <vt:lpstr>Franklin Gothic Demi</vt:lpstr>
      <vt:lpstr>Roboto</vt:lpstr>
      <vt:lpstr>Custom</vt:lpstr>
      <vt:lpstr>Esmad</vt:lpstr>
      <vt:lpstr>What is Esmad ?</vt:lpstr>
      <vt:lpstr>PowerPoint Presentation</vt:lpstr>
      <vt:lpstr>Why Esmad ?</vt:lpstr>
      <vt:lpstr>Low cost</vt:lpstr>
      <vt:lpstr>Decentralized</vt:lpstr>
      <vt:lpstr>Impact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Esmad</dc:title>
  <dc:creator>Fatimah Alsoger</dc:creator>
  <cp:lastModifiedBy>فاطمة بنت عبدالعزيز بن عبدالرحمن الصقير</cp:lastModifiedBy>
  <cp:revision>2</cp:revision>
  <dcterms:created xsi:type="dcterms:W3CDTF">2024-05-15T06:15:30Z</dcterms:created>
  <dcterms:modified xsi:type="dcterms:W3CDTF">2024-05-15T14:56:39Z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