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ubik Medium"/>
      <p:regular r:id="rId20"/>
      <p:bold r:id="rId21"/>
      <p:italic r:id="rId22"/>
      <p:boldItalic r:id="rId23"/>
    </p:embeddedFont>
    <p:embeddedFont>
      <p:font typeface="Rubik Light"/>
      <p:regular r:id="rId24"/>
      <p:bold r:id="rId25"/>
      <p:italic r:id="rId26"/>
      <p:boldItalic r:id="rId27"/>
    </p:embeddedFont>
    <p:embeddedFont>
      <p:font typeface="Rubik"/>
      <p:regular r:id="rId28"/>
      <p:bold r:id="rId29"/>
      <p:italic r:id="rId30"/>
      <p:boldItalic r:id="rId31"/>
    </p:embeddedFont>
    <p:embeddedFont>
      <p:font typeface="Rubik SemiBold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jfNjbYsM8OdeavbBisUSyViqFf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RubikMedium-regular.fntdata"/><Relationship Id="rId22" Type="http://schemas.openxmlformats.org/officeDocument/2006/relationships/font" Target="fonts/RubikMedium-italic.fntdata"/><Relationship Id="rId21" Type="http://schemas.openxmlformats.org/officeDocument/2006/relationships/font" Target="fonts/RubikMedium-bold.fntdata"/><Relationship Id="rId24" Type="http://schemas.openxmlformats.org/officeDocument/2006/relationships/font" Target="fonts/RubikLight-regular.fntdata"/><Relationship Id="rId23" Type="http://schemas.openxmlformats.org/officeDocument/2006/relationships/font" Target="fonts/Rubik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Light-italic.fntdata"/><Relationship Id="rId25" Type="http://schemas.openxmlformats.org/officeDocument/2006/relationships/font" Target="fonts/RubikLight-bold.fntdata"/><Relationship Id="rId28" Type="http://schemas.openxmlformats.org/officeDocument/2006/relationships/font" Target="fonts/Rubik-regular.fntdata"/><Relationship Id="rId27" Type="http://schemas.openxmlformats.org/officeDocument/2006/relationships/font" Target="fonts/Rubik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boldItalic.fntdata"/><Relationship Id="rId30" Type="http://schemas.openxmlformats.org/officeDocument/2006/relationships/font" Target="fonts/Rubik-italic.fntdata"/><Relationship Id="rId11" Type="http://schemas.openxmlformats.org/officeDocument/2006/relationships/slide" Target="slides/slide6.xml"/><Relationship Id="rId33" Type="http://schemas.openxmlformats.org/officeDocument/2006/relationships/font" Target="fonts/RubikSemiBold-bold.fntdata"/><Relationship Id="rId10" Type="http://schemas.openxmlformats.org/officeDocument/2006/relationships/slide" Target="slides/slide5.xml"/><Relationship Id="rId32" Type="http://schemas.openxmlformats.org/officeDocument/2006/relationships/font" Target="fonts/Rubik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Rubik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Rubik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c2985a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3ec2985a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09f01457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e09f01457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0d09079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e0d09079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c2985a6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3ec2985a6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5ee8683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65ee8683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9f0145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e09f0145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9f0145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09f0145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5ee8683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65ee8683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ec2985a6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3ec2985a6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c2985a6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3ec2985a6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hyperlink" Target="https://github.com/FatimahAzzahro18/Project-Based-Internship-Big-Data-Analyst-at-Kimia-Farma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lookerstudio.google.com/reporting/04e5722b-2dbe-490a-bbda-3261d8b6cb6f" TargetMode="External"/><Relationship Id="rId6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1" Type="http://schemas.openxmlformats.org/officeDocument/2006/relationships/image" Target="../media/image11.png"/><Relationship Id="rId10" Type="http://schemas.openxmlformats.org/officeDocument/2006/relationships/hyperlink" Target="https://github.com/FatimahAzzahro18/Project-Based-Internship-Big-Data-Analyst-at-Kimia-Farma.git" TargetMode="External"/><Relationship Id="rId9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hyperlink" Target="http://www.linkedin.com/in/fatimah-azzahro-1642582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1" Type="http://schemas.openxmlformats.org/officeDocument/2006/relationships/hyperlink" Target="https://drive.google.com/file/d/1h7wz77dHe6EKGz0fgmVydSf7GPmecy_T/view?usp=sharing" TargetMode="External"/><Relationship Id="rId10" Type="http://schemas.openxmlformats.org/officeDocument/2006/relationships/hyperlink" Target="https://drive.google.com/file/d/1J_A7tET61j5SrK3gWzeWfVZTjyks1Uft/view?usp=sharing" TargetMode="External"/><Relationship Id="rId12" Type="http://schemas.openxmlformats.org/officeDocument/2006/relationships/hyperlink" Target="https://drive.google.com/file/d/1jE4_PZGFOdEcQWmvQVP5flyq6W9ZWM7Q/view?usp=sharing" TargetMode="External"/><Relationship Id="rId9" Type="http://schemas.openxmlformats.org/officeDocument/2006/relationships/hyperlink" Target="https://drive.google.com/file/d/1XzSz5d7o6ZJjwJkLI8-lpqqA9ntg39AT/view?usp=sharing" TargetMode="External"/><Relationship Id="rId5" Type="http://schemas.openxmlformats.org/officeDocument/2006/relationships/hyperlink" Target="https://drive.google.com/file/d/1SHExq8wPpw3_SmPwiopsDzgffwNgMsWU/view?usp=sharing" TargetMode="External"/><Relationship Id="rId6" Type="http://schemas.openxmlformats.org/officeDocument/2006/relationships/hyperlink" Target="https://drive.google.com/file/d/1RRHBE_Aahz7VzJtu1ri5rfAyUG4_Bo55/view?usp=sharing" TargetMode="External"/><Relationship Id="rId7" Type="http://schemas.openxmlformats.org/officeDocument/2006/relationships/hyperlink" Target="https://drive.google.com/file/d/1aSM4vyiCQc0y_xnVsbBN_3Y3b2t5RdQ7/view?usp=sharing" TargetMode="External"/><Relationship Id="rId8" Type="http://schemas.openxmlformats.org/officeDocument/2006/relationships/hyperlink" Target="https://drive.google.com/file/d/1s10Mk_aZtSZZs8G-9vjmAH8MTzBuR1wz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hyperlink" Target="https://drive.google.com/file/d/1OGQVs_RqAJ3q2YD0nOfzut_-PYnVR53s/view?usp=sharing" TargetMode="External"/><Relationship Id="rId5" Type="http://schemas.openxmlformats.org/officeDocument/2006/relationships/hyperlink" Target="https://drive.google.com/file/d/1iDOBdKZ4-kkLhpklQWWrsFvACtI7MCz3/view?usp=sharing?" TargetMode="External"/><Relationship Id="rId6" Type="http://schemas.openxmlformats.org/officeDocument/2006/relationships/hyperlink" Target="https://drive.google.com/file/d/1ihtG2t0V1AO0IAGkGwQaqtba6AxDEKDI/view?usp=sharing?" TargetMode="External"/><Relationship Id="rId7" Type="http://schemas.openxmlformats.org/officeDocument/2006/relationships/hyperlink" Target="https://drive.google.com/file/d/1vzaasqIeXqqe_jI99dNLaa8nxnoe9OWW/view?usp=sharing?" TargetMode="External"/><Relationship Id="rId8" Type="http://schemas.openxmlformats.org/officeDocument/2006/relationships/hyperlink" Target="https://drive.google.com/file/d/1739wO7BwtVStHCA4Dcj9xGhlc_blBNbT/view?usp=sharing?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885950" y="1343350"/>
            <a:ext cx="4511400" cy="15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2020-2023</a:t>
            </a:r>
            <a:r>
              <a:rPr b="1" i="0" lang="en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b="0" i="0" sz="25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916750"/>
            <a:ext cx="43920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&lt;</a:t>
            </a:r>
            <a:r>
              <a:rPr lang="en" sz="18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Fatimah Azzahro</a:t>
            </a:r>
            <a:r>
              <a:rPr b="0" i="0" lang="en" sz="18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&gt;</a:t>
            </a:r>
            <a:endParaRPr b="0" i="0" sz="18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3ec2985a68_1_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3ec2985a68_1_4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3ec2985a68_1_49"/>
          <p:cNvSpPr txBox="1"/>
          <p:nvPr/>
        </p:nvSpPr>
        <p:spPr>
          <a:xfrm>
            <a:off x="340500" y="23728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BigQuery Syntax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g23ec2985a68_1_49"/>
          <p:cNvSpPr txBox="1"/>
          <p:nvPr/>
        </p:nvSpPr>
        <p:spPr>
          <a:xfrm>
            <a:off x="340500" y="1065650"/>
            <a:ext cx="4231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`rakamin-kf-analytics-424503.kimia_farma.analysis_table`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ft.transaction_id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ft.date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ft.branch_id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kc.branch_name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kc.kota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kc.provinsi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kc.rating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rating_cabang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ft.customer_name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ft.product_id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p.product_name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actual_price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ft.rating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rating_transaksi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t.discount_percentage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persentase_gross_laba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g23ec2985a68_1_49"/>
          <p:cNvSpPr/>
          <p:nvPr/>
        </p:nvSpPr>
        <p:spPr>
          <a:xfrm>
            <a:off x="4572000" y="1104750"/>
            <a:ext cx="144600" cy="5412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3ec2985a68_1_49"/>
          <p:cNvSpPr txBox="1"/>
          <p:nvPr/>
        </p:nvSpPr>
        <p:spPr>
          <a:xfrm>
            <a:off x="4832050" y="1065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CREATE OR REPLACE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M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embuat tabel baru atau 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menggantikan tabel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yang sudah ada.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g23ec2985a68_1_49"/>
          <p:cNvSpPr/>
          <p:nvPr/>
        </p:nvSpPr>
        <p:spPr>
          <a:xfrm>
            <a:off x="4572000" y="1710175"/>
            <a:ext cx="144600" cy="1706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3ec2985a68_1_49"/>
          <p:cNvSpPr txBox="1"/>
          <p:nvPr/>
        </p:nvSpPr>
        <p:spPr>
          <a:xfrm>
            <a:off x="4832050" y="23816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SELECT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: M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emilih kolom-kolom tertentu dari tabel untuk dilakukan analisa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2" name="Google Shape;162;g23ec2985a68_1_49"/>
          <p:cNvSpPr/>
          <p:nvPr/>
        </p:nvSpPr>
        <p:spPr>
          <a:xfrm>
            <a:off x="4572000" y="3481100"/>
            <a:ext cx="144600" cy="915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3ec2985a68_1_49"/>
          <p:cNvSpPr txBox="1"/>
          <p:nvPr/>
        </p:nvSpPr>
        <p:spPr>
          <a:xfrm>
            <a:off x="4832050" y="33845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Membuat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 baru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belum ada sebelumnya, diberi nama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persentase_gross_laba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(menghitung persentase laba kotor berdasarkan harga obat)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e09f014577_2_2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e09f014577_2_2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e09f014577_2_23"/>
          <p:cNvSpPr txBox="1"/>
          <p:nvPr/>
        </p:nvSpPr>
        <p:spPr>
          <a:xfrm>
            <a:off x="340500" y="23728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BigQuery Syntax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g2e09f014577_2_23"/>
          <p:cNvSpPr txBox="1"/>
          <p:nvPr/>
        </p:nvSpPr>
        <p:spPr>
          <a:xfrm>
            <a:off x="340500" y="903675"/>
            <a:ext cx="5159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ft.discount_percentage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nett_sales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ft.discount_percentage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0.10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0.15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0.20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0.25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0.30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nett_profit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`rakamin-kf-analytics-424503.kimia_farma.kf_final_transaction`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`rakamin-kf-analytics-424503.kimia_farma.kf_product`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ft.product_id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p.product_id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`rakamin-kf-analytics-424503.kimia_farma.kf_inventory`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ft.product_id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inv.product_id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ft.branch_id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inv.branch_id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`rakamin-kf-analytics-424503.kimia_farma.kf_kantor_cabang`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</a:t>
            </a: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ft.branch_id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kc.branch_id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g2e09f014577_2_23"/>
          <p:cNvSpPr/>
          <p:nvPr/>
        </p:nvSpPr>
        <p:spPr>
          <a:xfrm>
            <a:off x="5355300" y="983475"/>
            <a:ext cx="144600" cy="149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09f014577_2_23"/>
          <p:cNvSpPr/>
          <p:nvPr/>
        </p:nvSpPr>
        <p:spPr>
          <a:xfrm>
            <a:off x="5355300" y="1186363"/>
            <a:ext cx="144600" cy="1296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e09f014577_2_23"/>
          <p:cNvSpPr/>
          <p:nvPr/>
        </p:nvSpPr>
        <p:spPr>
          <a:xfrm>
            <a:off x="5355300" y="2542075"/>
            <a:ext cx="144600" cy="19224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09f014577_2_23"/>
          <p:cNvSpPr txBox="1"/>
          <p:nvPr/>
        </p:nvSpPr>
        <p:spPr>
          <a:xfrm>
            <a:off x="5596500" y="2571750"/>
            <a:ext cx="339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JOIN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: M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enggabungkan tabel.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: Menentukan kondisi JOIN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ft.product_id = p.product_id: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Menggabungkan tabel ft dengan p berdasarkan product_id.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ft.product_id = inv.product_id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ft.branch_id = inv.branch_id: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Menggabungkan tabel ft dengan inv berdasarkan product_id dan branch_id.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ft.branch_id = kc.branch_id: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Menggabungkan tabel ft dengan kc berdasarkan branch_id.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" name="Google Shape;176;g2e09f014577_2_23"/>
          <p:cNvSpPr txBox="1"/>
          <p:nvPr/>
        </p:nvSpPr>
        <p:spPr>
          <a:xfrm>
            <a:off x="5596500" y="14456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olom baru nett_profit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dihitung dengan mengalikan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nett_sales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 hasil dari CASE statement lain.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" name="Google Shape;177;g2e09f014577_2_23"/>
          <p:cNvSpPr txBox="1"/>
          <p:nvPr/>
        </p:nvSpPr>
        <p:spPr>
          <a:xfrm>
            <a:off x="5596500" y="873675"/>
            <a:ext cx="35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enghitung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nett sales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dari setiap transaksi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e0d09079ce_0_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e0d09079ce_0_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e0d09079ce_0_4"/>
          <p:cNvSpPr txBox="1"/>
          <p:nvPr/>
        </p:nvSpPr>
        <p:spPr>
          <a:xfrm>
            <a:off x="7003475" y="1971450"/>
            <a:ext cx="1620300" cy="120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 adalah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hasil tabel analisis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dengan syntax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BigQuery</a:t>
            </a:r>
            <a:endParaRPr b="1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85" name="Google Shape;185;g2e0d09079ce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0" y="328252"/>
            <a:ext cx="6487224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e0d09079ce_0_4"/>
          <p:cNvPicPr preferRelativeResize="0"/>
          <p:nvPr/>
        </p:nvPicPr>
        <p:blipFill rotWithShape="1">
          <a:blip r:embed="rId6">
            <a:alphaModFix/>
          </a:blip>
          <a:srcRect b="0" l="25222" r="0" t="0"/>
          <a:stretch/>
        </p:blipFill>
        <p:spPr>
          <a:xfrm>
            <a:off x="1889125" y="2745200"/>
            <a:ext cx="3389976" cy="22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0d09079ce_0_4"/>
          <p:cNvSpPr txBox="1"/>
          <p:nvPr/>
        </p:nvSpPr>
        <p:spPr>
          <a:xfrm>
            <a:off x="6517550" y="4530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Github :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FatimahAzzahro18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3ec2985a68_1_5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3ec2985a68_1_5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293275" y="285300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3ec2985a68_1_56"/>
          <p:cNvSpPr txBox="1"/>
          <p:nvPr/>
        </p:nvSpPr>
        <p:spPr>
          <a:xfrm>
            <a:off x="-285950" y="1841063"/>
            <a:ext cx="42315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800">
                <a:latin typeface="Rubik"/>
                <a:ea typeface="Rubik"/>
                <a:cs typeface="Rubik"/>
                <a:sym typeface="Rubik"/>
              </a:rPr>
              <a:t>Data </a:t>
            </a:r>
            <a:endParaRPr sz="28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800">
                <a:latin typeface="Rubik"/>
                <a:ea typeface="Rubik"/>
                <a:cs typeface="Rubik"/>
                <a:sym typeface="Rubik"/>
              </a:rPr>
              <a:t>Visualization</a:t>
            </a:r>
            <a:endParaRPr i="0" sz="28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5" name="Google Shape;195;g23ec2985a68_1_56"/>
          <p:cNvSpPr txBox="1"/>
          <p:nvPr/>
        </p:nvSpPr>
        <p:spPr>
          <a:xfrm>
            <a:off x="329800" y="29022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Link to Looker Studio</a:t>
            </a:r>
            <a:endParaRPr/>
          </a:p>
        </p:txBody>
      </p:sp>
      <p:pic>
        <p:nvPicPr>
          <p:cNvPr id="196" name="Google Shape;196;g23ec2985a68_1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5475" y="425912"/>
            <a:ext cx="5719200" cy="42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975" y="4262625"/>
            <a:ext cx="1507074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033575" y="865600"/>
            <a:ext cx="2431800" cy="2511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&lt;</a:t>
            </a: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Fatimah Azzahro</a:t>
            </a:r>
            <a:r>
              <a:rPr b="0" i="0" lang="en" sz="2000" u="none" cap="none" strike="noStrik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&gt;</a:t>
            </a:r>
            <a:endParaRPr b="0" i="0" sz="2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4867250" y="1604175"/>
            <a:ext cx="350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&lt;</a:t>
            </a:r>
            <a:r>
              <a:rPr lang="en" sz="200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 Internship</a:t>
            </a:r>
            <a:r>
              <a:rPr b="0" i="0" lang="en" sz="2000" u="none" cap="none" strike="noStrike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&gt;</a:t>
            </a:r>
            <a:endParaRPr b="0" i="0" sz="2000" u="none" cap="none" strike="noStrike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087900" y="2454050"/>
            <a:ext cx="350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&lt;I am a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Mathematics student at Indonesia University of Education (UPI). I have interest in fields of data and technology.  I taking courses and classes related to data. 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 like learning new things and able to communicate well</a:t>
            </a:r>
            <a:r>
              <a:rPr b="1" i="0" lang="en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 b="1" i="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788450" y="3439250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Bandung</a:t>
            </a:r>
            <a:r>
              <a:rPr b="0" i="0" lang="en" sz="12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&gt;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400" y="428515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950" y="3423800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4396" y="3922815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788450" y="4261475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sz="12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Fatimah Azzahro</a:t>
            </a:r>
            <a:r>
              <a:rPr i="0" lang="en" sz="12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&gt;</a:t>
            </a:r>
            <a:endParaRPr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88450" y="3869913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fatimahhhaz@gmail.com</a:t>
            </a:r>
            <a:r>
              <a:rPr b="0" i="0" lang="en" sz="1200" u="none" cap="none" strike="noStrik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&gt;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9763" y="960463"/>
            <a:ext cx="2319424" cy="231942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</p:pic>
      <p:sp>
        <p:nvSpPr>
          <p:cNvPr id="80" name="Google Shape;80;p3"/>
          <p:cNvSpPr txBox="1"/>
          <p:nvPr/>
        </p:nvSpPr>
        <p:spPr>
          <a:xfrm>
            <a:off x="788450" y="4712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sz="12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0"/>
              </a:rPr>
              <a:t>FatimahAzzahro18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&gt;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7300" y="4712250"/>
            <a:ext cx="316401" cy="3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65ee868302_0_13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65ee868302_0_130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65ee868302_0_130"/>
          <p:cNvSpPr txBox="1"/>
          <p:nvPr/>
        </p:nvSpPr>
        <p:spPr>
          <a:xfrm>
            <a:off x="340500" y="1019400"/>
            <a:ext cx="865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&lt;Studi Independen Data &amp; Software Engineering 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certificate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&lt;Aug - Dec, 2023&gt;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&lt;Fundamental SQL Using SELECT Statement&gt;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certificate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&lt;Jan, 2024&gt;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&lt;Belajar Dasar Data Science&gt;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certificate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	&lt;Jan, 2024&gt;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R Fundamental for Data Science</a:t>
            </a:r>
            <a:r>
              <a:rPr b="1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&gt; | 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link certificate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&lt;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Jan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2024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b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Python Fundamental for Data Science</a:t>
            </a: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 | 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link certificate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&lt;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Jan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2024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b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&lt;Memulai Pemrograman Dengan C++&gt; | 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0"/>
              </a:rPr>
              <a:t>link certificate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&lt;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March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2024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b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Kickstart Data Science Journey</a:t>
            </a: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 | 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1"/>
              </a:rPr>
              <a:t>link certificate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&lt;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March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2024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&lt;SAP Analytics Cloud and SAP Build Apps Online ADSE&gt; | 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b="1"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2"/>
              </a:rPr>
              <a:t>link certificate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&lt;Mei, 2024&gt;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g265ee868302_0_130"/>
          <p:cNvSpPr txBox="1"/>
          <p:nvPr/>
        </p:nvSpPr>
        <p:spPr>
          <a:xfrm>
            <a:off x="340500" y="3199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2945275" y="1132650"/>
            <a:ext cx="5536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429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Kimia Farma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adalah perusahaan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industri farmasi pertama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Indonesia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didirikan oleh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Pemerintah Hindia Belanda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tahun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1817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Nama perusahaan ini pada awalnya adalah NV Chemicalien Handle Rathkamp &amp; Co. Berdasarkan kebijaksanaan nasionalisasi atas eks perusahaan Belanda di masa awal kemerdekaan, pada tahun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1958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Pemerintah Republik Indonesia melakukan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peleburan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sejumlah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perusahaan farmasi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 PNF (Perusahaan Negara Farmasi) Bhinneka Kimia Farma.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 pada tanggal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16 Agustus 1971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bentuk badan hukum PNF diubah menjadi 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Perseroan Terbatas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sehingga nama perusahaan berubah menjadi</a:t>
            </a: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PT Kimia Farma (Persero).</a:t>
            </a:r>
            <a:endParaRPr b="1" i="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340500" y="29158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700" y="2193702"/>
            <a:ext cx="2105124" cy="7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e09f014577_0_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e09f014577_0_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e09f014577_0_3"/>
          <p:cNvSpPr txBox="1"/>
          <p:nvPr/>
        </p:nvSpPr>
        <p:spPr>
          <a:xfrm>
            <a:off x="730800" y="1084775"/>
            <a:ext cx="35769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Sebagai 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Big Data Analytics Intern di Kimia Farma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, dihadapkan dengan tantangan untuk menganalisis data. Salah satu proyek utamanya adalah 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mengevaluasi kinerja bisnis penjualan Kimia Farma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pada tahun 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2020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sampai 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2023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. Langkah - langkah analisisnya adalah: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-19050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ubik"/>
              <a:buAutoNum type="arabicPeriod"/>
            </a:pPr>
            <a:r>
              <a:rPr b="1" i="0" lang="en" sz="12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Importing Dataset to BigQuery </a:t>
            </a:r>
            <a:endParaRPr b="1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Dataset yang telah disediakan: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kf_final_transaction.csv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kf_inventory.csv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kf_kantor_cabang.csv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kf_product.csv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g2e09f014577_0_3"/>
          <p:cNvSpPr txBox="1"/>
          <p:nvPr/>
        </p:nvSpPr>
        <p:spPr>
          <a:xfrm>
            <a:off x="340500" y="260813"/>
            <a:ext cx="84630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b="1" i="0" lang="en" sz="26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b="1" i="0" sz="26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g2e09f014577_0_3"/>
          <p:cNvSpPr txBox="1"/>
          <p:nvPr/>
        </p:nvSpPr>
        <p:spPr>
          <a:xfrm>
            <a:off x="5898925" y="4553700"/>
            <a:ext cx="30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b="1" i="0" lang="en" sz="12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here</a:t>
            </a:r>
            <a:r>
              <a:rPr b="1" i="0" lang="en" sz="12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endParaRPr b="1" i="1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g2e09f014577_0_3"/>
          <p:cNvSpPr txBox="1"/>
          <p:nvPr/>
        </p:nvSpPr>
        <p:spPr>
          <a:xfrm>
            <a:off x="4392600" y="1084775"/>
            <a:ext cx="40206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2.  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 tabel analisa 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228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abel-tabel yang diperlukan: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Transaction_id, date, branch_id, branch_name,  kota, provinsi, rating_cabang, customer_name, product_id, product_name, actual_price, discount_percentage, Nett_sales, nett_profit, rating_transaksi, persentase_gross_laba : Persentase laba yang seharusnya diterima dari obat dengan ketentuan berikut: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&lt;= Rp 50.000 -&gt; laba 10%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50.000 - 100.000 -&gt; laba 15%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100.000 - 300.000 -&gt; laba 20%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300.000 - 500.000 -&gt; laba 25%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500.000 -&gt; laba 30%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e09f014577_0_2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e09f014577_0_2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e09f014577_0_23"/>
          <p:cNvSpPr txBox="1"/>
          <p:nvPr/>
        </p:nvSpPr>
        <p:spPr>
          <a:xfrm>
            <a:off x="611125" y="1112550"/>
            <a:ext cx="64269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3.     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 Dashboard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00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Ketentuan dashboard adalah sebagai berikut: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Judul Dashboard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Summary Dashboard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Filter Control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Snapshot Data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Perbandingan Pendapatan Kimia Farma dari tahun ke tahun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Top 10 Total transaksi cabang provinsi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Top 10 Nett sales cabang provinsi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Top 5 Cabang Dengan Rating Tertinggi, namun Rating Transaksi Terendah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 Indonesia's Geo Map Untuk Total Profit Masing-masing Provinsi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476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 lainnya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g2e09f014577_0_23"/>
          <p:cNvSpPr txBox="1"/>
          <p:nvPr/>
        </p:nvSpPr>
        <p:spPr>
          <a:xfrm>
            <a:off x="340500" y="260813"/>
            <a:ext cx="84630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1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b="1" i="0" lang="en" sz="26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b="1" i="0" sz="26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65ee868302_0_9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65ee868302_0_9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5ee868302_0_99"/>
          <p:cNvSpPr txBox="1"/>
          <p:nvPr/>
        </p:nvSpPr>
        <p:spPr>
          <a:xfrm>
            <a:off x="478800" y="921525"/>
            <a:ext cx="40071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kf_final_transaction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transaction_id:  kode id transaksi,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product_id : kode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branch_id: kode id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customer_name: nama customer yang melakukan transaksi,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date: tanggal transaksi dilakukan,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price: harga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discount_percentage: Persentase diskon yang diberikan pada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rating: penilaian konsumen terhadap transaksi yang dilakukan.</a:t>
            </a:r>
            <a:endParaRPr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" name="Google Shape;124;g265ee868302_0_99"/>
          <p:cNvSpPr txBox="1"/>
          <p:nvPr/>
        </p:nvSpPr>
        <p:spPr>
          <a:xfrm>
            <a:off x="340500" y="276588"/>
            <a:ext cx="84630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2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Dataset </a:t>
            </a:r>
            <a:r>
              <a:rPr b="1" lang="en" sz="2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Project</a:t>
            </a:r>
            <a:endParaRPr b="1" i="0" sz="26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g265ee868302_0_99"/>
          <p:cNvSpPr txBox="1"/>
          <p:nvPr/>
        </p:nvSpPr>
        <p:spPr>
          <a:xfrm>
            <a:off x="478800" y="3559125"/>
            <a:ext cx="4145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k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f_product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product_id: kode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product_name: nama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product_category: kategori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2476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price: harga obat.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g265ee868302_0_99"/>
          <p:cNvSpPr txBox="1"/>
          <p:nvPr/>
        </p:nvSpPr>
        <p:spPr>
          <a:xfrm>
            <a:off x="4710300" y="1281200"/>
            <a:ext cx="4093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kf_inventory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inventory_ID: kode inventory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branch_id: kode id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product_id: kode id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product_name: nama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opname_stock: jumlah stok produk obat.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7" name="Google Shape;127;g265ee868302_0_99"/>
          <p:cNvSpPr txBox="1"/>
          <p:nvPr/>
        </p:nvSpPr>
        <p:spPr>
          <a:xfrm>
            <a:off x="4710300" y="2789500"/>
            <a:ext cx="40932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kf_kantor_cabang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branch_id: kode id cabang Kimia Farma,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branch_category: kategori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kota: kota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branch_name: nama kantor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provinsi: provinsi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rating: penilaian konsumen terhadap cabang Kimia Farma.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3ec2985a68_1_3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3ec2985a68_1_3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3ec2985a68_1_33"/>
          <p:cNvSpPr txBox="1"/>
          <p:nvPr/>
        </p:nvSpPr>
        <p:spPr>
          <a:xfrm>
            <a:off x="414325" y="288163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g23ec2985a68_1_33"/>
          <p:cNvSpPr txBox="1"/>
          <p:nvPr/>
        </p:nvSpPr>
        <p:spPr>
          <a:xfrm>
            <a:off x="73175" y="888475"/>
            <a:ext cx="3539100" cy="398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Buka Google Cloud Console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Pada panel navigasi, pilih </a:t>
            </a:r>
            <a:r>
              <a:rPr b="1" lang="en" sz="1200">
                <a:latin typeface="Rubik"/>
                <a:ea typeface="Rubik"/>
                <a:cs typeface="Rubik"/>
                <a:sym typeface="Rubik"/>
              </a:rPr>
              <a:t>“BigQuery” </a:t>
            </a:r>
            <a:endParaRPr b="1"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Buat proyek baru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dengan klik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"Create Project". Beri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nama "Rakamin_KF_Analytics".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Buat dataset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dengan klik “create dataset” di panel sebelah kiri. Beri nama dataset : kimia_farma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Buat tabel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dengan klik pada nama dataset lalu klik “create tabel”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Upload file CSV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sebagai tabel dan beri nama tabel sesuai dengan nama dataset sebelumnya.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b="1" lang="en" sz="1200">
                <a:latin typeface="Rubik"/>
                <a:ea typeface="Rubik"/>
                <a:cs typeface="Rubik"/>
                <a:sym typeface="Rubik"/>
              </a:rPr>
              <a:t>Lakukan berulang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hingga keempat data telah terupload. Sehingga akan terdapat 4 tabel, yaitu kf_final_transaction, kf_inventory, kf_kantor_cabang, kf_product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6" name="Google Shape;136;g23ec2985a68_1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525" y="965202"/>
            <a:ext cx="2398800" cy="211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3ec2985a68_1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9825" y="987725"/>
            <a:ext cx="2398801" cy="277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3ec2985a68_1_33"/>
          <p:cNvPicPr preferRelativeResize="0"/>
          <p:nvPr/>
        </p:nvPicPr>
        <p:blipFill rotWithShape="1">
          <a:blip r:embed="rId7">
            <a:alphaModFix/>
          </a:blip>
          <a:srcRect b="3100" l="0" r="7149" t="0"/>
          <a:stretch/>
        </p:blipFill>
        <p:spPr>
          <a:xfrm>
            <a:off x="5845975" y="3191000"/>
            <a:ext cx="2660426" cy="174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3ec2985a68_1_33"/>
          <p:cNvSpPr/>
          <p:nvPr/>
        </p:nvSpPr>
        <p:spPr>
          <a:xfrm rot="9923924">
            <a:off x="8536610" y="3011039"/>
            <a:ext cx="442698" cy="541003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ec2985a68_1_33"/>
          <p:cNvSpPr/>
          <p:nvPr/>
        </p:nvSpPr>
        <p:spPr>
          <a:xfrm>
            <a:off x="6122225" y="2059275"/>
            <a:ext cx="3564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3ec2985a68_1_4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3ec2985a68_1_42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3ec2985a68_1_42"/>
          <p:cNvSpPr txBox="1"/>
          <p:nvPr/>
        </p:nvSpPr>
        <p:spPr>
          <a:xfrm>
            <a:off x="340500" y="2779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Tabel Analisa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g23ec2985a68_1_42"/>
          <p:cNvSpPr txBox="1"/>
          <p:nvPr/>
        </p:nvSpPr>
        <p:spPr>
          <a:xfrm>
            <a:off x="340500" y="1006350"/>
            <a:ext cx="2922600" cy="313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(kf_final_transaction) dengan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(kf_product):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(kf_final_transaction) dengan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(kf_kantor_cabang):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Stok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(kf_inventory) dengan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(kf_product):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Stok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(kf_inventory) dengan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(kf_kantor_cabang): </a:t>
            </a: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9" name="Google Shape;149;g23ec2985a68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325" y="741275"/>
            <a:ext cx="5708175" cy="36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