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587" r:id="rId2"/>
    <p:sldId id="1590" r:id="rId3"/>
    <p:sldId id="1591" r:id="rId4"/>
  </p:sldIdLst>
  <p:sldSz cx="10691813" cy="7559675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DEE8"/>
    <a:srgbClr val="047A9F"/>
    <a:srgbClr val="F2F2F2"/>
    <a:srgbClr val="66D7FE"/>
    <a:srgbClr val="66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6" autoAdjust="0"/>
  </p:normalViewPr>
  <p:slideViewPr>
    <p:cSldViewPr>
      <p:cViewPr>
        <p:scale>
          <a:sx n="110" d="100"/>
          <a:sy n="110" d="100"/>
        </p:scale>
        <p:origin x="1110" y="-95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0F67-257E-4C61-A3FC-8BB71B549A2F}" type="datetimeFigureOut">
              <a:rPr lang="en-MY" smtClean="0"/>
              <a:t>5/1/2024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89E-C8D4-40C9-8FD6-4D213F6D1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3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1241425"/>
            <a:ext cx="47371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3586-5D4F-4807-8318-24AED2F68009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059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1241425"/>
            <a:ext cx="47371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3586-5D4F-4807-8318-24AED2F68009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518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1241425"/>
            <a:ext cx="47371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3586-5D4F-4807-8318-24AED2F68009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241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7" y="2348402"/>
            <a:ext cx="908804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773" y="4283817"/>
            <a:ext cx="7484270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8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3565" y="302740"/>
            <a:ext cx="3205687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8" y="302740"/>
            <a:ext cx="9442579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81" y="4857794"/>
            <a:ext cx="9088041" cy="1501435"/>
          </a:xfrm>
        </p:spPr>
        <p:txBody>
          <a:bodyPr anchor="t"/>
          <a:lstStyle>
            <a:lvl1pPr algn="l">
              <a:defRPr sz="350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81" y="3204115"/>
            <a:ext cx="9088041" cy="1653678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401058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117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3pPr>
            <a:lvl4pPr marL="120317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234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29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3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409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468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788" y="1763927"/>
            <a:ext cx="6324134" cy="4989036"/>
          </a:xfrm>
        </p:spPr>
        <p:txBody>
          <a:bodyPr/>
          <a:lstStyle>
            <a:lvl1pPr>
              <a:defRPr sz="2456"/>
            </a:lvl1pPr>
            <a:lvl2pPr>
              <a:defRPr sz="2105"/>
            </a:lvl2pPr>
            <a:lvl3pPr>
              <a:defRPr sz="1754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5119" y="1763927"/>
            <a:ext cx="6324133" cy="4989036"/>
          </a:xfrm>
        </p:spPr>
        <p:txBody>
          <a:bodyPr/>
          <a:lstStyle>
            <a:lvl1pPr>
              <a:defRPr sz="2456"/>
            </a:lvl1pPr>
            <a:lvl2pPr>
              <a:defRPr sz="2105"/>
            </a:lvl2pPr>
            <a:lvl3pPr>
              <a:defRPr sz="1754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6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2" y="302737"/>
            <a:ext cx="9622632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0" y="1692179"/>
            <a:ext cx="4724074" cy="70521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58" indent="0">
              <a:buNone/>
              <a:defRPr sz="1754" b="1"/>
            </a:lvl2pPr>
            <a:lvl3pPr marL="802117" indent="0">
              <a:buNone/>
              <a:defRPr sz="1579" b="1"/>
            </a:lvl3pPr>
            <a:lvl4pPr marL="1203175" indent="0">
              <a:buNone/>
              <a:defRPr sz="1404" b="1"/>
            </a:lvl4pPr>
            <a:lvl5pPr marL="1604234" indent="0">
              <a:buNone/>
              <a:defRPr sz="1404" b="1"/>
            </a:lvl5pPr>
            <a:lvl6pPr marL="2005292" indent="0">
              <a:buNone/>
              <a:defRPr sz="1404" b="1"/>
            </a:lvl6pPr>
            <a:lvl7pPr marL="2406351" indent="0">
              <a:buNone/>
              <a:defRPr sz="1404" b="1"/>
            </a:lvl7pPr>
            <a:lvl8pPr marL="2807409" indent="0">
              <a:buNone/>
              <a:defRPr sz="1404" b="1"/>
            </a:lvl8pPr>
            <a:lvl9pPr marL="3208468" indent="0">
              <a:buNone/>
              <a:defRPr sz="14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90" y="2397397"/>
            <a:ext cx="4724074" cy="4355563"/>
          </a:xfrm>
        </p:spPr>
        <p:txBody>
          <a:bodyPr/>
          <a:lstStyle>
            <a:lvl1pPr>
              <a:defRPr sz="2105"/>
            </a:lvl1pPr>
            <a:lvl2pPr>
              <a:defRPr sz="1754"/>
            </a:lvl2pPr>
            <a:lvl3pPr>
              <a:defRPr sz="1579"/>
            </a:lvl3pPr>
            <a:lvl4pPr>
              <a:defRPr sz="1404"/>
            </a:lvl4pPr>
            <a:lvl5pPr>
              <a:defRPr sz="1404"/>
            </a:lvl5pPr>
            <a:lvl6pPr>
              <a:defRPr sz="1404"/>
            </a:lvl6pPr>
            <a:lvl7pPr>
              <a:defRPr sz="1404"/>
            </a:lvl7pPr>
            <a:lvl8pPr>
              <a:defRPr sz="1404"/>
            </a:lvl8pPr>
            <a:lvl9pPr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1293" y="1692179"/>
            <a:ext cx="4725930" cy="70521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58" indent="0">
              <a:buNone/>
              <a:defRPr sz="1754" b="1"/>
            </a:lvl2pPr>
            <a:lvl3pPr marL="802117" indent="0">
              <a:buNone/>
              <a:defRPr sz="1579" b="1"/>
            </a:lvl3pPr>
            <a:lvl4pPr marL="1203175" indent="0">
              <a:buNone/>
              <a:defRPr sz="1404" b="1"/>
            </a:lvl4pPr>
            <a:lvl5pPr marL="1604234" indent="0">
              <a:buNone/>
              <a:defRPr sz="1404" b="1"/>
            </a:lvl5pPr>
            <a:lvl6pPr marL="2005292" indent="0">
              <a:buNone/>
              <a:defRPr sz="1404" b="1"/>
            </a:lvl6pPr>
            <a:lvl7pPr marL="2406351" indent="0">
              <a:buNone/>
              <a:defRPr sz="1404" b="1"/>
            </a:lvl7pPr>
            <a:lvl8pPr marL="2807409" indent="0">
              <a:buNone/>
              <a:defRPr sz="1404" b="1"/>
            </a:lvl8pPr>
            <a:lvl9pPr marL="3208468" indent="0">
              <a:buNone/>
              <a:defRPr sz="14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1293" y="2397397"/>
            <a:ext cx="4725930" cy="4355563"/>
          </a:xfrm>
        </p:spPr>
        <p:txBody>
          <a:bodyPr/>
          <a:lstStyle>
            <a:lvl1pPr>
              <a:defRPr sz="2105"/>
            </a:lvl1pPr>
            <a:lvl2pPr>
              <a:defRPr sz="1754"/>
            </a:lvl2pPr>
            <a:lvl3pPr>
              <a:defRPr sz="1579"/>
            </a:lvl3pPr>
            <a:lvl4pPr>
              <a:defRPr sz="1404"/>
            </a:lvl4pPr>
            <a:lvl5pPr>
              <a:defRPr sz="1404"/>
            </a:lvl5pPr>
            <a:lvl6pPr>
              <a:defRPr sz="1404"/>
            </a:lvl6pPr>
            <a:lvl7pPr>
              <a:defRPr sz="1404"/>
            </a:lvl7pPr>
            <a:lvl8pPr>
              <a:defRPr sz="1404"/>
            </a:lvl8pPr>
            <a:lvl9pPr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0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3" y="300987"/>
            <a:ext cx="3517532" cy="1280945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03" y="300990"/>
            <a:ext cx="5977021" cy="6451973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593" y="1581935"/>
            <a:ext cx="3517532" cy="5171028"/>
          </a:xfrm>
        </p:spPr>
        <p:txBody>
          <a:bodyPr/>
          <a:lstStyle>
            <a:lvl1pPr marL="0" indent="0">
              <a:buNone/>
              <a:defRPr sz="1228"/>
            </a:lvl1pPr>
            <a:lvl2pPr marL="401058" indent="0">
              <a:buNone/>
              <a:defRPr sz="1053"/>
            </a:lvl2pPr>
            <a:lvl3pPr marL="802117" indent="0">
              <a:buNone/>
              <a:defRPr sz="877"/>
            </a:lvl3pPr>
            <a:lvl4pPr marL="1203175" indent="0">
              <a:buNone/>
              <a:defRPr sz="789"/>
            </a:lvl4pPr>
            <a:lvl5pPr marL="1604234" indent="0">
              <a:buNone/>
              <a:defRPr sz="789"/>
            </a:lvl5pPr>
            <a:lvl6pPr marL="2005292" indent="0">
              <a:buNone/>
              <a:defRPr sz="789"/>
            </a:lvl6pPr>
            <a:lvl7pPr marL="2406351" indent="0">
              <a:buNone/>
              <a:defRPr sz="789"/>
            </a:lvl7pPr>
            <a:lvl8pPr marL="2807409" indent="0">
              <a:buNone/>
              <a:defRPr sz="789"/>
            </a:lvl8pPr>
            <a:lvl9pPr marL="3208468" indent="0">
              <a:buNone/>
              <a:defRPr sz="7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3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671" y="5291772"/>
            <a:ext cx="6415088" cy="624724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671" y="675471"/>
            <a:ext cx="6415088" cy="4535805"/>
          </a:xfrm>
        </p:spPr>
        <p:txBody>
          <a:bodyPr/>
          <a:lstStyle>
            <a:lvl1pPr marL="0" indent="0">
              <a:buNone/>
              <a:defRPr sz="2807"/>
            </a:lvl1pPr>
            <a:lvl2pPr marL="401058" indent="0">
              <a:buNone/>
              <a:defRPr sz="2456"/>
            </a:lvl2pPr>
            <a:lvl3pPr marL="802117" indent="0">
              <a:buNone/>
              <a:defRPr sz="2105"/>
            </a:lvl3pPr>
            <a:lvl4pPr marL="1203175" indent="0">
              <a:buNone/>
              <a:defRPr sz="1754"/>
            </a:lvl4pPr>
            <a:lvl5pPr marL="1604234" indent="0">
              <a:buNone/>
              <a:defRPr sz="1754"/>
            </a:lvl5pPr>
            <a:lvl6pPr marL="2005292" indent="0">
              <a:buNone/>
              <a:defRPr sz="1754"/>
            </a:lvl6pPr>
            <a:lvl7pPr marL="2406351" indent="0">
              <a:buNone/>
              <a:defRPr sz="1754"/>
            </a:lvl7pPr>
            <a:lvl8pPr marL="2807409" indent="0">
              <a:buNone/>
              <a:defRPr sz="1754"/>
            </a:lvl8pPr>
            <a:lvl9pPr marL="3208468" indent="0">
              <a:buNone/>
              <a:defRPr sz="175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671" y="5916496"/>
            <a:ext cx="6415088" cy="887211"/>
          </a:xfrm>
        </p:spPr>
        <p:txBody>
          <a:bodyPr/>
          <a:lstStyle>
            <a:lvl1pPr marL="0" indent="0">
              <a:buNone/>
              <a:defRPr sz="1228"/>
            </a:lvl1pPr>
            <a:lvl2pPr marL="401058" indent="0">
              <a:buNone/>
              <a:defRPr sz="1053"/>
            </a:lvl2pPr>
            <a:lvl3pPr marL="802117" indent="0">
              <a:buNone/>
              <a:defRPr sz="877"/>
            </a:lvl3pPr>
            <a:lvl4pPr marL="1203175" indent="0">
              <a:buNone/>
              <a:defRPr sz="789"/>
            </a:lvl4pPr>
            <a:lvl5pPr marL="1604234" indent="0">
              <a:buNone/>
              <a:defRPr sz="789"/>
            </a:lvl5pPr>
            <a:lvl6pPr marL="2005292" indent="0">
              <a:buNone/>
              <a:defRPr sz="789"/>
            </a:lvl6pPr>
            <a:lvl7pPr marL="2406351" indent="0">
              <a:buNone/>
              <a:defRPr sz="789"/>
            </a:lvl7pPr>
            <a:lvl8pPr marL="2807409" indent="0">
              <a:buNone/>
              <a:defRPr sz="789"/>
            </a:lvl8pPr>
            <a:lvl9pPr marL="3208468" indent="0">
              <a:buNone/>
              <a:defRPr sz="7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92" y="302737"/>
            <a:ext cx="96226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2" y="1763927"/>
            <a:ext cx="9622632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92" y="7006701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0A69-920D-42CC-BE48-F0201C8F1803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037" y="7006701"/>
            <a:ext cx="338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2468" y="7006701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1405-6C24-42CB-8B67-097A5B95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117" rtl="0" eaLnBrk="1" latinLnBrk="0" hangingPunct="1"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795" indent="-300795" algn="l" defTabSz="802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651720" indent="-250662" algn="l" defTabSz="8021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456" kern="1200">
          <a:solidFill>
            <a:schemeClr val="tx1"/>
          </a:solidFill>
          <a:latin typeface="+mn-lt"/>
          <a:ea typeface="+mn-ea"/>
          <a:cs typeface="+mn-cs"/>
        </a:defRPr>
      </a:lvl2pPr>
      <a:lvl3pPr marL="1002647" indent="-200530" algn="l" defTabSz="802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403704" indent="-200530" algn="l" defTabSz="8021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804763" indent="-200530" algn="l" defTabSz="802117" rtl="0" eaLnBrk="1" latinLnBrk="0" hangingPunct="1">
        <a:spcBef>
          <a:spcPct val="20000"/>
        </a:spcBef>
        <a:buFont typeface="Arial" panose="020B0604020202020204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05822" indent="-200530" algn="l" defTabSz="802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06880" indent="-200530" algn="l" defTabSz="802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007939" indent="-200530" algn="l" defTabSz="802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408997" indent="-200530" algn="l" defTabSz="802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117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58" algn="l" defTabSz="802117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117" algn="l" defTabSz="802117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175" algn="l" defTabSz="802117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234" algn="l" defTabSz="802117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292" algn="l" defTabSz="802117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351" algn="l" defTabSz="802117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409" algn="l" defTabSz="802117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468" algn="l" defTabSz="802117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21">
            <a:extLst>
              <a:ext uri="{FF2B5EF4-FFF2-40B4-BE49-F238E27FC236}">
                <a16:creationId xmlns:a16="http://schemas.microsoft.com/office/drawing/2014/main" id="{8AFB74A4-1A10-F4BA-619C-09D8E34D5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72258"/>
              </p:ext>
            </p:extLst>
          </p:nvPr>
        </p:nvGraphicFramePr>
        <p:xfrm>
          <a:off x="4946" y="1123720"/>
          <a:ext cx="6677527" cy="263972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21506">
                  <a:extLst>
                    <a:ext uri="{9D8B030D-6E8A-4147-A177-3AD203B41FA5}">
                      <a16:colId xmlns:a16="http://schemas.microsoft.com/office/drawing/2014/main" val="2977679420"/>
                    </a:ext>
                  </a:extLst>
                </a:gridCol>
                <a:gridCol w="876750">
                  <a:extLst>
                    <a:ext uri="{9D8B030D-6E8A-4147-A177-3AD203B41FA5}">
                      <a16:colId xmlns:a16="http://schemas.microsoft.com/office/drawing/2014/main" val="1066332769"/>
                    </a:ext>
                  </a:extLst>
                </a:gridCol>
                <a:gridCol w="3735339">
                  <a:extLst>
                    <a:ext uri="{9D8B030D-6E8A-4147-A177-3AD203B41FA5}">
                      <a16:colId xmlns:a16="http://schemas.microsoft.com/office/drawing/2014/main" val="1678649521"/>
                    </a:ext>
                  </a:extLst>
                </a:gridCol>
                <a:gridCol w="1443932">
                  <a:extLst>
                    <a:ext uri="{9D8B030D-6E8A-4147-A177-3AD203B41FA5}">
                      <a16:colId xmlns:a16="http://schemas.microsoft.com/office/drawing/2014/main" val="381108782"/>
                    </a:ext>
                  </a:extLst>
                </a:gridCol>
              </a:tblGrid>
              <a:tr h="381289">
                <a:tc gridSpan="2"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Ringkasan projek</a:t>
                      </a:r>
                    </a:p>
                  </a:txBody>
                  <a:tcPr marL="80209" marR="80209" marT="40105" marB="4010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ms-MY" sz="900" b="1" i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Nyatakan: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ms-MY" sz="900" b="1" i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Pernyataan masalah (Permasalahan yang dikaji dan ingin diselesaikan);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ms-MY" sz="900" b="1" i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Kumpulan sasaran;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ms-MY" sz="900" b="1" i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Kolaborasi IPT (Komposisi kumpulan penyelidikan (1 IPT @ gabungan dengan IPT lain) )</a:t>
                      </a:r>
                    </a:p>
                  </a:txBody>
                  <a:tcPr marL="80209" marR="80209" marT="40105" marB="4010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32832"/>
                  </a:ext>
                </a:extLst>
              </a:tr>
              <a:tr h="209350">
                <a:tc gridSpan="2"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Tempoh</a:t>
                      </a:r>
                      <a:endParaRPr lang="ms-MY" sz="900" b="1" i="1" noProof="0" dirty="0">
                        <a:solidFill>
                          <a:srgbClr val="0070C0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ms-MY" sz="900" b="1" i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Tarikh mula hingga tamat projek (termasuk pelanjutan)</a:t>
                      </a:r>
                    </a:p>
                  </a:txBody>
                  <a:tcPr marL="80209" marR="80209" marT="40105" marB="4010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3241"/>
                  </a:ext>
                </a:extLst>
              </a:tr>
              <a:tr h="268705">
                <a:tc rowSpan="3" gridSpan="2">
                  <a:txBody>
                    <a:bodyPr/>
                    <a:lstStyle/>
                    <a:p>
                      <a:r>
                        <a:rPr lang="ms-MY" sz="1100" b="1" noProof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Pencapaian Objektif </a:t>
                      </a:r>
                      <a:r>
                        <a:rPr lang="ms-MY" sz="900" b="1" i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(Senaraikan setiap objektif &amp; pencapaiannya)</a:t>
                      </a:r>
                    </a:p>
                  </a:txBody>
                  <a:tcPr marL="80209" marR="80209" marT="40105" marB="40105"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Objektif projek</a:t>
                      </a:r>
                      <a:endParaRPr lang="ms-MY" sz="1100" b="1" i="0" noProof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Pencapaian (          )</a:t>
                      </a:r>
                      <a:endParaRPr lang="ms-MY" sz="1100" b="1" i="0" noProof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577576"/>
                  </a:ext>
                </a:extLst>
              </a:tr>
              <a:tr h="268705">
                <a:tc gridSpan="2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1.</a:t>
                      </a:r>
                    </a:p>
                  </a:txBody>
                  <a:tcPr marL="80209" marR="80209" marT="40105" marB="40105">
                    <a:noFill/>
                  </a:tcPr>
                </a:tc>
                <a:tc>
                  <a:txBody>
                    <a:bodyPr/>
                    <a:lstStyle/>
                    <a:p>
                      <a:endParaRPr lang="ms-MY" sz="900" b="1" i="1" noProof="0" dirty="0">
                        <a:solidFill>
                          <a:srgbClr val="0070C0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866238"/>
                  </a:ext>
                </a:extLst>
              </a:tr>
              <a:tr h="268705">
                <a:tc gridSpan="2" vMerge="1">
                  <a:txBody>
                    <a:bodyPr/>
                    <a:lstStyle/>
                    <a:p>
                      <a:endParaRPr lang="ms-MY" sz="900" b="1" i="1" noProof="0" dirty="0">
                        <a:solidFill>
                          <a:srgbClr val="0070C0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ms-MY" sz="900" b="1" i="0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2.  </a:t>
                      </a:r>
                    </a:p>
                  </a:txBody>
                  <a:tcPr marL="80209" marR="80209" marT="40105" marB="40105">
                    <a:noFill/>
                  </a:tcPr>
                </a:tc>
                <a:tc>
                  <a:txBody>
                    <a:bodyPr/>
                    <a:lstStyle/>
                    <a:p>
                      <a:endParaRPr lang="ms-MY" sz="900" b="1" i="1" noProof="0" dirty="0">
                        <a:solidFill>
                          <a:srgbClr val="0070C0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485005"/>
                  </a:ext>
                </a:extLst>
              </a:tr>
              <a:tr h="134353">
                <a:tc gridSpan="2"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Geran Terdahulu</a:t>
                      </a:r>
                    </a:p>
                  </a:txBody>
                  <a:tcPr marL="80209" marR="80209" marT="40105" marB="4010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ms-MY" sz="900" b="1" i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Geran pemula atau geran lain yang menyumbang kepada projek ini (Sekiranya ada)</a:t>
                      </a:r>
                    </a:p>
                  </a:txBody>
                  <a:tcPr marL="80209" marR="80209" marT="40105" marB="4010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ms-MY" sz="1000" b="1" i="1" noProof="0" dirty="0">
                        <a:solidFill>
                          <a:srgbClr val="0070C0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141631847"/>
                  </a:ext>
                </a:extLst>
              </a:tr>
              <a:tr h="134353">
                <a:tc rowSpan="2"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Output Projek</a:t>
                      </a:r>
                    </a:p>
                  </a:txBody>
                  <a:tcPr marL="80209" marR="80209" marT="40105" marB="401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Prototaip</a:t>
                      </a:r>
                    </a:p>
                  </a:txBody>
                  <a:tcPr marL="80209" marR="80209" marT="40105" marB="40105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1" i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Nama prototaip</a:t>
                      </a:r>
                    </a:p>
                  </a:txBody>
                  <a:tcPr marL="80209" marR="80209" marT="40105" marB="4010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67779"/>
                  </a:ext>
                </a:extLst>
              </a:tr>
              <a:tr h="134353">
                <a:tc vMerge="1">
                  <a:txBody>
                    <a:bodyPr/>
                    <a:lstStyle/>
                    <a:p>
                      <a:endParaRPr lang="ms-MY" sz="11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Harta Intelek (IP)</a:t>
                      </a:r>
                    </a:p>
                  </a:txBody>
                  <a:tcPr marL="80209" marR="80209" marT="40105" marB="40105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1" i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Jenis IP:</a:t>
                      </a:r>
                    </a:p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1" i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status (Filed/Granted):  </a:t>
                      </a:r>
                    </a:p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1" i="1" noProof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Tajuk IP yang difailkan :</a:t>
                      </a:r>
                    </a:p>
                  </a:txBody>
                  <a:tcPr marL="80209" marR="80209" marT="40105" marB="4010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5574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-7585" y="4005460"/>
            <a:ext cx="6685111" cy="307777"/>
          </a:xfrm>
          <a:prstGeom prst="rect">
            <a:avLst/>
          </a:prstGeom>
          <a:solidFill>
            <a:srgbClr val="047A9F"/>
          </a:solidFill>
        </p:spPr>
        <p:txBody>
          <a:bodyPr wrap="square">
            <a:spAutoFit/>
          </a:bodyPr>
          <a:lstStyle/>
          <a:p>
            <a:pPr algn="ctr" defTabSz="767781">
              <a:defRPr/>
            </a:pPr>
            <a:r>
              <a:rPr lang="ms-MY" sz="14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Outcome &amp; Impak projek penyelidikan kepada Quintuple Helix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69139" y="861175"/>
            <a:ext cx="3922674" cy="209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s-MY" sz="1579" dirty="0">
              <a:latin typeface="Arial Nova Cond" panose="020B0506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976F2-209A-3AAD-047B-CFA492E99882}"/>
              </a:ext>
            </a:extLst>
          </p:cNvPr>
          <p:cNvSpPr/>
          <p:nvPr/>
        </p:nvSpPr>
        <p:spPr>
          <a:xfrm>
            <a:off x="6769139" y="3017837"/>
            <a:ext cx="3922674" cy="307777"/>
          </a:xfrm>
          <a:prstGeom prst="rect">
            <a:avLst/>
          </a:prstGeom>
          <a:solidFill>
            <a:srgbClr val="047A9F"/>
          </a:solidFill>
        </p:spPr>
        <p:txBody>
          <a:bodyPr wrap="square">
            <a:spAutoFit/>
          </a:bodyPr>
          <a:lstStyle/>
          <a:p>
            <a:pPr algn="ctr" defTabSz="767781">
              <a:defRPr/>
            </a:pPr>
            <a:r>
              <a:rPr lang="ms-MY" sz="14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Status &amp; Aktiviti Terkini</a:t>
            </a:r>
            <a:endParaRPr lang="ms-MY" sz="1400" b="1" i="1" dirty="0">
              <a:solidFill>
                <a:prstClr val="white"/>
              </a:solidFill>
              <a:latin typeface="Arial Nova Cond" panose="020B0506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B71DB8-3A0F-B4B4-6B3B-0833135A294C}"/>
              </a:ext>
            </a:extLst>
          </p:cNvPr>
          <p:cNvSpPr/>
          <p:nvPr/>
        </p:nvSpPr>
        <p:spPr>
          <a:xfrm>
            <a:off x="850106" y="7027525"/>
            <a:ext cx="5827420" cy="513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ms-MY" sz="900" b="1" dirty="0">
              <a:latin typeface="Arial Nova Cond" panose="020B0506020202020204" pitchFamily="34" charset="0"/>
            </a:endParaRPr>
          </a:p>
        </p:txBody>
      </p:sp>
      <p:graphicFrame>
        <p:nvGraphicFramePr>
          <p:cNvPr id="27" name="Table 21">
            <a:extLst>
              <a:ext uri="{FF2B5EF4-FFF2-40B4-BE49-F238E27FC236}">
                <a16:creationId xmlns:a16="http://schemas.microsoft.com/office/drawing/2014/main" id="{30107291-18AE-D4AC-6193-D21977D84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72156"/>
              </p:ext>
            </p:extLst>
          </p:nvPr>
        </p:nvGraphicFramePr>
        <p:xfrm>
          <a:off x="1" y="4309250"/>
          <a:ext cx="6677525" cy="26709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3397">
                  <a:extLst>
                    <a:ext uri="{9D8B030D-6E8A-4147-A177-3AD203B41FA5}">
                      <a16:colId xmlns:a16="http://schemas.microsoft.com/office/drawing/2014/main" val="2977679420"/>
                    </a:ext>
                  </a:extLst>
                </a:gridCol>
                <a:gridCol w="838330">
                  <a:extLst>
                    <a:ext uri="{9D8B030D-6E8A-4147-A177-3AD203B41FA5}">
                      <a16:colId xmlns:a16="http://schemas.microsoft.com/office/drawing/2014/main" val="1488613802"/>
                    </a:ext>
                  </a:extLst>
                </a:gridCol>
                <a:gridCol w="2015625">
                  <a:extLst>
                    <a:ext uri="{9D8B030D-6E8A-4147-A177-3AD203B41FA5}">
                      <a16:colId xmlns:a16="http://schemas.microsoft.com/office/drawing/2014/main" val="4172557568"/>
                    </a:ext>
                  </a:extLst>
                </a:gridCol>
                <a:gridCol w="2790173">
                  <a:extLst>
                    <a:ext uri="{9D8B030D-6E8A-4147-A177-3AD203B41FA5}">
                      <a16:colId xmlns:a16="http://schemas.microsoft.com/office/drawing/2014/main" val="1678649521"/>
                    </a:ext>
                  </a:extLst>
                </a:gridCol>
              </a:tblGrid>
              <a:tr h="611662">
                <a:tc>
                  <a:txBody>
                    <a:bodyPr/>
                    <a:lstStyle/>
                    <a:p>
                      <a:pPr algn="ctr"/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Quintuple Helix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solidFill>
                            <a:schemeClr val="bg1"/>
                          </a:solidFill>
                          <a:latin typeface="Arial Nova Cond" panose="020B0506020202020204" pitchFamily="34" charset="0"/>
                        </a:rPr>
                        <a:t>Tandakan</a:t>
                      </a:r>
                    </a:p>
                    <a:p>
                      <a:r>
                        <a:rPr lang="ms-MY" sz="1100" b="1" noProof="0" dirty="0">
                          <a:solidFill>
                            <a:schemeClr val="bg1"/>
                          </a:solidFill>
                          <a:latin typeface="Arial Nova Cond" panose="020B0506020202020204" pitchFamily="34" charset="0"/>
                        </a:rPr>
                        <a:t>         jika berkaitan)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1100" b="1" noProof="0" dirty="0">
                          <a:solidFill>
                            <a:schemeClr val="bg1"/>
                          </a:solidFill>
                          <a:latin typeface="Arial Nova Cond" panose="020B0506020202020204" pitchFamily="34" charset="0"/>
                        </a:rPr>
                        <a:t>Outcome / Impak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Perincian / Pembuktian</a:t>
                      </a: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1775048846"/>
                  </a:ext>
                </a:extLst>
              </a:tr>
              <a:tr h="411865"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Akademia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668732832"/>
                  </a:ext>
                </a:extLst>
              </a:tr>
              <a:tr h="411865"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Industri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167203241"/>
                  </a:ext>
                </a:extLst>
              </a:tr>
              <a:tr h="411865"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Kerajaan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408577576"/>
                  </a:ext>
                </a:extLst>
              </a:tr>
              <a:tr h="411865"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Masyarakat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607431511"/>
                  </a:ext>
                </a:extLst>
              </a:tr>
              <a:tr h="411865"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Persekitaran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384137140"/>
                  </a:ext>
                </a:extLst>
              </a:tr>
            </a:tbl>
          </a:graphicData>
        </a:graphic>
      </p:graphicFrame>
      <p:graphicFrame>
        <p:nvGraphicFramePr>
          <p:cNvPr id="31" name="Table 21">
            <a:extLst>
              <a:ext uri="{FF2B5EF4-FFF2-40B4-BE49-F238E27FC236}">
                <a16:creationId xmlns:a16="http://schemas.microsoft.com/office/drawing/2014/main" id="{02BA613B-2B37-8AB4-720C-AA3A492EA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29496"/>
              </p:ext>
            </p:extLst>
          </p:nvPr>
        </p:nvGraphicFramePr>
        <p:xfrm>
          <a:off x="6769140" y="3355527"/>
          <a:ext cx="3922671" cy="36490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3351">
                  <a:extLst>
                    <a:ext uri="{9D8B030D-6E8A-4147-A177-3AD203B41FA5}">
                      <a16:colId xmlns:a16="http://schemas.microsoft.com/office/drawing/2014/main" val="2977679420"/>
                    </a:ext>
                  </a:extLst>
                </a:gridCol>
                <a:gridCol w="772861">
                  <a:extLst>
                    <a:ext uri="{9D8B030D-6E8A-4147-A177-3AD203B41FA5}">
                      <a16:colId xmlns:a16="http://schemas.microsoft.com/office/drawing/2014/main" val="1488613802"/>
                    </a:ext>
                  </a:extLst>
                </a:gridCol>
                <a:gridCol w="1656459">
                  <a:extLst>
                    <a:ext uri="{9D8B030D-6E8A-4147-A177-3AD203B41FA5}">
                      <a16:colId xmlns:a16="http://schemas.microsoft.com/office/drawing/2014/main" val="1678649521"/>
                    </a:ext>
                  </a:extLst>
                </a:gridCol>
              </a:tblGrid>
              <a:tr h="668412"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Hasil Penyelidikan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Tandakan</a:t>
                      </a:r>
                    </a:p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        jika berkaitan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Perincian / Pembuktian</a:t>
                      </a: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1775048846"/>
                  </a:ext>
                </a:extLst>
              </a:tr>
              <a:tr h="374311"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Pra-pengkomersialan / Pengkomersialan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668732832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Penubuhan syarikat pemula (start-up) atau terbitan (spin-off)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048680615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Perolehan dana susulan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167203241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Pengembangan projek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408577576"/>
                  </a:ext>
                </a:extLst>
              </a:tr>
              <a:tr h="374311"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Jaringan kolaborasi dalam dan luar negara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607431511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ms-MY" sz="1100" b="1" noProof="0" dirty="0">
                          <a:latin typeface="Arial Nova Cond" panose="020B0506020202020204" pitchFamily="34" charset="0"/>
                        </a:rPr>
                        <a:t>Lain-lain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38413714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751999" y="808037"/>
            <a:ext cx="1708744" cy="307777"/>
          </a:xfrm>
          <a:prstGeom prst="rect">
            <a:avLst/>
          </a:prstGeom>
          <a:solidFill>
            <a:srgbClr val="047A9F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ms-MY" sz="14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Grafik / Infografik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96D417-1E61-19CD-466E-736CFB6AD74D}"/>
              </a:ext>
            </a:extLst>
          </p:cNvPr>
          <p:cNvSpPr/>
          <p:nvPr/>
        </p:nvSpPr>
        <p:spPr>
          <a:xfrm>
            <a:off x="-7586" y="7027524"/>
            <a:ext cx="857691" cy="513004"/>
          </a:xfrm>
          <a:prstGeom prst="rect">
            <a:avLst/>
          </a:prstGeom>
          <a:solidFill>
            <a:srgbClr val="047A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7781">
              <a:defRPr/>
            </a:pPr>
            <a:r>
              <a:rPr lang="ms-MY" sz="1400" b="1" i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Way Forward</a:t>
            </a:r>
          </a:p>
        </p:txBody>
      </p:sp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27E0C3EF-11F5-17C6-8D67-57205AEDD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906" y="4497588"/>
            <a:ext cx="196649" cy="196649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5B2F212B-0290-B41A-7C4E-E58AD3858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4421" y="3554282"/>
            <a:ext cx="196649" cy="196649"/>
          </a:xfrm>
          <a:prstGeom prst="rect">
            <a:avLst/>
          </a:prstGeom>
        </p:spPr>
      </p:pic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215BF316-4C73-E43A-A38F-4A988DB736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2764" y="2038120"/>
            <a:ext cx="196649" cy="196649"/>
          </a:xfrm>
          <a:prstGeom prst="rect">
            <a:avLst/>
          </a:prstGeom>
        </p:spPr>
      </p:pic>
      <p:pic>
        <p:nvPicPr>
          <p:cNvPr id="44" name="Graphic 43" descr="Back with solid fill">
            <a:extLst>
              <a:ext uri="{FF2B5EF4-FFF2-40B4-BE49-F238E27FC236}">
                <a16:creationId xmlns:a16="http://schemas.microsoft.com/office/drawing/2014/main" id="{E82A2523-0CDF-8BEB-35AC-D0EB85D66C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822083">
            <a:off x="6265608" y="3209785"/>
            <a:ext cx="537902" cy="7200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436C0D-A80B-EA7C-77B8-B25A119A8B86}"/>
              </a:ext>
            </a:extLst>
          </p:cNvPr>
          <p:cNvSpPr/>
          <p:nvPr/>
        </p:nvSpPr>
        <p:spPr>
          <a:xfrm>
            <a:off x="1769452" y="540782"/>
            <a:ext cx="4921200" cy="582938"/>
          </a:xfrm>
          <a:prstGeom prst="rect">
            <a:avLst/>
          </a:prstGeom>
          <a:solidFill>
            <a:srgbClr val="047A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sz="1600" b="1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Tajuk Projek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B4255-EEB0-222D-287D-11A10952B1C9}"/>
              </a:ext>
            </a:extLst>
          </p:cNvPr>
          <p:cNvSpPr/>
          <p:nvPr/>
        </p:nvSpPr>
        <p:spPr>
          <a:xfrm>
            <a:off x="4947" y="540782"/>
            <a:ext cx="1764506" cy="582938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7781">
              <a:defRPr/>
            </a:pPr>
            <a:r>
              <a:rPr lang="ms-MY" sz="1400" b="1" dirty="0">
                <a:solidFill>
                  <a:schemeClr val="tx1"/>
                </a:solidFill>
                <a:latin typeface="Arial Nova Cond" panose="020B0506020202020204" pitchFamily="34" charset="0"/>
              </a:rPr>
              <a:t>Nama Ketua Projek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82B4A-CF66-3A16-20E7-B533BA7DA80B}"/>
              </a:ext>
            </a:extLst>
          </p:cNvPr>
          <p:cNvSpPr/>
          <p:nvPr/>
        </p:nvSpPr>
        <p:spPr>
          <a:xfrm>
            <a:off x="4050506" y="4958807"/>
            <a:ext cx="2438400" cy="2021430"/>
          </a:xfrm>
          <a:prstGeom prst="rect">
            <a:avLst/>
          </a:prstGeom>
          <a:solidFill>
            <a:schemeClr val="bg1"/>
          </a:solidFill>
          <a:ln w="12700">
            <a:solidFill>
              <a:srgbClr val="047A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s-MY" sz="900" b="1" i="1" noProof="0" dirty="0">
                <a:solidFill>
                  <a:srgbClr val="0070C0"/>
                </a:solidFill>
                <a:latin typeface="Arial Nova Cond" panose="020B0506020202020204" pitchFamily="34" charset="0"/>
              </a:rPr>
              <a:t>Contohnya merangkumi pernyataan (sekiranya berkaitan):</a:t>
            </a:r>
          </a:p>
          <a:p>
            <a:endParaRPr lang="ms-MY" sz="900" b="1" i="1" noProof="0" dirty="0">
              <a:solidFill>
                <a:srgbClr val="0070C0"/>
              </a:solidFill>
              <a:latin typeface="Arial Nova Cond" panose="020B0506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ms-MY" sz="900" b="1" i="1" noProof="0" dirty="0">
                <a:solidFill>
                  <a:srgbClr val="0070C0"/>
                </a:solidFill>
                <a:latin typeface="Arial Nova Cond" panose="020B0506020202020204" pitchFamily="34" charset="0"/>
              </a:rPr>
              <a:t>ROI : mengukur pulangan berbanding kos (dinyatakan sebagai nisbah atau peratusan dan lain-lain berkaitan)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ms-MY" sz="900" b="1" i="1" noProof="0" dirty="0">
                <a:solidFill>
                  <a:srgbClr val="0070C0"/>
                </a:solidFill>
                <a:latin typeface="Arial Nova Cond" panose="020B0506020202020204" pitchFamily="34" charset="0"/>
              </a:rPr>
              <a:t>ROV : pengukuran yang subjektif (mengambil kira pelbagai faktor seperti pengalaman pelanggan, kesan sosial dan alam sekitar, inovasi, kepuasan pekerja dan lain-lain berkaitan)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ms-MY" sz="900" b="1" i="1" noProof="0" dirty="0">
                <a:solidFill>
                  <a:srgbClr val="0070C0"/>
                </a:solidFill>
                <a:latin typeface="Arial Nova Cond" panose="020B0506020202020204" pitchFamily="34" charset="0"/>
              </a:rPr>
              <a:t>SROI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ms-MY" sz="900" b="1" i="1" noProof="0" dirty="0">
                <a:solidFill>
                  <a:srgbClr val="0070C0"/>
                </a:solidFill>
                <a:latin typeface="Arial Nova Cond" panose="020B0506020202020204" pitchFamily="34" charset="0"/>
              </a:rPr>
              <a:t>Liputan 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ms-MY" sz="900" b="1" i="1" noProof="0" dirty="0">
                <a:solidFill>
                  <a:srgbClr val="0070C0"/>
                </a:solidFill>
                <a:latin typeface="Arial Nova Cond" panose="020B0506020202020204" pitchFamily="34" charset="0"/>
              </a:rPr>
              <a:t>Bila dan bagaimana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5D131-F9BA-7031-024E-1C8D48E4671B}"/>
              </a:ext>
            </a:extLst>
          </p:cNvPr>
          <p:cNvSpPr/>
          <p:nvPr/>
        </p:nvSpPr>
        <p:spPr>
          <a:xfrm>
            <a:off x="2109026" y="4956716"/>
            <a:ext cx="1484280" cy="1732771"/>
          </a:xfrm>
          <a:prstGeom prst="rect">
            <a:avLst/>
          </a:prstGeom>
          <a:solidFill>
            <a:schemeClr val="bg1"/>
          </a:solidFill>
          <a:ln w="12700">
            <a:solidFill>
              <a:srgbClr val="047A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s-MY" sz="900" b="1" i="1" dirty="0">
                <a:solidFill>
                  <a:srgbClr val="0070C0"/>
                </a:solidFill>
                <a:latin typeface="Arial Nova Cond" panose="020B0506020202020204" pitchFamily="34" charset="0"/>
              </a:rPr>
              <a:t>C</a:t>
            </a:r>
            <a:r>
              <a:rPr lang="ms-MY" sz="900" b="1" i="1" noProof="0" dirty="0">
                <a:solidFill>
                  <a:srgbClr val="0070C0"/>
                </a:solidFill>
                <a:latin typeface="Arial Nova Cond" panose="020B0506020202020204" pitchFamily="34" charset="0"/>
              </a:rPr>
              <a:t>ontoh:</a:t>
            </a:r>
          </a:p>
          <a:p>
            <a:endParaRPr lang="ms-MY" sz="900" b="1" i="1" noProof="0" dirty="0">
              <a:solidFill>
                <a:srgbClr val="0070C0"/>
              </a:solidFill>
              <a:latin typeface="Arial Nova Cond" panose="020B0506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ms-MY" sz="900" b="1" i="1" noProof="0" dirty="0">
                <a:solidFill>
                  <a:srgbClr val="0070C0"/>
                </a:solidFill>
                <a:latin typeface="Arial Nova Cond" panose="020B0506020202020204" pitchFamily="34" charset="0"/>
              </a:rPr>
              <a:t>Pemindahan Ilmu (Knowledge transfer)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ms-MY" sz="900" b="1" i="1" dirty="0">
              <a:solidFill>
                <a:srgbClr val="0070C0"/>
              </a:solidFill>
              <a:latin typeface="Arial Nova Cond" panose="020B0506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ms-MY" sz="900" b="1" i="1" noProof="0" dirty="0">
              <a:solidFill>
                <a:srgbClr val="0070C0"/>
              </a:solidFill>
              <a:latin typeface="Arial Nova Cond" panose="020B0506020202020204" pitchFamily="34" charset="0"/>
            </a:endParaRPr>
          </a:p>
          <a:p>
            <a:endParaRPr lang="ms-MY" sz="900" b="1" i="1" dirty="0">
              <a:solidFill>
                <a:srgbClr val="0070C0"/>
              </a:solidFill>
              <a:latin typeface="Arial Nova Cond" panose="020B0506020202020204" pitchFamily="34" charset="0"/>
            </a:endParaRPr>
          </a:p>
          <a:p>
            <a:endParaRPr lang="ms-MY" sz="900" b="1" i="1" noProof="0" dirty="0">
              <a:solidFill>
                <a:srgbClr val="0070C0"/>
              </a:solidFill>
              <a:latin typeface="Arial Nova Cond" panose="020B0506020202020204" pitchFamily="34" charset="0"/>
            </a:endParaRPr>
          </a:p>
          <a:p>
            <a:endParaRPr lang="ms-MY" sz="900" b="1" i="1" dirty="0">
              <a:solidFill>
                <a:srgbClr val="0070C0"/>
              </a:solidFill>
              <a:latin typeface="Arial Nova Cond" panose="020B0506020202020204" pitchFamily="34" charset="0"/>
            </a:endParaRPr>
          </a:p>
          <a:p>
            <a:endParaRPr lang="ms-MY" sz="900" b="1" i="1" noProof="0" dirty="0">
              <a:solidFill>
                <a:srgbClr val="0070C0"/>
              </a:solidFill>
              <a:latin typeface="Arial Nova Cond" panose="020B0506020202020204" pitchFamily="34" charset="0"/>
            </a:endParaRPr>
          </a:p>
          <a:p>
            <a:endParaRPr lang="ms-MY" sz="900" b="1" i="1" noProof="0" dirty="0">
              <a:solidFill>
                <a:srgbClr val="0070C0"/>
              </a:solidFill>
              <a:latin typeface="Arial Nova Cond" panose="020B0506020202020204" pitchFamily="34" charset="0"/>
            </a:endParaRPr>
          </a:p>
          <a:p>
            <a:pPr algn="ctr"/>
            <a:endParaRPr lang="en-MY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B92DBB-D3A0-E9E8-5B5A-2C7321D6CF0E}"/>
              </a:ext>
            </a:extLst>
          </p:cNvPr>
          <p:cNvSpPr/>
          <p:nvPr/>
        </p:nvSpPr>
        <p:spPr>
          <a:xfrm>
            <a:off x="7292294" y="1189037"/>
            <a:ext cx="2876361" cy="1555874"/>
          </a:xfrm>
          <a:prstGeom prst="rect">
            <a:avLst/>
          </a:prstGeom>
          <a:solidFill>
            <a:schemeClr val="bg1"/>
          </a:solidFill>
          <a:ln w="12700">
            <a:solidFill>
              <a:srgbClr val="047A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sz="1600" b="1" i="1" dirty="0">
                <a:solidFill>
                  <a:srgbClr val="0070C0"/>
                </a:solidFill>
                <a:latin typeface="Arial Nova Cond" panose="020B0506020202020204" pitchFamily="34" charset="0"/>
              </a:rPr>
              <a:t>Sertakan grafik atau gambar yang bersesuaian seperti hasil penyelidikan, prototaip/produk yang terhasil (sekiranya ada) dan lain-lain yang berkaitan</a:t>
            </a:r>
            <a:endParaRPr lang="ms-MY" sz="1600" b="1" i="1" noProof="0" dirty="0">
              <a:solidFill>
                <a:srgbClr val="0070C0"/>
              </a:solidFill>
              <a:latin typeface="Arial Nova Cond" panose="020B0506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AA86BF-29B6-4850-EF2E-5ABEF4B9E13E}"/>
              </a:ext>
            </a:extLst>
          </p:cNvPr>
          <p:cNvSpPr/>
          <p:nvPr/>
        </p:nvSpPr>
        <p:spPr>
          <a:xfrm>
            <a:off x="8317707" y="5708266"/>
            <a:ext cx="2262264" cy="342537"/>
          </a:xfrm>
          <a:prstGeom prst="rect">
            <a:avLst/>
          </a:prstGeom>
          <a:solidFill>
            <a:schemeClr val="bg1"/>
          </a:solidFill>
          <a:ln w="12700">
            <a:solidFill>
              <a:srgbClr val="047A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02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s-MY" sz="900" b="1" i="1" noProof="0" dirty="0">
                <a:solidFill>
                  <a:srgbClr val="0070C0"/>
                </a:solidFill>
                <a:latin typeface="Arial Nova Cond" panose="020B0506020202020204" pitchFamily="34" charset="0"/>
              </a:rPr>
              <a:t>Sangkutan (attachment),kolaborasi bersama pakar (expert) luar negara dll.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DF5CB-0C81-F76C-4197-2A00DB50AC3D}"/>
              </a:ext>
            </a:extLst>
          </p:cNvPr>
          <p:cNvSpPr/>
          <p:nvPr/>
        </p:nvSpPr>
        <p:spPr>
          <a:xfrm>
            <a:off x="8317706" y="6133584"/>
            <a:ext cx="2262263" cy="770453"/>
          </a:xfrm>
          <a:prstGeom prst="rect">
            <a:avLst/>
          </a:prstGeom>
          <a:solidFill>
            <a:schemeClr val="bg1"/>
          </a:solidFill>
          <a:ln w="12700">
            <a:solidFill>
              <a:srgbClr val="047A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02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s-MY" sz="900" b="1" i="1" noProof="0" dirty="0">
                <a:solidFill>
                  <a:srgbClr val="0070C0"/>
                </a:solidFill>
                <a:latin typeface="Arial Nova Cond" panose="020B0506020202020204" pitchFamily="34" charset="0"/>
              </a:rPr>
              <a:t>Contoh: Sekiranya penyelidik berjaya menjana pendapatan sendiri boleh dinyatakan sama ada melalui pengkomersialan, perundingan dan lain-lain berkaitan</a:t>
            </a:r>
            <a:endParaRPr lang="ms-MY" sz="900" b="1" noProof="0" dirty="0">
              <a:latin typeface="Arial Nova Cond" panose="020B0506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F522C-C7BA-3A18-BF6C-CA84A378C5FD}"/>
              </a:ext>
            </a:extLst>
          </p:cNvPr>
          <p:cNvSpPr/>
          <p:nvPr/>
        </p:nvSpPr>
        <p:spPr>
          <a:xfrm>
            <a:off x="8317707" y="5049856"/>
            <a:ext cx="2262262" cy="342537"/>
          </a:xfrm>
          <a:prstGeom prst="rect">
            <a:avLst/>
          </a:prstGeom>
          <a:solidFill>
            <a:schemeClr val="bg1"/>
          </a:solidFill>
          <a:ln w="12700">
            <a:solidFill>
              <a:srgbClr val="047A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02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s-MY" sz="900" b="1" i="1" noProof="0" dirty="0">
                <a:solidFill>
                  <a:srgbClr val="0070C0"/>
                </a:solidFill>
                <a:latin typeface="Arial Nova Cond" panose="020B0506020202020204" pitchFamily="34" charset="0"/>
              </a:rPr>
              <a:t>Geran/ Dana lain yang diperoleh hasil dari kajian ini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A7D7C0-C037-8AE6-B4E7-964E29FF3B10}"/>
              </a:ext>
            </a:extLst>
          </p:cNvPr>
          <p:cNvSpPr txBox="1"/>
          <p:nvPr/>
        </p:nvSpPr>
        <p:spPr>
          <a:xfrm>
            <a:off x="88106" y="-8883"/>
            <a:ext cx="94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s-MY" sz="1400" b="1" dirty="0">
                <a:latin typeface="Arial Nova Cond" panose="020B0506020202020204" pitchFamily="34" charset="0"/>
              </a:rPr>
              <a:t>Logo Universiti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06039" y="-42554"/>
            <a:ext cx="5996390" cy="480803"/>
          </a:xfrm>
          <a:prstGeom prst="rect">
            <a:avLst/>
          </a:prstGeom>
          <a:noFill/>
        </p:spPr>
        <p:txBody>
          <a:bodyPr vert="horz" lIns="60157" tIns="30079" rIns="60157" bIns="30079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s-MY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RINGKASAN PROJEK PENYELIDIKAN PRGS (</a:t>
            </a:r>
            <a:r>
              <a:rPr lang="ms-MY" sz="2000" b="1" dirty="0">
                <a:ln w="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Tahun</a:t>
            </a:r>
            <a:r>
              <a:rPr lang="ms-MY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)</a:t>
            </a:r>
            <a:endParaRPr lang="ms-MY" sz="20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 Cond" panose="020B0506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5C1B8-7939-6E2B-C340-6081BBB0781A}"/>
              </a:ext>
            </a:extLst>
          </p:cNvPr>
          <p:cNvSpPr/>
          <p:nvPr/>
        </p:nvSpPr>
        <p:spPr>
          <a:xfrm>
            <a:off x="2372308" y="2375002"/>
            <a:ext cx="2673744" cy="337980"/>
          </a:xfrm>
          <a:prstGeom prst="rect">
            <a:avLst/>
          </a:prstGeom>
          <a:solidFill>
            <a:schemeClr val="bg1"/>
          </a:solidFill>
          <a:ln w="12700">
            <a:solidFill>
              <a:srgbClr val="047A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s-MY" sz="900" b="1" i="1" dirty="0">
                <a:solidFill>
                  <a:srgbClr val="FF0000"/>
                </a:solidFill>
                <a:latin typeface="Arial Nova Cond" panose="020B0506020202020204" pitchFamily="34" charset="0"/>
              </a:rPr>
              <a:t>Tambah ruangan sekiranya ruang tidak mencukupi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32505B-869A-2D8E-2D02-C82DADA72706}"/>
              </a:ext>
            </a:extLst>
          </p:cNvPr>
          <p:cNvGrpSpPr/>
          <p:nvPr/>
        </p:nvGrpSpPr>
        <p:grpSpPr>
          <a:xfrm>
            <a:off x="6694309" y="6317"/>
            <a:ext cx="3997504" cy="339945"/>
            <a:chOff x="7486739" y="-5928"/>
            <a:chExt cx="3205074" cy="3399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47622D-8EB0-F798-9904-B0F5512DBA2E}"/>
                </a:ext>
              </a:extLst>
            </p:cNvPr>
            <p:cNvSpPr/>
            <p:nvPr/>
          </p:nvSpPr>
          <p:spPr>
            <a:xfrm>
              <a:off x="7486739" y="-4537"/>
              <a:ext cx="848023" cy="338554"/>
            </a:xfrm>
            <a:prstGeom prst="rect">
              <a:avLst/>
            </a:prstGeom>
            <a:solidFill>
              <a:srgbClr val="047A9F"/>
            </a:solidFill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ms-MY" sz="1200" b="1" dirty="0">
                  <a:solidFill>
                    <a:prstClr val="white"/>
                  </a:solidFill>
                  <a:latin typeface="Arial Nova Cond" panose="020B0506020202020204" pitchFamily="34" charset="0"/>
                  <a:cs typeface="Arial Narrow" panose="020B0604020202020204" pitchFamily="34" charset="0"/>
                </a:rPr>
                <a:t>Status </a:t>
              </a:r>
              <a:r>
                <a:rPr lang="ms-MY" sz="900" b="1" dirty="0">
                  <a:solidFill>
                    <a:prstClr val="white"/>
                  </a:solidFill>
                  <a:latin typeface="Arial Nova Cond" panose="020B0506020202020204" pitchFamily="34" charset="0"/>
                  <a:cs typeface="Arial Narrow" panose="020B0604020202020204" pitchFamily="34" charset="0"/>
                </a:rPr>
                <a:t>Projek</a:t>
              </a:r>
              <a:r>
                <a:rPr lang="ms-MY" sz="1200" b="1" dirty="0">
                  <a:solidFill>
                    <a:prstClr val="white"/>
                  </a:solidFill>
                  <a:latin typeface="Arial Nova Cond" panose="020B0506020202020204" pitchFamily="34" charset="0"/>
                  <a:cs typeface="Arial Narrow" panose="020B0604020202020204" pitchFamily="34" charset="0"/>
                </a:rPr>
                <a:t> :</a:t>
              </a:r>
            </a:p>
            <a:p>
              <a:pPr lvl="0" algn="r">
                <a:defRPr/>
              </a:pPr>
              <a:endParaRPr lang="ms-MY" sz="4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6C7AC6-96F0-7A1C-2DAE-0E24AF9C1F57}"/>
                </a:ext>
              </a:extLst>
            </p:cNvPr>
            <p:cNvSpPr/>
            <p:nvPr/>
          </p:nvSpPr>
          <p:spPr>
            <a:xfrm>
              <a:off x="8334762" y="-5928"/>
              <a:ext cx="2357051" cy="338554"/>
            </a:xfrm>
            <a:prstGeom prst="rect">
              <a:avLst/>
            </a:prstGeom>
            <a:solidFill>
              <a:srgbClr val="B7DEE8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ms-MY" sz="800" b="1" dirty="0">
                  <a:latin typeface="Arial Nova Cond" panose="020B0506020202020204" pitchFamily="34" charset="0"/>
                  <a:cs typeface="Arial Narrow" panose="020B0604020202020204" pitchFamily="34" charset="0"/>
                </a:rPr>
                <a:t>Mencapai KPI / Tidak Mencapai KPI</a:t>
              </a:r>
            </a:p>
            <a:p>
              <a:pPr lvl="0" algn="ctr">
                <a:defRPr/>
              </a:pPr>
              <a:r>
                <a:rPr lang="ms-MY" sz="800" b="1" dirty="0">
                  <a:latin typeface="Arial Nova Cond" panose="020B0506020202020204" pitchFamily="34" charset="0"/>
                  <a:cs typeface="Arial Narrow" panose="020B0604020202020204" pitchFamily="34" charset="0"/>
                </a:rPr>
                <a:t>(Nyatakan sebab jika tidak capai KPI)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9AB009-3C75-023E-F60E-3A66E8138E2D}"/>
              </a:ext>
            </a:extLst>
          </p:cNvPr>
          <p:cNvGrpSpPr/>
          <p:nvPr/>
        </p:nvGrpSpPr>
        <p:grpSpPr>
          <a:xfrm>
            <a:off x="6694309" y="364595"/>
            <a:ext cx="3997504" cy="358820"/>
            <a:chOff x="6694309" y="364595"/>
            <a:chExt cx="3997504" cy="35882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A7AF95-997F-B589-9701-7C7704219DD5}"/>
                </a:ext>
              </a:extLst>
            </p:cNvPr>
            <p:cNvGrpSpPr/>
            <p:nvPr/>
          </p:nvGrpSpPr>
          <p:grpSpPr>
            <a:xfrm>
              <a:off x="9030506" y="364595"/>
              <a:ext cx="1661307" cy="357647"/>
              <a:chOff x="7465198" y="401464"/>
              <a:chExt cx="1661307" cy="357647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47DCF67-F5C5-CC74-3BA3-FFAD68D484A0}"/>
                  </a:ext>
                </a:extLst>
              </p:cNvPr>
              <p:cNvSpPr/>
              <p:nvPr/>
            </p:nvSpPr>
            <p:spPr>
              <a:xfrm>
                <a:off x="7465198" y="403317"/>
                <a:ext cx="1116000" cy="353943"/>
              </a:xfrm>
              <a:prstGeom prst="rect">
                <a:avLst/>
              </a:prstGeom>
              <a:solidFill>
                <a:srgbClr val="047A9F"/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ms-MY" sz="900" b="1" dirty="0">
                    <a:solidFill>
                      <a:prstClr val="white"/>
                    </a:solidFill>
                    <a:latin typeface="Arial Nova Cond" panose="020B0506020202020204" pitchFamily="34" charset="0"/>
                    <a:cs typeface="Arial Narrow" panose="020B0604020202020204" pitchFamily="34" charset="0"/>
                  </a:rPr>
                  <a:t>% prestasi projek </a:t>
                </a:r>
                <a:r>
                  <a:rPr lang="ms-MY" sz="800" b="1" dirty="0">
                    <a:solidFill>
                      <a:prstClr val="white"/>
                    </a:solidFill>
                    <a:latin typeface="Arial Nova Cond" panose="020B0506020202020204" pitchFamily="34" charset="0"/>
                    <a:cs typeface="Arial Narrow" panose="020B0604020202020204" pitchFamily="34" charset="0"/>
                  </a:rPr>
                  <a:t>(semasa tamat)</a:t>
                </a:r>
                <a:endParaRPr lang="ms-MY" sz="900" b="1" dirty="0">
                  <a:solidFill>
                    <a:prstClr val="white"/>
                  </a:solidFill>
                  <a:latin typeface="Arial Nova Cond" panose="020B0506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7B1EDBB-4FC4-69C2-CF74-003CA70EE38A}"/>
                  </a:ext>
                </a:extLst>
              </p:cNvPr>
              <p:cNvSpPr/>
              <p:nvPr/>
            </p:nvSpPr>
            <p:spPr>
              <a:xfrm>
                <a:off x="8550505" y="401464"/>
                <a:ext cx="576000" cy="357647"/>
              </a:xfrm>
              <a:prstGeom prst="rect">
                <a:avLst/>
              </a:prstGeom>
              <a:solidFill>
                <a:srgbClr val="B7DE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rial Nova Cond" panose="020B0506020202020204" pitchFamily="34" charset="0"/>
                  </a:rPr>
                  <a:t>%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6F03475-4E38-F697-34BC-54A369253A5A}"/>
                </a:ext>
              </a:extLst>
            </p:cNvPr>
            <p:cNvGrpSpPr/>
            <p:nvPr/>
          </p:nvGrpSpPr>
          <p:grpSpPr>
            <a:xfrm>
              <a:off x="6694309" y="365768"/>
              <a:ext cx="2306480" cy="357647"/>
              <a:chOff x="6693585" y="402636"/>
              <a:chExt cx="2306480" cy="35764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7DC54DC-3954-0B63-B0EE-E3582FC94919}"/>
                  </a:ext>
                </a:extLst>
              </p:cNvPr>
              <p:cNvSpPr/>
              <p:nvPr/>
            </p:nvSpPr>
            <p:spPr>
              <a:xfrm>
                <a:off x="6693585" y="403317"/>
                <a:ext cx="1975528" cy="356400"/>
              </a:xfrm>
              <a:prstGeom prst="rect">
                <a:avLst/>
              </a:prstGeom>
              <a:solidFill>
                <a:srgbClr val="047A9F"/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ms-MY" sz="1200" b="1" dirty="0">
                    <a:solidFill>
                      <a:prstClr val="white"/>
                    </a:solidFill>
                    <a:latin typeface="Arial Nova Cond" panose="020B0506020202020204" pitchFamily="34" charset="0"/>
                    <a:cs typeface="Arial Narrow" panose="020B0604020202020204" pitchFamily="34" charset="0"/>
                  </a:rPr>
                  <a:t>TRL </a:t>
                </a:r>
                <a:r>
                  <a:rPr lang="ms-MY" sz="900" b="1" dirty="0">
                    <a:solidFill>
                      <a:prstClr val="white"/>
                    </a:solidFill>
                    <a:latin typeface="Arial Nova Cond" panose="020B0506020202020204" pitchFamily="34" charset="0"/>
                    <a:cs typeface="Arial Narrow" panose="020B0604020202020204" pitchFamily="34" charset="0"/>
                  </a:rPr>
                  <a:t>(Tahap Kesediaan Teknologi)</a:t>
                </a:r>
                <a:r>
                  <a:rPr lang="ms-MY" sz="1000" b="1" dirty="0">
                    <a:solidFill>
                      <a:prstClr val="white"/>
                    </a:solidFill>
                    <a:latin typeface="Arial Nova Cond" panose="020B0506020202020204" pitchFamily="34" charset="0"/>
                    <a:cs typeface="Arial Narrow" panose="020B0604020202020204" pitchFamily="34" charset="0"/>
                  </a:rPr>
                  <a:t> :</a:t>
                </a:r>
                <a:endParaRPr lang="ms-MY" sz="1200" b="1" dirty="0">
                  <a:solidFill>
                    <a:prstClr val="white"/>
                  </a:solidFill>
                  <a:latin typeface="Arial Nova Cond" panose="020B0506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586916C-FAE0-06FC-52EC-2A3031710C20}"/>
                  </a:ext>
                </a:extLst>
              </p:cNvPr>
              <p:cNvSpPr/>
              <p:nvPr/>
            </p:nvSpPr>
            <p:spPr>
              <a:xfrm>
                <a:off x="8622506" y="402636"/>
                <a:ext cx="377559" cy="357647"/>
              </a:xfrm>
              <a:prstGeom prst="rect">
                <a:avLst/>
              </a:prstGeom>
              <a:solidFill>
                <a:srgbClr val="B7DE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 Nova Cond" panose="020B0506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670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21">
            <a:extLst>
              <a:ext uri="{FF2B5EF4-FFF2-40B4-BE49-F238E27FC236}">
                <a16:creationId xmlns:a16="http://schemas.microsoft.com/office/drawing/2014/main" id="{02BA613B-2B37-8AB4-720C-AA3A492EA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65808"/>
              </p:ext>
            </p:extLst>
          </p:nvPr>
        </p:nvGraphicFramePr>
        <p:xfrm>
          <a:off x="164306" y="731838"/>
          <a:ext cx="5181600" cy="64799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5742">
                  <a:extLst>
                    <a:ext uri="{9D8B030D-6E8A-4147-A177-3AD203B41FA5}">
                      <a16:colId xmlns:a16="http://schemas.microsoft.com/office/drawing/2014/main" val="2977679420"/>
                    </a:ext>
                  </a:extLst>
                </a:gridCol>
                <a:gridCol w="1448619">
                  <a:extLst>
                    <a:ext uri="{9D8B030D-6E8A-4147-A177-3AD203B41FA5}">
                      <a16:colId xmlns:a16="http://schemas.microsoft.com/office/drawing/2014/main" val="1488613802"/>
                    </a:ext>
                  </a:extLst>
                </a:gridCol>
                <a:gridCol w="1448620">
                  <a:extLst>
                    <a:ext uri="{9D8B030D-6E8A-4147-A177-3AD203B41FA5}">
                      <a16:colId xmlns:a16="http://schemas.microsoft.com/office/drawing/2014/main" val="1926845134"/>
                    </a:ext>
                  </a:extLst>
                </a:gridCol>
                <a:gridCol w="1448619">
                  <a:extLst>
                    <a:ext uri="{9D8B030D-6E8A-4147-A177-3AD203B41FA5}">
                      <a16:colId xmlns:a16="http://schemas.microsoft.com/office/drawing/2014/main" val="3634951705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Perkara</a:t>
                      </a:r>
                    </a:p>
                  </a:txBody>
                  <a:tcPr marL="80209" marR="80209" marT="40105" marB="40105"/>
                </a:tc>
                <a:tc gridSpan="3"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Perincian</a:t>
                      </a: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48846"/>
                  </a:ext>
                </a:extLst>
              </a:tr>
              <a:tr h="374311"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Ringkasan projek</a:t>
                      </a:r>
                    </a:p>
                  </a:txBody>
                  <a:tcPr marL="80209" marR="80209" marT="40105" marB="40105"/>
                </a:tc>
                <a:tc gridSpan="3"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Menerangkan projek secara keseluruhan tetapi ringkas termasuklah pernyataan masalah (problem statement), kumpulan sasaran, komposisi kumpulan penyelidikan (kesemua ahli dari IPT yang sama ataupun gabungan dari beberapa IPT). </a:t>
                      </a: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32832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Tempoh </a:t>
                      </a:r>
                    </a:p>
                  </a:txBody>
                  <a:tcPr marL="80209" marR="80209" marT="40105" marB="40105"/>
                </a:tc>
                <a:tc gridSpan="3"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Menyatakan tarikh projek dimulakan hingga projek tamat termasuk pelanjutan.</a:t>
                      </a: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80615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Pencapaian Objektif</a:t>
                      </a:r>
                    </a:p>
                  </a:txBody>
                  <a:tcPr marL="80209" marR="80209" marT="40105" marB="40105"/>
                </a:tc>
                <a:tc gridSpan="3"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Menyenaraikan setiap objektif projek dan menyatakan pencapaiannya.</a:t>
                      </a:r>
                    </a:p>
                    <a:p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*</a:t>
                      </a:r>
                      <a:r>
                        <a:rPr lang="ms-MY" sz="900" b="0" i="1" noProof="0" dirty="0">
                          <a:latin typeface="Arial Nova Cond" panose="020B0506020202020204" pitchFamily="34" charset="0"/>
                        </a:rPr>
                        <a:t>tambah ruangan sekiranya tidak mencukupi</a:t>
                      </a: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3241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Geran Terdahulu</a:t>
                      </a:r>
                    </a:p>
                  </a:txBody>
                  <a:tcPr marL="80209" marR="80209" marT="40105" marB="40105"/>
                </a:tc>
                <a:tc gridSpan="3"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Nyatakan geran pemula bagi projek PRGS ini.</a:t>
                      </a:r>
                    </a:p>
                    <a:p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*Dokumen pembuktian boleh dilampirkan</a:t>
                      </a: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577576"/>
                  </a:ext>
                </a:extLst>
              </a:tr>
              <a:tr h="374311"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Output projek</a:t>
                      </a:r>
                    </a:p>
                  </a:txBody>
                  <a:tcPr marL="80209" marR="80209" marT="40105" marB="40105"/>
                </a:tc>
                <a:tc gridSpan="3"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Prototaip : </a:t>
                      </a: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Nyatakan nama semua prototaip yang dihasilkan oleh geran ini (sekiranya mempunyai prototaip tetapi tidak berfungsi, mohon nyatakan).</a:t>
                      </a:r>
                    </a:p>
                    <a:p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Harta Intelek (IP) : </a:t>
                      </a: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Nyatakan semua IP yang dihasilkan oleh geran ini (jenis IP, status pemfailan (Filed/Granted), tajuk IP)  </a:t>
                      </a: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31511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Status projek</a:t>
                      </a:r>
                    </a:p>
                  </a:txBody>
                  <a:tcPr marL="80209" marR="80209" marT="40105" marB="40105"/>
                </a:tc>
                <a:tc gridSpan="3"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Nyatakan adakah projek ini Mencapai KPI atau Tidak Mencapai KPI</a:t>
                      </a:r>
                    </a:p>
                    <a:p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Sekiranya ‘Tidak Mencapai KPI’, nyatakan sebab kenapa KPI tidak dicapai.</a:t>
                      </a: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37140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TRL</a:t>
                      </a:r>
                    </a:p>
                  </a:txBody>
                  <a:tcPr marL="80209" marR="80209" marT="40105" marB="40105"/>
                </a:tc>
                <a:tc gridSpan="3"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0" noProof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Tahap Kesediaan Teknologi (Technology Readiness Level-TRL) adalah satu penanda aras yang digunakan untuk menilai tahap kematangan teknologi diperkenalkan. Nyatakan TRL bagi teknologi produk yang dihasilkan.</a:t>
                      </a: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80075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% prestasi projek (semasa tamat)</a:t>
                      </a:r>
                    </a:p>
                  </a:txBody>
                  <a:tcPr marL="80209" marR="80209" marT="40105" marB="40105"/>
                </a:tc>
                <a:tc gridSpan="3"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0" noProof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Nyatakan peratus prestasi projek semasa projek ini tamat.</a:t>
                      </a: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50905"/>
                  </a:ext>
                </a:extLst>
              </a:tr>
              <a:tr h="227260">
                <a:tc rowSpan="2"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Outcome &amp; Impak projek penyelidikan kepada Quintuple Helix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Quintuple Helix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Outcome / Impak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Penerangan</a:t>
                      </a: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1571295856"/>
                  </a:ext>
                </a:extLst>
              </a:tr>
              <a:tr h="227260">
                <a:tc vMerge="1"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Pilih quintuple helix yang berkaitan dengan outcome dan impak projek</a:t>
                      </a:r>
                    </a:p>
                    <a:p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Nyatakan outcome dan impak projek kepada quintuple helix yang berkaitan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Setiap outcome dan impak kepada quintuple helix yang berkaitan hendaklah diberikan penerangan, boleh diukur, dan pembuktiannya (facts &amp; figures).</a:t>
                      </a:r>
                    </a:p>
                    <a:p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1073163163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Grafik / Infografik</a:t>
                      </a:r>
                    </a:p>
                  </a:txBody>
                  <a:tcPr marL="80209" marR="80209" marT="40105" marB="40105"/>
                </a:tc>
                <a:tc gridSpan="3"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Sertakan grafik atau gambar yang bersesuaian seperti hasil penyelidikan, prototaip/produk yang terhasil (sekiranya ada) dan lain-lain yang berkaitan.</a:t>
                      </a:r>
                    </a:p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*Grafik/gambar (dengan kualiti yang baik) berkaitan projek boleh disertakan dalam Lampiran B. </a:t>
                      </a:r>
                    </a:p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03232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5316" y="122237"/>
            <a:ext cx="5996390" cy="480803"/>
          </a:xfrm>
          <a:prstGeom prst="rect">
            <a:avLst/>
          </a:prstGeom>
          <a:noFill/>
        </p:spPr>
        <p:txBody>
          <a:bodyPr vert="horz" lIns="60157" tIns="30079" rIns="60157" bIns="30079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s-MY" sz="22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Penerangan Pengisian Template</a:t>
            </a:r>
            <a:endParaRPr lang="ms-MY" sz="22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 Cond" panose="020B0506020202020204" pitchFamily="34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528AF0C-99A3-2978-7292-D6DFFD0F7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15516"/>
              </p:ext>
            </p:extLst>
          </p:nvPr>
        </p:nvGraphicFramePr>
        <p:xfrm>
          <a:off x="5422106" y="731838"/>
          <a:ext cx="5181600" cy="58080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5742">
                  <a:extLst>
                    <a:ext uri="{9D8B030D-6E8A-4147-A177-3AD203B41FA5}">
                      <a16:colId xmlns:a16="http://schemas.microsoft.com/office/drawing/2014/main" val="2977679420"/>
                    </a:ext>
                  </a:extLst>
                </a:gridCol>
                <a:gridCol w="1450258">
                  <a:extLst>
                    <a:ext uri="{9D8B030D-6E8A-4147-A177-3AD203B41FA5}">
                      <a16:colId xmlns:a16="http://schemas.microsoft.com/office/drawing/2014/main" val="14886138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291784843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Perkara</a:t>
                      </a:r>
                    </a:p>
                  </a:txBody>
                  <a:tcPr marL="80209" marR="80209" marT="40105" marB="40105"/>
                </a:tc>
                <a:tc gridSpan="2"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Perincian</a:t>
                      </a: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48846"/>
                  </a:ext>
                </a:extLst>
              </a:tr>
              <a:tr h="374311">
                <a:tc>
                  <a:txBody>
                    <a:bodyPr/>
                    <a:lstStyle/>
                    <a:p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Status &amp; Aktiviti Terkini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Pilih hasil penyelidikan yang berkaitan dengan aktiviti terkini berkaitan projek yang dijalankan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Setiap aktiviti terkini perlu dinyatakan penerangan ringkas dan pembuktiannya.</a:t>
                      </a: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668732832"/>
                  </a:ext>
                </a:extLst>
              </a:tr>
              <a:tr h="227260">
                <a:tc rowSpan="6"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Hasil Penyelidikan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algn="l"/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Pra-pengkomersialan / Pengkomersialan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Hasil penyelidikan dalam fasa pra-pengkomersialan / telah dikomersilkan.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Pembuktian boleh dinyatakan seperti : - Pendapatan yang diperoleh dari pengkomersialan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*Dokumen pembuktian boleh dilampirkan</a:t>
                      </a: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048680615"/>
                  </a:ext>
                </a:extLst>
              </a:tr>
              <a:tr h="227260">
                <a:tc vMerge="1"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Penubuhan syarikat pemula (start-up) atau terbitan (spin-off)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Daripada penyelidikan yang dijalankan, namakan syarikat start-up atau spin-off yang ditubuhkan.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*Dokumen pembuktian boleh dilampirkan</a:t>
                      </a: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167203241"/>
                  </a:ext>
                </a:extLst>
              </a:tr>
              <a:tr h="227260">
                <a:tc vMerge="1"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algn="l"/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Perolehan dana susulan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Memperoleh geran atau dana lain susulan daripada hasil dari kajian ini contohnya geran industri, geran MOSTI dll. yang berkaitan.</a:t>
                      </a:r>
                    </a:p>
                    <a:p>
                      <a:pPr marL="171450" marR="0" lvl="0" indent="-17145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Pembuktian boleh dinyatakan seperti : - Nama dana, pemberi dana &amp; tempoh</a:t>
                      </a:r>
                    </a:p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*Dokumen pembuktian boleh dilampirkan</a:t>
                      </a: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408577576"/>
                  </a:ext>
                </a:extLst>
              </a:tr>
              <a:tr h="374311">
                <a:tc vMerge="1"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algn="l"/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Pengembangan projek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Projek penyelidikan dikembangkan kepada aktiviti/projek/produk baru dll. yang berkaitan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*Dokumen pembuktian boleh dilampirkan</a:t>
                      </a: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607431511"/>
                  </a:ext>
                </a:extLst>
              </a:tr>
              <a:tr h="227260">
                <a:tc vMerge="1"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algn="l"/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Jaringan kolaborasi dalam dan luar negara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900" b="0" noProof="0" dirty="0">
                          <a:latin typeface="Arial Nova Cond" panose="020B0506020202020204" pitchFamily="34" charset="0"/>
                        </a:rPr>
                        <a:t>Sangkutan (attachment), kolaborasi bersama pakar (expert) luar negara dll. yang berkaitan.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sv-SE" sz="900" b="0" noProof="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*Dokumen pembuktian boleh dilampirkan</a:t>
                      </a: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2384137140"/>
                  </a:ext>
                </a:extLst>
              </a:tr>
              <a:tr h="227260">
                <a:tc vMerge="1">
                  <a:txBody>
                    <a:bodyPr/>
                    <a:lstStyle/>
                    <a:p>
                      <a:endParaRPr lang="ms-MY" sz="900" b="1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algn="l"/>
                      <a:r>
                        <a:rPr lang="ms-MY" sz="900" b="1" noProof="0" dirty="0">
                          <a:latin typeface="Arial Nova Cond" panose="020B0506020202020204" pitchFamily="34" charset="0"/>
                        </a:rPr>
                        <a:t>Lain-lain</a:t>
                      </a:r>
                    </a:p>
                  </a:txBody>
                  <a:tcPr marL="80209" marR="80209" marT="40105" marB="4010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Lain-lain pencapaian dan aktiviti yang berkaitan.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Contoh: Sekiranya penyelidik berjaya menjana pendapatan sendiri boleh dinyatakan sama ada melalui pengkomersialan, perundingan dan lain-lain berkaitan</a:t>
                      </a: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885372132"/>
                  </a:ext>
                </a:extLst>
              </a:tr>
              <a:tr h="227260">
                <a:tc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1" i="1" noProof="0" dirty="0">
                          <a:latin typeface="Arial Nova Cond" panose="020B0506020202020204" pitchFamily="34" charset="0"/>
                        </a:rPr>
                        <a:t>Way Forward</a:t>
                      </a:r>
                    </a:p>
                  </a:txBody>
                  <a:tcPr marL="80209" marR="80209" marT="40105" marB="40105"/>
                </a:tc>
                <a:tc gridSpan="2">
                  <a:txBody>
                    <a:bodyPr/>
                    <a:lstStyle/>
                    <a:p>
                      <a:pPr marL="0" marR="0" lvl="0" indent="0" algn="l" defTabSz="802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Nyatakan </a:t>
                      </a:r>
                      <a:r>
                        <a:rPr lang="ms-MY" sz="900" b="0" i="1" noProof="0" dirty="0">
                          <a:latin typeface="Arial Nova Cond" panose="020B0506020202020204" pitchFamily="34" charset="0"/>
                        </a:rPr>
                        <a:t>way forward </a:t>
                      </a:r>
                      <a:r>
                        <a:rPr lang="ms-MY" sz="900" b="0" i="0" noProof="0" dirty="0">
                          <a:latin typeface="Arial Nova Cond" panose="020B0506020202020204" pitchFamily="34" charset="0"/>
                        </a:rPr>
                        <a:t>atau perancangan yang akan dilaksanakan dari </a:t>
                      </a:r>
                      <a:r>
                        <a:rPr lang="ms-MY" sz="900" b="0" noProof="0" dirty="0">
                          <a:latin typeface="Arial Nova Cond" panose="020B0506020202020204" pitchFamily="34" charset="0"/>
                        </a:rPr>
                        <a:t>projek penyelidikan ini berdasarkan penemuan projek, hasil penyelidikan yang dihasilkan serta status dan aktiviti semasa yang sedang dijalankan.</a:t>
                      </a:r>
                    </a:p>
                  </a:txBody>
                  <a:tcPr marL="80209" marR="80209" marT="40105" marB="40105"/>
                </a:tc>
                <a:tc hMerge="1">
                  <a:txBody>
                    <a:bodyPr/>
                    <a:lstStyle/>
                    <a:p>
                      <a:endParaRPr lang="ms-MY" sz="900" b="0" noProof="0" dirty="0">
                        <a:latin typeface="Arial Nova Cond" panose="020B0506020202020204" pitchFamily="34" charset="0"/>
                      </a:endParaRPr>
                    </a:p>
                  </a:txBody>
                  <a:tcPr marL="80209" marR="80209" marT="40105" marB="40105"/>
                </a:tc>
                <a:extLst>
                  <a:ext uri="{0D108BD9-81ED-4DB2-BD59-A6C34878D82A}">
                    <a16:rowId xmlns:a16="http://schemas.microsoft.com/office/drawing/2014/main" val="6785681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168882-E85D-778C-1FD0-C6777FB29EE9}"/>
              </a:ext>
            </a:extLst>
          </p:cNvPr>
          <p:cNvSpPr/>
          <p:nvPr/>
        </p:nvSpPr>
        <p:spPr>
          <a:xfrm>
            <a:off x="0" y="0"/>
            <a:ext cx="926306" cy="276999"/>
          </a:xfrm>
          <a:prstGeom prst="rect">
            <a:avLst/>
          </a:prstGeom>
          <a:solidFill>
            <a:srgbClr val="047A9F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ms-MY" sz="12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Lampiran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432AC-DAC8-3067-2383-4D243227966D}"/>
              </a:ext>
            </a:extLst>
          </p:cNvPr>
          <p:cNvSpPr txBox="1"/>
          <p:nvPr/>
        </p:nvSpPr>
        <p:spPr>
          <a:xfrm>
            <a:off x="5415430" y="6590307"/>
            <a:ext cx="5181600" cy="923330"/>
          </a:xfrm>
          <a:prstGeom prst="rect">
            <a:avLst/>
          </a:prstGeom>
          <a:noFill/>
          <a:ln>
            <a:solidFill>
              <a:srgbClr val="047A9F"/>
            </a:solidFill>
          </a:ln>
        </p:spPr>
        <p:txBody>
          <a:bodyPr wrap="square" rtlCol="0">
            <a:spAutoFit/>
          </a:bodyPr>
          <a:lstStyle/>
          <a:p>
            <a:r>
              <a:rPr lang="ms-MY" sz="900" b="1" dirty="0">
                <a:latin typeface="Arial Nova Cond" panose="020B0506020202020204" pitchFamily="34" charset="0"/>
              </a:rPr>
              <a:t>Nota Penting:</a:t>
            </a:r>
          </a:p>
          <a:p>
            <a:pPr marL="342900" indent="-342900">
              <a:buAutoNum type="arabicPeriod"/>
            </a:pPr>
            <a:r>
              <a:rPr lang="ms-MY" sz="900" dirty="0">
                <a:latin typeface="Arial Nova Cond" panose="020B0506020202020204" pitchFamily="34" charset="0"/>
              </a:rPr>
              <a:t>Maklumat hendaklah disediakan dalam </a:t>
            </a:r>
            <a:r>
              <a:rPr lang="ms-MY" sz="900" b="1" u="sng" dirty="0">
                <a:latin typeface="Arial Nova Cond" panose="020B0506020202020204" pitchFamily="34" charset="0"/>
              </a:rPr>
              <a:t>Bahasa Melayu</a:t>
            </a:r>
            <a:r>
              <a:rPr lang="ms-MY" sz="900" dirty="0">
                <a:latin typeface="Arial Nova Cond" panose="020B0506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ms-MY" sz="900" dirty="0">
                <a:latin typeface="Arial Nova Cond" panose="020B0506020202020204" pitchFamily="34" charset="0"/>
              </a:rPr>
              <a:t>Format dan font template tidak boleh diubah melainkan penambahan ruangan sekiranya ruang tidak mencukupi.</a:t>
            </a:r>
          </a:p>
          <a:p>
            <a:pPr marL="342900" indent="-342900">
              <a:buAutoNum type="arabicPeriod"/>
            </a:pPr>
            <a:r>
              <a:rPr lang="ms-MY" sz="900" dirty="0">
                <a:latin typeface="Arial Nova Cond" panose="020B0506020202020204" pitchFamily="34" charset="0"/>
              </a:rPr>
              <a:t>Maklumat dan status projek hendaklah </a:t>
            </a:r>
            <a:r>
              <a:rPr lang="ms-MY" sz="900" b="1" u="sng" dirty="0">
                <a:latin typeface="Arial Nova Cond" panose="020B0506020202020204" pitchFamily="34" charset="0"/>
              </a:rPr>
              <a:t>dilengkapkan oleh Ketua Projek </a:t>
            </a:r>
            <a:r>
              <a:rPr lang="ms-MY" sz="900" dirty="0">
                <a:latin typeface="Arial Nova Cond" panose="020B0506020202020204" pitchFamily="34" charset="0"/>
              </a:rPr>
              <a:t>dan </a:t>
            </a:r>
            <a:r>
              <a:rPr lang="ms-MY" sz="900" b="1" u="sng" dirty="0">
                <a:latin typeface="Arial Nova Cond" panose="020B0506020202020204" pitchFamily="34" charset="0"/>
              </a:rPr>
              <a:t>disahkan oleh pihak Pusat Pengurusan Penyelidikan (RMC)</a:t>
            </a:r>
            <a:r>
              <a:rPr lang="ms-MY" sz="900" dirty="0">
                <a:latin typeface="Arial Nova Cond" panose="020B0506020202020204" pitchFamily="34" charset="0"/>
              </a:rPr>
              <a:t>.</a:t>
            </a:r>
            <a:endParaRPr lang="ms-MY" sz="900" b="1" u="sng" dirty="0">
              <a:latin typeface="Arial Nova Cond" panose="020B0506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2ACBF2-1D62-5AC5-DC6F-ED5CBC63DF57}"/>
              </a:ext>
            </a:extLst>
          </p:cNvPr>
          <p:cNvGrpSpPr/>
          <p:nvPr/>
        </p:nvGrpSpPr>
        <p:grpSpPr>
          <a:xfrm>
            <a:off x="6694309" y="6317"/>
            <a:ext cx="3997504" cy="339945"/>
            <a:chOff x="7486739" y="-5928"/>
            <a:chExt cx="3205074" cy="339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3D0FA-7043-5077-936F-4A7AC6E7AFF3}"/>
                </a:ext>
              </a:extLst>
            </p:cNvPr>
            <p:cNvSpPr/>
            <p:nvPr/>
          </p:nvSpPr>
          <p:spPr>
            <a:xfrm>
              <a:off x="7486739" y="-4537"/>
              <a:ext cx="848023" cy="338554"/>
            </a:xfrm>
            <a:prstGeom prst="rect">
              <a:avLst/>
            </a:prstGeom>
            <a:solidFill>
              <a:srgbClr val="047A9F"/>
            </a:solidFill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ms-MY" sz="1200" b="1" dirty="0">
                  <a:solidFill>
                    <a:prstClr val="white"/>
                  </a:solidFill>
                  <a:latin typeface="Arial Nova Cond" panose="020B0506020202020204" pitchFamily="34" charset="0"/>
                  <a:cs typeface="Arial Narrow" panose="020B0604020202020204" pitchFamily="34" charset="0"/>
                </a:rPr>
                <a:t>Status </a:t>
              </a:r>
              <a:r>
                <a:rPr lang="ms-MY" sz="900" b="1" dirty="0">
                  <a:solidFill>
                    <a:prstClr val="white"/>
                  </a:solidFill>
                  <a:latin typeface="Arial Nova Cond" panose="020B0506020202020204" pitchFamily="34" charset="0"/>
                  <a:cs typeface="Arial Narrow" panose="020B0604020202020204" pitchFamily="34" charset="0"/>
                </a:rPr>
                <a:t>Projek</a:t>
              </a:r>
              <a:r>
                <a:rPr lang="ms-MY" sz="1200" b="1" dirty="0">
                  <a:solidFill>
                    <a:prstClr val="white"/>
                  </a:solidFill>
                  <a:latin typeface="Arial Nova Cond" panose="020B0506020202020204" pitchFamily="34" charset="0"/>
                  <a:cs typeface="Arial Narrow" panose="020B0604020202020204" pitchFamily="34" charset="0"/>
                </a:rPr>
                <a:t> :</a:t>
              </a:r>
            </a:p>
            <a:p>
              <a:pPr lvl="0" algn="r">
                <a:defRPr/>
              </a:pPr>
              <a:endParaRPr lang="ms-MY" sz="4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175FD-5F9F-3EC7-EDC9-151D9A1065F8}"/>
                </a:ext>
              </a:extLst>
            </p:cNvPr>
            <p:cNvSpPr/>
            <p:nvPr/>
          </p:nvSpPr>
          <p:spPr>
            <a:xfrm>
              <a:off x="8334762" y="-5928"/>
              <a:ext cx="2357051" cy="338554"/>
            </a:xfrm>
            <a:prstGeom prst="rect">
              <a:avLst/>
            </a:prstGeom>
            <a:solidFill>
              <a:srgbClr val="B7DEE8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ms-MY" sz="800" b="1" dirty="0">
                  <a:latin typeface="Arial Nova Cond" panose="020B0506020202020204" pitchFamily="34" charset="0"/>
                  <a:cs typeface="Arial Narrow" panose="020B0604020202020204" pitchFamily="34" charset="0"/>
                </a:rPr>
                <a:t>Mencapai KPI / Tidak Mencapai KPI</a:t>
              </a:r>
            </a:p>
            <a:p>
              <a:pPr lvl="0" algn="ctr">
                <a:defRPr/>
              </a:pPr>
              <a:r>
                <a:rPr lang="ms-MY" sz="800" b="1" dirty="0">
                  <a:latin typeface="Arial Nova Cond" panose="020B0506020202020204" pitchFamily="34" charset="0"/>
                  <a:cs typeface="Arial Narrow" panose="020B0604020202020204" pitchFamily="34" charset="0"/>
                </a:rPr>
                <a:t>(Nyatakan sebab jika tidak capai KPI)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1827FA-7BD5-3AAC-1601-4FFC605AF0C3}"/>
              </a:ext>
            </a:extLst>
          </p:cNvPr>
          <p:cNvGrpSpPr/>
          <p:nvPr/>
        </p:nvGrpSpPr>
        <p:grpSpPr>
          <a:xfrm>
            <a:off x="6694309" y="364595"/>
            <a:ext cx="3997504" cy="358820"/>
            <a:chOff x="6694309" y="364595"/>
            <a:chExt cx="3997504" cy="3588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49B64E-04F5-66E9-52E5-748407292F83}"/>
                </a:ext>
              </a:extLst>
            </p:cNvPr>
            <p:cNvGrpSpPr/>
            <p:nvPr/>
          </p:nvGrpSpPr>
          <p:grpSpPr>
            <a:xfrm>
              <a:off x="9030506" y="364595"/>
              <a:ext cx="1661307" cy="357647"/>
              <a:chOff x="7465198" y="401464"/>
              <a:chExt cx="1661307" cy="35764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C079DE-EB3A-8F8A-2ED6-8311F4808979}"/>
                  </a:ext>
                </a:extLst>
              </p:cNvPr>
              <p:cNvSpPr/>
              <p:nvPr/>
            </p:nvSpPr>
            <p:spPr>
              <a:xfrm>
                <a:off x="7465198" y="403317"/>
                <a:ext cx="1116000" cy="353943"/>
              </a:xfrm>
              <a:prstGeom prst="rect">
                <a:avLst/>
              </a:prstGeom>
              <a:solidFill>
                <a:srgbClr val="047A9F"/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ms-MY" sz="900" b="1" dirty="0">
                    <a:solidFill>
                      <a:prstClr val="white"/>
                    </a:solidFill>
                    <a:latin typeface="Arial Nova Cond" panose="020B0506020202020204" pitchFamily="34" charset="0"/>
                    <a:cs typeface="Arial Narrow" panose="020B0604020202020204" pitchFamily="34" charset="0"/>
                  </a:rPr>
                  <a:t>% prestasi projek </a:t>
                </a:r>
                <a:r>
                  <a:rPr lang="ms-MY" sz="800" b="1" dirty="0">
                    <a:solidFill>
                      <a:prstClr val="white"/>
                    </a:solidFill>
                    <a:latin typeface="Arial Nova Cond" panose="020B0506020202020204" pitchFamily="34" charset="0"/>
                    <a:cs typeface="Arial Narrow" panose="020B0604020202020204" pitchFamily="34" charset="0"/>
                  </a:rPr>
                  <a:t>(semasa tamat)</a:t>
                </a:r>
                <a:endParaRPr lang="ms-MY" sz="900" b="1" dirty="0">
                  <a:solidFill>
                    <a:prstClr val="white"/>
                  </a:solidFill>
                  <a:latin typeface="Arial Nova Cond" panose="020B0506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AA4188-6DB4-F26C-952E-469F08A5350D}"/>
                  </a:ext>
                </a:extLst>
              </p:cNvPr>
              <p:cNvSpPr/>
              <p:nvPr/>
            </p:nvSpPr>
            <p:spPr>
              <a:xfrm>
                <a:off x="8550505" y="401464"/>
                <a:ext cx="576000" cy="357647"/>
              </a:xfrm>
              <a:prstGeom prst="rect">
                <a:avLst/>
              </a:prstGeom>
              <a:solidFill>
                <a:srgbClr val="B7DE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Arial Nova Cond" panose="020B0506020202020204" pitchFamily="34" charset="0"/>
                  </a:rPr>
                  <a:t>%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AF2112-6EBF-C7C9-DFF5-988D025484E8}"/>
                </a:ext>
              </a:extLst>
            </p:cNvPr>
            <p:cNvGrpSpPr/>
            <p:nvPr/>
          </p:nvGrpSpPr>
          <p:grpSpPr>
            <a:xfrm>
              <a:off x="6694309" y="365768"/>
              <a:ext cx="2306480" cy="357647"/>
              <a:chOff x="6693585" y="402636"/>
              <a:chExt cx="2306480" cy="35764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F42DA7-265B-BFD1-DD1A-6A3F5B0FC26C}"/>
                  </a:ext>
                </a:extLst>
              </p:cNvPr>
              <p:cNvSpPr/>
              <p:nvPr/>
            </p:nvSpPr>
            <p:spPr>
              <a:xfrm>
                <a:off x="6693585" y="403317"/>
                <a:ext cx="1975528" cy="356400"/>
              </a:xfrm>
              <a:prstGeom prst="rect">
                <a:avLst/>
              </a:prstGeom>
              <a:solidFill>
                <a:srgbClr val="047A9F"/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ms-MY" sz="1200" b="1" dirty="0">
                    <a:solidFill>
                      <a:prstClr val="white"/>
                    </a:solidFill>
                    <a:latin typeface="Arial Nova Cond" panose="020B0506020202020204" pitchFamily="34" charset="0"/>
                    <a:cs typeface="Arial Narrow" panose="020B0604020202020204" pitchFamily="34" charset="0"/>
                  </a:rPr>
                  <a:t>TRL </a:t>
                </a:r>
                <a:r>
                  <a:rPr lang="ms-MY" sz="900" b="1" dirty="0">
                    <a:solidFill>
                      <a:prstClr val="white"/>
                    </a:solidFill>
                    <a:latin typeface="Arial Nova Cond" panose="020B0506020202020204" pitchFamily="34" charset="0"/>
                    <a:cs typeface="Arial Narrow" panose="020B0604020202020204" pitchFamily="34" charset="0"/>
                  </a:rPr>
                  <a:t>(Tahap Kesediaan Teknologi)</a:t>
                </a:r>
                <a:r>
                  <a:rPr lang="ms-MY" sz="1000" b="1" dirty="0">
                    <a:solidFill>
                      <a:prstClr val="white"/>
                    </a:solidFill>
                    <a:latin typeface="Arial Nova Cond" panose="020B0506020202020204" pitchFamily="34" charset="0"/>
                    <a:cs typeface="Arial Narrow" panose="020B0604020202020204" pitchFamily="34" charset="0"/>
                  </a:rPr>
                  <a:t> :</a:t>
                </a:r>
                <a:endParaRPr lang="ms-MY" sz="1200" b="1" dirty="0">
                  <a:solidFill>
                    <a:prstClr val="white"/>
                  </a:solidFill>
                  <a:latin typeface="Arial Nova Cond" panose="020B0506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A6777FA-B2E3-3F91-FA02-CB9872E05453}"/>
                  </a:ext>
                </a:extLst>
              </p:cNvPr>
              <p:cNvSpPr/>
              <p:nvPr/>
            </p:nvSpPr>
            <p:spPr>
              <a:xfrm>
                <a:off x="8622506" y="402636"/>
                <a:ext cx="377559" cy="357647"/>
              </a:xfrm>
              <a:prstGeom prst="rect">
                <a:avLst/>
              </a:prstGeom>
              <a:solidFill>
                <a:srgbClr val="B7DE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 Nova Cond" panose="020B0506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899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316" y="122237"/>
            <a:ext cx="5996390" cy="480803"/>
          </a:xfrm>
          <a:prstGeom prst="rect">
            <a:avLst/>
          </a:prstGeom>
          <a:noFill/>
        </p:spPr>
        <p:txBody>
          <a:bodyPr vert="horz" lIns="60157" tIns="30079" rIns="60157" bIns="30079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s-MY" sz="22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Gambar / Grafik Tambahan</a:t>
            </a:r>
            <a:endParaRPr lang="ms-MY" sz="22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 Cond" panose="020B0506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68882-E85D-778C-1FD0-C6777FB29EE9}"/>
              </a:ext>
            </a:extLst>
          </p:cNvPr>
          <p:cNvSpPr/>
          <p:nvPr/>
        </p:nvSpPr>
        <p:spPr>
          <a:xfrm>
            <a:off x="0" y="0"/>
            <a:ext cx="926306" cy="276999"/>
          </a:xfrm>
          <a:prstGeom prst="rect">
            <a:avLst/>
          </a:prstGeom>
          <a:solidFill>
            <a:srgbClr val="047A9F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ms-MY" sz="12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Lampiran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AEA3F-62A9-27D7-6843-3787CA3A004B}"/>
              </a:ext>
            </a:extLst>
          </p:cNvPr>
          <p:cNvSpPr/>
          <p:nvPr/>
        </p:nvSpPr>
        <p:spPr>
          <a:xfrm>
            <a:off x="36620" y="861041"/>
            <a:ext cx="3922674" cy="2938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s-MY" sz="1579" dirty="0">
              <a:latin typeface="Arial Nova Cond" panose="020B0506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B571E-A7B2-6617-C7B9-42E055DE77E2}"/>
              </a:ext>
            </a:extLst>
          </p:cNvPr>
          <p:cNvSpPr/>
          <p:nvPr/>
        </p:nvSpPr>
        <p:spPr>
          <a:xfrm>
            <a:off x="1078706" y="734937"/>
            <a:ext cx="1708744" cy="307777"/>
          </a:xfrm>
          <a:prstGeom prst="rect">
            <a:avLst/>
          </a:prstGeom>
          <a:solidFill>
            <a:srgbClr val="047A9F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ms-MY" sz="14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Grafik / Infografik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588ED-F8D5-2B38-FD53-616595BFF72B}"/>
              </a:ext>
            </a:extLst>
          </p:cNvPr>
          <p:cNvSpPr/>
          <p:nvPr/>
        </p:nvSpPr>
        <p:spPr>
          <a:xfrm>
            <a:off x="4070369" y="861041"/>
            <a:ext cx="3922674" cy="2938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s-MY" sz="1579" dirty="0">
              <a:latin typeface="Arial Nova Cond" panose="020B0506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D08C7-28C2-375B-E27C-2E62FAAD6BAE}"/>
              </a:ext>
            </a:extLst>
          </p:cNvPr>
          <p:cNvSpPr/>
          <p:nvPr/>
        </p:nvSpPr>
        <p:spPr>
          <a:xfrm>
            <a:off x="5112455" y="734937"/>
            <a:ext cx="1708744" cy="307777"/>
          </a:xfrm>
          <a:prstGeom prst="rect">
            <a:avLst/>
          </a:prstGeom>
          <a:solidFill>
            <a:srgbClr val="047A9F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ms-MY" sz="14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Grafik / Infografik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6F0B23-E430-B7E0-BA52-B25E9DBDB585}"/>
              </a:ext>
            </a:extLst>
          </p:cNvPr>
          <p:cNvSpPr/>
          <p:nvPr/>
        </p:nvSpPr>
        <p:spPr>
          <a:xfrm>
            <a:off x="36620" y="4117900"/>
            <a:ext cx="3922674" cy="2938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s-MY" sz="1579" dirty="0">
              <a:latin typeface="Arial Nova Cond" panose="020B0506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AC92B-2E0C-ABFC-A27B-B751A3314946}"/>
              </a:ext>
            </a:extLst>
          </p:cNvPr>
          <p:cNvSpPr/>
          <p:nvPr/>
        </p:nvSpPr>
        <p:spPr>
          <a:xfrm>
            <a:off x="1078706" y="3991796"/>
            <a:ext cx="1708744" cy="307777"/>
          </a:xfrm>
          <a:prstGeom prst="rect">
            <a:avLst/>
          </a:prstGeom>
          <a:solidFill>
            <a:srgbClr val="047A9F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ms-MY" sz="14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Grafik / Infografik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C204BA-1468-367E-9AD8-1E9C392346B0}"/>
              </a:ext>
            </a:extLst>
          </p:cNvPr>
          <p:cNvSpPr/>
          <p:nvPr/>
        </p:nvSpPr>
        <p:spPr>
          <a:xfrm>
            <a:off x="4070369" y="4117900"/>
            <a:ext cx="3922674" cy="2938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s-MY" sz="1579" dirty="0">
              <a:latin typeface="Arial Nova Cond" panose="020B0506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6122F-3755-E606-0A06-E475D7258869}"/>
              </a:ext>
            </a:extLst>
          </p:cNvPr>
          <p:cNvSpPr/>
          <p:nvPr/>
        </p:nvSpPr>
        <p:spPr>
          <a:xfrm>
            <a:off x="5112455" y="3991796"/>
            <a:ext cx="1708744" cy="307777"/>
          </a:xfrm>
          <a:prstGeom prst="rect">
            <a:avLst/>
          </a:prstGeom>
          <a:solidFill>
            <a:srgbClr val="047A9F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ms-MY" sz="14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Grafik / Infografik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DF88CD-2D29-2A65-35D1-A4F521E07F10}"/>
              </a:ext>
            </a:extLst>
          </p:cNvPr>
          <p:cNvSpPr/>
          <p:nvPr/>
        </p:nvSpPr>
        <p:spPr>
          <a:xfrm>
            <a:off x="8241506" y="1157163"/>
            <a:ext cx="1904999" cy="4832474"/>
          </a:xfrm>
          <a:prstGeom prst="rect">
            <a:avLst/>
          </a:prstGeom>
          <a:solidFill>
            <a:schemeClr val="bg1"/>
          </a:solidFill>
          <a:ln w="12700">
            <a:solidFill>
              <a:srgbClr val="047A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sz="1600" b="1" i="1" dirty="0">
                <a:solidFill>
                  <a:srgbClr val="0070C0"/>
                </a:solidFill>
                <a:latin typeface="Arial Nova Cond" panose="020B0506020202020204" pitchFamily="34" charset="0"/>
              </a:rPr>
              <a:t>Sertakan penerangan ringkas bagi setiap grafik atau gambar.</a:t>
            </a:r>
          </a:p>
          <a:p>
            <a:pPr algn="ctr"/>
            <a:endParaRPr lang="ms-MY" sz="1600" b="1" i="1" dirty="0">
              <a:solidFill>
                <a:srgbClr val="0070C0"/>
              </a:solidFill>
              <a:latin typeface="Arial Nova Cond" panose="020B0506020202020204" pitchFamily="34" charset="0"/>
            </a:endParaRPr>
          </a:p>
          <a:p>
            <a:pPr algn="ctr"/>
            <a:r>
              <a:rPr lang="ms-MY" sz="1600" b="1" i="1" dirty="0">
                <a:solidFill>
                  <a:srgbClr val="0070C0"/>
                </a:solidFill>
                <a:latin typeface="Arial Nova Cond" panose="020B0506020202020204" pitchFamily="34" charset="0"/>
              </a:rPr>
              <a:t> Grafik atau gambar hendaklah yang bersesuaian seperti hasil penyelidikan, prototaip/produk yang terhasil (sekiranya ada) dan lain-lain yang berkaitan</a:t>
            </a:r>
            <a:endParaRPr lang="ms-MY" sz="1600" b="1" i="1" noProof="0" dirty="0">
              <a:solidFill>
                <a:srgbClr val="0070C0"/>
              </a:solidFill>
              <a:latin typeface="Arial Nova Cond" panose="020B0506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31464-0D5E-4AA2-3E50-C8E222E974BC}"/>
              </a:ext>
            </a:extLst>
          </p:cNvPr>
          <p:cNvSpPr/>
          <p:nvPr/>
        </p:nvSpPr>
        <p:spPr>
          <a:xfrm>
            <a:off x="5818205" y="7291257"/>
            <a:ext cx="4921200" cy="268418"/>
          </a:xfrm>
          <a:prstGeom prst="rect">
            <a:avLst/>
          </a:prstGeom>
          <a:solidFill>
            <a:srgbClr val="047A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Tajuk</a:t>
            </a:r>
            <a:r>
              <a:rPr lang="en-US" sz="11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 </a:t>
            </a:r>
            <a:r>
              <a:rPr lang="en-US" sz="1100" b="1" dirty="0" err="1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Projek</a:t>
            </a:r>
            <a:r>
              <a:rPr lang="en-US" sz="11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 (Skim </a:t>
            </a:r>
            <a:r>
              <a:rPr lang="en-US" sz="1100" b="1" dirty="0" err="1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Geran</a:t>
            </a:r>
            <a:r>
              <a:rPr lang="en-US" sz="11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, </a:t>
            </a:r>
            <a:r>
              <a:rPr lang="en-US" sz="1100" b="1" dirty="0" err="1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Tahun</a:t>
            </a:r>
            <a:r>
              <a:rPr lang="en-US" sz="1100" b="1" dirty="0">
                <a:solidFill>
                  <a:prstClr val="white"/>
                </a:solidFill>
                <a:latin typeface="Arial Nova Cond" panose="020B0506020202020204" pitchFamily="34" charset="0"/>
                <a:cs typeface="Arial Narrow" panose="020B0604020202020204" pitchFamily="34" charset="0"/>
              </a:rPr>
              <a:t>)</a:t>
            </a:r>
            <a:endParaRPr lang="ms-MY" sz="1100" b="1" dirty="0">
              <a:solidFill>
                <a:prstClr val="white"/>
              </a:solidFill>
              <a:latin typeface="Arial Nova Cond" panose="020B0506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77A7A7-F0C5-CF27-4F89-D99310AED982}"/>
              </a:ext>
            </a:extLst>
          </p:cNvPr>
          <p:cNvSpPr/>
          <p:nvPr/>
        </p:nvSpPr>
        <p:spPr>
          <a:xfrm>
            <a:off x="4053700" y="7291257"/>
            <a:ext cx="1764506" cy="268418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7781">
              <a:defRPr/>
            </a:pPr>
            <a:r>
              <a:rPr lang="ms-MY" sz="1050" b="1" dirty="0">
                <a:solidFill>
                  <a:schemeClr val="tx1"/>
                </a:solidFill>
                <a:latin typeface="Arial Nova Cond" panose="020B0506020202020204" pitchFamily="34" charset="0"/>
              </a:rPr>
              <a:t>Nama Ketua Projek (IPT)</a:t>
            </a:r>
          </a:p>
        </p:txBody>
      </p:sp>
    </p:spTree>
    <p:extLst>
      <p:ext uri="{BB962C8B-B14F-4D97-AF65-F5344CB8AC3E}">
        <p14:creationId xmlns:p14="http://schemas.microsoft.com/office/powerpoint/2010/main" val="181007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1043</Words>
  <Application>Microsoft Office PowerPoint</Application>
  <PresentationFormat>Custom</PresentationFormat>
  <Paragraphs>176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Nova Cond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PEMBENTANGAN SESI PEMBENTANGAN PEMANTAUAN BAGI SKIM GERAN PENYELIDIKAN FUNDAMENTAL (FRGS)</dc:title>
  <dc:creator>MOHE</dc:creator>
  <cp:lastModifiedBy>Nuraini Binti Khatimin</cp:lastModifiedBy>
  <cp:revision>84</cp:revision>
  <cp:lastPrinted>2024-01-05T04:08:47Z</cp:lastPrinted>
  <dcterms:created xsi:type="dcterms:W3CDTF">2023-03-16T01:29:15Z</dcterms:created>
  <dcterms:modified xsi:type="dcterms:W3CDTF">2024-01-05T08:03:45Z</dcterms:modified>
</cp:coreProperties>
</file>