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21"/>
  </p:normalViewPr>
  <p:slideViewPr>
    <p:cSldViewPr snapToGrid="0">
      <p:cViewPr varScale="1">
        <p:scale>
          <a:sx n="108" d="100"/>
          <a:sy n="108" d="100"/>
        </p:scale>
        <p:origin x="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7378B1-11FA-452C-B8C1-8A001FC973A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9BDAC52-AE6B-4E37-92BB-48D029073374}">
      <dgm:prSet/>
      <dgm:spPr/>
      <dgm:t>
        <a:bodyPr/>
        <a:lstStyle/>
        <a:p>
          <a:pPr>
            <a:lnSpc>
              <a:spcPct val="100000"/>
            </a:lnSpc>
          </a:pPr>
          <a:r>
            <a:rPr lang="en-US"/>
            <a:t>In this project, we analyzed the Data Engineer Salary dataset using Python. We conducted an analysis of the dataset's characteristics, including the distribution of salary across different factors such as company size, job title, and company location. Visualizations such as boxplots and violin plots were employed to explore these relationships.</a:t>
          </a:r>
        </a:p>
      </dgm:t>
    </dgm:pt>
    <dgm:pt modelId="{C8FDDE8F-DC95-487A-B6FA-88922228A516}" type="parTrans" cxnId="{6599C75D-3211-41F8-9721-6A3511E0A7BD}">
      <dgm:prSet/>
      <dgm:spPr/>
      <dgm:t>
        <a:bodyPr/>
        <a:lstStyle/>
        <a:p>
          <a:endParaRPr lang="en-US"/>
        </a:p>
      </dgm:t>
    </dgm:pt>
    <dgm:pt modelId="{649D44FC-786C-419F-83F1-716C6B7A90BA}" type="sibTrans" cxnId="{6599C75D-3211-41F8-9721-6A3511E0A7BD}">
      <dgm:prSet/>
      <dgm:spPr/>
      <dgm:t>
        <a:bodyPr/>
        <a:lstStyle/>
        <a:p>
          <a:endParaRPr lang="en-US"/>
        </a:p>
      </dgm:t>
    </dgm:pt>
    <dgm:pt modelId="{D342E84C-E4C6-4C44-A7E1-3D086444F80F}">
      <dgm:prSet/>
      <dgm:spPr/>
      <dgm:t>
        <a:bodyPr/>
        <a:lstStyle/>
        <a:p>
          <a:pPr>
            <a:lnSpc>
              <a:spcPct val="100000"/>
            </a:lnSpc>
          </a:pPr>
          <a:r>
            <a:rPr lang="en-US"/>
            <a:t>Furthermore, we conducted a thorough check for missing values in the dataset to ensure data completeness. Fortunately, no missing values were found, which facilitated a smoother analysis process.</a:t>
          </a:r>
        </a:p>
      </dgm:t>
    </dgm:pt>
    <dgm:pt modelId="{B434C283-F25E-48BE-BA04-2B7D31DA66C1}" type="parTrans" cxnId="{852A7090-240E-4E17-BAC8-5027AD7C66F4}">
      <dgm:prSet/>
      <dgm:spPr/>
      <dgm:t>
        <a:bodyPr/>
        <a:lstStyle/>
        <a:p>
          <a:endParaRPr lang="en-US"/>
        </a:p>
      </dgm:t>
    </dgm:pt>
    <dgm:pt modelId="{85B38FEC-20E8-4A28-9659-56DB3DF5CBBC}" type="sibTrans" cxnId="{852A7090-240E-4E17-BAC8-5027AD7C66F4}">
      <dgm:prSet/>
      <dgm:spPr/>
      <dgm:t>
        <a:bodyPr/>
        <a:lstStyle/>
        <a:p>
          <a:endParaRPr lang="en-US"/>
        </a:p>
      </dgm:t>
    </dgm:pt>
    <dgm:pt modelId="{E6D1E2D4-47CF-4F42-9081-0EFFA9F06541}">
      <dgm:prSet/>
      <dgm:spPr/>
    </dgm:pt>
    <dgm:pt modelId="{010E705E-492A-48F4-9093-100CC228803E}" type="parTrans" cxnId="{12CB33A1-0FB0-4364-B59C-1D2FD320D8F3}">
      <dgm:prSet/>
      <dgm:spPr/>
      <dgm:t>
        <a:bodyPr/>
        <a:lstStyle/>
        <a:p>
          <a:endParaRPr lang="en-US"/>
        </a:p>
      </dgm:t>
    </dgm:pt>
    <dgm:pt modelId="{11D70B60-C85A-49C5-AF31-577691641050}" type="sibTrans" cxnId="{12CB33A1-0FB0-4364-B59C-1D2FD320D8F3}">
      <dgm:prSet/>
      <dgm:spPr/>
      <dgm:t>
        <a:bodyPr/>
        <a:lstStyle/>
        <a:p>
          <a:endParaRPr lang="en-US"/>
        </a:p>
      </dgm:t>
    </dgm:pt>
    <dgm:pt modelId="{95A71332-E8C7-4B76-A218-28F95BD1B0AF}" type="pres">
      <dgm:prSet presAssocID="{DE7378B1-11FA-452C-B8C1-8A001FC973A7}" presName="root" presStyleCnt="0">
        <dgm:presLayoutVars>
          <dgm:dir/>
          <dgm:resizeHandles val="exact"/>
        </dgm:presLayoutVars>
      </dgm:prSet>
      <dgm:spPr/>
    </dgm:pt>
    <dgm:pt modelId="{5FF1D201-0A9D-4BAB-A843-FC67F245A9D7}" type="pres">
      <dgm:prSet presAssocID="{E9BDAC52-AE6B-4E37-92BB-48D029073374}" presName="compNode" presStyleCnt="0"/>
      <dgm:spPr/>
    </dgm:pt>
    <dgm:pt modelId="{E668E39A-D530-4A81-B437-F5FFE9073EF7}" type="pres">
      <dgm:prSet presAssocID="{E9BDAC52-AE6B-4E37-92BB-48D02907337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FE424ED-CB15-4D39-BE51-2FC477A36C10}" type="pres">
      <dgm:prSet presAssocID="{E9BDAC52-AE6B-4E37-92BB-48D029073374}" presName="spaceRect" presStyleCnt="0"/>
      <dgm:spPr/>
    </dgm:pt>
    <dgm:pt modelId="{1015C097-4FCE-45DF-90E9-282B3DD463AF}" type="pres">
      <dgm:prSet presAssocID="{E9BDAC52-AE6B-4E37-92BB-48D029073374}" presName="textRect" presStyleLbl="revTx" presStyleIdx="0" presStyleCnt="2">
        <dgm:presLayoutVars>
          <dgm:chMax val="1"/>
          <dgm:chPref val="1"/>
        </dgm:presLayoutVars>
      </dgm:prSet>
      <dgm:spPr/>
    </dgm:pt>
    <dgm:pt modelId="{DE6DE0AB-D7DD-4978-ABF9-274279943895}" type="pres">
      <dgm:prSet presAssocID="{649D44FC-786C-419F-83F1-716C6B7A90BA}" presName="sibTrans" presStyleCnt="0"/>
      <dgm:spPr/>
    </dgm:pt>
    <dgm:pt modelId="{63FE120B-AFB7-4A49-AC21-80AA28D906C6}" type="pres">
      <dgm:prSet presAssocID="{D342E84C-E4C6-4C44-A7E1-3D086444F80F}" presName="compNode" presStyleCnt="0"/>
      <dgm:spPr/>
    </dgm:pt>
    <dgm:pt modelId="{9B0C269B-0B5B-41B6-A39C-48BD00DD3877}" type="pres">
      <dgm:prSet presAssocID="{D342E84C-E4C6-4C44-A7E1-3D086444F8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504515E0-B0B7-4214-A6AF-B6B54172F3F0}" type="pres">
      <dgm:prSet presAssocID="{D342E84C-E4C6-4C44-A7E1-3D086444F80F}" presName="spaceRect" presStyleCnt="0"/>
      <dgm:spPr/>
    </dgm:pt>
    <dgm:pt modelId="{C03B8538-7A2D-46BE-BC72-926EEF508AA6}" type="pres">
      <dgm:prSet presAssocID="{D342E84C-E4C6-4C44-A7E1-3D086444F80F}" presName="textRect" presStyleLbl="revTx" presStyleIdx="1" presStyleCnt="2">
        <dgm:presLayoutVars>
          <dgm:chMax val="1"/>
          <dgm:chPref val="1"/>
        </dgm:presLayoutVars>
      </dgm:prSet>
      <dgm:spPr/>
    </dgm:pt>
  </dgm:ptLst>
  <dgm:cxnLst>
    <dgm:cxn modelId="{CE913C47-E19B-4F78-A086-0C3B0B03F36C}" type="presOf" srcId="{D342E84C-E4C6-4C44-A7E1-3D086444F80F}" destId="{C03B8538-7A2D-46BE-BC72-926EEF508AA6}" srcOrd="0" destOrd="0" presId="urn:microsoft.com/office/officeart/2018/2/layout/IconLabelList"/>
    <dgm:cxn modelId="{6599C75D-3211-41F8-9721-6A3511E0A7BD}" srcId="{DE7378B1-11FA-452C-B8C1-8A001FC973A7}" destId="{E9BDAC52-AE6B-4E37-92BB-48D029073374}" srcOrd="0" destOrd="0" parTransId="{C8FDDE8F-DC95-487A-B6FA-88922228A516}" sibTransId="{649D44FC-786C-419F-83F1-716C6B7A90BA}"/>
    <dgm:cxn modelId="{852A7090-240E-4E17-BAC8-5027AD7C66F4}" srcId="{DE7378B1-11FA-452C-B8C1-8A001FC973A7}" destId="{D342E84C-E4C6-4C44-A7E1-3D086444F80F}" srcOrd="1" destOrd="0" parTransId="{B434C283-F25E-48BE-BA04-2B7D31DA66C1}" sibTransId="{85B38FEC-20E8-4A28-9659-56DB3DF5CBBC}"/>
    <dgm:cxn modelId="{12CB33A1-0FB0-4364-B59C-1D2FD320D8F3}" srcId="{D342E84C-E4C6-4C44-A7E1-3D086444F80F}" destId="{E6D1E2D4-47CF-4F42-9081-0EFFA9F06541}" srcOrd="0" destOrd="0" parTransId="{010E705E-492A-48F4-9093-100CC228803E}" sibTransId="{11D70B60-C85A-49C5-AF31-577691641050}"/>
    <dgm:cxn modelId="{811922C0-5E9F-49A5-936A-165AE0827FB3}" type="presOf" srcId="{E9BDAC52-AE6B-4E37-92BB-48D029073374}" destId="{1015C097-4FCE-45DF-90E9-282B3DD463AF}" srcOrd="0" destOrd="0" presId="urn:microsoft.com/office/officeart/2018/2/layout/IconLabelList"/>
    <dgm:cxn modelId="{F5EFE0D2-2D7D-477C-B161-34F82F4D3F49}" type="presOf" srcId="{DE7378B1-11FA-452C-B8C1-8A001FC973A7}" destId="{95A71332-E8C7-4B76-A218-28F95BD1B0AF}" srcOrd="0" destOrd="0" presId="urn:microsoft.com/office/officeart/2018/2/layout/IconLabelList"/>
    <dgm:cxn modelId="{796DE31E-20A0-4330-B7D8-222BB7FB0876}" type="presParOf" srcId="{95A71332-E8C7-4B76-A218-28F95BD1B0AF}" destId="{5FF1D201-0A9D-4BAB-A843-FC67F245A9D7}" srcOrd="0" destOrd="0" presId="urn:microsoft.com/office/officeart/2018/2/layout/IconLabelList"/>
    <dgm:cxn modelId="{95FC4465-156C-4F4F-9F99-01765283E1E1}" type="presParOf" srcId="{5FF1D201-0A9D-4BAB-A843-FC67F245A9D7}" destId="{E668E39A-D530-4A81-B437-F5FFE9073EF7}" srcOrd="0" destOrd="0" presId="urn:microsoft.com/office/officeart/2018/2/layout/IconLabelList"/>
    <dgm:cxn modelId="{FA521DF8-3E81-4F8A-8783-1D52DBA739EB}" type="presParOf" srcId="{5FF1D201-0A9D-4BAB-A843-FC67F245A9D7}" destId="{DFE424ED-CB15-4D39-BE51-2FC477A36C10}" srcOrd="1" destOrd="0" presId="urn:microsoft.com/office/officeart/2018/2/layout/IconLabelList"/>
    <dgm:cxn modelId="{6430C422-8700-4CC3-A5A6-F3DB21561E6A}" type="presParOf" srcId="{5FF1D201-0A9D-4BAB-A843-FC67F245A9D7}" destId="{1015C097-4FCE-45DF-90E9-282B3DD463AF}" srcOrd="2" destOrd="0" presId="urn:microsoft.com/office/officeart/2018/2/layout/IconLabelList"/>
    <dgm:cxn modelId="{9185C1B3-4627-4B20-B07E-E5288EE8A9FC}" type="presParOf" srcId="{95A71332-E8C7-4B76-A218-28F95BD1B0AF}" destId="{DE6DE0AB-D7DD-4978-ABF9-274279943895}" srcOrd="1" destOrd="0" presId="urn:microsoft.com/office/officeart/2018/2/layout/IconLabelList"/>
    <dgm:cxn modelId="{EF9C121B-FB85-4EA7-AFD9-328B86570897}" type="presParOf" srcId="{95A71332-E8C7-4B76-A218-28F95BD1B0AF}" destId="{63FE120B-AFB7-4A49-AC21-80AA28D906C6}" srcOrd="2" destOrd="0" presId="urn:microsoft.com/office/officeart/2018/2/layout/IconLabelList"/>
    <dgm:cxn modelId="{33EBEC8C-4FA7-4568-AD96-02290F8A0555}" type="presParOf" srcId="{63FE120B-AFB7-4A49-AC21-80AA28D906C6}" destId="{9B0C269B-0B5B-41B6-A39C-48BD00DD3877}" srcOrd="0" destOrd="0" presId="urn:microsoft.com/office/officeart/2018/2/layout/IconLabelList"/>
    <dgm:cxn modelId="{1D4A37D8-D15D-4911-A7FF-577A313F5EE6}" type="presParOf" srcId="{63FE120B-AFB7-4A49-AC21-80AA28D906C6}" destId="{504515E0-B0B7-4214-A6AF-B6B54172F3F0}" srcOrd="1" destOrd="0" presId="urn:microsoft.com/office/officeart/2018/2/layout/IconLabelList"/>
    <dgm:cxn modelId="{F507CB0F-CFF3-48D3-B121-A2E81CE2C85C}" type="presParOf" srcId="{63FE120B-AFB7-4A49-AC21-80AA28D906C6}" destId="{C03B8538-7A2D-46BE-BC72-926EEF508AA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8E39A-D530-4A81-B437-F5FFE9073EF7}">
      <dsp:nvSpPr>
        <dsp:cNvPr id="0" name=""/>
        <dsp:cNvSpPr/>
      </dsp:nvSpPr>
      <dsp:spPr>
        <a:xfrm>
          <a:off x="1976400" y="26576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5C097-4FCE-45DF-90E9-282B3DD463AF}">
      <dsp:nvSpPr>
        <dsp:cNvPr id="0" name=""/>
        <dsp:cNvSpPr/>
      </dsp:nvSpPr>
      <dsp:spPr>
        <a:xfrm>
          <a:off x="788400" y="2735772"/>
          <a:ext cx="432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 this project, we analyzed the Data Engineer Salary dataset using Python. We conducted an analysis of the dataset's characteristics, including the distribution of salary across different factors such as company size, job title, and company location. Visualizations such as boxplots and violin plots were employed to explore these relationships.</a:t>
          </a:r>
        </a:p>
      </dsp:txBody>
      <dsp:txXfrm>
        <a:off x="788400" y="2735772"/>
        <a:ext cx="4320000" cy="1035000"/>
      </dsp:txXfrm>
    </dsp:sp>
    <dsp:sp modelId="{9B0C269B-0B5B-41B6-A39C-48BD00DD3877}">
      <dsp:nvSpPr>
        <dsp:cNvPr id="0" name=""/>
        <dsp:cNvSpPr/>
      </dsp:nvSpPr>
      <dsp:spPr>
        <a:xfrm>
          <a:off x="7052400" y="26576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3B8538-7A2D-46BE-BC72-926EEF508AA6}">
      <dsp:nvSpPr>
        <dsp:cNvPr id="0" name=""/>
        <dsp:cNvSpPr/>
      </dsp:nvSpPr>
      <dsp:spPr>
        <a:xfrm>
          <a:off x="5864400" y="2735772"/>
          <a:ext cx="432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Furthermore, we conducted a thorough check for missing values in the dataset to ensure data completeness. Fortunately, no missing values were found, which facilitated a smoother analysis process.</a:t>
          </a:r>
        </a:p>
      </dsp:txBody>
      <dsp:txXfrm>
        <a:off x="5864400" y="2735772"/>
        <a:ext cx="4320000"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10/4/25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3528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10/4/25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9478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10/4/25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6784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10/4/25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0805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10/4/25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7908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10/4/25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324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10/4/25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7811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10/4/25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7043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10/4/25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481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10/4/25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2202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10/4/25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660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10/4/25</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63565789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lorized light photo effects">
            <a:extLst>
              <a:ext uri="{FF2B5EF4-FFF2-40B4-BE49-F238E27FC236}">
                <a16:creationId xmlns:a16="http://schemas.microsoft.com/office/drawing/2014/main" id="{6E3AB92E-666D-29EC-551C-472E77978DFA}"/>
              </a:ext>
            </a:extLst>
          </p:cNvPr>
          <p:cNvPicPr>
            <a:picLocks noChangeAspect="1"/>
          </p:cNvPicPr>
          <p:nvPr/>
        </p:nvPicPr>
        <p:blipFill rotWithShape="1">
          <a:blip r:embed="rId2"/>
          <a:srcRect l="911" r="22136" b="-1"/>
          <a:stretch/>
        </p:blipFill>
        <p:spPr>
          <a:xfrm>
            <a:off x="4317067" y="11"/>
            <a:ext cx="7906139" cy="6857989"/>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B24F3B-15F2-50EA-9356-194A7FFFDA81}"/>
              </a:ext>
            </a:extLst>
          </p:cNvPr>
          <p:cNvSpPr>
            <a:spLocks noGrp="1"/>
          </p:cNvSpPr>
          <p:nvPr>
            <p:ph type="ctrTitle"/>
          </p:nvPr>
        </p:nvSpPr>
        <p:spPr>
          <a:xfrm>
            <a:off x="-206166" y="1891748"/>
            <a:ext cx="5176787" cy="2387600"/>
          </a:xfrm>
        </p:spPr>
        <p:txBody>
          <a:bodyPr>
            <a:normAutofit/>
          </a:bodyPr>
          <a:lstStyle/>
          <a:p>
            <a:pPr lvl="0" algn="ctr">
              <a:spcBef>
                <a:spcPts val="0"/>
              </a:spcBef>
            </a:pPr>
            <a:r>
              <a:rPr lang="en-US" sz="2000" dirty="0"/>
              <a:t>Data engineer salary analysis</a:t>
            </a:r>
            <a:br>
              <a:rPr lang="en-GB" sz="2000" dirty="0"/>
            </a:br>
            <a:br>
              <a:rPr lang="en-GB" sz="2000" dirty="0"/>
            </a:br>
            <a:br>
              <a:rPr lang="en-GB" sz="2000" dirty="0"/>
            </a:br>
            <a:endParaRPr lang="en-US" sz="2000" dirty="0"/>
          </a:p>
        </p:txBody>
      </p:sp>
      <p:sp>
        <p:nvSpPr>
          <p:cNvPr id="6" name="Google Shape;87;p13">
            <a:extLst>
              <a:ext uri="{FF2B5EF4-FFF2-40B4-BE49-F238E27FC236}">
                <a16:creationId xmlns:a16="http://schemas.microsoft.com/office/drawing/2014/main" id="{CCEC7F41-B47D-F1D7-3A4C-65DD0BDEA3DF}"/>
              </a:ext>
            </a:extLst>
          </p:cNvPr>
          <p:cNvSpPr txBox="1">
            <a:spLocks noGrp="1"/>
          </p:cNvSpPr>
          <p:nvPr>
            <p:ph type="subTitle" idx="1"/>
          </p:nvPr>
        </p:nvSpPr>
        <p:spPr>
          <a:xfrm>
            <a:off x="2382227" y="5017812"/>
            <a:ext cx="3541712" cy="5508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By Fatima Shamilova</a:t>
            </a:r>
          </a:p>
        </p:txBody>
      </p:sp>
    </p:spTree>
    <p:extLst>
      <p:ext uri="{BB962C8B-B14F-4D97-AF65-F5344CB8AC3E}">
        <p14:creationId xmlns:p14="http://schemas.microsoft.com/office/powerpoint/2010/main" val="4075369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620D-92AD-3394-47E6-83B895BF5074}"/>
              </a:ext>
            </a:extLst>
          </p:cNvPr>
          <p:cNvSpPr>
            <a:spLocks noGrp="1"/>
          </p:cNvSpPr>
          <p:nvPr>
            <p:ph type="title"/>
          </p:nvPr>
        </p:nvSpPr>
        <p:spPr/>
        <p:txBody>
          <a:bodyPr/>
          <a:lstStyle/>
          <a:p>
            <a:r>
              <a:rPr lang="en-US" dirty="0"/>
              <a:t>Conclusion</a:t>
            </a:r>
            <a:r>
              <a:rPr lang="en-US" sz="1800" b="1" dirty="0">
                <a:solidFill>
                  <a:srgbClr val="0D0D0D"/>
                </a:solidFill>
                <a:effectLst/>
                <a:highlight>
                  <a:srgbClr val="FFFFFF"/>
                </a:highlight>
                <a:latin typeface="Times New Roman" panose="02020603050405020304" pitchFamily="18" charset="0"/>
                <a:ea typeface="Times New Roman" panose="02020603050405020304" pitchFamily="18" charset="0"/>
              </a:rPr>
              <a:t> </a:t>
            </a:r>
            <a:endParaRPr lang="en-US" dirty="0"/>
          </a:p>
        </p:txBody>
      </p:sp>
      <p:graphicFrame>
        <p:nvGraphicFramePr>
          <p:cNvPr id="5" name="Content Placeholder 2">
            <a:extLst>
              <a:ext uri="{FF2B5EF4-FFF2-40B4-BE49-F238E27FC236}">
                <a16:creationId xmlns:a16="http://schemas.microsoft.com/office/drawing/2014/main" id="{FB5ED839-4760-1256-B1B4-413BEB1CDFE3}"/>
              </a:ext>
            </a:extLst>
          </p:cNvPr>
          <p:cNvGraphicFramePr>
            <a:graphicFrameLocks noGrp="1"/>
          </p:cNvGraphicFramePr>
          <p:nvPr>
            <p:ph idx="1"/>
          </p:nvPr>
        </p:nvGraphicFramePr>
        <p:xfrm>
          <a:off x="609600" y="2106204"/>
          <a:ext cx="10972800" cy="403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601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4">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67ECAE10-6BA9-29BA-51B8-16659910BCDA}"/>
              </a:ext>
            </a:extLst>
          </p:cNvPr>
          <p:cNvSpPr txBox="1">
            <a:spLocks/>
          </p:cNvSpPr>
          <p:nvPr/>
        </p:nvSpPr>
        <p:spPr>
          <a:xfrm>
            <a:off x="6456458" y="552782"/>
            <a:ext cx="5125941" cy="193674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References</a:t>
            </a:r>
            <a:r>
              <a:rPr lang="en-US" b="1" kern="1200">
                <a:solidFill>
                  <a:schemeClr val="tx1"/>
                </a:solidFill>
                <a:highlight>
                  <a:srgbClr val="FFFFFF"/>
                </a:highlight>
                <a:latin typeface="+mj-lt"/>
                <a:ea typeface="+mj-ea"/>
                <a:cs typeface="+mj-cs"/>
              </a:rPr>
              <a:t> </a:t>
            </a:r>
            <a:endParaRPr lang="en-US" kern="1200">
              <a:solidFill>
                <a:schemeClr val="tx1"/>
              </a:solidFill>
              <a:latin typeface="+mj-lt"/>
              <a:ea typeface="+mj-ea"/>
              <a:cs typeface="+mj-cs"/>
            </a:endParaRPr>
          </a:p>
        </p:txBody>
      </p:sp>
      <p:sp>
        <p:nvSpPr>
          <p:cNvPr id="19" name="Content Placeholder 2">
            <a:extLst>
              <a:ext uri="{FF2B5EF4-FFF2-40B4-BE49-F238E27FC236}">
                <a16:creationId xmlns:a16="http://schemas.microsoft.com/office/drawing/2014/main" id="{B4BE94F7-7B69-4162-05BD-20C8271D5C39}"/>
              </a:ext>
            </a:extLst>
          </p:cNvPr>
          <p:cNvSpPr>
            <a:spLocks noGrp="1"/>
          </p:cNvSpPr>
          <p:nvPr>
            <p:ph idx="1"/>
          </p:nvPr>
        </p:nvSpPr>
        <p:spPr>
          <a:xfrm>
            <a:off x="6456458" y="2735229"/>
            <a:ext cx="5125941" cy="3484596"/>
          </a:xfrm>
        </p:spPr>
        <p:txBody>
          <a:bodyPr vert="horz" lIns="91440" tIns="45720" rIns="91440" bIns="45720" rtlCol="0">
            <a:normAutofit/>
          </a:bodyPr>
          <a:lstStyle/>
          <a:p>
            <a:pPr marL="457200" marR="0">
              <a:spcBef>
                <a:spcPts val="0"/>
              </a:spcBef>
              <a:spcAft>
                <a:spcPts val="0"/>
              </a:spcAft>
            </a:pPr>
            <a:r>
              <a:rPr lang="en-US">
                <a:effectLst/>
              </a:rPr>
              <a:t>Kaggle.com. Data Engineer Salary dataset in 2024</a:t>
            </a:r>
          </a:p>
          <a:p>
            <a:pPr marL="457200" marR="0">
              <a:spcBef>
                <a:spcPts val="0"/>
              </a:spcBef>
              <a:spcAft>
                <a:spcPts val="0"/>
              </a:spcAft>
            </a:pPr>
            <a:r>
              <a:rPr lang="en-US">
                <a:effectLst/>
              </a:rPr>
              <a:t> </a:t>
            </a:r>
          </a:p>
          <a:p>
            <a:pPr marL="457200" marR="0">
              <a:spcBef>
                <a:spcPts val="0"/>
              </a:spcBef>
              <a:spcAft>
                <a:spcPts val="0"/>
              </a:spcAft>
            </a:pPr>
            <a:r>
              <a:rPr lang="en-US">
                <a:effectLst/>
              </a:rPr>
              <a:t>Python3</a:t>
            </a:r>
          </a:p>
          <a:p>
            <a:pPr marL="457200" marR="0">
              <a:spcBef>
                <a:spcPts val="0"/>
              </a:spcBef>
              <a:spcAft>
                <a:spcPts val="0"/>
              </a:spcAft>
            </a:pPr>
            <a:r>
              <a:rPr lang="en-US">
                <a:effectLst/>
              </a:rPr>
              <a:t> </a:t>
            </a:r>
          </a:p>
          <a:p>
            <a:pPr marL="457200" marR="0">
              <a:spcBef>
                <a:spcPts val="0"/>
              </a:spcBef>
              <a:spcAft>
                <a:spcPts val="0"/>
              </a:spcAft>
            </a:pPr>
            <a:r>
              <a:rPr lang="en-US">
                <a:effectLst/>
              </a:rPr>
              <a:t>Eric Matthes. Python Crash Course: A Hands-On, Project-Based Introduction to Programming. November 2015. </a:t>
            </a:r>
          </a:p>
          <a:p>
            <a:endParaRPr lang="en-US"/>
          </a:p>
        </p:txBody>
      </p:sp>
      <p:pic>
        <p:nvPicPr>
          <p:cNvPr id="8" name="Graphic 7" descr="Programmer">
            <a:extLst>
              <a:ext uri="{FF2B5EF4-FFF2-40B4-BE49-F238E27FC236}">
                <a16:creationId xmlns:a16="http://schemas.microsoft.com/office/drawing/2014/main" id="{32C35BF4-AB0A-6931-C3B5-4235FADE9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 y="1085847"/>
            <a:ext cx="4600913" cy="4600913"/>
          </a:xfrm>
          <a:prstGeom prst="rect">
            <a:avLst/>
          </a:prstGeom>
        </p:spPr>
      </p:pic>
    </p:spTree>
    <p:extLst>
      <p:ext uri="{BB962C8B-B14F-4D97-AF65-F5344CB8AC3E}">
        <p14:creationId xmlns:p14="http://schemas.microsoft.com/office/powerpoint/2010/main" val="97405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Google Shape;93;p14">
            <a:extLst>
              <a:ext uri="{FF2B5EF4-FFF2-40B4-BE49-F238E27FC236}">
                <a16:creationId xmlns:a16="http://schemas.microsoft.com/office/drawing/2014/main" id="{F5F6CBB0-0D81-833C-36AE-94E7280BE3CF}"/>
              </a:ext>
            </a:extLst>
          </p:cNvPr>
          <p:cNvSpPr txBox="1">
            <a:spLocks noGrp="1"/>
          </p:cNvSpPr>
          <p:nvPr>
            <p:ph type="title"/>
          </p:nvPr>
        </p:nvSpPr>
        <p:spPr>
          <a:xfrm>
            <a:off x="609600" y="517386"/>
            <a:ext cx="5369169" cy="1570986"/>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GB" dirty="0"/>
              <a:t>Introduction</a:t>
            </a:r>
            <a:endParaRPr lang="en-US"/>
          </a:p>
        </p:txBody>
      </p:sp>
      <p:sp>
        <p:nvSpPr>
          <p:cNvPr id="3" name="Content Placeholder 2">
            <a:extLst>
              <a:ext uri="{FF2B5EF4-FFF2-40B4-BE49-F238E27FC236}">
                <a16:creationId xmlns:a16="http://schemas.microsoft.com/office/drawing/2014/main" id="{DA3E1FF3-07EB-A06D-8757-A33E95EFA6C3}"/>
              </a:ext>
            </a:extLst>
          </p:cNvPr>
          <p:cNvSpPr>
            <a:spLocks noGrp="1"/>
          </p:cNvSpPr>
          <p:nvPr>
            <p:ph idx="1"/>
          </p:nvPr>
        </p:nvSpPr>
        <p:spPr>
          <a:xfrm>
            <a:off x="610198" y="2356598"/>
            <a:ext cx="5355276" cy="3636159"/>
          </a:xfrm>
        </p:spPr>
        <p:txBody>
          <a:bodyPr anchor="t">
            <a:normAutofit/>
          </a:bodyPr>
          <a:lstStyle/>
          <a:p>
            <a:pPr marL="0" marR="0" indent="457200">
              <a:lnSpc>
                <a:spcPct val="100000"/>
              </a:lnSpc>
              <a:spcBef>
                <a:spcPts val="0"/>
              </a:spcBef>
              <a:spcAft>
                <a:spcPts val="0"/>
              </a:spcAft>
            </a:pPr>
            <a:r>
              <a:rPr lang="en-GB" sz="1700">
                <a:effectLst/>
                <a:latin typeface="Times New Roman" panose="02020603050405020304" pitchFamily="18" charset="0"/>
                <a:ea typeface="Times New Roman" panose="02020603050405020304" pitchFamily="18" charset="0"/>
              </a:rPr>
              <a:t>We selected the Data Engineer Salary dataset in 2024 for our group project. </a:t>
            </a:r>
            <a:endParaRPr lang="en-US" sz="1700">
              <a:effectLst/>
              <a:latin typeface="Times New Roman" panose="02020603050405020304" pitchFamily="18" charset="0"/>
              <a:ea typeface="Times New Roman" panose="02020603050405020304" pitchFamily="18" charset="0"/>
            </a:endParaRPr>
          </a:p>
          <a:p>
            <a:pPr marL="0" marR="0" indent="457200">
              <a:lnSpc>
                <a:spcPct val="100000"/>
              </a:lnSpc>
              <a:spcBef>
                <a:spcPts val="0"/>
              </a:spcBef>
              <a:spcAft>
                <a:spcPts val="0"/>
              </a:spcAft>
            </a:pPr>
            <a:r>
              <a:rPr lang="en-US" sz="1700">
                <a:effectLst/>
                <a:latin typeface="Times New Roman" panose="02020603050405020304" pitchFamily="18" charset="0"/>
                <a:ea typeface="Times New Roman" panose="02020603050405020304" pitchFamily="18" charset="0"/>
              </a:rPr>
              <a:t> </a:t>
            </a:r>
          </a:p>
          <a:p>
            <a:pPr marL="0" marR="0">
              <a:lnSpc>
                <a:spcPct val="100000"/>
              </a:lnSpc>
              <a:spcBef>
                <a:spcPts val="0"/>
              </a:spcBef>
              <a:spcAft>
                <a:spcPts val="0"/>
              </a:spcAft>
            </a:pPr>
            <a:r>
              <a:rPr lang="en-GB" sz="1700">
                <a:effectLst/>
                <a:latin typeface="Times New Roman" panose="02020603050405020304" pitchFamily="18" charset="0"/>
                <a:ea typeface="Times New Roman" panose="02020603050405020304" pitchFamily="18" charset="0"/>
              </a:rPr>
              <a:t>	Data engineering is a promising career choice in 2024, with high demand and lucrative salary prospects. To become a data engineer, strong programming, and database management skills, as well as knowledge of data warehousing and visualization, are essential.</a:t>
            </a:r>
            <a:endParaRPr lang="en-US" sz="1700">
              <a:effectLst/>
              <a:latin typeface="Times New Roman" panose="02020603050405020304" pitchFamily="18" charset="0"/>
              <a:ea typeface="Times New Roman" panose="02020603050405020304" pitchFamily="18" charset="0"/>
            </a:endParaRPr>
          </a:p>
          <a:p>
            <a:pPr marL="0" marR="0">
              <a:lnSpc>
                <a:spcPct val="100000"/>
              </a:lnSpc>
              <a:spcBef>
                <a:spcPts val="0"/>
              </a:spcBef>
              <a:spcAft>
                <a:spcPts val="0"/>
              </a:spcAft>
            </a:pPr>
            <a:r>
              <a:rPr lang="en-GB" sz="1700">
                <a:effectLst/>
                <a:latin typeface="Times New Roman" panose="02020603050405020304" pitchFamily="18" charset="0"/>
                <a:ea typeface="Times New Roman" panose="02020603050405020304" pitchFamily="18" charset="0"/>
              </a:rPr>
              <a:t> </a:t>
            </a:r>
            <a:endParaRPr lang="en-US" sz="1700">
              <a:effectLst/>
              <a:latin typeface="Times New Roman" panose="02020603050405020304" pitchFamily="18" charset="0"/>
              <a:ea typeface="Times New Roman" panose="02020603050405020304" pitchFamily="18" charset="0"/>
            </a:endParaRPr>
          </a:p>
          <a:p>
            <a:pPr marL="0" marR="0" indent="457200">
              <a:lnSpc>
                <a:spcPct val="100000"/>
              </a:lnSpc>
              <a:spcBef>
                <a:spcPts val="0"/>
              </a:spcBef>
              <a:spcAft>
                <a:spcPts val="0"/>
              </a:spcAft>
            </a:pPr>
            <a:r>
              <a:rPr lang="en-GB" sz="1700">
                <a:effectLst/>
                <a:latin typeface="Times New Roman" panose="02020603050405020304" pitchFamily="18" charset="0"/>
                <a:ea typeface="Times New Roman" panose="02020603050405020304" pitchFamily="18" charset="0"/>
              </a:rPr>
              <a:t>On this project we will </a:t>
            </a:r>
            <a:r>
              <a:rPr lang="en-GB" sz="1700" err="1">
                <a:effectLst/>
                <a:latin typeface="Times New Roman" panose="02020603050405020304" pitchFamily="18" charset="0"/>
                <a:ea typeface="Times New Roman" panose="02020603050405020304" pitchFamily="18" charset="0"/>
              </a:rPr>
              <a:t>analyze</a:t>
            </a:r>
            <a:r>
              <a:rPr lang="en-GB" sz="1700">
                <a:effectLst/>
                <a:latin typeface="Times New Roman" panose="02020603050405020304" pitchFamily="18" charset="0"/>
                <a:ea typeface="Times New Roman" panose="02020603050405020304" pitchFamily="18" charset="0"/>
              </a:rPr>
              <a:t> the Data Engineer/Analyst Salary dataset using one of the Python IDE from </a:t>
            </a:r>
            <a:r>
              <a:rPr lang="en-GB" sz="1700" err="1">
                <a:effectLst/>
                <a:latin typeface="Times New Roman" panose="02020603050405020304" pitchFamily="18" charset="0"/>
                <a:ea typeface="Times New Roman" panose="02020603050405020304" pitchFamily="18" charset="0"/>
              </a:rPr>
              <a:t>Kaggle.com</a:t>
            </a:r>
            <a:r>
              <a:rPr lang="en-GB" sz="1700">
                <a:effectLst/>
                <a:latin typeface="Times New Roman" panose="02020603050405020304" pitchFamily="18" charset="0"/>
                <a:ea typeface="Times New Roman" panose="02020603050405020304" pitchFamily="18" charset="0"/>
              </a:rPr>
              <a:t>.</a:t>
            </a:r>
            <a:endParaRPr lang="en-US" sz="1700">
              <a:effectLst/>
              <a:latin typeface="Times New Roman" panose="02020603050405020304" pitchFamily="18" charset="0"/>
              <a:ea typeface="Times New Roman" panose="02020603050405020304" pitchFamily="18" charset="0"/>
            </a:endParaRPr>
          </a:p>
          <a:p>
            <a:pPr>
              <a:lnSpc>
                <a:spcPct val="100000"/>
              </a:lnSpc>
            </a:pPr>
            <a:endParaRPr lang="en-US" sz="1700"/>
          </a:p>
        </p:txBody>
      </p:sp>
      <p:pic>
        <p:nvPicPr>
          <p:cNvPr id="8" name="Graphic 7" descr="Diploma Roll">
            <a:extLst>
              <a:ext uri="{FF2B5EF4-FFF2-40B4-BE49-F238E27FC236}">
                <a16:creationId xmlns:a16="http://schemas.microsoft.com/office/drawing/2014/main" id="{965AD82E-6809-A510-CA5C-0CD47B60C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866" y="2175847"/>
            <a:ext cx="3956501" cy="3956501"/>
          </a:xfrm>
          <a:prstGeom prst="rect">
            <a:avLst/>
          </a:prstGeom>
        </p:spPr>
      </p:pic>
    </p:spTree>
    <p:extLst>
      <p:ext uri="{BB962C8B-B14F-4D97-AF65-F5344CB8AC3E}">
        <p14:creationId xmlns:p14="http://schemas.microsoft.com/office/powerpoint/2010/main" val="207302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35"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2AA4752E-02AD-443D-A0BD-959B45C2E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227F688A-72E1-4C6E-8DA1-E5EFF5A83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564" y="0"/>
            <a:ext cx="5778237" cy="6858000"/>
          </a:xfrm>
          <a:custGeom>
            <a:avLst/>
            <a:gdLst>
              <a:gd name="connsiteX0" fmla="*/ 962670 w 5778237"/>
              <a:gd name="connsiteY0" fmla="*/ 4174607 h 6858000"/>
              <a:gd name="connsiteX1" fmla="*/ 1474181 w 5778237"/>
              <a:gd name="connsiteY1" fmla="*/ 4686119 h 6858000"/>
              <a:gd name="connsiteX2" fmla="*/ 962670 w 5778237"/>
              <a:gd name="connsiteY2" fmla="*/ 5197630 h 6858000"/>
              <a:gd name="connsiteX3" fmla="*/ 451158 w 5778237"/>
              <a:gd name="connsiteY3" fmla="*/ 4686119 h 6858000"/>
              <a:gd name="connsiteX4" fmla="*/ 962670 w 5778237"/>
              <a:gd name="connsiteY4" fmla="*/ 4174607 h 6858000"/>
              <a:gd name="connsiteX5" fmla="*/ 737090 w 5778237"/>
              <a:gd name="connsiteY5" fmla="*/ 194466 h 6858000"/>
              <a:gd name="connsiteX6" fmla="*/ 1474181 w 5778237"/>
              <a:gd name="connsiteY6" fmla="*/ 931557 h 6858000"/>
              <a:gd name="connsiteX7" fmla="*/ 737090 w 5778237"/>
              <a:gd name="connsiteY7" fmla="*/ 1668648 h 6858000"/>
              <a:gd name="connsiteX8" fmla="*/ 0 w 5778237"/>
              <a:gd name="connsiteY8" fmla="*/ 931557 h 6858000"/>
              <a:gd name="connsiteX9" fmla="*/ 737090 w 5778237"/>
              <a:gd name="connsiteY9" fmla="*/ 194466 h 6858000"/>
              <a:gd name="connsiteX10" fmla="*/ 1374646 w 5778237"/>
              <a:gd name="connsiteY10" fmla="*/ 0 h 6858000"/>
              <a:gd name="connsiteX11" fmla="*/ 4134163 w 5778237"/>
              <a:gd name="connsiteY11" fmla="*/ 0 h 6858000"/>
              <a:gd name="connsiteX12" fmla="*/ 4165561 w 5778237"/>
              <a:gd name="connsiteY12" fmla="*/ 7287 h 6858000"/>
              <a:gd name="connsiteX13" fmla="*/ 4275624 w 5778237"/>
              <a:gd name="connsiteY13" fmla="*/ 9505 h 6858000"/>
              <a:gd name="connsiteX14" fmla="*/ 4329201 w 5778237"/>
              <a:gd name="connsiteY14" fmla="*/ 0 h 6858000"/>
              <a:gd name="connsiteX15" fmla="*/ 5778237 w 5778237"/>
              <a:gd name="connsiteY15" fmla="*/ 0 h 6858000"/>
              <a:gd name="connsiteX16" fmla="*/ 5778237 w 5778237"/>
              <a:gd name="connsiteY16" fmla="*/ 6858000 h 6858000"/>
              <a:gd name="connsiteX17" fmla="*/ 4275784 w 5778237"/>
              <a:gd name="connsiteY17" fmla="*/ 6858000 h 6858000"/>
              <a:gd name="connsiteX18" fmla="*/ 4239021 w 5778237"/>
              <a:gd name="connsiteY18" fmla="*/ 6786833 h 6858000"/>
              <a:gd name="connsiteX19" fmla="*/ 3894102 w 5778237"/>
              <a:gd name="connsiteY19" fmla="*/ 6452886 h 6858000"/>
              <a:gd name="connsiteX20" fmla="*/ 2108475 w 5778237"/>
              <a:gd name="connsiteY20" fmla="*/ 6789034 h 6858000"/>
              <a:gd name="connsiteX21" fmla="*/ 1347913 w 5778237"/>
              <a:gd name="connsiteY21" fmla="*/ 5906062 h 6858000"/>
              <a:gd name="connsiteX22" fmla="*/ 1722239 w 5778237"/>
              <a:gd name="connsiteY22" fmla="*/ 4572446 h 6858000"/>
              <a:gd name="connsiteX23" fmla="*/ 788921 w 5778237"/>
              <a:gd name="connsiteY23" fmla="*/ 3529645 h 6858000"/>
              <a:gd name="connsiteX24" fmla="*/ 858141 w 5778237"/>
              <a:gd name="connsiteY24" fmla="*/ 2401163 h 6858000"/>
              <a:gd name="connsiteX25" fmla="*/ 1610359 w 5778237"/>
              <a:gd name="connsiteY25" fmla="*/ 1532485 h 6858000"/>
              <a:gd name="connsiteX26" fmla="*/ 1374668 w 5778237"/>
              <a:gd name="connsiteY26" fmla="*/ 2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78237" h="6858000">
                <a:moveTo>
                  <a:pt x="962670" y="4174607"/>
                </a:moveTo>
                <a:cubicBezTo>
                  <a:pt x="1245170" y="4174607"/>
                  <a:pt x="1474181" y="4403618"/>
                  <a:pt x="1474181" y="4686119"/>
                </a:cubicBezTo>
                <a:cubicBezTo>
                  <a:pt x="1474181" y="4968619"/>
                  <a:pt x="1245170" y="5197630"/>
                  <a:pt x="962670" y="5197630"/>
                </a:cubicBezTo>
                <a:cubicBezTo>
                  <a:pt x="680169" y="5197630"/>
                  <a:pt x="451158" y="4968619"/>
                  <a:pt x="451158" y="4686119"/>
                </a:cubicBezTo>
                <a:cubicBezTo>
                  <a:pt x="451158" y="4403618"/>
                  <a:pt x="680169" y="4174607"/>
                  <a:pt x="962670" y="4174607"/>
                </a:cubicBezTo>
                <a:close/>
                <a:moveTo>
                  <a:pt x="737090" y="194466"/>
                </a:moveTo>
                <a:cubicBezTo>
                  <a:pt x="1144174" y="194466"/>
                  <a:pt x="1474181" y="524473"/>
                  <a:pt x="1474181" y="931557"/>
                </a:cubicBezTo>
                <a:cubicBezTo>
                  <a:pt x="1474181" y="1338641"/>
                  <a:pt x="1144174" y="1668648"/>
                  <a:pt x="737090" y="1668648"/>
                </a:cubicBezTo>
                <a:cubicBezTo>
                  <a:pt x="330006" y="1668648"/>
                  <a:pt x="0" y="1338641"/>
                  <a:pt x="0" y="931557"/>
                </a:cubicBezTo>
                <a:cubicBezTo>
                  <a:pt x="0" y="524473"/>
                  <a:pt x="330006" y="194466"/>
                  <a:pt x="737090" y="194466"/>
                </a:cubicBezTo>
                <a:close/>
                <a:moveTo>
                  <a:pt x="1374646" y="0"/>
                </a:moveTo>
                <a:lnTo>
                  <a:pt x="4134163" y="0"/>
                </a:lnTo>
                <a:lnTo>
                  <a:pt x="4165561" y="7287"/>
                </a:lnTo>
                <a:cubicBezTo>
                  <a:pt x="4200796" y="11754"/>
                  <a:pt x="4237397" y="12651"/>
                  <a:pt x="4275624" y="9505"/>
                </a:cubicBezTo>
                <a:lnTo>
                  <a:pt x="4329201" y="0"/>
                </a:lnTo>
                <a:lnTo>
                  <a:pt x="5778237" y="0"/>
                </a:lnTo>
                <a:lnTo>
                  <a:pt x="5778237" y="6858000"/>
                </a:lnTo>
                <a:lnTo>
                  <a:pt x="4275784" y="6858000"/>
                </a:lnTo>
                <a:lnTo>
                  <a:pt x="4239021" y="6786833"/>
                </a:lnTo>
                <a:cubicBezTo>
                  <a:pt x="4155316" y="6643599"/>
                  <a:pt x="4041124" y="6520016"/>
                  <a:pt x="3894102" y="6452886"/>
                </a:cubicBezTo>
                <a:cubicBezTo>
                  <a:pt x="3331357" y="6196305"/>
                  <a:pt x="2812263" y="7007790"/>
                  <a:pt x="2108475" y="6789034"/>
                </a:cubicBezTo>
                <a:cubicBezTo>
                  <a:pt x="1726546" y="6669929"/>
                  <a:pt x="1404262" y="6283964"/>
                  <a:pt x="1347913" y="5906062"/>
                </a:cubicBezTo>
                <a:cubicBezTo>
                  <a:pt x="1261896" y="5326512"/>
                  <a:pt x="1845049" y="5069735"/>
                  <a:pt x="1722239" y="4572446"/>
                </a:cubicBezTo>
                <a:cubicBezTo>
                  <a:pt x="1620329" y="4159787"/>
                  <a:pt x="1066410" y="4066000"/>
                  <a:pt x="788921" y="3529645"/>
                </a:cubicBezTo>
                <a:cubicBezTo>
                  <a:pt x="581405" y="3128696"/>
                  <a:pt x="702777" y="2783251"/>
                  <a:pt x="858141" y="2401163"/>
                </a:cubicBezTo>
                <a:cubicBezTo>
                  <a:pt x="1068288" y="1884953"/>
                  <a:pt x="1415323" y="1966409"/>
                  <a:pt x="1610359" y="1532485"/>
                </a:cubicBezTo>
                <a:cubicBezTo>
                  <a:pt x="1860601" y="975968"/>
                  <a:pt x="1455053" y="478169"/>
                  <a:pt x="1374668" y="20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5F6D21-C8BB-6368-4D10-CDAED411B9B7}"/>
              </a:ext>
            </a:extLst>
          </p:cNvPr>
          <p:cNvSpPr>
            <a:spLocks noGrp="1"/>
          </p:cNvSpPr>
          <p:nvPr>
            <p:ph type="title"/>
          </p:nvPr>
        </p:nvSpPr>
        <p:spPr>
          <a:xfrm>
            <a:off x="609600" y="663960"/>
            <a:ext cx="6117203" cy="3310164"/>
          </a:xfrm>
        </p:spPr>
        <p:txBody>
          <a:bodyPr vert="horz" lIns="91440" tIns="45720" rIns="91440" bIns="45720" rtlCol="0" anchor="b">
            <a:normAutofit/>
          </a:bodyPr>
          <a:lstStyle/>
          <a:p>
            <a:r>
              <a:rPr lang="en-US"/>
              <a:t>The </a:t>
            </a:r>
            <a:r>
              <a:rPr lang="en-US">
                <a:highlight>
                  <a:srgbClr val="FFFFFF"/>
                </a:highlight>
                <a:sym typeface="Arial"/>
              </a:rPr>
              <a:t>Python IDE</a:t>
            </a:r>
            <a:r>
              <a:rPr lang="en-US"/>
              <a:t> selection</a:t>
            </a:r>
            <a:endParaRPr lang="en-US" dirty="0"/>
          </a:p>
        </p:txBody>
      </p:sp>
      <p:sp>
        <p:nvSpPr>
          <p:cNvPr id="3" name="Content Placeholder 2">
            <a:extLst>
              <a:ext uri="{FF2B5EF4-FFF2-40B4-BE49-F238E27FC236}">
                <a16:creationId xmlns:a16="http://schemas.microsoft.com/office/drawing/2014/main" id="{EC20A48B-DDE1-8D1A-0E54-2CFCF9516DC8}"/>
              </a:ext>
            </a:extLst>
          </p:cNvPr>
          <p:cNvSpPr>
            <a:spLocks noGrp="1"/>
          </p:cNvSpPr>
          <p:nvPr>
            <p:ph idx="1"/>
          </p:nvPr>
        </p:nvSpPr>
        <p:spPr>
          <a:xfrm>
            <a:off x="609600" y="4265235"/>
            <a:ext cx="6117208" cy="1447274"/>
          </a:xfrm>
        </p:spPr>
        <p:txBody>
          <a:bodyPr vert="horz" lIns="91440" tIns="45720" rIns="91440" bIns="45720" rtlCol="0" anchor="ctr">
            <a:normAutofit/>
          </a:bodyPr>
          <a:lstStyle/>
          <a:p>
            <a:r>
              <a:rPr lang="en-US" dirty="0"/>
              <a:t>The </a:t>
            </a:r>
            <a:r>
              <a:rPr lang="en-US"/>
              <a:t>Jupyter</a:t>
            </a:r>
            <a:r>
              <a:rPr lang="en-US" dirty="0"/>
              <a:t> Notebook (Python3) </a:t>
            </a:r>
            <a:r>
              <a:rPr lang="en-US"/>
              <a:t>has been used to analyze </a:t>
            </a:r>
            <a:r>
              <a:rPr lang="en-US">
                <a:effectLst/>
              </a:rPr>
              <a:t>Data Engineer Salary </a:t>
            </a:r>
            <a:r>
              <a:rPr lang="en-US"/>
              <a:t>dataset. </a:t>
            </a:r>
            <a:endParaRPr lang="en-US" dirty="0"/>
          </a:p>
        </p:txBody>
      </p:sp>
      <p:pic>
        <p:nvPicPr>
          <p:cNvPr id="1026" name="Picture 2" descr="Project Jupyter - Wikipedia">
            <a:extLst>
              <a:ext uri="{FF2B5EF4-FFF2-40B4-BE49-F238E27FC236}">
                <a16:creationId xmlns:a16="http://schemas.microsoft.com/office/drawing/2014/main" id="{CED60798-7F28-2BD7-74B7-4D2F23D3FC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46720" y="1131420"/>
            <a:ext cx="3535680" cy="411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27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7">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16;p17">
            <a:extLst>
              <a:ext uri="{FF2B5EF4-FFF2-40B4-BE49-F238E27FC236}">
                <a16:creationId xmlns:a16="http://schemas.microsoft.com/office/drawing/2014/main" id="{A4817D8D-F753-066A-1A4B-7B692EA23248}"/>
              </a:ext>
            </a:extLst>
          </p:cNvPr>
          <p:cNvSpPr txBox="1">
            <a:spLocks noGrp="1"/>
          </p:cNvSpPr>
          <p:nvPr>
            <p:ph type="title"/>
          </p:nvPr>
        </p:nvSpPr>
        <p:spPr>
          <a:xfrm>
            <a:off x="609600" y="669856"/>
            <a:ext cx="6658405" cy="1451174"/>
          </a:xfrm>
          <a:prstGeom prst="rect">
            <a:avLst/>
          </a:prstGeom>
        </p:spPr>
        <p:txBody>
          <a:bodyPr spcFirstLastPara="1" vert="horz" lIns="91440" tIns="45720" rIns="91440" bIns="45720" rtlCol="0" anchor="ctr" anchorCtr="0">
            <a:normAutofit/>
          </a:bodyPr>
          <a:lstStyle/>
          <a:p>
            <a:pPr marL="0" lvl="0" indent="0">
              <a:lnSpc>
                <a:spcPct val="90000"/>
              </a:lnSpc>
              <a:spcAft>
                <a:spcPts val="0"/>
              </a:spcAft>
            </a:pPr>
            <a:r>
              <a:rPr lang="en-US" sz="4600" dirty="0"/>
              <a:t>The dataset analysis and summary</a:t>
            </a:r>
          </a:p>
        </p:txBody>
      </p:sp>
      <p:pic>
        <p:nvPicPr>
          <p:cNvPr id="5" name="Picture 4" descr="A close-up of a text&#10;&#10;Description automatically generated">
            <a:extLst>
              <a:ext uri="{FF2B5EF4-FFF2-40B4-BE49-F238E27FC236}">
                <a16:creationId xmlns:a16="http://schemas.microsoft.com/office/drawing/2014/main" id="{D36842ED-B8B6-A81B-EDF8-A51FA59488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4094" y="4249907"/>
            <a:ext cx="6963812" cy="887886"/>
          </a:xfrm>
          <a:prstGeom prst="rect">
            <a:avLst/>
          </a:prstGeom>
        </p:spPr>
      </p:pic>
      <p:sp>
        <p:nvSpPr>
          <p:cNvPr id="7" name="TextBox 6">
            <a:extLst>
              <a:ext uri="{FF2B5EF4-FFF2-40B4-BE49-F238E27FC236}">
                <a16:creationId xmlns:a16="http://schemas.microsoft.com/office/drawing/2014/main" id="{1D155A09-A9A0-9273-5273-A85580169037}"/>
              </a:ext>
            </a:extLst>
          </p:cNvPr>
          <p:cNvSpPr txBox="1"/>
          <p:nvPr/>
        </p:nvSpPr>
        <p:spPr>
          <a:xfrm>
            <a:off x="705274" y="5536683"/>
            <a:ext cx="11579352" cy="873509"/>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This image displays the first rows’ values of the dataset such as </a:t>
            </a:r>
            <a:r>
              <a:rPr lang="en-US" sz="1800" dirty="0" err="1">
                <a:effectLst/>
                <a:latin typeface="Times New Roman" panose="02020603050405020304" pitchFamily="18" charset="0"/>
                <a:ea typeface="Times New Roman" panose="02020603050405020304" pitchFamily="18" charset="0"/>
              </a:rPr>
              <a:t>work_year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experience_level</a:t>
            </a:r>
            <a:r>
              <a:rPr lang="en-US" sz="1800" dirty="0">
                <a:effectLst/>
                <a:latin typeface="Times New Roman" panose="02020603050405020304" pitchFamily="18" charset="0"/>
                <a:ea typeface="Times New Roman" panose="02020603050405020304" pitchFamily="18" charset="0"/>
              </a:rPr>
              <a:t>, employment type, </a:t>
            </a:r>
            <a:r>
              <a:rPr lang="en-US" sz="1800" dirty="0" err="1">
                <a:effectLst/>
                <a:latin typeface="Times New Roman" panose="02020603050405020304" pitchFamily="18" charset="0"/>
                <a:ea typeface="Times New Roman" panose="02020603050405020304" pitchFamily="18" charset="0"/>
              </a:rPr>
              <a:t>job_title</a:t>
            </a:r>
            <a:r>
              <a:rPr lang="en-US" sz="1800" dirty="0">
                <a:effectLst/>
                <a:latin typeface="Times New Roman" panose="02020603050405020304" pitchFamily="18" charset="0"/>
                <a:ea typeface="Times New Roman" panose="02020603050405020304" pitchFamily="18" charset="0"/>
              </a:rPr>
              <a:t>, salary, </a:t>
            </a:r>
            <a:r>
              <a:rPr lang="en-US" sz="1800" dirty="0" err="1">
                <a:effectLst/>
                <a:latin typeface="Times New Roman" panose="02020603050405020304" pitchFamily="18" charset="0"/>
                <a:ea typeface="Times New Roman" panose="02020603050405020304" pitchFamily="18" charset="0"/>
              </a:rPr>
              <a:t>salary_currency</a:t>
            </a:r>
            <a:r>
              <a:rPr lang="en-US" sz="1800" dirty="0">
                <a:effectLst/>
                <a:latin typeface="Times New Roman" panose="02020603050405020304" pitchFamily="18" charset="0"/>
                <a:ea typeface="Times New Roman" panose="02020603050405020304" pitchFamily="18" charset="0"/>
              </a:rPr>
              <a:t>, salary in USD, </a:t>
            </a:r>
            <a:r>
              <a:rPr lang="en-US" sz="1800" dirty="0" err="1">
                <a:effectLst/>
                <a:latin typeface="Times New Roman" panose="02020603050405020304" pitchFamily="18" charset="0"/>
                <a:ea typeface="Times New Roman" panose="02020603050405020304" pitchFamily="18" charset="0"/>
              </a:rPr>
              <a:t>employee_residence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remote_ration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company_locations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comoany</a:t>
            </a:r>
            <a:r>
              <a:rPr lang="en-US" sz="1800" dirty="0">
                <a:effectLst/>
                <a:latin typeface="Times New Roman" panose="02020603050405020304" pitchFamily="18" charset="0"/>
                <a:ea typeface="Times New Roman" panose="02020603050405020304" pitchFamily="18" charset="0"/>
              </a:rPr>
              <a:t> size.</a:t>
            </a:r>
          </a:p>
        </p:txBody>
      </p:sp>
    </p:spTree>
    <p:extLst>
      <p:ext uri="{BB962C8B-B14F-4D97-AF65-F5344CB8AC3E}">
        <p14:creationId xmlns:p14="http://schemas.microsoft.com/office/powerpoint/2010/main" val="384720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Google Shape;116;p17">
            <a:extLst>
              <a:ext uri="{FF2B5EF4-FFF2-40B4-BE49-F238E27FC236}">
                <a16:creationId xmlns:a16="http://schemas.microsoft.com/office/drawing/2014/main" id="{7594A911-2ADD-1682-91D1-A9C04DDAAAB9}"/>
              </a:ext>
            </a:extLst>
          </p:cNvPr>
          <p:cNvSpPr txBox="1">
            <a:spLocks noGrp="1"/>
          </p:cNvSpPr>
          <p:nvPr>
            <p:ph type="title"/>
          </p:nvPr>
        </p:nvSpPr>
        <p:spPr>
          <a:xfrm>
            <a:off x="609600" y="663960"/>
            <a:ext cx="4298417" cy="2539390"/>
          </a:xfrm>
          <a:prstGeom prst="rect">
            <a:avLst/>
          </a:prstGeom>
        </p:spPr>
        <p:txBody>
          <a:bodyPr spcFirstLastPara="1" vert="horz" lIns="91440" tIns="45720" rIns="91440" bIns="45720" rtlCol="0" anchor="b" anchorCtr="0">
            <a:normAutofit/>
          </a:bodyPr>
          <a:lstStyle/>
          <a:p>
            <a:pPr marL="0" lvl="0" indent="0">
              <a:spcAft>
                <a:spcPts val="0"/>
              </a:spcAft>
            </a:pPr>
            <a:r>
              <a:rPr lang="en-US"/>
              <a:t>The dataset analysis and summary</a:t>
            </a:r>
          </a:p>
        </p:txBody>
      </p:sp>
      <p:pic>
        <p:nvPicPr>
          <p:cNvPr id="7" name="Picture 6" descr="A screenshot of a computer&#10;&#10;Description automatically generated">
            <a:extLst>
              <a:ext uri="{FF2B5EF4-FFF2-40B4-BE49-F238E27FC236}">
                <a16:creationId xmlns:a16="http://schemas.microsoft.com/office/drawing/2014/main" id="{84736B77-CE88-D04D-1EFD-9454BCBF9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082" y="1706443"/>
            <a:ext cx="5022318" cy="3339841"/>
          </a:xfrm>
          <a:prstGeom prst="rect">
            <a:avLst/>
          </a:prstGeom>
        </p:spPr>
      </p:pic>
    </p:spTree>
    <p:extLst>
      <p:ext uri="{BB962C8B-B14F-4D97-AF65-F5344CB8AC3E}">
        <p14:creationId xmlns:p14="http://schemas.microsoft.com/office/powerpoint/2010/main" val="23964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1F87A947-C26F-4F0A-F5B9-DEB5214C32C7}"/>
              </a:ext>
            </a:extLst>
          </p:cNvPr>
          <p:cNvSpPr txBox="1"/>
          <p:nvPr/>
        </p:nvSpPr>
        <p:spPr>
          <a:xfrm>
            <a:off x="549005" y="5809205"/>
            <a:ext cx="11090941" cy="992690"/>
          </a:xfrm>
          <a:prstGeom prst="rect">
            <a:avLst/>
          </a:prstGeom>
        </p:spPr>
        <p:txBody>
          <a:bodyPr vert="horz" lIns="91440" tIns="45720" rIns="91440" bIns="45720" rtlCol="0">
            <a:normAutofit/>
          </a:bodyPr>
          <a:lstStyle/>
          <a:p>
            <a:pPr marL="0" marR="0">
              <a:lnSpc>
                <a:spcPct val="110000"/>
              </a:lnSpc>
              <a:spcBef>
                <a:spcPts val="0"/>
              </a:spcBef>
              <a:spcAft>
                <a:spcPts val="600"/>
              </a:spcAft>
              <a:buClr>
                <a:schemeClr val="accent5"/>
              </a:buClr>
              <a:tabLst>
                <a:tab pos="588645" algn="l"/>
              </a:tabLst>
            </a:pPr>
            <a:r>
              <a:rPr lang="en-US" dirty="0">
                <a:effectLst/>
              </a:rPr>
              <a:t>This is the result of the data modification in this version by printing the first few rows of the updated Data Frame using the print statement at the end. For particular needs, modify the print statement or any other section of the code as necessary.</a:t>
            </a:r>
          </a:p>
        </p:txBody>
      </p:sp>
      <p:pic>
        <p:nvPicPr>
          <p:cNvPr id="4" name="Picture 3" descr="A screenshot of a computer&#10;&#10;Description automatically generated">
            <a:extLst>
              <a:ext uri="{FF2B5EF4-FFF2-40B4-BE49-F238E27FC236}">
                <a16:creationId xmlns:a16="http://schemas.microsoft.com/office/drawing/2014/main" id="{C5CD111E-7861-70DD-BCE4-18DBEF5F1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6843" y="-5252"/>
            <a:ext cx="7677806" cy="5758352"/>
          </a:xfrm>
          <a:prstGeom prst="rect">
            <a:avLst/>
          </a:prstGeom>
        </p:spPr>
      </p:pic>
    </p:spTree>
    <p:extLst>
      <p:ext uri="{BB962C8B-B14F-4D97-AF65-F5344CB8AC3E}">
        <p14:creationId xmlns:p14="http://schemas.microsoft.com/office/powerpoint/2010/main" val="329894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1CED3C3D-084E-C3D2-7A8B-9E7EC1AE9C87}"/>
              </a:ext>
            </a:extLst>
          </p:cNvPr>
          <p:cNvSpPr txBox="1"/>
          <p:nvPr/>
        </p:nvSpPr>
        <p:spPr>
          <a:xfrm>
            <a:off x="609599" y="2397689"/>
            <a:ext cx="3750023" cy="3445893"/>
          </a:xfrm>
          <a:prstGeom prst="rect">
            <a:avLst/>
          </a:prstGeom>
        </p:spPr>
        <p:txBody>
          <a:bodyPr vert="horz" lIns="91440" tIns="45720" rIns="91440" bIns="45720" rtlCol="0">
            <a:normAutofit/>
          </a:bodyPr>
          <a:lstStyle/>
          <a:p>
            <a:pPr marL="0" marR="0">
              <a:lnSpc>
                <a:spcPct val="110000"/>
              </a:lnSpc>
              <a:spcBef>
                <a:spcPts val="0"/>
              </a:spcBef>
              <a:spcAft>
                <a:spcPts val="600"/>
              </a:spcAft>
              <a:buClr>
                <a:schemeClr val="accent5"/>
              </a:buClr>
            </a:pPr>
            <a:r>
              <a:rPr lang="en-US">
                <a:effectLst/>
                <a:highlight>
                  <a:srgbClr val="FFFFFF"/>
                </a:highlight>
              </a:rPr>
              <a:t>This line chart illustrates the changes in average salary over the years from 2020 to 2024. It indicates a consistent increase in average salary for Data Engineers up until the mid-year of 2023. However, starting from the mid-2023, there is a noticeable decline in the average salary, signifying a reversal in the previous upward trend.</a:t>
            </a:r>
            <a:endParaRPr lang="en-US">
              <a:effectLst/>
            </a:endParaRPr>
          </a:p>
        </p:txBody>
      </p:sp>
      <p:pic>
        <p:nvPicPr>
          <p:cNvPr id="4" name="Picture 3" descr="A graph with a line going up&#10;&#10;Description automatically generated">
            <a:extLst>
              <a:ext uri="{FF2B5EF4-FFF2-40B4-BE49-F238E27FC236}">
                <a16:creationId xmlns:a16="http://schemas.microsoft.com/office/drawing/2014/main" id="{39B1DF73-9EEF-C23B-8F97-28424B1B6F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600" y="2946032"/>
            <a:ext cx="5610141" cy="3688666"/>
          </a:xfrm>
          <a:prstGeom prst="rect">
            <a:avLst/>
          </a:prstGeom>
        </p:spPr>
      </p:pic>
    </p:spTree>
    <p:extLst>
      <p:ext uri="{BB962C8B-B14F-4D97-AF65-F5344CB8AC3E}">
        <p14:creationId xmlns:p14="http://schemas.microsoft.com/office/powerpoint/2010/main" val="138205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Google Shape;116;p17">
            <a:extLst>
              <a:ext uri="{FF2B5EF4-FFF2-40B4-BE49-F238E27FC236}">
                <a16:creationId xmlns:a16="http://schemas.microsoft.com/office/drawing/2014/main" id="{7B751EE3-3D3C-D021-F9F8-F8B7A861CF79}"/>
              </a:ext>
            </a:extLst>
          </p:cNvPr>
          <p:cNvSpPr txBox="1">
            <a:spLocks noGrp="1"/>
          </p:cNvSpPr>
          <p:nvPr>
            <p:ph type="title"/>
          </p:nvPr>
        </p:nvSpPr>
        <p:spPr>
          <a:xfrm>
            <a:off x="609600" y="552783"/>
            <a:ext cx="10972800" cy="1570804"/>
          </a:xfrm>
          <a:prstGeom prst="rect">
            <a:avLst/>
          </a:prstGeom>
        </p:spPr>
        <p:txBody>
          <a:bodyPr spcFirstLastPara="1" vert="horz" lIns="91440" tIns="45720" rIns="91440" bIns="45720" rtlCol="0" anchor="b" anchorCtr="0">
            <a:normAutofit/>
          </a:bodyPr>
          <a:lstStyle/>
          <a:p>
            <a:r>
              <a:rPr lang="en-US" kern="1200" dirty="0">
                <a:solidFill>
                  <a:schemeClr val="tx1"/>
                </a:solidFill>
                <a:latin typeface="+mj-lt"/>
                <a:ea typeface="+mj-ea"/>
                <a:cs typeface="+mj-cs"/>
              </a:rPr>
              <a:t>Filter data based on condition</a:t>
            </a:r>
            <a:br>
              <a:rPr lang="en-US" kern="1200" dirty="0">
                <a:solidFill>
                  <a:schemeClr val="tx1"/>
                </a:solidFill>
                <a:effectLst/>
                <a:latin typeface="+mj-lt"/>
                <a:ea typeface="+mj-ea"/>
                <a:cs typeface="+mj-cs"/>
              </a:rPr>
            </a:br>
            <a:endParaRPr lang="en-US" kern="1200" dirty="0">
              <a:solidFill>
                <a:schemeClr val="tx1"/>
              </a:solidFill>
              <a:latin typeface="+mj-lt"/>
              <a:ea typeface="+mj-ea"/>
              <a:cs typeface="+mj-cs"/>
            </a:endParaRPr>
          </a:p>
        </p:txBody>
      </p:sp>
      <p:sp>
        <p:nvSpPr>
          <p:cNvPr id="9" name="TextBox 8">
            <a:extLst>
              <a:ext uri="{FF2B5EF4-FFF2-40B4-BE49-F238E27FC236}">
                <a16:creationId xmlns:a16="http://schemas.microsoft.com/office/drawing/2014/main" id="{5043F4F9-E78F-0B9D-3280-5CD23A1C1CD0}"/>
              </a:ext>
            </a:extLst>
          </p:cNvPr>
          <p:cNvSpPr txBox="1"/>
          <p:nvPr/>
        </p:nvSpPr>
        <p:spPr>
          <a:xfrm>
            <a:off x="609599" y="2397689"/>
            <a:ext cx="3750023" cy="3445893"/>
          </a:xfrm>
          <a:prstGeom prst="rect">
            <a:avLst/>
          </a:prstGeom>
        </p:spPr>
        <p:txBody>
          <a:bodyPr vert="horz" lIns="91440" tIns="45720" rIns="91440" bIns="45720" rtlCol="0">
            <a:normAutofit/>
          </a:bodyPr>
          <a:lstStyle/>
          <a:p>
            <a:pPr marL="0" marR="0">
              <a:spcBef>
                <a:spcPts val="0"/>
              </a:spcBef>
              <a:spcAft>
                <a:spcPts val="600"/>
              </a:spcAft>
              <a:buClr>
                <a:schemeClr val="accent5"/>
              </a:buClr>
            </a:pPr>
            <a:r>
              <a:rPr lang="en-US" sz="1300">
                <a:effectLst/>
                <a:highlight>
                  <a:srgbClr val="FFFFFF"/>
                </a:highlight>
              </a:rPr>
              <a:t>The filtered DataFrame contains a total of 16534 individuals who have an annual salary exceeding $100,000 USD. Most high-income earners belong to the Senior (SE) or Mid (MI) experience levels, indicating that individuals with higher levels of experience tend to earn higher salaries. The majority of high-income earners are employed in full-time positions, suggesting that full-time employment is associated with higher salaries. High-income earners hold various job titles such as AI Engineer, Data Engineer, and Machine Learning Engineer. Most high-income earners are located in the United States, as indicated by the 'employee_residence' and 'company_location' columns.</a:t>
            </a:r>
            <a:endParaRPr lang="en-US" sz="1300">
              <a:effectLst/>
            </a:endParaRPr>
          </a:p>
        </p:txBody>
      </p:sp>
      <p:pic>
        <p:nvPicPr>
          <p:cNvPr id="7" name="Picture 6" descr="A screenshot of a computer&#10;&#10;Description automatically generated">
            <a:extLst>
              <a:ext uri="{FF2B5EF4-FFF2-40B4-BE49-F238E27FC236}">
                <a16:creationId xmlns:a16="http://schemas.microsoft.com/office/drawing/2014/main" id="{6F20EC4F-98C1-7A0F-54FB-BAE91F85C5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7795"/>
          <a:stretch/>
        </p:blipFill>
        <p:spPr>
          <a:xfrm>
            <a:off x="6229584" y="2756162"/>
            <a:ext cx="5352816" cy="3206279"/>
          </a:xfrm>
          <a:prstGeom prst="rect">
            <a:avLst/>
          </a:prstGeom>
        </p:spPr>
      </p:pic>
    </p:spTree>
    <p:extLst>
      <p:ext uri="{BB962C8B-B14F-4D97-AF65-F5344CB8AC3E}">
        <p14:creationId xmlns:p14="http://schemas.microsoft.com/office/powerpoint/2010/main" val="353185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5"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3B492FA-F7E7-4C37-A395-EC3426FA8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C1D41860-C334-4AEF-B2BB-71CB98CC8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1197D-6CE8-BF3E-C57E-42E791380CA5}"/>
              </a:ext>
            </a:extLst>
          </p:cNvPr>
          <p:cNvSpPr>
            <a:spLocks noGrp="1"/>
          </p:cNvSpPr>
          <p:nvPr>
            <p:ph type="title"/>
          </p:nvPr>
        </p:nvSpPr>
        <p:spPr>
          <a:xfrm>
            <a:off x="1006768" y="5758653"/>
            <a:ext cx="11003175" cy="1327947"/>
          </a:xfrm>
        </p:spPr>
        <p:txBody>
          <a:bodyPr vert="horz" lIns="91440" tIns="45720" rIns="91440" bIns="45720" rtlCol="0" anchor="ctr">
            <a:normAutofit fontScale="90000"/>
          </a:bodyPr>
          <a:lstStyle/>
          <a:p>
            <a:pPr>
              <a:lnSpc>
                <a:spcPct val="90000"/>
              </a:lnSpc>
            </a:pPr>
            <a:r>
              <a:rPr lang="en-US" sz="3800" dirty="0"/>
              <a:t>Salary distribution across different employment types</a:t>
            </a:r>
            <a:br>
              <a:rPr lang="en-US" sz="3800" dirty="0"/>
            </a:br>
            <a:br>
              <a:rPr lang="en-US" sz="3800" dirty="0"/>
            </a:br>
            <a:r>
              <a:rPr lang="en-US" sz="3800" dirty="0"/>
              <a:t>Salary distribution across different company sizes</a:t>
            </a:r>
            <a:br>
              <a:rPr lang="en-US" sz="3800" dirty="0"/>
            </a:br>
            <a:endParaRPr lang="en-US" sz="3800" dirty="0"/>
          </a:p>
        </p:txBody>
      </p:sp>
      <p:pic>
        <p:nvPicPr>
          <p:cNvPr id="4" name="Picture 3" descr="A graph of different colored boxes&#10;&#10;Description automatically generated">
            <a:extLst>
              <a:ext uri="{FF2B5EF4-FFF2-40B4-BE49-F238E27FC236}">
                <a16:creationId xmlns:a16="http://schemas.microsoft.com/office/drawing/2014/main" id="{232FE68A-F0B8-BA04-643E-FE1FC90472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581" y="232968"/>
            <a:ext cx="5708895" cy="3482427"/>
          </a:xfrm>
          <a:prstGeom prst="rect">
            <a:avLst/>
          </a:prstGeom>
        </p:spPr>
      </p:pic>
      <p:pic>
        <p:nvPicPr>
          <p:cNvPr id="5" name="Picture 4" descr="A diagram of different colored shapes&#10;&#10;Description automatically generated">
            <a:extLst>
              <a:ext uri="{FF2B5EF4-FFF2-40B4-BE49-F238E27FC236}">
                <a16:creationId xmlns:a16="http://schemas.microsoft.com/office/drawing/2014/main" id="{4BB4C977-3D94-4BA7-26F4-7988E116EE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706" y="232968"/>
            <a:ext cx="4971069" cy="3156386"/>
          </a:xfrm>
          <a:prstGeom prst="rect">
            <a:avLst/>
          </a:prstGeom>
        </p:spPr>
      </p:pic>
      <p:sp>
        <p:nvSpPr>
          <p:cNvPr id="23" name="TextBox 22">
            <a:extLst>
              <a:ext uri="{FF2B5EF4-FFF2-40B4-BE49-F238E27FC236}">
                <a16:creationId xmlns:a16="http://schemas.microsoft.com/office/drawing/2014/main" id="{DC01BCDB-6060-131B-41A7-7D131948FD7E}"/>
              </a:ext>
            </a:extLst>
          </p:cNvPr>
          <p:cNvSpPr txBox="1"/>
          <p:nvPr/>
        </p:nvSpPr>
        <p:spPr>
          <a:xfrm>
            <a:off x="356352" y="4585168"/>
            <a:ext cx="8572500" cy="699935"/>
          </a:xfrm>
          <a:prstGeom prst="rect">
            <a:avLst/>
          </a:prstGeom>
          <a:noFill/>
        </p:spPr>
        <p:txBody>
          <a:bodyPr wrap="square">
            <a:spAutoFit/>
          </a:bodyPr>
          <a:lstStyle/>
          <a:p>
            <a:pPr marL="0" marR="0" algn="ctr">
              <a:lnSpc>
                <a:spcPct val="150000"/>
              </a:lnSpc>
              <a:spcBef>
                <a:spcPts val="0"/>
              </a:spcBef>
              <a:spcAft>
                <a:spcPts val="0"/>
              </a:spcAft>
              <a:tabLst>
                <a:tab pos="650875" algn="l"/>
              </a:tabLst>
            </a:pPr>
            <a:r>
              <a:rPr lang="en-US" sz="1400" dirty="0">
                <a:solidFill>
                  <a:srgbClr val="0D0D0D"/>
                </a:solidFill>
                <a:effectLst/>
                <a:highlight>
                  <a:srgbClr val="FFFFFF"/>
                </a:highlight>
                <a:latin typeface="Times New Roman" panose="02020603050405020304" pitchFamily="18" charset="0"/>
                <a:ea typeface="Times New Roman" panose="02020603050405020304" pitchFamily="18" charset="0"/>
              </a:rPr>
              <a:t>These visualizations provide insights into how salary levels vary across different employment types and company sizes, offering valuable information for job seekers and employers alike.</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50391535"/>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213B33"/>
      </a:dk2>
      <a:lt2>
        <a:srgbClr val="E8E3E2"/>
      </a:lt2>
      <a:accent1>
        <a:srgbClr val="4EAFBA"/>
      </a:accent1>
      <a:accent2>
        <a:srgbClr val="4DB392"/>
      </a:accent2>
      <a:accent3>
        <a:srgbClr val="4FB369"/>
      </a:accent3>
      <a:accent4>
        <a:srgbClr val="5DB54E"/>
      </a:accent4>
      <a:accent5>
        <a:srgbClr val="89AA5D"/>
      </a:accent5>
      <a:accent6>
        <a:srgbClr val="A3A546"/>
      </a:accent6>
      <a:hlink>
        <a:srgbClr val="AE7069"/>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30</TotalTime>
  <Words>576</Words>
  <Application>Microsoft Macintosh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Posterama</vt:lpstr>
      <vt:lpstr>Times New Roman</vt:lpstr>
      <vt:lpstr>SplashVTI</vt:lpstr>
      <vt:lpstr>Data engineer salary analysis   </vt:lpstr>
      <vt:lpstr>Introduction</vt:lpstr>
      <vt:lpstr>The Python IDE selection</vt:lpstr>
      <vt:lpstr>The dataset analysis and summary</vt:lpstr>
      <vt:lpstr>The dataset analysis and summary</vt:lpstr>
      <vt:lpstr>PowerPoint Presentation</vt:lpstr>
      <vt:lpstr>PowerPoint Presentation</vt:lpstr>
      <vt:lpstr>Filter data based on condition </vt:lpstr>
      <vt:lpstr>Salary distribution across different employment types  Salary distribution across different company sizes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Fatima Shamilova</dc:creator>
  <cp:lastModifiedBy>Fatima Shamilova</cp:lastModifiedBy>
  <cp:revision>3</cp:revision>
  <dcterms:created xsi:type="dcterms:W3CDTF">2024-05-05T00:03:46Z</dcterms:created>
  <dcterms:modified xsi:type="dcterms:W3CDTF">2025-10-04T20:25:51Z</dcterms:modified>
</cp:coreProperties>
</file>