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9" r:id="rId4"/>
    <p:sldId id="260" r:id="rId5"/>
    <p:sldId id="261" r:id="rId6"/>
    <p:sldId id="262" r:id="rId7"/>
    <p:sldId id="263" r:id="rId8"/>
  </p:sldIdLst>
  <p:sldSz cx="9144000" cy="5143500" type="screen16x9"/>
  <p:notesSz cx="6858000" cy="9144000"/>
  <p:embeddedFontLst>
    <p:embeddedFont>
      <p:font typeface="Georgia" panose="02040502050405020303" pitchFamily="18" charset="0"/>
      <p:regular r:id="rId10"/>
      <p:bold r:id="rId11"/>
      <p:italic r:id="rId12"/>
      <p:boldItalic r:id="rId13"/>
    </p:embeddedFont>
    <p:embeddedFont>
      <p:font typeface="Lato" panose="020F0502020204030203" pitchFamily="34" charset="0"/>
      <p:regular r:id="rId14"/>
      <p:bold r:id="rId15"/>
      <p:italic r:id="rId16"/>
      <p:boldItalic r:id="rId17"/>
    </p:embeddedFont>
    <p:embeddedFont>
      <p:font typeface="Raleway" pitchFamily="2" charset="77"/>
      <p:regular r:id="rId18"/>
      <p:bold r:id="rId19"/>
      <p:italic r:id="rId20"/>
      <p:boldItalic r:id="rId21"/>
    </p:embeddedFont>
    <p:embeddedFont>
      <p:font typeface="Raleway SemiBold" panose="020F050202020403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1"/>
  </p:normalViewPr>
  <p:slideViewPr>
    <p:cSldViewPr snapToGrid="0">
      <p:cViewPr varScale="1">
        <p:scale>
          <a:sx n="144" d="100"/>
          <a:sy n="144" d="100"/>
        </p:scale>
        <p:origin x="62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f301c1239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f301c1239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9f301c123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9f301c123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20de0095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20de0095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20de0095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20de0095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20de00957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20de0095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32b4c2c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32b4c2c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shivamb/fashion-clothing-products-catalo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kaggle.com/datasets/shivamb/fashion-clothing-products-catalo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606025"/>
            <a:ext cx="7688100" cy="203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endParaRPr sz="1500" dirty="0"/>
          </a:p>
          <a:p>
            <a:pPr marL="0" lvl="0" indent="0" algn="ctr" rtl="0">
              <a:spcBef>
                <a:spcPts val="0"/>
              </a:spcBef>
              <a:spcAft>
                <a:spcPts val="0"/>
              </a:spcAft>
              <a:buSzPts val="990"/>
              <a:buNone/>
            </a:pPr>
            <a:r>
              <a:rPr lang="en-GB" sz="1500" dirty="0"/>
              <a:t>Fashion clothing products dataset</a:t>
            </a:r>
            <a:br>
              <a:rPr lang="en-GB" sz="1500" dirty="0"/>
            </a:br>
            <a:endParaRPr sz="1500" dirty="0"/>
          </a:p>
        </p:txBody>
      </p:sp>
      <p:sp>
        <p:nvSpPr>
          <p:cNvPr id="87" name="Google Shape;87;p13"/>
          <p:cNvSpPr txBox="1">
            <a:spLocks noGrp="1"/>
          </p:cNvSpPr>
          <p:nvPr>
            <p:ph type="subTitle" idx="1"/>
          </p:nvPr>
        </p:nvSpPr>
        <p:spPr>
          <a:xfrm>
            <a:off x="6134852" y="3564050"/>
            <a:ext cx="22827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Fatima </a:t>
            </a:r>
            <a:r>
              <a:rPr lang="en-GB" dirty="0" err="1"/>
              <a:t>Shamilova</a:t>
            </a:r>
            <a:endParaRPr lang="en-GB" dirty="0"/>
          </a:p>
          <a:p>
            <a:pPr marL="0" lvl="0" indent="0" algn="l" rtl="0">
              <a:spcBef>
                <a:spcPts val="0"/>
              </a:spcBef>
              <a:spcAft>
                <a:spcPts val="0"/>
              </a:spcAft>
              <a:buNone/>
            </a:pPr>
            <a:endParaRPr lang="en-GB" dirty="0"/>
          </a:p>
          <a:p>
            <a:pPr marL="0" lvl="0" indent="0" algn="l" rtl="0">
              <a:spcBef>
                <a:spcPts val="0"/>
              </a:spcBef>
              <a:spcAft>
                <a:spcPts val="0"/>
              </a:spcAft>
              <a:buNone/>
            </a:pPr>
            <a:r>
              <a:rPr lang="en-US"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4" name="Google Shape;94;p14"/>
          <p:cNvSpPr txBox="1">
            <a:spLocks noGrp="1"/>
          </p:cNvSpPr>
          <p:nvPr>
            <p:ph type="body" idx="1"/>
          </p:nvPr>
        </p:nvSpPr>
        <p:spPr>
          <a:xfrm>
            <a:off x="729450" y="1929575"/>
            <a:ext cx="7688700" cy="2852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400" i="1">
                <a:solidFill>
                  <a:srgbClr val="000000"/>
                </a:solidFill>
                <a:highlight>
                  <a:srgbClr val="FFFFFF"/>
                </a:highlight>
                <a:latin typeface="Raleway SemiBold"/>
                <a:ea typeface="Raleway SemiBold"/>
                <a:cs typeface="Raleway SemiBold"/>
                <a:sym typeface="Raleway SemiBold"/>
              </a:rPr>
              <a:t>We selected the Myntra company for our group project. </a:t>
            </a:r>
            <a:endParaRPr sz="1400" i="1">
              <a:solidFill>
                <a:srgbClr val="000000"/>
              </a:solidFill>
              <a:highlight>
                <a:srgbClr val="FFFFFF"/>
              </a:highlight>
              <a:latin typeface="Raleway SemiBold"/>
              <a:ea typeface="Raleway SemiBold"/>
              <a:cs typeface="Raleway SemiBold"/>
              <a:sym typeface="Raleway SemiBold"/>
            </a:endParaRPr>
          </a:p>
          <a:p>
            <a:pPr marL="0" lvl="0" indent="0" algn="just" rtl="0">
              <a:spcBef>
                <a:spcPts val="1200"/>
              </a:spcBef>
              <a:spcAft>
                <a:spcPts val="0"/>
              </a:spcAft>
              <a:buNone/>
            </a:pPr>
            <a:r>
              <a:rPr lang="en-GB" sz="1400">
                <a:solidFill>
                  <a:srgbClr val="000000"/>
                </a:solidFill>
                <a:highlight>
                  <a:srgbClr val="FFFFFF"/>
                </a:highlight>
                <a:latin typeface="Raleway SemiBold"/>
                <a:ea typeface="Raleway SemiBold"/>
                <a:cs typeface="Raleway SemiBold"/>
                <a:sym typeface="Raleway SemiBold"/>
              </a:rPr>
              <a:t>Myntra is a major Indian fashion e-commerce company headquartered in Bengaluru, Karnataka, India. The company was founded in 2007 to sell personalized clothing items. </a:t>
            </a:r>
            <a:endParaRPr sz="1400">
              <a:solidFill>
                <a:srgbClr val="000000"/>
              </a:solidFill>
              <a:highlight>
                <a:srgbClr val="FFFFFF"/>
              </a:highlight>
              <a:latin typeface="Raleway SemiBold"/>
              <a:ea typeface="Raleway SemiBold"/>
              <a:cs typeface="Raleway SemiBold"/>
              <a:sym typeface="Raleway SemiBold"/>
            </a:endParaRPr>
          </a:p>
          <a:p>
            <a:pPr marL="0" lvl="0" indent="0" algn="just" rtl="0">
              <a:spcBef>
                <a:spcPts val="1200"/>
              </a:spcBef>
              <a:spcAft>
                <a:spcPts val="0"/>
              </a:spcAft>
              <a:buNone/>
            </a:pPr>
            <a:r>
              <a:rPr lang="en-GB" sz="1400">
                <a:solidFill>
                  <a:srgbClr val="000000"/>
                </a:solidFill>
                <a:highlight>
                  <a:srgbClr val="FFFFFF"/>
                </a:highlight>
                <a:latin typeface="Raleway SemiBold"/>
                <a:ea typeface="Raleway SemiBold"/>
                <a:cs typeface="Raleway SemiBold"/>
                <a:sym typeface="Raleway SemiBold"/>
              </a:rPr>
              <a:t>Nowadays, the online shopping</a:t>
            </a:r>
            <a:r>
              <a:rPr lang="en-GB" sz="1400">
                <a:solidFill>
                  <a:srgbClr val="000000"/>
                </a:solidFill>
                <a:latin typeface="Raleway SemiBold"/>
                <a:ea typeface="Raleway SemiBold"/>
                <a:cs typeface="Raleway SemiBold"/>
                <a:sym typeface="Raleway SemiBold"/>
              </a:rPr>
              <a:t> is a fast-growing area, where people get many options and flexibility on a single platform compared to in-store shopping. So, we chose the online shopping as this industry considered as one of the profitable categories of business. </a:t>
            </a:r>
            <a:endParaRPr sz="1400">
              <a:solidFill>
                <a:srgbClr val="000000"/>
              </a:solidFill>
              <a:latin typeface="Raleway SemiBold"/>
              <a:ea typeface="Raleway SemiBold"/>
              <a:cs typeface="Raleway SemiBold"/>
              <a:sym typeface="Raleway SemiBold"/>
            </a:endParaRPr>
          </a:p>
          <a:p>
            <a:pPr marL="0" lvl="0" indent="0" algn="just" rtl="0">
              <a:spcBef>
                <a:spcPts val="1200"/>
              </a:spcBef>
              <a:spcAft>
                <a:spcPts val="0"/>
              </a:spcAft>
              <a:buNone/>
            </a:pPr>
            <a:r>
              <a:rPr lang="en-GB" sz="1400">
                <a:solidFill>
                  <a:srgbClr val="000000"/>
                </a:solidFill>
                <a:latin typeface="Raleway SemiBold"/>
                <a:ea typeface="Raleway SemiBold"/>
                <a:cs typeface="Raleway SemiBold"/>
                <a:sym typeface="Raleway SemiBold"/>
              </a:rPr>
              <a:t>On this project we will analyze the </a:t>
            </a:r>
            <a:r>
              <a:rPr lang="en-GB" sz="1400" u="sng">
                <a:solidFill>
                  <a:srgbClr val="000000"/>
                </a:solidFill>
                <a:latin typeface="Raleway SemiBold"/>
                <a:ea typeface="Raleway SemiBold"/>
                <a:cs typeface="Raleway SemiBold"/>
                <a:sym typeface="Raleway SemiBold"/>
                <a:hlinkClick r:id="rId3">
                  <a:extLst>
                    <a:ext uri="{A12FA001-AC4F-418D-AE19-62706E023703}">
                      <ahyp:hlinkClr xmlns:ahyp="http://schemas.microsoft.com/office/drawing/2018/hyperlinkcolor" val="tx"/>
                    </a:ext>
                  </a:extLst>
                </a:hlinkClick>
              </a:rPr>
              <a:t>Fashion Clothing Products</a:t>
            </a:r>
            <a:r>
              <a:rPr lang="en-GB" sz="1400">
                <a:solidFill>
                  <a:srgbClr val="000000"/>
                </a:solidFill>
                <a:latin typeface="Raleway SemiBold"/>
                <a:ea typeface="Raleway SemiBold"/>
                <a:cs typeface="Raleway SemiBold"/>
                <a:sym typeface="Raleway SemiBold"/>
              </a:rPr>
              <a:t> dataset using one of the Python IDE. </a:t>
            </a:r>
            <a:endParaRPr sz="1400">
              <a:solidFill>
                <a:srgbClr val="000000"/>
              </a:solidFill>
              <a:latin typeface="Raleway SemiBold"/>
              <a:ea typeface="Raleway SemiBold"/>
              <a:cs typeface="Raleway SemiBold"/>
              <a:sym typeface="Raleway SemiBold"/>
            </a:endParaRPr>
          </a:p>
          <a:p>
            <a:pPr marL="0" lvl="0" indent="0" algn="l" rtl="0">
              <a:spcBef>
                <a:spcPts val="1200"/>
              </a:spcBef>
              <a:spcAft>
                <a:spcPts val="1200"/>
              </a:spcAft>
              <a:buNone/>
            </a:pPr>
            <a:endParaRPr sz="1000">
              <a:solidFill>
                <a:srgbClr val="3C4043"/>
              </a:solidFill>
              <a:highlight>
                <a:srgbClr val="FFFFFF"/>
              </a:highlight>
              <a:latin typeface="Arial"/>
              <a:ea typeface="Arial"/>
              <a:cs typeface="Arial"/>
              <a:sym typeface="Arial"/>
            </a:endParaRPr>
          </a:p>
        </p:txBody>
      </p:sp>
      <p:sp>
        <p:nvSpPr>
          <p:cNvPr id="95" name="Google Shape;95;p14"/>
          <p:cNvSpPr txBox="1"/>
          <p:nvPr/>
        </p:nvSpPr>
        <p:spPr>
          <a:xfrm>
            <a:off x="3618050" y="2073050"/>
            <a:ext cx="19500" cy="1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a:t>
            </a:r>
            <a:r>
              <a:rPr lang="en-GB" sz="2300">
                <a:solidFill>
                  <a:srgbClr val="05192D"/>
                </a:solidFill>
                <a:highlight>
                  <a:srgbClr val="FFFFFF"/>
                </a:highlight>
                <a:latin typeface="Arial"/>
                <a:ea typeface="Arial"/>
                <a:cs typeface="Arial"/>
                <a:sym typeface="Arial"/>
              </a:rPr>
              <a:t>Python IDE</a:t>
            </a:r>
            <a:r>
              <a:rPr lang="en-GB"/>
              <a:t> selection</a:t>
            </a:r>
            <a:endParaRPr/>
          </a:p>
        </p:txBody>
      </p:sp>
      <p:sp>
        <p:nvSpPr>
          <p:cNvPr id="110" name="Google Shape;110;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a:t>
            </a:r>
            <a:r>
              <a:rPr lang="en-GB" u="sng">
                <a:solidFill>
                  <a:schemeClr val="hlink"/>
                </a:solidFill>
                <a:hlinkClick r:id="rId3"/>
              </a:rPr>
              <a:t>Google Colab</a:t>
            </a:r>
            <a:r>
              <a:rPr lang="en-GB"/>
              <a:t> IDE has been used to analyze</a:t>
            </a:r>
            <a:r>
              <a:rPr lang="en-GB" u="sng">
                <a:solidFill>
                  <a:schemeClr val="hlink"/>
                </a:solidFill>
                <a:hlinkClick r:id="rId4"/>
              </a:rPr>
              <a:t> Fashion Clothing Products</a:t>
            </a:r>
            <a:r>
              <a:rPr lang="en-GB"/>
              <a:t> dataset. The Colab is a cloud-based notebook environment tool and doesn’t require any software installation. Another convenient feature is that the dataset can be pulled from Google Drive.</a:t>
            </a:r>
            <a:endParaRPr/>
          </a:p>
        </p:txBody>
      </p:sp>
      <p:pic>
        <p:nvPicPr>
          <p:cNvPr id="111" name="Google Shape;111;p16"/>
          <p:cNvPicPr preferRelativeResize="0"/>
          <p:nvPr/>
        </p:nvPicPr>
        <p:blipFill>
          <a:blip r:embed="rId5">
            <a:alphaModFix/>
          </a:blip>
          <a:stretch>
            <a:fillRect/>
          </a:stretch>
        </p:blipFill>
        <p:spPr>
          <a:xfrm>
            <a:off x="2966822" y="3670000"/>
            <a:ext cx="3213950" cy="66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dataset analysis and summary</a:t>
            </a:r>
            <a:endParaRPr/>
          </a:p>
        </p:txBody>
      </p:sp>
      <p:sp>
        <p:nvSpPr>
          <p:cNvPr id="117" name="Google Shape;117;p17"/>
          <p:cNvSpPr txBox="1">
            <a:spLocks noGrp="1"/>
          </p:cNvSpPr>
          <p:nvPr>
            <p:ph type="body" idx="1"/>
          </p:nvPr>
        </p:nvSpPr>
        <p:spPr>
          <a:xfrm>
            <a:off x="727650" y="1853850"/>
            <a:ext cx="7688700" cy="119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Dataset contains 12,491 rows and 8 columns with 3 integer and 5 object data types.</a:t>
            </a:r>
            <a:endParaRPr/>
          </a:p>
          <a:p>
            <a:pPr marL="457200" lvl="0" indent="-311150" algn="l" rtl="0">
              <a:spcBef>
                <a:spcPts val="0"/>
              </a:spcBef>
              <a:spcAft>
                <a:spcPts val="0"/>
              </a:spcAft>
              <a:buSzPts val="1300"/>
              <a:buChar char="●"/>
            </a:pPr>
            <a:r>
              <a:rPr lang="en-GB"/>
              <a:t>Only </a:t>
            </a:r>
            <a:r>
              <a:rPr lang="en-GB" b="1" i="1"/>
              <a:t>PrimaryColor</a:t>
            </a:r>
            <a:r>
              <a:rPr lang="en-GB"/>
              <a:t> column has 894 null values.</a:t>
            </a:r>
            <a:endParaRPr/>
          </a:p>
          <a:p>
            <a:pPr marL="457200" lvl="0" indent="-311150" algn="l" rtl="0">
              <a:spcBef>
                <a:spcPts val="0"/>
              </a:spcBef>
              <a:spcAft>
                <a:spcPts val="0"/>
              </a:spcAft>
              <a:buSzPts val="1300"/>
              <a:buChar char="●"/>
            </a:pPr>
            <a:r>
              <a:rPr lang="en-GB"/>
              <a:t>Statistical summary applicable only for </a:t>
            </a:r>
            <a:r>
              <a:rPr lang="en-GB" b="1" i="1"/>
              <a:t>Price (INR)</a:t>
            </a:r>
            <a:r>
              <a:rPr lang="en-GB"/>
              <a:t> and </a:t>
            </a:r>
            <a:r>
              <a:rPr lang="en-GB" b="1" i="1"/>
              <a:t>NumImages</a:t>
            </a:r>
            <a:r>
              <a:rPr lang="en-GB"/>
              <a:t> columns. The average price is </a:t>
            </a:r>
            <a:r>
              <a:rPr lang="en-GB" i="1"/>
              <a:t>1452.66</a:t>
            </a:r>
            <a:r>
              <a:rPr lang="en-GB"/>
              <a:t> and the average number of images is </a:t>
            </a:r>
            <a:r>
              <a:rPr lang="en-GB" i="1"/>
              <a:t>4.91</a:t>
            </a:r>
            <a:r>
              <a:rPr lang="en-GB"/>
              <a:t>.</a:t>
            </a:r>
            <a:endParaRPr/>
          </a:p>
        </p:txBody>
      </p:sp>
      <p:pic>
        <p:nvPicPr>
          <p:cNvPr id="118" name="Google Shape;118;p17"/>
          <p:cNvPicPr preferRelativeResize="0"/>
          <p:nvPr/>
        </p:nvPicPr>
        <p:blipFill>
          <a:blip r:embed="rId3">
            <a:alphaModFix/>
          </a:blip>
          <a:stretch>
            <a:fillRect/>
          </a:stretch>
        </p:blipFill>
        <p:spPr>
          <a:xfrm>
            <a:off x="324596" y="3045475"/>
            <a:ext cx="2315650" cy="2011450"/>
          </a:xfrm>
          <a:prstGeom prst="rect">
            <a:avLst/>
          </a:prstGeom>
          <a:noFill/>
          <a:ln>
            <a:noFill/>
          </a:ln>
        </p:spPr>
      </p:pic>
      <p:pic>
        <p:nvPicPr>
          <p:cNvPr id="119" name="Google Shape;119;p17"/>
          <p:cNvPicPr preferRelativeResize="0"/>
          <p:nvPr/>
        </p:nvPicPr>
        <p:blipFill>
          <a:blip r:embed="rId4">
            <a:alphaModFix/>
          </a:blip>
          <a:stretch>
            <a:fillRect/>
          </a:stretch>
        </p:blipFill>
        <p:spPr>
          <a:xfrm>
            <a:off x="3193938" y="3045474"/>
            <a:ext cx="2756115" cy="2011450"/>
          </a:xfrm>
          <a:prstGeom prst="rect">
            <a:avLst/>
          </a:prstGeom>
          <a:noFill/>
          <a:ln>
            <a:noFill/>
          </a:ln>
        </p:spPr>
      </p:pic>
      <p:pic>
        <p:nvPicPr>
          <p:cNvPr id="120" name="Google Shape;120;p17"/>
          <p:cNvPicPr preferRelativeResize="0"/>
          <p:nvPr/>
        </p:nvPicPr>
        <p:blipFill>
          <a:blip r:embed="rId5">
            <a:alphaModFix/>
          </a:blip>
          <a:stretch>
            <a:fillRect/>
          </a:stretch>
        </p:blipFill>
        <p:spPr>
          <a:xfrm>
            <a:off x="6503748" y="3045470"/>
            <a:ext cx="2256322" cy="201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Gender analysis</a:t>
            </a:r>
            <a:endParaRPr/>
          </a:p>
        </p:txBody>
      </p:sp>
      <p:sp>
        <p:nvSpPr>
          <p:cNvPr id="126" name="Google Shape;126;p18"/>
          <p:cNvSpPr txBox="1">
            <a:spLocks noGrp="1"/>
          </p:cNvSpPr>
          <p:nvPr>
            <p:ph type="body" idx="1"/>
          </p:nvPr>
        </p:nvSpPr>
        <p:spPr>
          <a:xfrm>
            <a:off x="729450" y="2078875"/>
            <a:ext cx="41472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The majority of the proportion belongs to women (41%). The second most counted gender is men - 36.8%. The unisex and boys groups have relatively the same amount. The lowest count in unisex kids' clothes (0.4%).</a:t>
            </a:r>
            <a:endParaRPr/>
          </a:p>
        </p:txBody>
      </p:sp>
      <p:pic>
        <p:nvPicPr>
          <p:cNvPr id="127" name="Google Shape;127;p18"/>
          <p:cNvPicPr preferRelativeResize="0"/>
          <p:nvPr/>
        </p:nvPicPr>
        <p:blipFill>
          <a:blip r:embed="rId3">
            <a:alphaModFix/>
          </a:blip>
          <a:stretch>
            <a:fillRect/>
          </a:stretch>
        </p:blipFill>
        <p:spPr>
          <a:xfrm>
            <a:off x="5648498" y="1514925"/>
            <a:ext cx="3181250" cy="3323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Primary color category analysis</a:t>
            </a:r>
            <a:endParaRPr/>
          </a:p>
        </p:txBody>
      </p:sp>
      <p:sp>
        <p:nvSpPr>
          <p:cNvPr id="133" name="Google Shape;133;p19"/>
          <p:cNvSpPr txBox="1">
            <a:spLocks noGrp="1"/>
          </p:cNvSpPr>
          <p:nvPr>
            <p:ph type="body" idx="1"/>
          </p:nvPr>
        </p:nvSpPr>
        <p:spPr>
          <a:xfrm>
            <a:off x="729450" y="2078875"/>
            <a:ext cx="3842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Regarding this barchart, we can say that the Myntra’s primary colour is black as they have 3443 items on their current stock. The other colours that they use more in production is black (1640) and red (1543 items). Clothes with bronze, platinum and peach are the less use colours in their production. </a:t>
            </a:r>
            <a:endParaRPr/>
          </a:p>
        </p:txBody>
      </p:sp>
      <p:pic>
        <p:nvPicPr>
          <p:cNvPr id="134" name="Google Shape;134;p19"/>
          <p:cNvPicPr preferRelativeResize="0"/>
          <p:nvPr/>
        </p:nvPicPr>
        <p:blipFill rotWithShape="1">
          <a:blip r:embed="rId3">
            <a:alphaModFix/>
          </a:blip>
          <a:srcRect/>
          <a:stretch/>
        </p:blipFill>
        <p:spPr>
          <a:xfrm>
            <a:off x="4724550" y="1853850"/>
            <a:ext cx="423376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Summary page</a:t>
            </a:r>
            <a:endParaRPr/>
          </a:p>
        </p:txBody>
      </p:sp>
      <p:sp>
        <p:nvSpPr>
          <p:cNvPr id="140" name="Google Shape;14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100" dirty="0">
                <a:solidFill>
                  <a:srgbClr val="000000"/>
                </a:solidFill>
                <a:latin typeface="Georgia"/>
                <a:ea typeface="Georgia"/>
                <a:cs typeface="Georgia"/>
                <a:sym typeface="Georgia"/>
              </a:rPr>
              <a:t>All required steps have been performed to install Python and libraries to analyse database of the online shopping. The Fashion Clothing Products was chosen as a project title. As an example, we used the database of the Myntra company downloaded from the </a:t>
            </a:r>
            <a:r>
              <a:rPr lang="en-GB" sz="1100" dirty="0" err="1">
                <a:solidFill>
                  <a:srgbClr val="000000"/>
                </a:solidFill>
                <a:latin typeface="Georgia"/>
                <a:ea typeface="Georgia"/>
                <a:cs typeface="Georgia"/>
                <a:sym typeface="Georgia"/>
              </a:rPr>
              <a:t>Kaggle.com</a:t>
            </a:r>
            <a:r>
              <a:rPr lang="en-GB" sz="1100" dirty="0">
                <a:solidFill>
                  <a:srgbClr val="000000"/>
                </a:solidFill>
                <a:latin typeface="Georgia"/>
                <a:ea typeface="Georgia"/>
                <a:cs typeface="Georgia"/>
                <a:sym typeface="Georgia"/>
              </a:rPr>
              <a:t>. </a:t>
            </a:r>
          </a:p>
          <a:p>
            <a:pPr marL="0" lvl="0" indent="0" algn="just" rtl="0">
              <a:spcBef>
                <a:spcPts val="0"/>
              </a:spcBef>
              <a:spcAft>
                <a:spcPts val="0"/>
              </a:spcAft>
              <a:buNone/>
            </a:pPr>
            <a:endParaRPr lang="en-GB" sz="1100" dirty="0">
              <a:solidFill>
                <a:srgbClr val="000000"/>
              </a:solidFill>
              <a:latin typeface="Georgia"/>
              <a:ea typeface="Georgia"/>
              <a:cs typeface="Georgia"/>
              <a:sym typeface="Georgia"/>
            </a:endParaRPr>
          </a:p>
          <a:p>
            <a:pPr marL="0" indent="0" algn="just">
              <a:buNone/>
            </a:pPr>
            <a:r>
              <a:rPr lang="en-US" sz="1100" dirty="0"/>
              <a:t>To finish up, utilizing Python and its library assists us with finding the specific information result for the online based style of Myntra Organization. Python is the best tool for tracking down the best outcome, particularly for chart and class examination.</a:t>
            </a:r>
          </a:p>
          <a:p>
            <a:pPr marL="0" lvl="0" indent="0" algn="just" rtl="0">
              <a:spcBef>
                <a:spcPts val="0"/>
              </a:spcBef>
              <a:spcAft>
                <a:spcPts val="0"/>
              </a:spcAft>
              <a:buNone/>
            </a:pPr>
            <a:endParaRPr sz="1100" dirty="0">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420</Words>
  <Application>Microsoft Macintosh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Georgia</vt:lpstr>
      <vt:lpstr>Lato</vt:lpstr>
      <vt:lpstr>Raleway SemiBold</vt:lpstr>
      <vt:lpstr>Raleway</vt:lpstr>
      <vt:lpstr>Streamline</vt:lpstr>
      <vt:lpstr> Fashion clothing products dataset </vt:lpstr>
      <vt:lpstr>Introduction</vt:lpstr>
      <vt:lpstr>The Python IDE selection</vt:lpstr>
      <vt:lpstr>The dataset analysis and summary</vt:lpstr>
      <vt:lpstr>Gender analysis</vt:lpstr>
      <vt:lpstr>Primary color category analysis</vt:lpstr>
      <vt:lpstr>Summary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BGDA-511 - Big Data &amp; Analytics DR. Geremew Begna GROUP PROJECT ASSIGNMENT  Big Data &amp; Analytics Final Project   12.06.2023 </dc:title>
  <cp:lastModifiedBy>Fatima Shamilova</cp:lastModifiedBy>
  <cp:revision>7</cp:revision>
  <dcterms:modified xsi:type="dcterms:W3CDTF">2025-10-04T20:22:04Z</dcterms:modified>
</cp:coreProperties>
</file>