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Playfair Display" panose="020B0604020202020204" charset="0"/>
      <p:regular r:id="rId28"/>
      <p:bold r:id="rId29"/>
      <p:italic r:id="rId30"/>
      <p:boldItalic r:id="rId31"/>
    </p:embeddedFont>
    <p:embeddedFont>
      <p:font typeface="Lato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mona Nallo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A0922A8-DF47-44FA-818D-DEEBADF9EB4C}">
  <a:tblStyle styleId="{9A0922A8-DF47-44FA-818D-DEEBADF9EB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DD1E13C-204B-4779-926D-0106D9AD940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8-05-26T20:20:54.814" idx="1">
    <p:pos x="6000" y="0"/>
    <p:text>Remove R Output and make pretty table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Simona</a:t>
            </a:r>
            <a:endParaRPr/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Check Outliers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Find Influential Points (Influential Plot)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End up with Model 3c removing highest influence outliers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Simona and Chi</a:t>
            </a:r>
            <a:endParaRPr/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Residual Plot (Constant Variance)  and Formal Test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Normality QQ plot and Formal Test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Simona and Chi </a:t>
            </a:r>
            <a:endParaRPr/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Where Grapes are Grown and other predictors?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How to improve model in future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Talk about good and bad of our model (maybe find a better way to have a y variable)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Overall thoughts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Fatime</a:t>
            </a:r>
            <a:endParaRPr/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 Collection/Source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 Description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Research Question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Chi</a:t>
            </a:r>
            <a:endParaRPr dirty="0"/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AIC (Variable Selection) (additive and interactive model) 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Model 1 and (Diagnostics) (additive model)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Same as Model 1 but Model 2 is Interactive Model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Check Model 3 (Remove insignificant variables)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Compare Models/Decision 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1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22700" y="311950"/>
            <a:ext cx="4300800" cy="10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4522700" y="1466850"/>
            <a:ext cx="4300800" cy="32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522700" y="2815900"/>
            <a:ext cx="4300800" cy="184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AUTOLAYOUT_6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_8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0" y="0"/>
            <a:ext cx="9144000" cy="18534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 rot="-5400000">
            <a:off x="8350500" y="4274700"/>
            <a:ext cx="792600" cy="7926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-5400000">
            <a:off x="7289700" y="0"/>
            <a:ext cx="1853400" cy="1853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2069750"/>
            <a:ext cx="8520600" cy="249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AUTOLAYOUT_9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3341300" y="314875"/>
            <a:ext cx="5486400" cy="45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0" y="0"/>
            <a:ext cx="3048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3341300" y="314875"/>
            <a:ext cx="5486400" cy="11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66666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AUTOLAYOUT_10"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 rot="5400000">
            <a:off x="-47550" y="176194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 rot="5400000">
            <a:off x="-47550" y="475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/>
          <p:nvPr/>
        </p:nvSpPr>
        <p:spPr>
          <a:xfrm rot="-5400000">
            <a:off x="-47416" y="47628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Shape 88"/>
          <p:cNvSpPr/>
          <p:nvPr/>
        </p:nvSpPr>
        <p:spPr>
          <a:xfrm rot="5400000">
            <a:off x="1476378" y="176194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-5400000">
            <a:off x="1690750" y="4548000"/>
            <a:ext cx="428700" cy="7620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 rot="-5400000">
            <a:off x="1476512" y="47628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 rot="-5400000" flipH="1">
            <a:off x="714548" y="176194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rot="5400000">
            <a:off x="-47550" y="90479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rot="-5400000">
            <a:off x="1476512" y="133352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/>
          <p:nvPr/>
        </p:nvSpPr>
        <p:spPr>
          <a:xfrm rot="-5400000" flipH="1">
            <a:off x="714548" y="475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 rot="-5400000" flipH="1">
            <a:off x="714548" y="90479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/>
          <p:nvPr/>
        </p:nvSpPr>
        <p:spPr>
          <a:xfrm rot="-5400000">
            <a:off x="166784" y="4548000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 rot="-5400000" flipH="1">
            <a:off x="166707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rot="-5400000" flipH="1">
            <a:off x="1690635" y="-166445"/>
            <a:ext cx="428700" cy="7620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rot="5400000" flipH="1">
            <a:off x="714337" y="47628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/>
          <p:nvPr/>
        </p:nvSpPr>
        <p:spPr>
          <a:xfrm rot="5400000" flipH="1">
            <a:off x="714337" y="133352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 rot="-5400000">
            <a:off x="-47416" y="133352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 rot="5400000">
            <a:off x="1476378" y="475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/>
          <p:nvPr/>
        </p:nvSpPr>
        <p:spPr>
          <a:xfrm rot="5400000">
            <a:off x="1476378" y="904795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/>
          <p:nvPr/>
        </p:nvSpPr>
        <p:spPr>
          <a:xfrm rot="5400000" flipH="1">
            <a:off x="928614" y="4548000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 rot="5400000">
            <a:off x="928614" y="-166445"/>
            <a:ext cx="428700" cy="7620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 rot="5400000">
            <a:off x="-47550" y="347636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/>
          <p:nvPr/>
        </p:nvSpPr>
        <p:spPr>
          <a:xfrm rot="-5400000">
            <a:off x="-47416" y="219070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Shape 108"/>
          <p:cNvSpPr/>
          <p:nvPr/>
        </p:nvSpPr>
        <p:spPr>
          <a:xfrm rot="5400000">
            <a:off x="1476378" y="347636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/>
          <p:nvPr/>
        </p:nvSpPr>
        <p:spPr>
          <a:xfrm rot="-5400000">
            <a:off x="1476512" y="219070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 rot="-5400000" flipH="1">
            <a:off x="714548" y="347636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 rot="5400000">
            <a:off x="-47550" y="261922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 rot="-5400000">
            <a:off x="1476512" y="30479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/>
          <p:nvPr/>
        </p:nvSpPr>
        <p:spPr>
          <a:xfrm rot="-5400000" flipH="1">
            <a:off x="714548" y="261922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Shape 114"/>
          <p:cNvSpPr/>
          <p:nvPr/>
        </p:nvSpPr>
        <p:spPr>
          <a:xfrm rot="5400000" flipH="1">
            <a:off x="714337" y="219070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Shape 115"/>
          <p:cNvSpPr/>
          <p:nvPr/>
        </p:nvSpPr>
        <p:spPr>
          <a:xfrm rot="5400000" flipH="1">
            <a:off x="714337" y="30479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Shape 116"/>
          <p:cNvSpPr/>
          <p:nvPr/>
        </p:nvSpPr>
        <p:spPr>
          <a:xfrm rot="-5400000">
            <a:off x="-47416" y="3047950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/>
          <p:nvPr/>
        </p:nvSpPr>
        <p:spPr>
          <a:xfrm rot="5400000">
            <a:off x="1476378" y="261922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/>
          <p:nvPr/>
        </p:nvSpPr>
        <p:spPr>
          <a:xfrm rot="-5400000">
            <a:off x="-47416" y="390532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Shape 119"/>
          <p:cNvSpPr/>
          <p:nvPr/>
        </p:nvSpPr>
        <p:spPr>
          <a:xfrm rot="-5400000">
            <a:off x="1476512" y="390532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Shape 120"/>
          <p:cNvSpPr/>
          <p:nvPr/>
        </p:nvSpPr>
        <p:spPr>
          <a:xfrm rot="5400000">
            <a:off x="-47550" y="433384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/>
          <p:cNvSpPr/>
          <p:nvPr/>
        </p:nvSpPr>
        <p:spPr>
          <a:xfrm rot="-5400000" flipH="1">
            <a:off x="714548" y="4333841"/>
            <a:ext cx="857100" cy="762000"/>
          </a:xfrm>
          <a:prstGeom prst="triangle">
            <a:avLst>
              <a:gd name="adj" fmla="val 5000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Shape 122"/>
          <p:cNvSpPr/>
          <p:nvPr/>
        </p:nvSpPr>
        <p:spPr>
          <a:xfrm rot="5400000" flipH="1">
            <a:off x="714337" y="3905326"/>
            <a:ext cx="857100" cy="762000"/>
          </a:xfrm>
          <a:prstGeom prst="triangle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Shape 123"/>
          <p:cNvSpPr/>
          <p:nvPr/>
        </p:nvSpPr>
        <p:spPr>
          <a:xfrm rot="5400000">
            <a:off x="1476416" y="4333549"/>
            <a:ext cx="857100" cy="762000"/>
          </a:xfrm>
          <a:prstGeom prst="triangle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212121"/>
                </a:solidFill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2000"/>
              <a:buChar char="●"/>
              <a:defRPr sz="2000">
                <a:solidFill>
                  <a:srgbClr val="616161"/>
                </a:solidFill>
              </a:defRPr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●"/>
              <a:defRPr sz="1600">
                <a:solidFill>
                  <a:srgbClr val="616161"/>
                </a:solidFill>
              </a:defRPr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16161"/>
              </a:buClr>
              <a:buSzPts val="1600"/>
              <a:buChar char="○"/>
              <a:defRPr sz="1600">
                <a:solidFill>
                  <a:srgbClr val="616161"/>
                </a:solidFill>
              </a:defRPr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16161"/>
              </a:buClr>
              <a:buSzPts val="1600"/>
              <a:buChar char="■"/>
              <a:defRPr sz="1600">
                <a:solidFill>
                  <a:srgbClr val="616161"/>
                </a:solidFill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AUTOLAYOUT_13"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2705800" y="0"/>
            <a:ext cx="6438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04800" y="710000"/>
            <a:ext cx="2089800" cy="75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304800" y="1554150"/>
            <a:ext cx="2089800" cy="331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l="7432" r="7432"/>
          <a:stretch/>
        </p:blipFill>
        <p:spPr>
          <a:xfrm>
            <a:off x="309600" y="311962"/>
            <a:ext cx="1917975" cy="4521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 l="7432" r="7432"/>
          <a:stretch/>
        </p:blipFill>
        <p:spPr>
          <a:xfrm>
            <a:off x="2303750" y="311950"/>
            <a:ext cx="1917962" cy="452111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351125" y="285600"/>
            <a:ext cx="4300800" cy="10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 6509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ubTitle" idx="1"/>
          </p:nvPr>
        </p:nvSpPr>
        <p:spPr>
          <a:xfrm>
            <a:off x="4351125" y="1773050"/>
            <a:ext cx="43008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Red Wine Quality</a:t>
            </a:r>
            <a:endParaRPr sz="1800"/>
          </a:p>
        </p:txBody>
      </p:sp>
      <p:sp>
        <p:nvSpPr>
          <p:cNvPr id="141" name="Shape 141"/>
          <p:cNvSpPr txBox="1">
            <a:spLocks noGrp="1"/>
          </p:cNvSpPr>
          <p:nvPr>
            <p:ph type="body" idx="2"/>
          </p:nvPr>
        </p:nvSpPr>
        <p:spPr>
          <a:xfrm>
            <a:off x="4522700" y="2815900"/>
            <a:ext cx="4300800" cy="18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Chi Nguyen, Simona Nallon, Mulati Patiguli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 (Additive model)</a:t>
            </a:r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842000" y="1453950"/>
            <a:ext cx="399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Coefficients are significant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Overall p-value &lt; 0.05 → null hypothesis is rejected → conclude the linear relationship between Quality and predictors.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R-squared = 0.359 → the probability of the variance of the mean quality is explained by the model.</a:t>
            </a:r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526875" y="1152475"/>
            <a:ext cx="4205700" cy="530100"/>
          </a:xfrm>
          <a:prstGeom prst="rect">
            <a:avLst/>
          </a:prstGeom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Quality ~ Alcohol + VolatileAcidity + Sulphates +    TotalSulfurDioxide + Chlorides + pH + FreeSulfurDioxide</a:t>
            </a:r>
            <a:endParaRPr sz="1200" b="1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sz="1200" b="1"/>
          </a:p>
        </p:txBody>
      </p:sp>
      <p:graphicFrame>
        <p:nvGraphicFramePr>
          <p:cNvPr id="206" name="Shape 206"/>
          <p:cNvGraphicFramePr/>
          <p:nvPr/>
        </p:nvGraphicFramePr>
        <p:xfrm>
          <a:off x="1186300" y="1864363"/>
          <a:ext cx="2469250" cy="2963620"/>
        </p:xfrm>
        <a:graphic>
          <a:graphicData uri="http://schemas.openxmlformats.org/drawingml/2006/table">
            <a:tbl>
              <a:tblPr>
                <a:noFill/>
                <a:tableStyleId>{5DD1E13C-204B-4779-926D-0106D9AD940C}</a:tableStyleId>
              </a:tblPr>
              <a:tblGrid>
                <a:gridCol w="123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3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Coefficients</a:t>
                      </a:r>
                      <a:endParaRPr sz="900" b="1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Estimate</a:t>
                      </a:r>
                      <a:endParaRPr sz="900" b="1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3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Intercept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4.4398856 ***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3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Alcohol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0.2892090 ***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8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Volatile Acidity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-1.0117376 ***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Sulphates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0.8803519 ***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8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TotalSulfurDioxide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-0.0035042 ***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8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Chlorides 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-2.0165288 ***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77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pH 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-0.4853000 ***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7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FreeSulfurDioxide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0.0052080 *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AIC Variable Selection for Interactive Model</a:t>
            </a:r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Null model:</a:t>
            </a:r>
            <a:endParaRPr b="1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null=lm(Quality~1, data=RedWineData_Stat6509Project)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Full interactive  model:</a:t>
            </a:r>
            <a:endParaRPr b="1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full = lm(Quality~FixedAcidity*VolatileAcidity*CitricAcid*ResidualSugar*Chlorides*FreeSulfurDioxide*TotalSulfurDioxide*Denisty*pH*Sulphates*Alcohol, data=RedWineData_Stat6509Project)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AIC Variable Selection for Interactive Model</a:t>
            </a:r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Step: </a:t>
            </a:r>
            <a:r>
              <a:rPr lang="en" b="1"/>
              <a:t> AIC=-1453.22</a:t>
            </a:r>
            <a:endParaRPr b="1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Quality ~ Alcohol + VolatileAcidity + Sulphates + TotalSulfurDioxide +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Chlorides + pH + CitricAcid + FreeSulfurDioxide + Alcohol:Sulphates +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Sulphates:TotalSulfurDioxide + VolatileAcidity:TotalSulfurDioxide + 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Sulphates:CitricAcid + TotalSulfurDioxide:CitricAcid + Chlorides:FreeSulfurDioxide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 (Interactive Model)</a:t>
            </a:r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5086825" y="2101075"/>
            <a:ext cx="3961500" cy="26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Some coefficients are not significant</a:t>
            </a:r>
            <a:endParaRPr sz="16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Overall p-value &lt; 0.05 → null hypothesis is rejected → conclude the linear relationship between Quality and predictors.</a:t>
            </a:r>
            <a:endParaRPr sz="160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R-squared = 0.3929 → the probability of the variance of the mean quality is explained by the model.</a:t>
            </a:r>
            <a:endParaRPr sz="1600"/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88350" y="969575"/>
            <a:ext cx="8800800" cy="730500"/>
          </a:xfrm>
          <a:prstGeom prst="rect">
            <a:avLst/>
          </a:prstGeom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b="1"/>
              <a:t>Quality ~ Alcohol + VolatileAcidity + Sulphates + TotalSulfurDioxide + Chlorides + pH + CitricAcid + FreeSulfurDioxide + Alcohol:Sulphates + Sulphates*TotalSulfurDioxide + VolatileAcidity*TotalSulfurDioxide + Sulphates*CitricAcid + TotalSulfurDioxide*CitricAcid + Chlorides*FreeSulfurDioxide</a:t>
            </a:r>
            <a:endParaRPr sz="1000" b="1"/>
          </a:p>
        </p:txBody>
      </p:sp>
      <p:graphicFrame>
        <p:nvGraphicFramePr>
          <p:cNvPr id="226" name="Shape 226"/>
          <p:cNvGraphicFramePr/>
          <p:nvPr/>
        </p:nvGraphicFramePr>
        <p:xfrm>
          <a:off x="257050" y="18639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{5DD1E13C-204B-4779-926D-0106D9AD940C}</a:tableStyleId>
              </a:tblPr>
              <a:tblGrid>
                <a:gridCol w="112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2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Coefficients</a:t>
                      </a:r>
                      <a:endParaRPr sz="900" b="1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Estimate</a:t>
                      </a:r>
                      <a:endParaRPr sz="900" b="1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5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Intercept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6.576683***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5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Alcohol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0.094360  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5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Volatile Acidity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-1.560689***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5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Sulphates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-1.020599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5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TotalSulfurDioxide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-0.002625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5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Chlorides 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-0.567264 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5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pH 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-0.671902***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1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CitricAcid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0.026642</a:t>
                      </a:r>
                      <a:endParaRPr sz="80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27" name="Shape 227"/>
          <p:cNvGraphicFramePr/>
          <p:nvPr/>
        </p:nvGraphicFramePr>
        <p:xfrm>
          <a:off x="2612900" y="19148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{5DD1E13C-204B-4779-926D-0106D9AD940C}</a:tableStyleId>
              </a:tblPr>
              <a:tblGrid>
                <a:gridCol w="112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2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Coefficients</a:t>
                      </a:r>
                      <a:endParaRPr sz="900" b="1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Estimate</a:t>
                      </a:r>
                      <a:endParaRPr sz="900" b="1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FreeSulfurDioxide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0.010273**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7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Alcohol:Sulphates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0.305068**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5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Sulphates:</a:t>
                      </a:r>
                      <a:endParaRPr sz="800"/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TotalSulfurDioxide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-0.014091***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5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VolatileAcidity:TotalSulfurDioxide 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 0.012032***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7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Sulphates:CitricAcid  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-0.862744.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5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TotalSulfurDioxide:CitricAcid  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0.005328.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5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Chlorides:FreeSulfurDioxide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 -0.051688</a:t>
                      </a:r>
                      <a:endParaRPr sz="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 3 removing insignificant variables from model 2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5252225" y="1852500"/>
            <a:ext cx="3690600" cy="31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Most of coefficients are significant</a:t>
            </a:r>
            <a:endParaRPr sz="16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Overall p-value &lt; 0.05 → null hypothesis is rejected → conclude the linear relationship between Quality and predictors.</a:t>
            </a:r>
            <a:endParaRPr sz="16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R-squared = 0.3892 → the probability of the variance of the mean quality is explained by the model.</a:t>
            </a:r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88350" y="1169925"/>
            <a:ext cx="8800800" cy="530100"/>
          </a:xfrm>
          <a:prstGeom prst="rect">
            <a:avLst/>
          </a:prstGeom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/>
              <a:t>Quality ~ Alcohol + VolatileAcidity + Sulphates + TotalSulfurDioxide + Chlorides + pH + CitricAcid + FreeSulfurDioxide + Alcohol*Sulphates + Sulphates*TotalSulfurDioxide + VolatileAcidity*TotalSulfurDioxide</a:t>
            </a:r>
            <a:endParaRPr sz="1200" b="1"/>
          </a:p>
        </p:txBody>
      </p:sp>
      <p:graphicFrame>
        <p:nvGraphicFramePr>
          <p:cNvPr id="235" name="Shape 235"/>
          <p:cNvGraphicFramePr/>
          <p:nvPr/>
        </p:nvGraphicFramePr>
        <p:xfrm>
          <a:off x="179900" y="1852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{5DD1E13C-204B-4779-926D-0106D9AD940C}</a:tableStyleId>
              </a:tblPr>
              <a:tblGrid>
                <a:gridCol w="113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3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Coefficients</a:t>
                      </a:r>
                      <a:endParaRPr sz="900" b="1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Estimate</a:t>
                      </a:r>
                      <a:endParaRPr sz="900" b="1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3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Intercept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4.4398856***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3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Alcohol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0.2892090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8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Volatile Acidity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-1.0117376***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Sulphates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0.8803519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8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TotalSulfurDioxide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-0.0035042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8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Chlorides 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-2.0165288***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7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pH 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-0.4853000***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7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Citric Acid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-0.308594*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6" name="Shape 236"/>
          <p:cNvGraphicFramePr/>
          <p:nvPr/>
        </p:nvGraphicFramePr>
        <p:xfrm>
          <a:off x="2315525" y="1852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{5DD1E13C-204B-4779-926D-0106D9AD940C}</a:tableStyleId>
              </a:tblPr>
              <a:tblGrid>
                <a:gridCol w="209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2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Coefficients</a:t>
                      </a:r>
                      <a:endParaRPr sz="900" b="1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Estimate</a:t>
                      </a:r>
                      <a:endParaRPr sz="900" b="1"/>
                    </a:p>
                  </a:txBody>
                  <a:tcPr marL="91425" marR="91425" marT="91425" marB="91425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7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FreeSulfurDioxide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0.0052080*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7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/>
                        <a:t>Alcohol*Sulphates 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0.30242**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7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/>
                        <a:t>Sulphates*TotalSulfurDioxide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-0.014471***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7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/>
                        <a:t>VolatileAcidity*TotalSulfurDioxide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0.009173***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model 1 &amp; model 3</a:t>
            </a:r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03000" y="3810525"/>
            <a:ext cx="8062200" cy="5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→ </a:t>
            </a:r>
            <a:r>
              <a:rPr lang="en" b="1">
                <a:solidFill>
                  <a:schemeClr val="dk1"/>
                </a:solidFill>
              </a:rPr>
              <a:t>Choose model 3 over model 1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825" y="1117950"/>
            <a:ext cx="5776824" cy="23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3 - Diagnostics</a:t>
            </a:r>
            <a:endParaRPr/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850" y="1105900"/>
            <a:ext cx="6977002" cy="382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for Outliers </a:t>
            </a:r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Checked for Outliers with Model 3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the Outlier Test, we found an outlier on row 782 with a Bonferonni p-value of .036355 ( &lt; .05)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 Influential Points for our Model 3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the Influence Plot command, we found 6 Influential Points. The two most influential of these points come from rows 363 and 1300.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model 3 - High leverage Outliers </a:t>
            </a:r>
            <a:endParaRPr/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25" y="1069350"/>
            <a:ext cx="6977002" cy="382125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7494825" y="1627075"/>
            <a:ext cx="14343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 1300 and 363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88350" y="1011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3c - Final Model </a:t>
            </a:r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88350" y="1169925"/>
            <a:ext cx="8800800" cy="53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b="1">
                <a:solidFill>
                  <a:srgbClr val="0000FF"/>
                </a:solidFill>
              </a:rPr>
              <a:t>Quality ~ Alcohol + VolatileAcidity + Sulphates + TotalSulfurDioxide + Chlorides + pH + CitricAcid + FreeSulfurDioxide +  Alcohol*Sulphates + Sulphates*TotalSulfurDioxide + VolatileAcidity*TotalSulfurDioxide</a:t>
            </a:r>
            <a:endParaRPr sz="1200" b="1">
              <a:solidFill>
                <a:srgbClr val="0000FF"/>
              </a:solidFill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5207475" y="1819375"/>
            <a:ext cx="3681600" cy="31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Most of coefficients are significant</a:t>
            </a:r>
            <a:endParaRPr sz="160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Overall p-value &lt; 0.05 → null hypothesis is rejected → conclude the linear relationship between Quality and predictors.</a:t>
            </a:r>
            <a:endParaRPr sz="160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R-squared =</a:t>
            </a:r>
            <a:r>
              <a:rPr lang="en" sz="1600" b="1"/>
              <a:t> 0.3926</a:t>
            </a:r>
            <a:r>
              <a:rPr lang="en" sz="1600"/>
              <a:t> → the probability of the variance of the mean quality is explained by the model.</a:t>
            </a:r>
            <a:endParaRPr sz="160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(R-squared was improved)</a:t>
            </a:r>
            <a:endParaRPr sz="1600"/>
          </a:p>
        </p:txBody>
      </p:sp>
      <p:sp>
        <p:nvSpPr>
          <p:cNvPr id="270" name="Shape 270"/>
          <p:cNvSpPr txBox="1"/>
          <p:nvPr/>
        </p:nvSpPr>
        <p:spPr>
          <a:xfrm>
            <a:off x="0" y="657675"/>
            <a:ext cx="79854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Removed 2 Influential Points to create </a:t>
            </a:r>
            <a:r>
              <a:rPr lang="en" sz="18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Model 3C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our Final Model</a:t>
            </a:r>
            <a:endParaRPr/>
          </a:p>
        </p:txBody>
      </p:sp>
      <p:graphicFrame>
        <p:nvGraphicFramePr>
          <p:cNvPr id="271" name="Shape 271"/>
          <p:cNvGraphicFramePr/>
          <p:nvPr/>
        </p:nvGraphicFramePr>
        <p:xfrm>
          <a:off x="171025" y="18761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{5DD1E13C-204B-4779-926D-0106D9AD940C}</a:tableStyleId>
              </a:tblPr>
              <a:tblGrid>
                <a:gridCol w="118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Coefficients</a:t>
                      </a:r>
                      <a:endParaRPr sz="900" b="1"/>
                    </a:p>
                  </a:txBody>
                  <a:tcPr marL="91425" marR="91425" marT="91425" marB="9142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Estimate</a:t>
                      </a:r>
                      <a:endParaRPr sz="900" b="1"/>
                    </a:p>
                  </a:txBody>
                  <a:tcPr marL="91425" marR="91425" marT="91425" marB="91425" anchor="ctr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8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Intercept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7.055998***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8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Alcohol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0.053301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7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Volatile Acidity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-1.613920***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8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Sulphates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-1.899649.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7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Total Sulfur Dioxide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-0.003413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8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Chlorides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-1.565631***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72" name="Shape 272"/>
          <p:cNvGraphicFramePr/>
          <p:nvPr/>
        </p:nvGraphicFramePr>
        <p:xfrm>
          <a:off x="2689250" y="18761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{5DD1E13C-204B-4779-926D-0106D9AD940C}</a:tableStyleId>
              </a:tblPr>
              <a:tblGrid>
                <a:gridCol w="118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Coefficients</a:t>
                      </a:r>
                      <a:endParaRPr sz="900" b="1"/>
                    </a:p>
                  </a:txBody>
                  <a:tcPr marL="91425" marR="91425" marT="91425" marB="9142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/>
                        <a:t>Estimate</a:t>
                      </a:r>
                      <a:endParaRPr sz="900" b="1"/>
                    </a:p>
                  </a:txBody>
                  <a:tcPr marL="91425" marR="91425" marT="91425" marB="91425" anchor="ctr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pH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-0.597094***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7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Citric Acid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-0.316153**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Free Sulfur Dioxide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 0.006185**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6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Alcohol*Sulphates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0.353586***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5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Sulphates*Total Sulfur Dioxide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-0.012229***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97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Volatile Acidity* Total Sulfur Dioxide </a:t>
                      </a:r>
                      <a:endParaRPr sz="9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0.013215***</a:t>
                      </a:r>
                      <a:endParaRPr sz="9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48300" y="428200"/>
            <a:ext cx="2351400" cy="43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539325" y="593900"/>
            <a:ext cx="5090400" cy="40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Problem Set Up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Exploratory Analysis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 Selection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Final Model Results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Diagnostics</a:t>
            </a:r>
            <a:endParaRPr/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Conclusion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- Diagnostics Plot</a:t>
            </a:r>
            <a:endParaRPr/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850" y="1017450"/>
            <a:ext cx="6240734" cy="38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2894475" y="450971"/>
            <a:ext cx="5740800" cy="144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- Formal Tests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2894475" y="1938950"/>
            <a:ext cx="5740800" cy="26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Constant Variance</a:t>
            </a:r>
            <a:endParaRPr/>
          </a:p>
          <a:p>
            <a: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Constant Variance P-value ran with ncvTest command: 0.0001224764 </a:t>
            </a:r>
            <a:endParaRPr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Normality </a:t>
            </a:r>
            <a:endParaRPr/>
          </a:p>
          <a:p>
            <a: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Shapiro Wilks P-value: 1.121e-08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Overall, our group is pleased with our Final Model. 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though we believe we have a good model, there are a few options we would try to do to improve our model in the future.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</a:t>
            </a:r>
            <a:r>
              <a:rPr lang="en" sz="1800"/>
              <a:t> </a:t>
            </a:r>
            <a:r>
              <a:rPr lang="en"/>
              <a:t>R</a:t>
            </a:r>
            <a:r>
              <a:rPr lang="en" baseline="30000"/>
              <a:t>2</a:t>
            </a:r>
            <a:endParaRPr baseline="3000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One of the best ways to do this is to include other predictors in a future model that were not in our data set.</a:t>
            </a:r>
            <a:endParaRPr/>
          </a:p>
          <a:p>
            <a: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Potential Predictors that may have a relationship with the quality of red wine: location of vineyards, type of grape, other ingredients.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Have a better way to measure Quality (Y Variable) 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 Normality and Constant Variance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Code</a:t>
            </a:r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#Rename variables</a:t>
            </a:r>
            <a:endParaRPr sz="60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colnames(RedWineData_Stat6509Project)=c("FixedAcidity", "VolatileAcidity", "CitricAcid", "ResidualSugar", "Chlorides", "FreeSulfurDioxide", "TotalSulfurDioxide", "Denisty", "pH", "Sulphates", "Alcohol", "Quality")</a:t>
            </a:r>
            <a:endParaRPr sz="60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#histogram for the distribution of quality ratings 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hist(RedWineData_Stat6509Project$Quality,main="Distribution of red wine quality ratings",xlim = c(2,10), 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,col = c("pink"))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#more informative scatterplot matrix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install.packages("psych")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library(psych)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pairs.panels(RedWineData_Stat6509Project[c("Quality","FixedAcidity", "VolatileAcidity", "CitricAcid", "ResidualSugar", "Chlorides", "FreeSulfurDioxide", "TotalSulfurDioxide", "Denisty", "pH", "Sulphates", "Alcohol")])</a:t>
            </a:r>
            <a:endParaRPr sz="60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# Run AIC to choose variables for model</a:t>
            </a:r>
            <a:endParaRPr sz="60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null=lm(Quality~1, data=RedWineData_Stat6509Project)</a:t>
            </a:r>
            <a:endParaRPr sz="60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summary(null)</a:t>
            </a:r>
            <a:endParaRPr sz="60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#Additive models</a:t>
            </a:r>
            <a:endParaRPr sz="60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full = lm(Quality~FixedAcidity+VolatileAcidity+CitricAcid+ResidualSugar+Chlorides+FreeSulfurDioxide+TotalSulfurDioxide+Denisty+pH+Sulphates+Alcohol, data=RedWineData_Stat6509Project)</a:t>
            </a:r>
            <a:endParaRPr sz="60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summary(full)</a:t>
            </a:r>
            <a:endParaRPr sz="60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step(null, scope=list(lower=null, upper=full),</a:t>
            </a:r>
            <a:endParaRPr sz="60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   direction="forward")</a:t>
            </a:r>
            <a:endParaRPr sz="60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model1=lm(formula = Quality ~ Alcohol + VolatileAcidity + Sulphates + </a:t>
            </a:r>
            <a:endParaRPr sz="60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          TotalSulfurDioxide + Chlorides + pH + FreeSulfurDioxide, </a:t>
            </a:r>
            <a:endParaRPr sz="60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        data = RedWineData_Stat6509Project)</a:t>
            </a:r>
            <a:endParaRPr sz="60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summary(model1)</a:t>
            </a:r>
            <a:endParaRPr sz="60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#Diagnostics with Model 1</a:t>
            </a:r>
            <a:endParaRPr sz="60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par(mfrow=c(2,2)) 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plot(model1, which=1:4)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#With Interactions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full2 = lm(Quality~FixedAcidity*VolatileAcidity*CitricAcid*ResidualSugar*Chlorides*FreeSulfurDioxide*TotalSulfurDioxide*Denisty*pH*Sulphates*Alcohol, data=RedWineData_Stat6509Project)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summary(full2)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step(null, scope=list(lower=null, upper=full2),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   direction="forward")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Code</a:t>
            </a:r>
            <a:endParaRPr/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model2=lm(formula = Quality ~ Alcohol + VolatileAcidity + Sulphates + </a:t>
            </a:r>
            <a:endParaRPr sz="60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          TotalSulfurDioxide + Chlorides + pH + CitricAcid + FreeSulfurDioxide + </a:t>
            </a:r>
            <a:endParaRPr sz="60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          Alcohol:Sulphates + Sulphates:TotalSulfurDioxide + VolatileAcidity:TotalSulfurDioxide + </a:t>
            </a:r>
            <a:endParaRPr sz="60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          Sulphates:CitricAcid + TotalSulfurDioxide:CitricAcid + Chlorides:FreeSulfurDioxide, </a:t>
            </a:r>
            <a:endParaRPr sz="60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        data = RedWineData_Stat6509Project)</a:t>
            </a:r>
            <a:endParaRPr sz="60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summary(model2)</a:t>
            </a:r>
            <a:endParaRPr sz="60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#Diagnostics with Model 2</a:t>
            </a:r>
            <a:endParaRPr sz="60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par(mfrow=c(2,2)) 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plot(model2, which=1:4)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#Check if interaction needed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anova(model1,model2)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#model 3 interaction removing insignificant variables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model3=lm(formula = Quality ~ Alcohol + VolatileAcidity + Sulphates + 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          TotalSulfurDioxide + Chlorides + pH + CitricAcid + FreeSulfurDioxide + 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          Alcohol:Sulphates + Sulphates:TotalSulfurDioxide + VolatileAcidity:TotalSulfurDioxide, 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        data = RedWineData_Stat6509Project)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summary(model3)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#Compare models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anova(model1,model3)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#Choose model 3 over model 1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#Diagnostics for model 3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par(mfrow=c(2,2)) 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plot(model3, which=1:4)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#Improve the model 3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#Check outliers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install.packages("car")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library(car)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par(mfrow=c(1,1)) 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qqPlot(model3, id.n=2)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outlierTest(model3)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#Outliers with high leverage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influencePlot(model3)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Code</a:t>
            </a:r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#removing highest leverage outliers FINAL MODEL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newdata1 &lt;- RedWineData_Stat6509Project[c(-363,-1300),]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model3c = lm(formula = Quality ~ Alcohol + VolatileAcidity + Sulphates + 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             TotalSulfurDioxide + Chlorides + pH + CitricAcid + FreeSulfurDioxide + 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             Alcohol:Sulphates + Sulphates:TotalSulfurDioxide + VolatileAcidity:TotalSulfurDioxide, 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             data = newdata1)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summary(model3c)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#Check outlier distribution with the final model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influencePlot(model3c)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#Diagnostics for model 3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par(mfrow=c(2,2)) 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plot(model3c, which=1:4)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#Diagnostics Model 3c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par(mfrow=c(2,2))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plot(model3c, which=1:4)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shapiro.test(model3c$residuals)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ncvTest(model3c)</a:t>
            </a: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Set Up</a:t>
            </a:r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1"/>
              <a:t>Data source</a:t>
            </a:r>
            <a:endParaRPr b="1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Red wine dataset we used for our project is from UCI Machine Learning Repository (</a:t>
            </a:r>
            <a:r>
              <a:rPr lang="en">
                <a:solidFill>
                  <a:schemeClr val="dk1"/>
                </a:solidFill>
              </a:rPr>
              <a:t>http://archive.ics.uci.edu/ml/datasets/Wine+Quality</a:t>
            </a:r>
            <a:r>
              <a:rPr lang="en"/>
              <a:t>)</a:t>
            </a:r>
            <a:endParaRPr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1"/>
              <a:t>Data Description</a:t>
            </a:r>
            <a:endParaRPr b="1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Experts conducted physicochemical tests (e.g. pH values and acidity... ) on the red wine samples from the north of Portugal and made an evaluation based on the median of 3 wine experts according to their sensory levels and each expert graded the wine quality between 0 (very bad) and 10 (very excellent).</a:t>
            </a:r>
            <a:endParaRPr/>
          </a:p>
          <a:p>
            <a: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1"/>
              <a:t>Research Objective </a:t>
            </a:r>
            <a:endParaRPr b="1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develop a linear regression model showing the relationship between the quality of wine and various attributes.</a:t>
            </a:r>
            <a:endParaRPr/>
          </a:p>
          <a:p>
            <a:pPr marL="45720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</a:t>
            </a: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77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Response Variable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Wine Quality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Predictor Variables</a:t>
            </a:r>
            <a:endParaRPr/>
          </a:p>
          <a:p>
            <a: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fixed acidity</a:t>
            </a:r>
            <a:endParaRPr sz="120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volatile acidity</a:t>
            </a:r>
            <a:endParaRPr sz="120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citric acid</a:t>
            </a:r>
            <a:endParaRPr sz="120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residual sugar</a:t>
            </a:r>
            <a:endParaRPr sz="120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chlorides</a:t>
            </a:r>
            <a:endParaRPr sz="120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free sulfur dioxide</a:t>
            </a:r>
            <a:endParaRPr sz="120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total sulfur dioxide</a:t>
            </a:r>
            <a:endParaRPr sz="120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Density </a:t>
            </a:r>
            <a:endParaRPr sz="120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pH</a:t>
            </a:r>
            <a:endParaRPr sz="120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sulphates</a:t>
            </a:r>
            <a:endParaRPr sz="1200"/>
          </a:p>
          <a:p>
            <a: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alcohol</a:t>
            </a:r>
            <a:endParaRPr sz="1200"/>
          </a:p>
        </p:txBody>
      </p:sp>
      <p:graphicFrame>
        <p:nvGraphicFramePr>
          <p:cNvPr id="160" name="Shape 160"/>
          <p:cNvGraphicFramePr/>
          <p:nvPr/>
        </p:nvGraphicFramePr>
        <p:xfrm>
          <a:off x="3088800" y="1515100"/>
          <a:ext cx="5983800" cy="1922325"/>
        </p:xfrm>
        <a:graphic>
          <a:graphicData uri="http://schemas.openxmlformats.org/drawingml/2006/table">
            <a:tbl>
              <a:tblPr>
                <a:noFill/>
                <a:tableStyleId>{9A0922A8-DF47-44FA-818D-DEEBADF9EB4C}</a:tableStyleId>
              </a:tblPr>
              <a:tblGrid>
                <a:gridCol w="49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8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4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86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86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54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/>
                        <a:t>fixed acidity</a:t>
                      </a:r>
                      <a:endParaRPr sz="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/>
                        <a:t>volatile acidity</a:t>
                      </a:r>
                      <a:endParaRPr sz="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/>
                        <a:t>citric acid</a:t>
                      </a:r>
                      <a:endParaRPr sz="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/>
                        <a:t>residual sugar</a:t>
                      </a:r>
                      <a:endParaRPr sz="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/>
                        <a:t>chlorides</a:t>
                      </a:r>
                      <a:endParaRPr sz="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/>
                        <a:t>free sulfur dioxide</a:t>
                      </a:r>
                      <a:endParaRPr sz="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/>
                        <a:t>total sulfur dioxide</a:t>
                      </a:r>
                      <a:endParaRPr sz="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/>
                        <a:t>density</a:t>
                      </a:r>
                      <a:endParaRPr sz="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/>
                        <a:t>pH</a:t>
                      </a:r>
                      <a:endParaRPr sz="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/>
                        <a:t>sulphates</a:t>
                      </a:r>
                      <a:endParaRPr sz="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/>
                        <a:t>alcohol</a:t>
                      </a:r>
                      <a:endParaRPr sz="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b="1"/>
                        <a:t>quality</a:t>
                      </a:r>
                      <a:endParaRPr sz="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6.5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0.9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1.6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0.052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9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17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0.99467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3.5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0.63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10.9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7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9.1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0.22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0.24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2.1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0.078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28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0.999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3.41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0.87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10.3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7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6.9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0.52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0.25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2.6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0.081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10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37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0.99685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3.46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0.5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11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7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7.3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0.59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0.26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2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0.08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17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104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0.99584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3.28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0.52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9.9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5</a:t>
                      </a:r>
                      <a:endParaRPr sz="600"/>
                    </a:p>
                  </a:txBody>
                  <a:tcPr marL="91425" marR="91425" marT="91425" marB="91425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04800" y="408475"/>
            <a:ext cx="2089800" cy="106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Exploratory Analysis </a:t>
            </a:r>
            <a:endParaRPr sz="2400"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04800" y="2176825"/>
            <a:ext cx="2089800" cy="118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The majority of wine quality observations are graded between 5 and 6 .</a:t>
            </a:r>
            <a:endParaRPr b="1"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000" y="152400"/>
            <a:ext cx="6444601" cy="471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2500" y="306450"/>
            <a:ext cx="9144000" cy="4667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/>
          <p:nvPr/>
        </p:nvSpPr>
        <p:spPr>
          <a:xfrm>
            <a:off x="8425175" y="212925"/>
            <a:ext cx="84900" cy="365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74" name="Shape 174"/>
          <p:cNvSpPr/>
          <p:nvPr/>
        </p:nvSpPr>
        <p:spPr>
          <a:xfrm flipH="1">
            <a:off x="1742750" y="212925"/>
            <a:ext cx="84900" cy="493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/>
          <p:nvPr/>
        </p:nvSpPr>
        <p:spPr>
          <a:xfrm>
            <a:off x="1878650" y="0"/>
            <a:ext cx="1292400" cy="314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990000"/>
                </a:solidFill>
              </a:rPr>
              <a:t>Volatile acid - 0.39</a:t>
            </a:r>
            <a:endParaRPr sz="1000" b="1">
              <a:solidFill>
                <a:srgbClr val="990000"/>
              </a:solidFill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7430375" y="34425"/>
            <a:ext cx="994800" cy="3144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Alcohol 0.48</a:t>
            </a:r>
            <a:endParaRPr sz="1000" b="1"/>
          </a:p>
        </p:txBody>
      </p:sp>
      <p:sp>
        <p:nvSpPr>
          <p:cNvPr id="177" name="Shape 177"/>
          <p:cNvSpPr/>
          <p:nvPr/>
        </p:nvSpPr>
        <p:spPr>
          <a:xfrm>
            <a:off x="2737575" y="416975"/>
            <a:ext cx="212400" cy="416700"/>
          </a:xfrm>
          <a:prstGeom prst="bentArrow">
            <a:avLst>
              <a:gd name="adj1" fmla="val 25000"/>
              <a:gd name="adj2" fmla="val 21049"/>
              <a:gd name="adj3" fmla="val 25000"/>
              <a:gd name="adj4" fmla="val 43750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2949975" y="332025"/>
            <a:ext cx="1343400" cy="2550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C343D"/>
                </a:solidFill>
              </a:rPr>
              <a:t>Citric acid 0.23</a:t>
            </a:r>
            <a:endParaRPr sz="1000" b="1">
              <a:solidFill>
                <a:srgbClr val="0C343D"/>
              </a:solidFill>
            </a:endParaRPr>
          </a:p>
        </p:txBody>
      </p:sp>
      <p:sp>
        <p:nvSpPr>
          <p:cNvPr id="179" name="Shape 179"/>
          <p:cNvSpPr/>
          <p:nvPr/>
        </p:nvSpPr>
        <p:spPr>
          <a:xfrm rot="-2425565">
            <a:off x="7283441" y="425345"/>
            <a:ext cx="85124" cy="432065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Shape 180"/>
          <p:cNvSpPr txBox="1"/>
          <p:nvPr/>
        </p:nvSpPr>
        <p:spPr>
          <a:xfrm>
            <a:off x="5849150" y="246950"/>
            <a:ext cx="1343400" cy="2550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C343D"/>
                </a:solidFill>
              </a:rPr>
              <a:t>Sulphates  0.25</a:t>
            </a:r>
            <a:endParaRPr sz="1000" b="1"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11700" y="751700"/>
            <a:ext cx="6721500" cy="10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311700" y="2069750"/>
            <a:ext cx="8520600" cy="24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AIC (Variable Selection)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1 (Additive Model)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2 (Interaction Model)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3 (Interaction Removing Insignificant Variables)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Models and Pick Model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AIC Variable Selection for Additive Model</a:t>
            </a: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Null model:</a:t>
            </a:r>
            <a:endParaRPr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null=lm(Quality~1, data=RedWineData_Stat6509Project)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Full additive model:</a:t>
            </a:r>
            <a:endParaRPr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full = lm(Quality~FixedAcidity+VolatileAcidity+CitricAcid+ResidualSugar+Chlorides+FreeSulfurDioxide+TotalSulfurDioxide+Denisty+pH+Sulphates+Alcohol, data=RedWineData_Stat6509Project)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AIC Variable Selection for Additive Model</a:t>
            </a:r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Step: </a:t>
            </a:r>
            <a:r>
              <a:rPr lang="en" b="1"/>
              <a:t> AIC=-1380.79</a:t>
            </a:r>
            <a:endParaRPr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Quality ~ Alcohol + VolatileAcidity + Sulphates + TotalSulfurDioxide + Chlorides + pH + FreeSulfurDioxide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2134</Words>
  <Application>Microsoft Office PowerPoint</Application>
  <PresentationFormat>On-screen Show (16:9)</PresentationFormat>
  <Paragraphs>405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Playfair Display</vt:lpstr>
      <vt:lpstr>Arial</vt:lpstr>
      <vt:lpstr>Lato</vt:lpstr>
      <vt:lpstr>Coral</vt:lpstr>
      <vt:lpstr>Stat 6509  Final Project</vt:lpstr>
      <vt:lpstr>Table of Contents</vt:lpstr>
      <vt:lpstr>Problem Set Up</vt:lpstr>
      <vt:lpstr>Variables </vt:lpstr>
      <vt:lpstr>Exploratory Analysis </vt:lpstr>
      <vt:lpstr>PowerPoint Presentation</vt:lpstr>
      <vt:lpstr>Model Selection</vt:lpstr>
      <vt:lpstr>AIC Variable Selection for Additive Model</vt:lpstr>
      <vt:lpstr>AIC Variable Selection for Additive Model</vt:lpstr>
      <vt:lpstr>Model 1 (Additive model)</vt:lpstr>
      <vt:lpstr>AIC Variable Selection for Interactive Model</vt:lpstr>
      <vt:lpstr>AIC Variable Selection for Interactive Model</vt:lpstr>
      <vt:lpstr>Model 2 (Interactive Model)</vt:lpstr>
      <vt:lpstr>Model 3 removing insignificant variables from model 2 </vt:lpstr>
      <vt:lpstr>Comparing model 1 &amp; model 3</vt:lpstr>
      <vt:lpstr>Model 3 - Diagnostics</vt:lpstr>
      <vt:lpstr>Checking for Outliers </vt:lpstr>
      <vt:lpstr>Improving model 3 - High leverage Outliers </vt:lpstr>
      <vt:lpstr>Model 3c - Final Model </vt:lpstr>
      <vt:lpstr>Final Model - Diagnostics Plot</vt:lpstr>
      <vt:lpstr>Final Model - Formal Tests   </vt:lpstr>
      <vt:lpstr>Conclusion</vt:lpstr>
      <vt:lpstr>R Code</vt:lpstr>
      <vt:lpstr>R Code</vt:lpstr>
      <vt:lpstr>R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6509  Final Project</dc:title>
  <cp:lastModifiedBy>Mulati Patiguli</cp:lastModifiedBy>
  <cp:revision>1</cp:revision>
  <dcterms:modified xsi:type="dcterms:W3CDTF">2018-05-31T20:42:18Z</dcterms:modified>
</cp:coreProperties>
</file>