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9" r:id="rId19"/>
    <p:sldId id="273" r:id="rId20"/>
    <p:sldId id="274" r:id="rId21"/>
    <p:sldId id="275" r:id="rId22"/>
    <p:sldId id="276" r:id="rId23"/>
    <p:sldId id="277" r:id="rId24"/>
    <p:sldId id="280" r:id="rId25"/>
    <p:sldId id="281" r:id="rId26"/>
    <p:sldId id="282" r:id="rId27"/>
    <p:sldId id="283" r:id="rId28"/>
    <p:sldId id="278" r:id="rId29"/>
    <p:sldId id="284" r:id="rId30"/>
    <p:sldId id="285" r:id="rId31"/>
  </p:sldIdLst>
  <p:sldSz cx="9144000" cy="5143500" type="screen16x9"/>
  <p:notesSz cx="6858000" cy="9144000"/>
  <p:embeddedFontLst>
    <p:embeddedFont>
      <p:font typeface="Consolas" panose="020B0609020204030204" pitchFamily="49" charset="0"/>
      <p:regular r:id="rId33"/>
      <p:bold r:id="rId34"/>
      <p:italic r:id="rId35"/>
      <p:boldItalic r:id="rId36"/>
    </p:embeddedFont>
    <p:embeddedFont>
      <p:font typeface="Nunito" panose="020B0604020202020204" charset="0"/>
      <p:regular r:id="rId37"/>
      <p:bold r:id="rId38"/>
      <p:italic r:id="rId39"/>
      <p:boldItalic r:id="rId40"/>
    </p:embeddedFont>
    <p:embeddedFont>
      <p:font typeface="Verdana" panose="020B060403050404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7" y="25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eveloper.mozilla.org/en-US/docs/Web/Event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7665d78cf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7665d78c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4ef3ae376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4ef3ae37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5fc0fc5e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5fc0fc5e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7ba26b4d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7ba26b4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85fc0fc5e2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85fc0fc5e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5fc0fc5e2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5fc0fc5e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5fc0fc5e2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85fc0fc5e2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5fc0fc5e2_4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5fc0fc5e2_4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Events are actions or occurrences that happen in the system you are programming. The system fires off a signal of some kind when an event occurs, and also provides a mechanism by which some kind of action can be automatically taken (that is, some code running) when the event occurs. For example in an airport when the runway is clear for a plane to take off, a signal is communicated to the pilot, and as a result, they commence piloting the plane.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5fc0fc5e2_4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5fc0fc5e2_4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Events are actions or occurrences that happen in the system you are programming. The system fires off a signal of some kind when an event occurs, and also provides a mechanism by which some kind of action can be automatically taken (that is, some code running) when the event occurs. For example in an airport when the runway is clear for a plane to take off, a signal is communicated to the pilot, and as a result, they commence piloting the plane.</a:t>
            </a:r>
            <a:endParaRPr/>
          </a:p>
        </p:txBody>
      </p:sp>
    </p:spTree>
    <p:extLst>
      <p:ext uri="{BB962C8B-B14F-4D97-AF65-F5344CB8AC3E}">
        <p14:creationId xmlns:p14="http://schemas.microsoft.com/office/powerpoint/2010/main" val="3500942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5fc0fc5e2_4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5fc0fc5e2_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2. tend to be attached to a specific item that resides in it — this might be a single element, set of elements, the HTML document loaded in the current tab, or the entire browser window.</a:t>
            </a:r>
            <a:br>
              <a:rPr lang="en">
                <a:solidFill>
                  <a:schemeClr val="dk1"/>
                </a:solidFill>
              </a:rPr>
            </a:br>
            <a:r>
              <a:rPr lang="en">
                <a:solidFill>
                  <a:schemeClr val="dk1"/>
                </a:solidFill>
              </a:rPr>
              <a:t>3. There are a lot of different types of events that can occur, for example:</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The user clicking the mouse over a certain element or hovering the cursor over a certain element.</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The user pressing a key on the keyboard.</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The user resizing or closing the browser window.</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A web page finishing loading.</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A form being submitted.</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A video being played, or paused, or finishing play.</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An error occurring.</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You can gather from this (and from glancing at the MDN</a:t>
            </a:r>
            <a:r>
              <a:rPr lang="en">
                <a:solidFill>
                  <a:schemeClr val="dk1"/>
                </a:solidFill>
                <a:uFill>
                  <a:noFill/>
                </a:uFill>
                <a:hlinkClick r:id="rId3">
                  <a:extLst>
                    <a:ext uri="{A12FA001-AC4F-418D-AE19-62706E023703}">
                      <ahyp:hlinkClr xmlns:ahyp="http://schemas.microsoft.com/office/drawing/2018/hyperlinkcolor" val="tx"/>
                    </a:ext>
                  </a:extLst>
                </a:hlinkClick>
              </a:rPr>
              <a:t> </a:t>
            </a:r>
            <a:r>
              <a:rPr lang="en" u="sng">
                <a:solidFill>
                  <a:schemeClr val="hlink"/>
                </a:solidFill>
                <a:hlinkClick r:id="rId3"/>
              </a:rPr>
              <a:t>Event reference</a:t>
            </a:r>
            <a:r>
              <a:rPr lang="en">
                <a:solidFill>
                  <a:schemeClr val="dk1"/>
                </a:solidFill>
              </a:rPr>
              <a:t>) that there are </a:t>
            </a:r>
            <a:r>
              <a:rPr lang="en" b="1">
                <a:solidFill>
                  <a:schemeClr val="dk1"/>
                </a:solidFill>
              </a:rPr>
              <a:t>a lot</a:t>
            </a:r>
            <a:r>
              <a:rPr lang="en">
                <a:solidFill>
                  <a:schemeClr val="dk1"/>
                </a:solidFill>
              </a:rPr>
              <a:t> of events that can be responded to.</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75a35d3f0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75a35d3f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5fc0fc5e2_4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5fc0fc5e2_4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5fc0fc5e2_4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5fc0fc5e2_4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Our addEventListener() method takes 2 arguments (usually). First: what is the TYPE of events that you want to listen to.</a:t>
            </a:r>
            <a:endParaRPr/>
          </a:p>
          <a:p>
            <a:pPr marL="457200" lvl="0" indent="-298450" algn="l" rtl="0">
              <a:spcBef>
                <a:spcPts val="0"/>
              </a:spcBef>
              <a:spcAft>
                <a:spcPts val="0"/>
              </a:spcAft>
              <a:buSzPts val="1100"/>
              <a:buChar char="-"/>
            </a:pPr>
            <a:r>
              <a:rPr lang="en"/>
              <a:t>The second argument is what’s called an anonymous CALLBACK FUNCTION! Whoop, whoop! Buzzword! Buzzword alert!</a:t>
            </a:r>
            <a:endParaRPr/>
          </a:p>
          <a:p>
            <a:pPr marL="914400" lvl="1" indent="-298450" algn="l" rtl="0">
              <a:spcBef>
                <a:spcPts val="0"/>
              </a:spcBef>
              <a:spcAft>
                <a:spcPts val="0"/>
              </a:spcAft>
              <a:buSzPts val="1100"/>
              <a:buChar char="-"/>
            </a:pPr>
            <a:r>
              <a:rPr lang="en"/>
              <a:t>A callback function is just a regular function, not a special type of function</a:t>
            </a:r>
            <a:endParaRPr/>
          </a:p>
          <a:p>
            <a:pPr marL="914400" lvl="1" indent="-298450" algn="l" rtl="0">
              <a:spcBef>
                <a:spcPts val="0"/>
              </a:spcBef>
              <a:spcAft>
                <a:spcPts val="0"/>
              </a:spcAft>
              <a:buSzPts val="1100"/>
              <a:buChar char="-"/>
            </a:pPr>
            <a:r>
              <a:rPr lang="en"/>
              <a:t>A callback is just a word we use to describe a function that pass to a method that will be then called a later point in time</a:t>
            </a:r>
            <a:endParaRPr/>
          </a:p>
          <a:p>
            <a:pPr marL="914400" lvl="1" indent="-298450" algn="l" rtl="0">
              <a:spcBef>
                <a:spcPts val="0"/>
              </a:spcBef>
              <a:spcAft>
                <a:spcPts val="0"/>
              </a:spcAft>
              <a:buSzPts val="1100"/>
              <a:buChar char="-"/>
            </a:pPr>
            <a:r>
              <a:rPr lang="en"/>
              <a:t>Instead of us calling the function, we provide the name or a reference to a function, to addEventListener() and then the browser will take care of calling or running that function for us when it needs to</a:t>
            </a:r>
            <a:endParaRPr/>
          </a:p>
          <a:p>
            <a:pPr marL="914400" lvl="1" indent="-298450" algn="l" rtl="0">
              <a:spcBef>
                <a:spcPts val="0"/>
              </a:spcBef>
              <a:spcAft>
                <a:spcPts val="0"/>
              </a:spcAft>
              <a:buSzPts val="1100"/>
              <a:buChar char="-"/>
            </a:pPr>
            <a:r>
              <a:rPr lang="en"/>
              <a:t>It’s similar to saying: “Hey browser, I made this function. When someone clicks my button, could you be a darling and run it for me? Thanks a lot”</a:t>
            </a:r>
            <a:endParaRPr/>
          </a:p>
          <a:p>
            <a:pPr marL="914400" lvl="1" indent="-298450" algn="l" rtl="0">
              <a:spcBef>
                <a:spcPts val="0"/>
              </a:spcBef>
              <a:spcAft>
                <a:spcPts val="0"/>
              </a:spcAft>
              <a:buSzPts val="1100"/>
              <a:buChar char="-"/>
            </a:pPr>
            <a:r>
              <a:rPr lang="en"/>
              <a:t>It’s an anonymous function because there’s no name to this function, there’s no way for us to reference this function outside of here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5fc0fc5e2_4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85fc0fc5e2_4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5fc0fc5e2_4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5fc0fc5e2_4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5fc0fc5e2_4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85fc0fc5e2_4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331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5fc0fc5e2_4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5fc0fc5e2_4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512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5fc0fc5e2_4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5fc0fc5e2_4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5fc0fc5e2_4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5fc0fc5e2_4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6970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75a35d3f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75a35d3f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75a35d3f0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75a35d3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75a35d3f0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75a35d3f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7bce8952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7bce895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7bce89522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7bce8952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4ef3ae376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4ef3ae37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5fc0fc5e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5fc0fc5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3049000"/>
            <a:ext cx="8520600" cy="61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595959"/>
                </a:solidFill>
                <a:latin typeface="Nunito"/>
                <a:ea typeface="Nunito"/>
                <a:cs typeface="Nunito"/>
                <a:sym typeface="Nunito"/>
              </a:rPr>
              <a:t>JS Core 2</a:t>
            </a:r>
            <a:endParaRPr sz="3600">
              <a:solidFill>
                <a:srgbClr val="595959"/>
              </a:solidFill>
              <a:latin typeface="Nunito"/>
              <a:ea typeface="Nunito"/>
              <a:cs typeface="Nunito"/>
              <a:sym typeface="Nunito"/>
            </a:endParaRPr>
          </a:p>
          <a:p>
            <a:pPr marL="0" lvl="0" indent="0" algn="ctr" rtl="0">
              <a:spcBef>
                <a:spcPts val="0"/>
              </a:spcBef>
              <a:spcAft>
                <a:spcPts val="0"/>
              </a:spcAft>
              <a:buNone/>
            </a:pPr>
            <a:r>
              <a:rPr lang="en" sz="2000">
                <a:solidFill>
                  <a:srgbClr val="595959"/>
                </a:solidFill>
                <a:latin typeface="Nunito"/>
                <a:ea typeface="Nunito"/>
                <a:cs typeface="Nunito"/>
                <a:sym typeface="Nunito"/>
              </a:rPr>
              <a:t>Week 2</a:t>
            </a:r>
            <a:endParaRPr sz="2000">
              <a:solidFill>
                <a:srgbClr val="595959"/>
              </a:solidFill>
              <a:latin typeface="Nunito"/>
              <a:ea typeface="Nunito"/>
              <a:cs typeface="Nunito"/>
              <a:sym typeface="Nunito"/>
            </a:endParaRPr>
          </a:p>
          <a:p>
            <a:pPr marL="0" lvl="0" indent="0" algn="ctr" rtl="0">
              <a:spcBef>
                <a:spcPts val="0"/>
              </a:spcBef>
              <a:spcAft>
                <a:spcPts val="0"/>
              </a:spcAft>
              <a:buNone/>
            </a:pPr>
            <a:endParaRPr/>
          </a:p>
        </p:txBody>
      </p:sp>
      <p:pic>
        <p:nvPicPr>
          <p:cNvPr id="55" name="Google Shape;55;p13"/>
          <p:cNvPicPr preferRelativeResize="0"/>
          <p:nvPr/>
        </p:nvPicPr>
        <p:blipFill>
          <a:blip r:embed="rId3">
            <a:alphaModFix/>
          </a:blip>
          <a:stretch>
            <a:fillRect/>
          </a:stretch>
        </p:blipFill>
        <p:spPr>
          <a:xfrm>
            <a:off x="3307338" y="465125"/>
            <a:ext cx="2529326" cy="2529326"/>
          </a:xfrm>
          <a:prstGeom prst="rect">
            <a:avLst/>
          </a:prstGeom>
          <a:noFill/>
          <a:ln>
            <a:noFill/>
          </a:ln>
        </p:spPr>
      </p:pic>
      <p:sp>
        <p:nvSpPr>
          <p:cNvPr id="56" name="Google Shape;56;p13"/>
          <p:cNvSpPr txBox="1">
            <a:spLocks noGrp="1"/>
          </p:cNvSpPr>
          <p:nvPr>
            <p:ph type="subTitle" idx="1"/>
          </p:nvPr>
        </p:nvSpPr>
        <p:spPr>
          <a:xfrm>
            <a:off x="147725" y="4458950"/>
            <a:ext cx="8903700" cy="61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595959"/>
                </a:solidFill>
                <a:latin typeface="Times New Roman"/>
                <a:ea typeface="Times New Roman"/>
                <a:cs typeface="Times New Roman"/>
                <a:sym typeface="Times New Roman"/>
              </a:rPr>
              <a:t>Created: 2020-05-25, Last Edited: 2020-05-29  </a:t>
            </a:r>
            <a:r>
              <a:rPr lang="en" sz="1300" b="1">
                <a:solidFill>
                  <a:srgbClr val="595959"/>
                </a:solidFill>
                <a:latin typeface="Times New Roman"/>
                <a:ea typeface="Times New Roman"/>
                <a:cs typeface="Times New Roman"/>
                <a:sym typeface="Times New Roman"/>
              </a:rPr>
              <a:t>|</a:t>
            </a:r>
            <a:r>
              <a:rPr lang="en" sz="1300">
                <a:solidFill>
                  <a:srgbClr val="595959"/>
                </a:solidFill>
                <a:latin typeface="Times New Roman"/>
                <a:ea typeface="Times New Roman"/>
                <a:cs typeface="Times New Roman"/>
                <a:sym typeface="Times New Roman"/>
              </a:rPr>
              <a:t>  Authors: Abdoulrazack, Alin, Mozart </a:t>
            </a:r>
            <a:r>
              <a:rPr lang="en" sz="1300" b="1">
                <a:solidFill>
                  <a:srgbClr val="595959"/>
                </a:solidFill>
                <a:latin typeface="Times New Roman"/>
                <a:ea typeface="Times New Roman"/>
                <a:cs typeface="Times New Roman"/>
                <a:sym typeface="Times New Roman"/>
              </a:rPr>
              <a:t>|</a:t>
            </a:r>
            <a:r>
              <a:rPr lang="en" sz="1300">
                <a:solidFill>
                  <a:srgbClr val="595959"/>
                </a:solidFill>
                <a:latin typeface="Times New Roman"/>
                <a:ea typeface="Times New Roman"/>
                <a:cs typeface="Times New Roman"/>
                <a:sym typeface="Times New Roman"/>
              </a:rPr>
              <a:t>  Reviewers: Jane. Zoli, Chris </a:t>
            </a:r>
            <a:endParaRPr sz="3800">
              <a:solidFill>
                <a:srgbClr val="595959"/>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595959"/>
              </a:solidFill>
              <a:latin typeface="Nunito"/>
              <a:ea typeface="Nunito"/>
              <a:cs typeface="Nunito"/>
              <a:sym typeface="Nunito"/>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body" idx="1"/>
          </p:nvPr>
        </p:nvSpPr>
        <p:spPr>
          <a:xfrm>
            <a:off x="311700" y="1826425"/>
            <a:ext cx="8520600" cy="1248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6000" b="1">
                <a:solidFill>
                  <a:schemeClr val="dk1"/>
                </a:solidFill>
                <a:latin typeface="Times New Roman"/>
                <a:ea typeface="Times New Roman"/>
                <a:cs typeface="Times New Roman"/>
                <a:sym typeface="Times New Roman"/>
              </a:rPr>
              <a:t>Demo</a:t>
            </a:r>
            <a:endParaRPr sz="6000" b="1">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body" idx="1"/>
          </p:nvPr>
        </p:nvSpPr>
        <p:spPr>
          <a:xfrm>
            <a:off x="311700" y="1826425"/>
            <a:ext cx="8520600" cy="1248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4000" b="1">
                <a:solidFill>
                  <a:schemeClr val="dk1"/>
                </a:solidFill>
                <a:latin typeface="Times New Roman"/>
                <a:ea typeface="Times New Roman"/>
                <a:cs typeface="Times New Roman"/>
                <a:sym typeface="Times New Roman"/>
              </a:rPr>
              <a:t>Access DOM elements</a:t>
            </a:r>
            <a:endParaRPr sz="4000" b="1">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231125" y="17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000000"/>
                </a:solidFill>
                <a:latin typeface="Times New Roman"/>
                <a:ea typeface="Times New Roman"/>
                <a:cs typeface="Times New Roman"/>
                <a:sym typeface="Times New Roman"/>
              </a:rPr>
              <a:t>2- Access DOM elements</a:t>
            </a:r>
            <a:endParaRPr sz="2400"/>
          </a:p>
        </p:txBody>
      </p:sp>
      <p:sp>
        <p:nvSpPr>
          <p:cNvPr id="122" name="Google Shape;122;p24"/>
          <p:cNvSpPr txBox="1">
            <a:spLocks noGrp="1"/>
          </p:cNvSpPr>
          <p:nvPr>
            <p:ph type="body" idx="1"/>
          </p:nvPr>
        </p:nvSpPr>
        <p:spPr>
          <a:xfrm>
            <a:off x="311700" y="819075"/>
            <a:ext cx="8520600" cy="4324500"/>
          </a:xfrm>
          <a:prstGeom prst="rect">
            <a:avLst/>
          </a:prstGeom>
        </p:spPr>
        <p:txBody>
          <a:bodyPr spcFirstLastPara="1" wrap="square" lIns="91425" tIns="91425" rIns="91425" bIns="91425" anchor="t" anchorCtr="0">
            <a:noAutofit/>
          </a:bodyPr>
          <a:lstStyle/>
          <a:p>
            <a:pPr marL="457200" lvl="0" indent="0" algn="l" rtl="0">
              <a:spcBef>
                <a:spcPts val="1100"/>
              </a:spcBef>
              <a:spcAft>
                <a:spcPts val="0"/>
              </a:spcAft>
              <a:buNone/>
            </a:pP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1100"/>
              </a:spcBef>
              <a:spcAft>
                <a:spcPts val="1600"/>
              </a:spcAft>
              <a:buNone/>
            </a:pPr>
            <a:endParaRPr>
              <a:solidFill>
                <a:schemeClr val="dk1"/>
              </a:solidFill>
              <a:highlight>
                <a:srgbClr val="FFFFFF"/>
              </a:highlight>
              <a:latin typeface="Times New Roman"/>
              <a:ea typeface="Times New Roman"/>
              <a:cs typeface="Times New Roman"/>
              <a:sym typeface="Times New Roman"/>
            </a:endParaRPr>
          </a:p>
        </p:txBody>
      </p:sp>
      <p:pic>
        <p:nvPicPr>
          <p:cNvPr id="123" name="Google Shape;123;p24"/>
          <p:cNvPicPr preferRelativeResize="0"/>
          <p:nvPr/>
        </p:nvPicPr>
        <p:blipFill>
          <a:blip r:embed="rId3">
            <a:alphaModFix/>
          </a:blip>
          <a:stretch>
            <a:fillRect/>
          </a:stretch>
        </p:blipFill>
        <p:spPr>
          <a:xfrm>
            <a:off x="2357825" y="1152450"/>
            <a:ext cx="4267200" cy="1200150"/>
          </a:xfrm>
          <a:prstGeom prst="rect">
            <a:avLst/>
          </a:prstGeom>
          <a:noFill/>
          <a:ln>
            <a:noFill/>
          </a:ln>
        </p:spPr>
      </p:pic>
      <p:pic>
        <p:nvPicPr>
          <p:cNvPr id="124" name="Google Shape;124;p24"/>
          <p:cNvPicPr preferRelativeResize="0"/>
          <p:nvPr/>
        </p:nvPicPr>
        <p:blipFill>
          <a:blip r:embed="rId4">
            <a:alphaModFix/>
          </a:blip>
          <a:stretch>
            <a:fillRect/>
          </a:stretch>
        </p:blipFill>
        <p:spPr>
          <a:xfrm>
            <a:off x="2405450" y="3078238"/>
            <a:ext cx="4171950" cy="9048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231125" y="17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000000"/>
                </a:solidFill>
                <a:latin typeface="Times New Roman"/>
                <a:ea typeface="Times New Roman"/>
                <a:cs typeface="Times New Roman"/>
                <a:sym typeface="Times New Roman"/>
              </a:rPr>
              <a:t>2- Navigate between Nodes </a:t>
            </a:r>
            <a:endParaRPr sz="2400"/>
          </a:p>
        </p:txBody>
      </p:sp>
      <p:sp>
        <p:nvSpPr>
          <p:cNvPr id="130" name="Google Shape;130;p25"/>
          <p:cNvSpPr txBox="1">
            <a:spLocks noGrp="1"/>
          </p:cNvSpPr>
          <p:nvPr>
            <p:ph type="body" idx="1"/>
          </p:nvPr>
        </p:nvSpPr>
        <p:spPr>
          <a:xfrm>
            <a:off x="311700" y="819075"/>
            <a:ext cx="8520600" cy="4324500"/>
          </a:xfrm>
          <a:prstGeom prst="rect">
            <a:avLst/>
          </a:prstGeom>
        </p:spPr>
        <p:txBody>
          <a:bodyPr spcFirstLastPara="1" wrap="square" lIns="91425" tIns="91425" rIns="91425" bIns="91425" anchor="t" anchorCtr="0">
            <a:noAutofit/>
          </a:bodyPr>
          <a:lstStyle/>
          <a:p>
            <a:pPr marL="457200" lvl="0" indent="0" algn="l" rtl="0">
              <a:spcBef>
                <a:spcPts val="1100"/>
              </a:spcBef>
              <a:spcAft>
                <a:spcPts val="0"/>
              </a:spcAft>
              <a:buNone/>
            </a:pP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1100"/>
              </a:spcBef>
              <a:spcAft>
                <a:spcPts val="1600"/>
              </a:spcAft>
              <a:buNone/>
            </a:pPr>
            <a:endParaRPr>
              <a:solidFill>
                <a:schemeClr val="dk1"/>
              </a:solidFill>
              <a:highlight>
                <a:srgbClr val="FFFFFF"/>
              </a:highlight>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94000" y="749125"/>
            <a:ext cx="4333200" cy="4018500"/>
          </a:xfrm>
          <a:prstGeom prst="rect">
            <a:avLst/>
          </a:prstGeom>
        </p:spPr>
        <p:txBody>
          <a:bodyPr spcFirstLastPara="1" wrap="square" lIns="91425" tIns="91425" rIns="91425" bIns="91425" anchor="t" anchorCtr="0">
            <a:noAutofit/>
          </a:bodyPr>
          <a:lstStyle/>
          <a:p>
            <a:pPr marL="457200" lvl="0" indent="-342900" algn="l" rtl="0">
              <a:spcBef>
                <a:spcPts val="1100"/>
              </a:spcBef>
              <a:spcAft>
                <a:spcPts val="0"/>
              </a:spcAft>
              <a:buClr>
                <a:srgbClr val="000000"/>
              </a:buClr>
              <a:buSzPts val="1800"/>
              <a:buFont typeface="Times New Roman"/>
              <a:buChar char="●"/>
            </a:pPr>
            <a:r>
              <a:rPr lang="en">
                <a:solidFill>
                  <a:srgbClr val="000000"/>
                </a:solidFill>
                <a:highlight>
                  <a:srgbClr val="F1F1F1"/>
                </a:highlight>
                <a:latin typeface="Times New Roman"/>
                <a:ea typeface="Times New Roman"/>
                <a:cs typeface="Times New Roman"/>
                <a:sym typeface="Times New Roman"/>
              </a:rPr>
              <a:t>.parentNode </a:t>
            </a:r>
            <a:r>
              <a:rPr lang="en">
                <a:solidFill>
                  <a:srgbClr val="000000"/>
                </a:solidFill>
                <a:highlight>
                  <a:srgbClr val="FFFFFF"/>
                </a:highlight>
                <a:latin typeface="Times New Roman"/>
                <a:ea typeface="Times New Roman"/>
                <a:cs typeface="Times New Roman"/>
                <a:sym typeface="Times New Roman"/>
              </a:rPr>
              <a:t> gets you the parent element of a child.  </a:t>
            </a:r>
            <a:endParaRPr>
              <a:solidFill>
                <a:srgbClr val="000000"/>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highlight>
                  <a:srgbClr val="F1F1F1"/>
                </a:highlight>
                <a:latin typeface="Times New Roman"/>
                <a:ea typeface="Times New Roman"/>
                <a:cs typeface="Times New Roman"/>
                <a:sym typeface="Times New Roman"/>
              </a:rPr>
              <a:t>.childNodes[</a:t>
            </a:r>
            <a:r>
              <a:rPr lang="en" i="1">
                <a:solidFill>
                  <a:srgbClr val="000000"/>
                </a:solidFill>
                <a:highlight>
                  <a:srgbClr val="F1F1F1"/>
                </a:highlight>
                <a:latin typeface="Times New Roman"/>
                <a:ea typeface="Times New Roman"/>
                <a:cs typeface="Times New Roman"/>
                <a:sym typeface="Times New Roman"/>
              </a:rPr>
              <a:t>nodenumber</a:t>
            </a:r>
            <a:r>
              <a:rPr lang="en">
                <a:solidFill>
                  <a:srgbClr val="000000"/>
                </a:solidFill>
                <a:highlight>
                  <a:srgbClr val="F1F1F1"/>
                </a:highlight>
                <a:latin typeface="Times New Roman"/>
                <a:ea typeface="Times New Roman"/>
                <a:cs typeface="Times New Roman"/>
                <a:sym typeface="Times New Roman"/>
              </a:rPr>
              <a:t>] </a:t>
            </a:r>
            <a:r>
              <a:rPr lang="en">
                <a:solidFill>
                  <a:srgbClr val="000000"/>
                </a:solidFill>
                <a:highlight>
                  <a:srgbClr val="FFFFFF"/>
                </a:highlight>
                <a:latin typeface="Times New Roman"/>
                <a:ea typeface="Times New Roman"/>
                <a:cs typeface="Times New Roman"/>
                <a:sym typeface="Times New Roman"/>
              </a:rPr>
              <a:t>gets the specified child of a parent element.</a:t>
            </a:r>
            <a:endParaRPr>
              <a:solidFill>
                <a:srgbClr val="000000"/>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highlight>
                  <a:srgbClr val="F1F1F1"/>
                </a:highlight>
                <a:latin typeface="Times New Roman"/>
                <a:ea typeface="Times New Roman"/>
                <a:cs typeface="Times New Roman"/>
                <a:sym typeface="Times New Roman"/>
              </a:rPr>
              <a:t>.firstElementChild </a:t>
            </a:r>
            <a:r>
              <a:rPr lang="en">
                <a:solidFill>
                  <a:srgbClr val="000000"/>
                </a:solidFill>
                <a:highlight>
                  <a:srgbClr val="FFFFFF"/>
                </a:highlight>
                <a:latin typeface="Times New Roman"/>
                <a:ea typeface="Times New Roman"/>
                <a:cs typeface="Times New Roman"/>
                <a:sym typeface="Times New Roman"/>
              </a:rPr>
              <a:t>gets first element child of a parent element.</a:t>
            </a:r>
            <a:endParaRPr>
              <a:solidFill>
                <a:srgbClr val="000000"/>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highlight>
                  <a:srgbClr val="F1F1F1"/>
                </a:highlight>
                <a:latin typeface="Times New Roman"/>
                <a:ea typeface="Times New Roman"/>
                <a:cs typeface="Times New Roman"/>
                <a:sym typeface="Times New Roman"/>
              </a:rPr>
              <a:t>.lastElementChild </a:t>
            </a:r>
            <a:r>
              <a:rPr lang="en">
                <a:solidFill>
                  <a:schemeClr val="dk1"/>
                </a:solidFill>
                <a:highlight>
                  <a:srgbClr val="FFFFFF"/>
                </a:highlight>
                <a:latin typeface="Times New Roman"/>
                <a:ea typeface="Times New Roman"/>
                <a:cs typeface="Times New Roman"/>
                <a:sym typeface="Times New Roman"/>
              </a:rPr>
              <a:t>gets last element child of a parent element.</a:t>
            </a:r>
            <a:endParaRPr>
              <a:solidFill>
                <a:srgbClr val="000000"/>
              </a:solidFill>
              <a:highlight>
                <a:srgbClr val="F1F1F1"/>
              </a:highlight>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highlight>
                  <a:srgbClr val="F1F1F1"/>
                </a:highlight>
                <a:latin typeface="Times New Roman"/>
                <a:ea typeface="Times New Roman"/>
                <a:cs typeface="Times New Roman"/>
                <a:sym typeface="Times New Roman"/>
              </a:rPr>
              <a:t>.nextElementSibling</a:t>
            </a:r>
            <a:r>
              <a:rPr lang="en">
                <a:solidFill>
                  <a:srgbClr val="000000"/>
                </a:solidFill>
                <a:highlight>
                  <a:srgbClr val="FFFFFF"/>
                </a:highlight>
                <a:latin typeface="Times New Roman"/>
                <a:ea typeface="Times New Roman"/>
                <a:cs typeface="Times New Roman"/>
                <a:sym typeface="Times New Roman"/>
              </a:rPr>
              <a:t> gets next sibling element of an element child.</a:t>
            </a:r>
            <a:r>
              <a:rPr lang="en">
                <a:solidFill>
                  <a:srgbClr val="000000"/>
                </a:solidFill>
                <a:highlight>
                  <a:srgbClr val="F1F1F1"/>
                </a:highlight>
                <a:latin typeface="Times New Roman"/>
                <a:ea typeface="Times New Roman"/>
                <a:cs typeface="Times New Roman"/>
                <a:sym typeface="Times New Roman"/>
              </a:rPr>
              <a:t> </a:t>
            </a:r>
            <a:endParaRPr>
              <a:solidFill>
                <a:srgbClr val="000000"/>
              </a:solidFill>
              <a:highlight>
                <a:srgbClr val="F1F1F1"/>
              </a:highlight>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highlight>
                  <a:srgbClr val="F1F1F1"/>
                </a:highlight>
                <a:latin typeface="Times New Roman"/>
                <a:ea typeface="Times New Roman"/>
                <a:cs typeface="Times New Roman"/>
                <a:sym typeface="Times New Roman"/>
              </a:rPr>
              <a:t>.previousSibling </a:t>
            </a:r>
            <a:r>
              <a:rPr lang="en">
                <a:solidFill>
                  <a:schemeClr val="dk1"/>
                </a:solidFill>
                <a:highlight>
                  <a:srgbClr val="FFFFFF"/>
                </a:highlight>
                <a:latin typeface="Times New Roman"/>
                <a:ea typeface="Times New Roman"/>
                <a:cs typeface="Times New Roman"/>
                <a:sym typeface="Times New Roman"/>
              </a:rPr>
              <a:t>gets before sibling element of an element child.</a:t>
            </a:r>
            <a:r>
              <a:rPr lang="en">
                <a:solidFill>
                  <a:schemeClr val="dk1"/>
                </a:solidFill>
                <a:highlight>
                  <a:srgbClr val="F1F1F1"/>
                </a:highlight>
                <a:latin typeface="Times New Roman"/>
                <a:ea typeface="Times New Roman"/>
                <a:cs typeface="Times New Roman"/>
                <a:sym typeface="Times New Roman"/>
              </a:rPr>
              <a:t> </a:t>
            </a:r>
            <a:endParaRPr>
              <a:solidFill>
                <a:srgbClr val="000000"/>
              </a:solidFill>
              <a:highlight>
                <a:srgbClr val="F1F1F1"/>
              </a:highlight>
              <a:latin typeface="Times New Roman"/>
              <a:ea typeface="Times New Roman"/>
              <a:cs typeface="Times New Roman"/>
              <a:sym typeface="Times New Roman"/>
            </a:endParaRPr>
          </a:p>
          <a:p>
            <a:pPr marL="457200" lvl="0" indent="0" algn="l" rtl="0">
              <a:spcBef>
                <a:spcPts val="1100"/>
              </a:spcBef>
              <a:spcAft>
                <a:spcPts val="1100"/>
              </a:spcAft>
              <a:buNone/>
            </a:pPr>
            <a:endParaRPr sz="2000">
              <a:solidFill>
                <a:srgbClr val="DC143C"/>
              </a:solidFill>
              <a:highlight>
                <a:srgbClr val="F1F1F1"/>
              </a:highlight>
              <a:latin typeface="Times New Roman"/>
              <a:ea typeface="Times New Roman"/>
              <a:cs typeface="Times New Roman"/>
              <a:sym typeface="Times New Roman"/>
            </a:endParaRPr>
          </a:p>
        </p:txBody>
      </p:sp>
      <p:sp>
        <p:nvSpPr>
          <p:cNvPr id="132" name="Google Shape;132;p25"/>
          <p:cNvSpPr txBox="1">
            <a:spLocks noGrp="1"/>
          </p:cNvSpPr>
          <p:nvPr>
            <p:ph type="body" idx="1"/>
          </p:nvPr>
        </p:nvSpPr>
        <p:spPr>
          <a:xfrm>
            <a:off x="4651275" y="1027300"/>
            <a:ext cx="4333200" cy="2509200"/>
          </a:xfrm>
          <a:prstGeom prst="rect">
            <a:avLst/>
          </a:prstGeom>
        </p:spPr>
        <p:txBody>
          <a:bodyPr spcFirstLastPara="1" wrap="square" lIns="91425" tIns="91425" rIns="91425" bIns="91425" anchor="t" anchorCtr="0">
            <a:noAutofit/>
          </a:bodyPr>
          <a:lstStyle/>
          <a:p>
            <a:pPr marL="457200" lvl="0" indent="-342900" algn="l" rtl="0">
              <a:spcBef>
                <a:spcPts val="1100"/>
              </a:spcBef>
              <a:spcAft>
                <a:spcPts val="0"/>
              </a:spcAft>
              <a:buClr>
                <a:schemeClr val="dk1"/>
              </a:buClr>
              <a:buSzPts val="1800"/>
              <a:buFont typeface="Times New Roman"/>
              <a:buChar char="●"/>
            </a:pPr>
            <a:r>
              <a:rPr lang="en">
                <a:solidFill>
                  <a:schemeClr val="dk1"/>
                </a:solidFill>
                <a:highlight>
                  <a:srgbClr val="F1F1F1"/>
                </a:highlight>
                <a:latin typeface="Times New Roman"/>
                <a:ea typeface="Times New Roman"/>
                <a:cs typeface="Times New Roman"/>
                <a:sym typeface="Times New Roman"/>
              </a:rPr>
              <a:t>.innerHTML</a:t>
            </a:r>
            <a:r>
              <a:rPr lang="en">
                <a:solidFill>
                  <a:schemeClr val="dk1"/>
                </a:solidFill>
                <a:highlight>
                  <a:srgbClr val="FFFFFF"/>
                </a:highlight>
                <a:latin typeface="Times New Roman"/>
                <a:ea typeface="Times New Roman"/>
                <a:cs typeface="Times New Roman"/>
                <a:sym typeface="Times New Roman"/>
              </a:rPr>
              <a:t> gets the content of the element.</a:t>
            </a:r>
            <a:endParaRPr>
              <a:solidFill>
                <a:schemeClr val="dk1"/>
              </a:solidFill>
              <a:highlight>
                <a:srgbClr val="FFFFFF"/>
              </a:highlight>
              <a:latin typeface="Times New Roman"/>
              <a:ea typeface="Times New Roman"/>
              <a:cs typeface="Times New Roman"/>
              <a:sym typeface="Times New Roman"/>
            </a:endParaRPr>
          </a:p>
          <a:p>
            <a:pPr marL="457200" lvl="0" indent="0" algn="l" rtl="0">
              <a:spcBef>
                <a:spcPts val="1100"/>
              </a:spcBef>
              <a:spcAft>
                <a:spcPts val="1100"/>
              </a:spcAft>
              <a:buNone/>
            </a:pPr>
            <a:endParaRPr sz="2000">
              <a:solidFill>
                <a:srgbClr val="DC143C"/>
              </a:solidFill>
              <a:highlight>
                <a:srgbClr val="F1F1F1"/>
              </a:highlight>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body" idx="1"/>
          </p:nvPr>
        </p:nvSpPr>
        <p:spPr>
          <a:xfrm>
            <a:off x="311700" y="1826425"/>
            <a:ext cx="8520600" cy="1248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6000" b="1">
                <a:solidFill>
                  <a:schemeClr val="dk1"/>
                </a:solidFill>
                <a:latin typeface="Times New Roman"/>
                <a:ea typeface="Times New Roman"/>
                <a:cs typeface="Times New Roman"/>
                <a:sym typeface="Times New Roman"/>
              </a:rPr>
              <a:t>Demo</a:t>
            </a:r>
            <a:endParaRPr sz="6000" b="1">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body" idx="1"/>
          </p:nvPr>
        </p:nvSpPr>
        <p:spPr>
          <a:xfrm>
            <a:off x="311700" y="1826425"/>
            <a:ext cx="8520600" cy="1248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6000" b="1">
                <a:solidFill>
                  <a:schemeClr val="dk1"/>
                </a:solidFill>
                <a:latin typeface="Times New Roman"/>
                <a:ea typeface="Times New Roman"/>
                <a:cs typeface="Times New Roman"/>
                <a:sym typeface="Times New Roman"/>
              </a:rPr>
              <a:t>exercise</a:t>
            </a:r>
            <a:endParaRPr sz="6000" b="1">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Events and Handlers</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1564376" y="450981"/>
            <a:ext cx="178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Event </a:t>
            </a:r>
            <a:endParaRPr dirty="0"/>
          </a:p>
        </p:txBody>
      </p:sp>
      <p:sp>
        <p:nvSpPr>
          <p:cNvPr id="154" name="Google Shape;154;p29"/>
          <p:cNvSpPr txBox="1"/>
          <p:nvPr/>
        </p:nvSpPr>
        <p:spPr>
          <a:xfrm>
            <a:off x="5728083" y="362596"/>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dirty="0">
                <a:solidFill>
                  <a:schemeClr val="dk1"/>
                </a:solidFill>
              </a:rPr>
              <a:t>Handler</a:t>
            </a:r>
            <a:endParaRPr dirty="0"/>
          </a:p>
        </p:txBody>
      </p:sp>
      <p:sp>
        <p:nvSpPr>
          <p:cNvPr id="2" name="Arrow: Right 1">
            <a:extLst>
              <a:ext uri="{FF2B5EF4-FFF2-40B4-BE49-F238E27FC236}">
                <a16:creationId xmlns:a16="http://schemas.microsoft.com/office/drawing/2014/main" id="{C5263C51-6F86-4A17-9AB8-D95EB18FCCDB}"/>
              </a:ext>
            </a:extLst>
          </p:cNvPr>
          <p:cNvSpPr/>
          <p:nvPr/>
        </p:nvSpPr>
        <p:spPr>
          <a:xfrm>
            <a:off x="4073769" y="1939487"/>
            <a:ext cx="1172307" cy="674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Google Shape;153;p29">
            <a:extLst>
              <a:ext uri="{FF2B5EF4-FFF2-40B4-BE49-F238E27FC236}">
                <a16:creationId xmlns:a16="http://schemas.microsoft.com/office/drawing/2014/main" id="{D00E9A2B-5BE8-44D0-9523-BDC1815CA268}"/>
              </a:ext>
            </a:extLst>
          </p:cNvPr>
          <p:cNvSpPr txBox="1">
            <a:spLocks/>
          </p:cNvSpPr>
          <p:nvPr/>
        </p:nvSpPr>
        <p:spPr>
          <a:xfrm>
            <a:off x="953386" y="1499872"/>
            <a:ext cx="3032460" cy="17943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0">
              <a:spcBef>
                <a:spcPts val="1600"/>
              </a:spcBef>
              <a:spcAft>
                <a:spcPts val="1600"/>
              </a:spcAft>
              <a:buFont typeface="Arial"/>
              <a:buNone/>
            </a:pPr>
            <a:r>
              <a:rPr lang="en-GB" sz="2400" dirty="0"/>
              <a:t>Something has happened</a:t>
            </a:r>
          </a:p>
        </p:txBody>
      </p:sp>
      <p:sp>
        <p:nvSpPr>
          <p:cNvPr id="7" name="Google Shape;153;p29">
            <a:extLst>
              <a:ext uri="{FF2B5EF4-FFF2-40B4-BE49-F238E27FC236}">
                <a16:creationId xmlns:a16="http://schemas.microsoft.com/office/drawing/2014/main" id="{8E5A6983-2DF8-4E5C-962A-4780702167BC}"/>
              </a:ext>
            </a:extLst>
          </p:cNvPr>
          <p:cNvSpPr txBox="1">
            <a:spLocks/>
          </p:cNvSpPr>
          <p:nvPr/>
        </p:nvSpPr>
        <p:spPr>
          <a:xfrm>
            <a:off x="5728083" y="1499872"/>
            <a:ext cx="2511935" cy="4821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0">
              <a:spcBef>
                <a:spcPts val="1600"/>
              </a:spcBef>
              <a:spcAft>
                <a:spcPts val="1600"/>
              </a:spcAft>
              <a:buFont typeface="Arial"/>
              <a:buNone/>
            </a:pPr>
            <a:r>
              <a:rPr lang="en-GB" sz="2400" dirty="0"/>
              <a:t>Do some thing about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1564376" y="450981"/>
            <a:ext cx="178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Event </a:t>
            </a:r>
            <a:endParaRPr b="1" dirty="0"/>
          </a:p>
        </p:txBody>
      </p:sp>
      <p:sp>
        <p:nvSpPr>
          <p:cNvPr id="154" name="Google Shape;154;p29"/>
          <p:cNvSpPr txBox="1"/>
          <p:nvPr/>
        </p:nvSpPr>
        <p:spPr>
          <a:xfrm>
            <a:off x="5728083" y="362596"/>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solidFill>
                  <a:schemeClr val="dk1"/>
                </a:solidFill>
              </a:rPr>
              <a:t>Handler</a:t>
            </a:r>
            <a:endParaRPr b="1" dirty="0"/>
          </a:p>
        </p:txBody>
      </p:sp>
      <p:sp>
        <p:nvSpPr>
          <p:cNvPr id="2" name="Arrow: Right 1">
            <a:extLst>
              <a:ext uri="{FF2B5EF4-FFF2-40B4-BE49-F238E27FC236}">
                <a16:creationId xmlns:a16="http://schemas.microsoft.com/office/drawing/2014/main" id="{C5263C51-6F86-4A17-9AB8-D95EB18FCCDB}"/>
              </a:ext>
            </a:extLst>
          </p:cNvPr>
          <p:cNvSpPr/>
          <p:nvPr/>
        </p:nvSpPr>
        <p:spPr>
          <a:xfrm>
            <a:off x="4114800" y="2367379"/>
            <a:ext cx="1172307" cy="6740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Google Shape;153;p29">
            <a:extLst>
              <a:ext uri="{FF2B5EF4-FFF2-40B4-BE49-F238E27FC236}">
                <a16:creationId xmlns:a16="http://schemas.microsoft.com/office/drawing/2014/main" id="{D00E9A2B-5BE8-44D0-9523-BDC1815CA268}"/>
              </a:ext>
            </a:extLst>
          </p:cNvPr>
          <p:cNvSpPr txBox="1">
            <a:spLocks/>
          </p:cNvSpPr>
          <p:nvPr/>
        </p:nvSpPr>
        <p:spPr>
          <a:xfrm>
            <a:off x="771207" y="1042330"/>
            <a:ext cx="3032460" cy="8971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0">
              <a:spcBef>
                <a:spcPts val="1600"/>
              </a:spcBef>
              <a:spcAft>
                <a:spcPts val="1600"/>
              </a:spcAft>
              <a:buFont typeface="Arial"/>
              <a:buNone/>
            </a:pPr>
            <a:r>
              <a:rPr lang="en-GB" sz="2400" dirty="0"/>
              <a:t>It starts to rain</a:t>
            </a:r>
          </a:p>
        </p:txBody>
      </p:sp>
      <p:sp>
        <p:nvSpPr>
          <p:cNvPr id="9" name="Google Shape;153;p29">
            <a:extLst>
              <a:ext uri="{FF2B5EF4-FFF2-40B4-BE49-F238E27FC236}">
                <a16:creationId xmlns:a16="http://schemas.microsoft.com/office/drawing/2014/main" id="{2D0269AE-B335-441B-8191-FD2FB653590D}"/>
              </a:ext>
            </a:extLst>
          </p:cNvPr>
          <p:cNvSpPr txBox="1">
            <a:spLocks/>
          </p:cNvSpPr>
          <p:nvPr/>
        </p:nvSpPr>
        <p:spPr>
          <a:xfrm>
            <a:off x="5340335" y="1023681"/>
            <a:ext cx="3032460" cy="8971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0">
              <a:spcBef>
                <a:spcPts val="1600"/>
              </a:spcBef>
              <a:spcAft>
                <a:spcPts val="1600"/>
              </a:spcAft>
              <a:buFont typeface="Arial"/>
              <a:buNone/>
            </a:pPr>
            <a:r>
              <a:rPr lang="en-GB" sz="2400" dirty="0"/>
              <a:t>Get out umbrella</a:t>
            </a:r>
          </a:p>
        </p:txBody>
      </p:sp>
      <p:sp>
        <p:nvSpPr>
          <p:cNvPr id="10" name="Google Shape;153;p29">
            <a:extLst>
              <a:ext uri="{FF2B5EF4-FFF2-40B4-BE49-F238E27FC236}">
                <a16:creationId xmlns:a16="http://schemas.microsoft.com/office/drawing/2014/main" id="{DD01BC67-238A-4C05-A988-880DD2590DD7}"/>
              </a:ext>
            </a:extLst>
          </p:cNvPr>
          <p:cNvSpPr txBox="1">
            <a:spLocks/>
          </p:cNvSpPr>
          <p:nvPr/>
        </p:nvSpPr>
        <p:spPr>
          <a:xfrm>
            <a:off x="771207" y="2015345"/>
            <a:ext cx="3032460" cy="8971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0">
              <a:spcBef>
                <a:spcPts val="1600"/>
              </a:spcBef>
              <a:spcAft>
                <a:spcPts val="1600"/>
              </a:spcAft>
              <a:buFont typeface="Arial"/>
              <a:buNone/>
            </a:pPr>
            <a:r>
              <a:rPr lang="en-GB" sz="2400" dirty="0"/>
              <a:t>I get robbed</a:t>
            </a:r>
          </a:p>
        </p:txBody>
      </p:sp>
      <p:sp>
        <p:nvSpPr>
          <p:cNvPr id="11" name="Google Shape;153;p29">
            <a:extLst>
              <a:ext uri="{FF2B5EF4-FFF2-40B4-BE49-F238E27FC236}">
                <a16:creationId xmlns:a16="http://schemas.microsoft.com/office/drawing/2014/main" id="{3AF6A1D4-92F5-47BD-8B40-7282B4B564A3}"/>
              </a:ext>
            </a:extLst>
          </p:cNvPr>
          <p:cNvSpPr txBox="1">
            <a:spLocks/>
          </p:cNvSpPr>
          <p:nvPr/>
        </p:nvSpPr>
        <p:spPr>
          <a:xfrm>
            <a:off x="5398948" y="2144298"/>
            <a:ext cx="3032460" cy="8971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0">
              <a:spcBef>
                <a:spcPts val="1600"/>
              </a:spcBef>
              <a:spcAft>
                <a:spcPts val="1600"/>
              </a:spcAft>
              <a:buFont typeface="Arial"/>
              <a:buNone/>
            </a:pPr>
            <a:r>
              <a:rPr lang="en-GB" sz="2400" dirty="0"/>
              <a:t>Call the police</a:t>
            </a:r>
          </a:p>
        </p:txBody>
      </p:sp>
      <p:sp>
        <p:nvSpPr>
          <p:cNvPr id="12" name="Google Shape;153;p29">
            <a:extLst>
              <a:ext uri="{FF2B5EF4-FFF2-40B4-BE49-F238E27FC236}">
                <a16:creationId xmlns:a16="http://schemas.microsoft.com/office/drawing/2014/main" id="{0239C44C-5413-4A1E-A343-ED0DD6DCA922}"/>
              </a:ext>
            </a:extLst>
          </p:cNvPr>
          <p:cNvSpPr txBox="1">
            <a:spLocks/>
          </p:cNvSpPr>
          <p:nvPr/>
        </p:nvSpPr>
        <p:spPr>
          <a:xfrm>
            <a:off x="771207" y="3357637"/>
            <a:ext cx="3032460" cy="8971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0">
              <a:spcBef>
                <a:spcPts val="1600"/>
              </a:spcBef>
              <a:spcAft>
                <a:spcPts val="1600"/>
              </a:spcAft>
              <a:buFont typeface="Arial"/>
              <a:buNone/>
            </a:pPr>
            <a:r>
              <a:rPr lang="en-GB" sz="2400" dirty="0"/>
              <a:t>Boyfriend calls</a:t>
            </a:r>
          </a:p>
        </p:txBody>
      </p:sp>
      <p:sp>
        <p:nvSpPr>
          <p:cNvPr id="13" name="Google Shape;153;p29">
            <a:extLst>
              <a:ext uri="{FF2B5EF4-FFF2-40B4-BE49-F238E27FC236}">
                <a16:creationId xmlns:a16="http://schemas.microsoft.com/office/drawing/2014/main" id="{47C4B674-C967-493B-981E-EB876ED8CA31}"/>
              </a:ext>
            </a:extLst>
          </p:cNvPr>
          <p:cNvSpPr txBox="1">
            <a:spLocks/>
          </p:cNvSpPr>
          <p:nvPr/>
        </p:nvSpPr>
        <p:spPr>
          <a:xfrm>
            <a:off x="5398948" y="3264915"/>
            <a:ext cx="3032460" cy="8971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0">
              <a:spcBef>
                <a:spcPts val="1600"/>
              </a:spcBef>
              <a:spcAft>
                <a:spcPts val="1600"/>
              </a:spcAft>
              <a:buFont typeface="Arial"/>
              <a:buNone/>
            </a:pPr>
            <a:r>
              <a:rPr lang="en-GB" sz="2400" dirty="0"/>
              <a:t>Block number</a:t>
            </a:r>
          </a:p>
        </p:txBody>
      </p:sp>
    </p:spTree>
    <p:extLst>
      <p:ext uri="{BB962C8B-B14F-4D97-AF65-F5344CB8AC3E}">
        <p14:creationId xmlns:p14="http://schemas.microsoft.com/office/powerpoint/2010/main" val="410327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10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10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10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fade">
                                      <p:cBhvr>
                                        <p:cTn id="27" dur="10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10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Examples of Web browser events</a:t>
            </a:r>
            <a:endParaRPr b="1" dirty="0"/>
          </a:p>
        </p:txBody>
      </p:sp>
      <p:sp>
        <p:nvSpPr>
          <p:cNvPr id="4" name="TextBox 3">
            <a:extLst>
              <a:ext uri="{FF2B5EF4-FFF2-40B4-BE49-F238E27FC236}">
                <a16:creationId xmlns:a16="http://schemas.microsoft.com/office/drawing/2014/main" id="{3ECFC85C-C3A7-4C22-986B-FDB2940EF4E3}"/>
              </a:ext>
            </a:extLst>
          </p:cNvPr>
          <p:cNvSpPr txBox="1"/>
          <p:nvPr/>
        </p:nvSpPr>
        <p:spPr>
          <a:xfrm>
            <a:off x="410307" y="1101970"/>
            <a:ext cx="5756030" cy="2308324"/>
          </a:xfrm>
          <a:prstGeom prst="rect">
            <a:avLst/>
          </a:prstGeom>
          <a:noFill/>
        </p:spPr>
        <p:txBody>
          <a:bodyPr wrap="square" rtlCol="0">
            <a:spAutoFit/>
          </a:bodyPr>
          <a:lstStyle/>
          <a:p>
            <a:pPr marL="285750" indent="-285750">
              <a:buFont typeface="Arial" panose="020B0604020202020204" pitchFamily="34" charset="0"/>
              <a:buChar char="•"/>
            </a:pPr>
            <a:r>
              <a:rPr lang="en-GB" sz="2400" dirty="0"/>
              <a:t>click</a:t>
            </a:r>
          </a:p>
          <a:p>
            <a:pPr marL="285750" indent="-285750">
              <a:buFont typeface="Arial" panose="020B0604020202020204" pitchFamily="34" charset="0"/>
              <a:buChar char="•"/>
            </a:pPr>
            <a:r>
              <a:rPr lang="en-GB" sz="2400" dirty="0"/>
              <a:t>keypress</a:t>
            </a:r>
          </a:p>
          <a:p>
            <a:pPr marL="285750" indent="-285750">
              <a:buFont typeface="Arial" panose="020B0604020202020204" pitchFamily="34" charset="0"/>
              <a:buChar char="•"/>
            </a:pPr>
            <a:r>
              <a:rPr lang="en-GB" sz="2400" dirty="0"/>
              <a:t>drag</a:t>
            </a:r>
          </a:p>
          <a:p>
            <a:pPr marL="285750" indent="-285750">
              <a:buFont typeface="Arial" panose="020B0604020202020204" pitchFamily="34" charset="0"/>
              <a:buChar char="•"/>
            </a:pPr>
            <a:r>
              <a:rPr lang="en-GB" sz="2400" dirty="0"/>
              <a:t>message</a:t>
            </a:r>
          </a:p>
          <a:p>
            <a:pPr marL="285750" indent="-285750">
              <a:buFont typeface="Arial" panose="020B0604020202020204" pitchFamily="34" charset="0"/>
              <a:buChar char="•"/>
            </a:pPr>
            <a:r>
              <a:rPr lang="en-GB" sz="2400" dirty="0"/>
              <a:t>mouseover</a:t>
            </a:r>
          </a:p>
          <a:p>
            <a:pPr marL="285750" indent="-285750">
              <a:buFont typeface="Arial" panose="020B0604020202020204" pitchFamily="34" charset="0"/>
              <a:buChar char="•"/>
            </a:pPr>
            <a:r>
              <a:rPr lang="en-GB" sz="2400" dirty="0"/>
              <a:t>scroll</a:t>
            </a:r>
          </a:p>
        </p:txBody>
      </p:sp>
      <p:sp>
        <p:nvSpPr>
          <p:cNvPr id="10" name="TextBox 9">
            <a:extLst>
              <a:ext uri="{FF2B5EF4-FFF2-40B4-BE49-F238E27FC236}">
                <a16:creationId xmlns:a16="http://schemas.microsoft.com/office/drawing/2014/main" id="{C3F4F768-5524-4CD5-B96B-029DBB51F3A6}"/>
              </a:ext>
            </a:extLst>
          </p:cNvPr>
          <p:cNvSpPr txBox="1"/>
          <p:nvPr/>
        </p:nvSpPr>
        <p:spPr>
          <a:xfrm>
            <a:off x="662354" y="4224681"/>
            <a:ext cx="4572000" cy="307777"/>
          </a:xfrm>
          <a:prstGeom prst="rect">
            <a:avLst/>
          </a:prstGeom>
          <a:noFill/>
        </p:spPr>
        <p:txBody>
          <a:bodyPr wrap="square">
            <a:spAutoFit/>
          </a:bodyPr>
          <a:lstStyle/>
          <a:p>
            <a:r>
              <a:rPr lang="en-GB" dirty="0"/>
              <a:t>https://developer.mozilla.org/en-US/docs/Web/Events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1933875"/>
            <a:ext cx="8520600" cy="100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Times New Roman"/>
                <a:ea typeface="Times New Roman"/>
                <a:cs typeface="Times New Roman"/>
                <a:sym typeface="Times New Roman"/>
              </a:rPr>
              <a:t>						</a:t>
            </a:r>
            <a:r>
              <a:rPr lang="en" sz="3000" b="1">
                <a:solidFill>
                  <a:srgbClr val="333333"/>
                </a:solidFill>
                <a:highlight>
                  <a:srgbClr val="FFFFFF"/>
                </a:highlight>
              </a:rPr>
              <a:t>JS in the Browser</a:t>
            </a:r>
            <a:endParaRPr sz="3000" b="1">
              <a:solidFill>
                <a:srgbClr val="333333"/>
              </a:solidFill>
              <a:highlight>
                <a:srgbClr val="FFFFFF"/>
              </a:highlight>
            </a:endParaRPr>
          </a:p>
          <a:p>
            <a:pPr marL="0" lvl="0" indent="0" algn="ctr" rtl="0">
              <a:spcBef>
                <a:spcPts val="0"/>
              </a:spcBef>
              <a:spcAft>
                <a:spcPts val="0"/>
              </a:spcAft>
              <a:buNone/>
            </a:pPr>
            <a:r>
              <a:rPr lang="en" sz="3500" b="1">
                <a:solidFill>
                  <a:srgbClr val="333333"/>
                </a:solidFill>
                <a:highlight>
                  <a:srgbClr val="FFFFFF"/>
                </a:highlight>
              </a:rPr>
              <a:t>DOM</a:t>
            </a:r>
            <a:endParaRPr sz="3500" b="1">
              <a:solidFill>
                <a:srgbClr val="333333"/>
              </a:solidFill>
              <a:highlight>
                <a:srgbClr val="FFFFFF"/>
              </a:highlight>
            </a:endParaRPr>
          </a:p>
          <a:p>
            <a:pPr marL="0" lvl="0" indent="0" algn="l" rtl="0">
              <a:spcBef>
                <a:spcPts val="0"/>
              </a:spcBef>
              <a:spcAft>
                <a:spcPts val="0"/>
              </a:spcAft>
              <a:buNone/>
            </a:pPr>
            <a:endParaRPr sz="3600" b="1">
              <a:solidFill>
                <a:srgbClr val="434343"/>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Interacting with DOM elements</a:t>
            </a:r>
            <a:endParaRPr/>
          </a:p>
        </p:txBody>
      </p:sp>
      <p:pic>
        <p:nvPicPr>
          <p:cNvPr id="168" name="Google Shape;168;p31"/>
          <p:cNvPicPr preferRelativeResize="0"/>
          <p:nvPr/>
        </p:nvPicPr>
        <p:blipFill>
          <a:blip r:embed="rId3">
            <a:alphaModFix/>
          </a:blip>
          <a:stretch>
            <a:fillRect/>
          </a:stretch>
        </p:blipFill>
        <p:spPr>
          <a:xfrm>
            <a:off x="976512" y="1144250"/>
            <a:ext cx="7190976" cy="3554225"/>
          </a:xfrm>
          <a:prstGeom prst="rect">
            <a:avLst/>
          </a:prstGeom>
          <a:noFill/>
          <a:ln>
            <a:noFill/>
          </a:ln>
        </p:spPr>
      </p:pic>
      <p:sp>
        <p:nvSpPr>
          <p:cNvPr id="169" name="Google Shape;169;p31"/>
          <p:cNvSpPr txBox="1"/>
          <p:nvPr/>
        </p:nvSpPr>
        <p:spPr>
          <a:xfrm>
            <a:off x="7221200" y="4515575"/>
            <a:ext cx="1865400" cy="4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t>Photo src: https://www.webstepbook.com/supplements/slides/ch07-javascript.shtml</a:t>
            </a:r>
            <a:endParaRP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1000"/>
                                        <p:tgtEl>
                                          <p:spTgt spid="168"/>
                                        </p:tgtEl>
                                      </p:cBhvr>
                                    </p:animEffect>
                                  </p:childTnLst>
                                </p:cTn>
                              </p:par>
                              <p:par>
                                <p:cTn id="8" presetID="10" presetClass="entr" presetSubtype="0" fill="hold" nodeType="withEffect">
                                  <p:stCondLst>
                                    <p:cond delay="0"/>
                                  </p:stCondLst>
                                  <p:childTnLst>
                                    <p:set>
                                      <p:cBhvr>
                                        <p:cTn id="9" dur="1" fill="hold">
                                          <p:stCondLst>
                                            <p:cond delay="0"/>
                                          </p:stCondLst>
                                        </p:cTn>
                                        <p:tgtEl>
                                          <p:spTgt spid="169"/>
                                        </p:tgtEl>
                                        <p:attrNameLst>
                                          <p:attrName>style.visibility</p:attrName>
                                        </p:attrNameLst>
                                      </p:cBhvr>
                                      <p:to>
                                        <p:strVal val="visible"/>
                                      </p:to>
                                    </p:set>
                                    <p:animEffect transition="in" filter="fade">
                                      <p:cBhvr>
                                        <p:cTn id="10"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Interacting with DOM elements - the code</a:t>
            </a:r>
            <a:endParaRPr/>
          </a:p>
        </p:txBody>
      </p:sp>
      <p:sp>
        <p:nvSpPr>
          <p:cNvPr id="175" name="Google Shape;175;p32"/>
          <p:cNvSpPr txBox="1">
            <a:spLocks noGrp="1"/>
          </p:cNvSpPr>
          <p:nvPr>
            <p:ph type="body" idx="1"/>
          </p:nvPr>
        </p:nvSpPr>
        <p:spPr>
          <a:xfrm>
            <a:off x="311700" y="1152475"/>
            <a:ext cx="8520600" cy="3416400"/>
          </a:xfrm>
          <a:prstGeom prst="rect">
            <a:avLst/>
          </a:prstGeom>
          <a:ln>
            <a:noFill/>
          </a:ln>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Get the element</a:t>
            </a:r>
            <a:endParaRPr dirty="0"/>
          </a:p>
          <a:p>
            <a:pPr marL="914400" lvl="0" indent="0" algn="l" rtl="0">
              <a:spcBef>
                <a:spcPts val="1600"/>
              </a:spcBef>
              <a:spcAft>
                <a:spcPts val="0"/>
              </a:spcAft>
              <a:buNone/>
            </a:pPr>
            <a:r>
              <a:rPr lang="en" dirty="0">
                <a:solidFill>
                  <a:srgbClr val="1155CC"/>
                </a:solidFill>
              </a:rPr>
              <a:t>const myElement</a:t>
            </a:r>
            <a:r>
              <a:rPr lang="en" dirty="0"/>
              <a:t> = </a:t>
            </a:r>
            <a:r>
              <a:rPr lang="en" dirty="0">
                <a:solidFill>
                  <a:srgbClr val="A64D79"/>
                </a:solidFill>
              </a:rPr>
              <a:t>document</a:t>
            </a:r>
            <a:r>
              <a:rPr lang="en" dirty="0"/>
              <a:t>.</a:t>
            </a:r>
            <a:r>
              <a:rPr lang="en" dirty="0">
                <a:solidFill>
                  <a:srgbClr val="E69138"/>
                </a:solidFill>
              </a:rPr>
              <a:t>querySelector</a:t>
            </a:r>
            <a:r>
              <a:rPr lang="en" dirty="0"/>
              <a:t>(</a:t>
            </a:r>
            <a:r>
              <a:rPr lang="en" dirty="0">
                <a:solidFill>
                  <a:srgbClr val="6AA84F"/>
                </a:solidFill>
              </a:rPr>
              <a:t>‘button’</a:t>
            </a:r>
            <a:r>
              <a:rPr lang="en" dirty="0"/>
              <a:t>);</a:t>
            </a:r>
            <a:endParaRPr dirty="0"/>
          </a:p>
          <a:p>
            <a:pPr marL="114300" lvl="0" indent="0" algn="l" rtl="0">
              <a:spcBef>
                <a:spcPts val="1600"/>
              </a:spcBef>
              <a:spcAft>
                <a:spcPts val="0"/>
              </a:spcAft>
              <a:buSzPts val="1800"/>
              <a:buNone/>
            </a:pPr>
            <a:r>
              <a:rPr lang="en" dirty="0"/>
              <a:t>Listen for an event</a:t>
            </a:r>
            <a:endParaRPr dirty="0"/>
          </a:p>
          <a:p>
            <a:pPr marL="457200" lvl="0" indent="0" algn="l" rtl="0">
              <a:spcBef>
                <a:spcPts val="1600"/>
              </a:spcBef>
              <a:spcAft>
                <a:spcPts val="0"/>
              </a:spcAft>
              <a:buNone/>
            </a:pPr>
            <a:r>
              <a:rPr lang="en" dirty="0"/>
              <a:t>	</a:t>
            </a:r>
            <a:r>
              <a:rPr lang="en" dirty="0">
                <a:solidFill>
                  <a:srgbClr val="1155CC"/>
                </a:solidFill>
              </a:rPr>
              <a:t>myElement</a:t>
            </a:r>
            <a:r>
              <a:rPr lang="en" dirty="0"/>
              <a:t>.</a:t>
            </a:r>
            <a:r>
              <a:rPr lang="en" dirty="0">
                <a:solidFill>
                  <a:srgbClr val="E69138"/>
                </a:solidFill>
              </a:rPr>
              <a:t>addEventListener(</a:t>
            </a:r>
            <a:r>
              <a:rPr lang="en" dirty="0">
                <a:solidFill>
                  <a:srgbClr val="6AA84F"/>
                </a:solidFill>
              </a:rPr>
              <a:t>‘click’, ...</a:t>
            </a:r>
            <a:r>
              <a:rPr lang="en" dirty="0">
                <a:solidFill>
                  <a:srgbClr val="E69138"/>
                </a:solidFill>
              </a:rPr>
              <a:t>)</a:t>
            </a:r>
            <a:endParaRPr dirty="0">
              <a:solidFill>
                <a:srgbClr val="E69138"/>
              </a:solidFill>
            </a:endParaRPr>
          </a:p>
          <a:p>
            <a:pPr marL="114300" marR="0" lvl="0" indent="0" algn="l" rtl="0">
              <a:lnSpc>
                <a:spcPct val="115000"/>
              </a:lnSpc>
              <a:spcBef>
                <a:spcPts val="1600"/>
              </a:spcBef>
              <a:spcAft>
                <a:spcPts val="0"/>
              </a:spcAft>
              <a:buSzPts val="1800"/>
              <a:buNone/>
            </a:pPr>
            <a:r>
              <a:rPr lang="en" dirty="0"/>
              <a:t>Do something</a:t>
            </a:r>
            <a:endParaRPr dirty="0"/>
          </a:p>
          <a:p>
            <a:pPr marL="457200" lvl="0" indent="0" algn="l" rtl="0">
              <a:spcBef>
                <a:spcPts val="1600"/>
              </a:spcBef>
              <a:spcAft>
                <a:spcPts val="1600"/>
              </a:spcAft>
              <a:buNone/>
            </a:pPr>
            <a:r>
              <a:rPr lang="en" dirty="0">
                <a:solidFill>
                  <a:srgbClr val="1155CC"/>
                </a:solidFill>
              </a:rPr>
              <a:t>myElement</a:t>
            </a:r>
            <a:r>
              <a:rPr lang="en" dirty="0"/>
              <a:t>.</a:t>
            </a:r>
            <a:r>
              <a:rPr lang="en" dirty="0">
                <a:solidFill>
                  <a:srgbClr val="E69138"/>
                </a:solidFill>
              </a:rPr>
              <a:t>addEventListener(</a:t>
            </a:r>
            <a:r>
              <a:rPr lang="en" dirty="0">
                <a:solidFill>
                  <a:srgbClr val="6AA84F"/>
                </a:solidFill>
              </a:rPr>
              <a:t>‘click’, </a:t>
            </a:r>
            <a:r>
              <a:rPr lang="en" dirty="0">
                <a:solidFill>
                  <a:srgbClr val="CC0000"/>
                </a:solidFill>
              </a:rPr>
              <a:t>function () { // add code </a:t>
            </a:r>
            <a:r>
              <a:rPr lang="en" dirty="0">
                <a:solidFill>
                  <a:srgbClr val="6AA84F"/>
                </a:solidFill>
              </a:rPr>
              <a:t>}</a:t>
            </a:r>
            <a:r>
              <a:rPr lang="en" dirty="0">
                <a:solidFill>
                  <a:srgbClr val="E69138"/>
                </a:solidFill>
              </a:rPr>
              <a:t>)</a:t>
            </a:r>
            <a:endParaRPr dirty="0"/>
          </a:p>
        </p:txBody>
      </p:sp>
      <p:sp>
        <p:nvSpPr>
          <p:cNvPr id="176" name="Google Shape;176;p32"/>
          <p:cNvSpPr/>
          <p:nvPr/>
        </p:nvSpPr>
        <p:spPr>
          <a:xfrm>
            <a:off x="5448199" y="2327075"/>
            <a:ext cx="1963325" cy="1228199"/>
          </a:xfrm>
          <a:prstGeom prst="cloudCallout">
            <a:avLst>
              <a:gd name="adj1" fmla="val -20833"/>
              <a:gd name="adj2" fmla="val 62500"/>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Function that handles the event</a:t>
            </a:r>
            <a:endParaRPr dirty="0"/>
          </a:p>
        </p:txBody>
      </p:sp>
      <p:pic>
        <p:nvPicPr>
          <p:cNvPr id="177" name="Google Shape;177;p32"/>
          <p:cNvPicPr preferRelativeResize="0"/>
          <p:nvPr/>
        </p:nvPicPr>
        <p:blipFill>
          <a:blip r:embed="rId3">
            <a:alphaModFix/>
          </a:blip>
          <a:stretch>
            <a:fillRect/>
          </a:stretch>
        </p:blipFill>
        <p:spPr>
          <a:xfrm>
            <a:off x="7411525" y="2327075"/>
            <a:ext cx="1652951" cy="16529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fade">
                                      <p:cBhvr>
                                        <p:cTn id="7" dur="1000"/>
                                        <p:tgtEl>
                                          <p:spTgt spid="1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5">
                                            <p:txEl>
                                              <p:pRg st="1" end="1"/>
                                            </p:txEl>
                                          </p:spTgt>
                                        </p:tgtEl>
                                        <p:attrNameLst>
                                          <p:attrName>style.visibility</p:attrName>
                                        </p:attrNameLst>
                                      </p:cBhvr>
                                      <p:to>
                                        <p:strVal val="visible"/>
                                      </p:to>
                                    </p:set>
                                    <p:animEffect transition="in" filter="fade">
                                      <p:cBhvr>
                                        <p:cTn id="12" dur="1000"/>
                                        <p:tgtEl>
                                          <p:spTgt spid="1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Effect transition="in" filter="fade">
                                      <p:cBhvr>
                                        <p:cTn id="17" dur="1000"/>
                                        <p:tgtEl>
                                          <p:spTgt spid="1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5">
                                            <p:txEl>
                                              <p:pRg st="3" end="3"/>
                                            </p:txEl>
                                          </p:spTgt>
                                        </p:tgtEl>
                                        <p:attrNameLst>
                                          <p:attrName>style.visibility</p:attrName>
                                        </p:attrNameLst>
                                      </p:cBhvr>
                                      <p:to>
                                        <p:strVal val="visible"/>
                                      </p:to>
                                    </p:set>
                                    <p:animEffect transition="in" filter="fade">
                                      <p:cBhvr>
                                        <p:cTn id="22" dur="1000"/>
                                        <p:tgtEl>
                                          <p:spTgt spid="1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5">
                                            <p:txEl>
                                              <p:pRg st="4" end="4"/>
                                            </p:txEl>
                                          </p:spTgt>
                                        </p:tgtEl>
                                        <p:attrNameLst>
                                          <p:attrName>style.visibility</p:attrName>
                                        </p:attrNameLst>
                                      </p:cBhvr>
                                      <p:to>
                                        <p:strVal val="visible"/>
                                      </p:to>
                                    </p:set>
                                    <p:animEffect transition="in" filter="fade">
                                      <p:cBhvr>
                                        <p:cTn id="27" dur="1000"/>
                                        <p:tgtEl>
                                          <p:spTgt spid="1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5">
                                            <p:txEl>
                                              <p:pRg st="5" end="5"/>
                                            </p:txEl>
                                          </p:spTgt>
                                        </p:tgtEl>
                                        <p:attrNameLst>
                                          <p:attrName>style.visibility</p:attrName>
                                        </p:attrNameLst>
                                      </p:cBhvr>
                                      <p:to>
                                        <p:strVal val="visible"/>
                                      </p:to>
                                    </p:set>
                                    <p:animEffect transition="in" filter="fade">
                                      <p:cBhvr>
                                        <p:cTn id="32" dur="1000"/>
                                        <p:tgtEl>
                                          <p:spTgt spid="1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6"/>
                                        </p:tgtEl>
                                        <p:attrNameLst>
                                          <p:attrName>style.visibility</p:attrName>
                                        </p:attrNameLst>
                                      </p:cBhvr>
                                      <p:to>
                                        <p:strVal val="visible"/>
                                      </p:to>
                                    </p:set>
                                    <p:animEffect transition="in" filter="fade">
                                      <p:cBhvr>
                                        <p:cTn id="37" dur="1000"/>
                                        <p:tgtEl>
                                          <p:spTgt spid="17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7"/>
                                        </p:tgtEl>
                                        <p:attrNameLst>
                                          <p:attrName>style.visibility</p:attrName>
                                        </p:attrNameLst>
                                      </p:cBhvr>
                                      <p:to>
                                        <p:strVal val="visible"/>
                                      </p:to>
                                    </p:set>
                                    <p:animEffect transition="in" filter="fade">
                                      <p:cBhvr>
                                        <p:cTn id="42" dur="10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 </a:t>
            </a:r>
            <a:r>
              <a:rPr lang="en" sz="1400" dirty="0"/>
              <a:t>(click event)</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Task 2</a:t>
            </a:r>
            <a:br>
              <a:rPr lang="en" dirty="0"/>
            </a:br>
            <a:r>
              <a:rPr lang="en" dirty="0"/>
              <a:t>10 min</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AAFB-9F24-4311-B583-7ED1325CFA26}"/>
              </a:ext>
            </a:extLst>
          </p:cNvPr>
          <p:cNvSpPr>
            <a:spLocks noGrp="1"/>
          </p:cNvSpPr>
          <p:nvPr>
            <p:ph type="title"/>
          </p:nvPr>
        </p:nvSpPr>
        <p:spPr/>
        <p:txBody>
          <a:bodyPr/>
          <a:lstStyle/>
          <a:p>
            <a:r>
              <a:rPr lang="en-GB" dirty="0"/>
              <a:t>Event Arguments</a:t>
            </a:r>
          </a:p>
        </p:txBody>
      </p:sp>
    </p:spTree>
    <p:extLst>
      <p:ext uri="{BB962C8B-B14F-4D97-AF65-F5344CB8AC3E}">
        <p14:creationId xmlns:p14="http://schemas.microsoft.com/office/powerpoint/2010/main" val="4230667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4C65-A3E7-4989-829D-DB2792FFE24A}"/>
              </a:ext>
            </a:extLst>
          </p:cNvPr>
          <p:cNvSpPr>
            <a:spLocks noGrp="1"/>
          </p:cNvSpPr>
          <p:nvPr>
            <p:ph type="title"/>
          </p:nvPr>
        </p:nvSpPr>
        <p:spPr>
          <a:xfrm>
            <a:off x="405485" y="433420"/>
            <a:ext cx="8520600" cy="1424688"/>
          </a:xfrm>
        </p:spPr>
        <p:txBody>
          <a:bodyPr/>
          <a:lstStyle/>
          <a:p>
            <a:r>
              <a:rPr lang="en-GB" dirty="0"/>
              <a:t>Web browsers give our event handlers information to help us do things</a:t>
            </a:r>
          </a:p>
        </p:txBody>
      </p:sp>
      <p:sp>
        <p:nvSpPr>
          <p:cNvPr id="3" name="TextBox 2">
            <a:extLst>
              <a:ext uri="{FF2B5EF4-FFF2-40B4-BE49-F238E27FC236}">
                <a16:creationId xmlns:a16="http://schemas.microsoft.com/office/drawing/2014/main" id="{9F803D2E-F37F-44A9-BD95-F450DCF97403}"/>
              </a:ext>
            </a:extLst>
          </p:cNvPr>
          <p:cNvSpPr txBox="1"/>
          <p:nvPr/>
        </p:nvSpPr>
        <p:spPr>
          <a:xfrm>
            <a:off x="868903" y="2131231"/>
            <a:ext cx="7113954" cy="2308324"/>
          </a:xfrm>
          <a:prstGeom prst="rect">
            <a:avLst/>
          </a:prstGeom>
          <a:solidFill>
            <a:schemeClr val="tx1">
              <a:lumMod val="95000"/>
              <a:lumOff val="5000"/>
            </a:schemeClr>
          </a:solidFill>
        </p:spPr>
        <p:txBody>
          <a:bodyPr wrap="square" rtlCol="0">
            <a:spAutoFit/>
          </a:bodyPr>
          <a:lstStyle/>
          <a:p>
            <a:br>
              <a:rPr lang="en-GB" sz="1600" b="0" dirty="0">
                <a:solidFill>
                  <a:srgbClr val="D4D4D4"/>
                </a:solidFill>
                <a:effectLst/>
                <a:latin typeface="Consolas" panose="020B0609020204030204" pitchFamily="49" charset="0"/>
              </a:rPr>
            </a:br>
            <a:r>
              <a:rPr lang="en-GB" sz="1600" b="0" dirty="0">
                <a:solidFill>
                  <a:srgbClr val="569CD6"/>
                </a:solidFill>
                <a:effectLst/>
                <a:latin typeface="Consolas" panose="020B0609020204030204" pitchFamily="49" charset="0"/>
              </a:rPr>
              <a:t>let</a:t>
            </a:r>
            <a:r>
              <a:rPr lang="en-GB" sz="1600" b="0" dirty="0">
                <a:solidFill>
                  <a:srgbClr val="D4D4D4"/>
                </a:solidFill>
                <a:effectLst/>
                <a:latin typeface="Consolas" panose="020B0609020204030204" pitchFamily="49" charset="0"/>
              </a:rPr>
              <a:t> </a:t>
            </a:r>
            <a:r>
              <a:rPr lang="en-GB" sz="1600" b="0" dirty="0" err="1">
                <a:solidFill>
                  <a:srgbClr val="9CDCFE"/>
                </a:solidFill>
                <a:effectLst/>
                <a:latin typeface="Consolas" panose="020B0609020204030204" pitchFamily="49" charset="0"/>
              </a:rPr>
              <a:t>updateBtn</a:t>
            </a:r>
            <a:r>
              <a:rPr lang="en-GB" sz="1600" b="0" dirty="0">
                <a:solidFill>
                  <a:srgbClr val="D4D4D4"/>
                </a:solidFill>
                <a:effectLst/>
                <a:latin typeface="Consolas" panose="020B0609020204030204" pitchFamily="49" charset="0"/>
              </a:rPr>
              <a:t> = </a:t>
            </a:r>
            <a:r>
              <a:rPr lang="en-GB" sz="1600" b="0" dirty="0" err="1">
                <a:solidFill>
                  <a:srgbClr val="9CDCFE"/>
                </a:solidFill>
                <a:effectLst/>
                <a:latin typeface="Consolas" panose="020B0609020204030204" pitchFamily="49" charset="0"/>
              </a:rPr>
              <a:t>document</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getElementById</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a:t>
            </a:r>
            <a:r>
              <a:rPr lang="en-GB" sz="1600" b="0" dirty="0" err="1">
                <a:solidFill>
                  <a:srgbClr val="CE9178"/>
                </a:solidFill>
                <a:effectLst/>
                <a:latin typeface="Consolas" panose="020B0609020204030204" pitchFamily="49" charset="0"/>
              </a:rPr>
              <a:t>updateButton</a:t>
            </a:r>
            <a:r>
              <a:rPr lang="en-GB" sz="1600" b="0" dirty="0">
                <a:solidFill>
                  <a:srgbClr val="CE9178"/>
                </a:solidFill>
                <a:effectLst/>
                <a:latin typeface="Consolas" panose="020B0609020204030204" pitchFamily="49" charset="0"/>
              </a:rPr>
              <a:t>'</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r>
              <a:rPr lang="en-GB" sz="1600" b="0" dirty="0" err="1">
                <a:solidFill>
                  <a:srgbClr val="9CDCFE"/>
                </a:solidFill>
                <a:effectLst/>
                <a:latin typeface="Consolas" panose="020B0609020204030204" pitchFamily="49" charset="0"/>
              </a:rPr>
              <a:t>updateBtn</a:t>
            </a:r>
            <a:r>
              <a:rPr lang="en-GB" sz="1600" b="0" dirty="0" err="1">
                <a:solidFill>
                  <a:srgbClr val="D4D4D4"/>
                </a:solidFill>
                <a:effectLst/>
                <a:latin typeface="Consolas" panose="020B0609020204030204" pitchFamily="49" charset="0"/>
              </a:rPr>
              <a:t>.</a:t>
            </a:r>
            <a:r>
              <a:rPr lang="en-GB" sz="1600" b="0" dirty="0" err="1">
                <a:solidFill>
                  <a:srgbClr val="DCDCAA"/>
                </a:solidFill>
                <a:effectLst/>
                <a:latin typeface="Consolas" panose="020B0609020204030204" pitchFamily="49" charset="0"/>
              </a:rPr>
              <a:t>addEventListener</a:t>
            </a:r>
            <a:r>
              <a:rPr lang="en-GB" sz="1600" b="0" dirty="0">
                <a:solidFill>
                  <a:srgbClr val="D4D4D4"/>
                </a:solidFill>
                <a:effectLst/>
                <a:latin typeface="Consolas" panose="020B0609020204030204" pitchFamily="49" charset="0"/>
              </a:rPr>
              <a:t>(</a:t>
            </a:r>
            <a:r>
              <a:rPr lang="en-GB" sz="1600" b="0" dirty="0">
                <a:solidFill>
                  <a:srgbClr val="CE9178"/>
                </a:solidFill>
                <a:effectLst/>
                <a:latin typeface="Consolas" panose="020B0609020204030204" pitchFamily="49" charset="0"/>
              </a:rPr>
              <a:t>'click'</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onUpdateButtonClicked</a:t>
            </a:r>
            <a:r>
              <a:rPr lang="en-GB" sz="1600" b="0" dirty="0">
                <a:solidFill>
                  <a:srgbClr val="D4D4D4"/>
                </a:solidFill>
                <a:effectLst/>
                <a:latin typeface="Consolas" panose="020B0609020204030204" pitchFamily="49" charset="0"/>
              </a:rPr>
              <a:t>);</a:t>
            </a:r>
          </a:p>
          <a:p>
            <a:br>
              <a:rPr lang="en-GB" sz="1600" b="0" dirty="0">
                <a:solidFill>
                  <a:srgbClr val="D4D4D4"/>
                </a:solidFill>
                <a:effectLst/>
                <a:latin typeface="Consolas" panose="020B0609020204030204" pitchFamily="49" charset="0"/>
              </a:rPr>
            </a:br>
            <a:br>
              <a:rPr lang="en-GB" sz="1600" b="0" dirty="0">
                <a:solidFill>
                  <a:srgbClr val="D4D4D4"/>
                </a:solidFill>
                <a:effectLst/>
                <a:latin typeface="Consolas" panose="020B0609020204030204" pitchFamily="49" charset="0"/>
              </a:rPr>
            </a:br>
            <a:r>
              <a:rPr lang="en-GB" sz="1600" b="0" dirty="0">
                <a:solidFill>
                  <a:srgbClr val="569CD6"/>
                </a:solidFill>
                <a:effectLst/>
                <a:latin typeface="Consolas" panose="020B0609020204030204" pitchFamily="49" charset="0"/>
              </a:rPr>
              <a:t>function</a:t>
            </a:r>
            <a:r>
              <a:rPr lang="en-GB" sz="1600" b="0" dirty="0">
                <a:solidFill>
                  <a:srgbClr val="D4D4D4"/>
                </a:solidFill>
                <a:effectLst/>
                <a:latin typeface="Consolas" panose="020B0609020204030204" pitchFamily="49" charset="0"/>
              </a:rPr>
              <a:t> </a:t>
            </a:r>
            <a:r>
              <a:rPr lang="en-GB" sz="1600" b="0" dirty="0" err="1">
                <a:solidFill>
                  <a:srgbClr val="DCDCAA"/>
                </a:solidFill>
                <a:effectLst/>
                <a:latin typeface="Consolas" panose="020B0609020204030204" pitchFamily="49" charset="0"/>
              </a:rPr>
              <a:t>onUpdateButtonClicked</a:t>
            </a:r>
            <a:r>
              <a:rPr lang="en-GB" sz="1600" b="0" dirty="0">
                <a:solidFill>
                  <a:srgbClr val="D4D4D4"/>
                </a:solidFill>
                <a:effectLst/>
                <a:latin typeface="Consolas" panose="020B0609020204030204" pitchFamily="49" charset="0"/>
              </a:rPr>
              <a:t>(</a:t>
            </a:r>
            <a:r>
              <a:rPr lang="en-GB" sz="1600" b="0" dirty="0" err="1">
                <a:solidFill>
                  <a:srgbClr val="9CDCFE"/>
                </a:solidFill>
                <a:effectLst/>
                <a:latin typeface="Consolas" panose="020B0609020204030204" pitchFamily="49" charset="0"/>
              </a:rPr>
              <a:t>eventArg</a:t>
            </a:r>
            <a:r>
              <a:rPr lang="en-GB" sz="1600" b="0" dirty="0">
                <a:solidFill>
                  <a:srgbClr val="D4D4D4"/>
                </a:solidFill>
                <a:effectLst/>
                <a:latin typeface="Consolas" panose="020B0609020204030204" pitchFamily="49" charset="0"/>
              </a:rPr>
              <a:t>) {</a:t>
            </a:r>
          </a:p>
          <a:p>
            <a:r>
              <a:rPr lang="en-GB" sz="1600" b="0" dirty="0">
                <a:solidFill>
                  <a:srgbClr val="D4D4D4"/>
                </a:solidFill>
                <a:effectLst/>
                <a:latin typeface="Consolas" panose="020B0609020204030204" pitchFamily="49" charset="0"/>
              </a:rPr>
              <a:t>    </a:t>
            </a:r>
            <a:r>
              <a:rPr lang="en-GB" sz="1600" b="0" dirty="0">
                <a:solidFill>
                  <a:srgbClr val="6A9955"/>
                </a:solidFill>
                <a:effectLst/>
                <a:latin typeface="Consolas" panose="020B0609020204030204" pitchFamily="49" charset="0"/>
              </a:rPr>
              <a:t>// Do something!</a:t>
            </a:r>
            <a:endParaRPr lang="en-GB" sz="1600" b="0" dirty="0">
              <a:solidFill>
                <a:srgbClr val="D4D4D4"/>
              </a:solidFill>
              <a:effectLst/>
              <a:latin typeface="Consolas" panose="020B0609020204030204" pitchFamily="49" charset="0"/>
            </a:endParaRPr>
          </a:p>
          <a:p>
            <a:r>
              <a:rPr lang="en-GB" sz="1600" b="0" dirty="0">
                <a:solidFill>
                  <a:srgbClr val="D4D4D4"/>
                </a:solidFill>
                <a:effectLst/>
                <a:latin typeface="Consolas" panose="020B0609020204030204" pitchFamily="49" charset="0"/>
              </a:rPr>
              <a:t>}</a:t>
            </a:r>
          </a:p>
        </p:txBody>
      </p:sp>
      <p:sp>
        <p:nvSpPr>
          <p:cNvPr id="4" name="Arrow: Right 3">
            <a:extLst>
              <a:ext uri="{FF2B5EF4-FFF2-40B4-BE49-F238E27FC236}">
                <a16:creationId xmlns:a16="http://schemas.microsoft.com/office/drawing/2014/main" id="{5E369EF5-7547-435C-AAAA-AFF82BF60527}"/>
              </a:ext>
            </a:extLst>
          </p:cNvPr>
          <p:cNvSpPr/>
          <p:nvPr/>
        </p:nvSpPr>
        <p:spPr>
          <a:xfrm rot="20591244" flipH="1">
            <a:off x="5322996" y="3359916"/>
            <a:ext cx="915522" cy="335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Explosion: 8 Points 4">
            <a:extLst>
              <a:ext uri="{FF2B5EF4-FFF2-40B4-BE49-F238E27FC236}">
                <a16:creationId xmlns:a16="http://schemas.microsoft.com/office/drawing/2014/main" id="{BF29BA6F-3B2F-4B7B-9AC4-183B07696D97}"/>
              </a:ext>
            </a:extLst>
          </p:cNvPr>
          <p:cNvSpPr/>
          <p:nvPr/>
        </p:nvSpPr>
        <p:spPr>
          <a:xfrm>
            <a:off x="6062024" y="3077028"/>
            <a:ext cx="2126343" cy="124116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Information about the event</a:t>
            </a:r>
          </a:p>
        </p:txBody>
      </p:sp>
    </p:spTree>
    <p:extLst>
      <p:ext uri="{BB962C8B-B14F-4D97-AF65-F5344CB8AC3E}">
        <p14:creationId xmlns:p14="http://schemas.microsoft.com/office/powerpoint/2010/main" val="1088533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 </a:t>
            </a:r>
            <a:endParaRPr dirty="0"/>
          </a:p>
        </p:txBody>
      </p:sp>
      <p:sp>
        <p:nvSpPr>
          <p:cNvPr id="3" name="Google Shape;182;p33">
            <a:extLst>
              <a:ext uri="{FF2B5EF4-FFF2-40B4-BE49-F238E27FC236}">
                <a16:creationId xmlns:a16="http://schemas.microsoft.com/office/drawing/2014/main" id="{6E12A936-7B7E-405E-A520-4C3ED916C1B0}"/>
              </a:ext>
            </a:extLst>
          </p:cNvPr>
          <p:cNvSpPr txBox="1">
            <a:spLocks/>
          </p:cNvSpPr>
          <p:nvPr/>
        </p:nvSpPr>
        <p:spPr>
          <a:xfrm>
            <a:off x="6988270" y="4001421"/>
            <a:ext cx="1684015"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pPr algn="l"/>
            <a:r>
              <a:rPr lang="en-GB" sz="1200" dirty="0"/>
              <a:t>Event </a:t>
            </a:r>
            <a:r>
              <a:rPr lang="en-GB" sz="1200" dirty="0" err="1"/>
              <a:t>Arguements</a:t>
            </a:r>
            <a:endParaRPr lang="en-GB" sz="1200" dirty="0"/>
          </a:p>
          <a:p>
            <a:pPr algn="l"/>
            <a:r>
              <a:rPr lang="en-GB" sz="1200" dirty="0"/>
              <a:t>Change style </a:t>
            </a:r>
          </a:p>
        </p:txBody>
      </p:sp>
    </p:spTree>
    <p:extLst>
      <p:ext uri="{BB962C8B-B14F-4D97-AF65-F5344CB8AC3E}">
        <p14:creationId xmlns:p14="http://schemas.microsoft.com/office/powerpoint/2010/main" val="3108872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Task 3</a:t>
            </a:r>
            <a:br>
              <a:rPr lang="en" dirty="0"/>
            </a:br>
            <a:r>
              <a:rPr lang="en" dirty="0"/>
              <a:t>10 min</a:t>
            </a:r>
            <a:endParaRPr dirty="0"/>
          </a:p>
        </p:txBody>
      </p:sp>
    </p:spTree>
    <p:extLst>
      <p:ext uri="{BB962C8B-B14F-4D97-AF65-F5344CB8AC3E}">
        <p14:creationId xmlns:p14="http://schemas.microsoft.com/office/powerpoint/2010/main" val="1770885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5"/>
          <p:cNvSpPr txBox="1">
            <a:spLocks noGrp="1"/>
          </p:cNvSpPr>
          <p:nvPr>
            <p:ph type="title"/>
          </p:nvPr>
        </p:nvSpPr>
        <p:spPr>
          <a:xfrm>
            <a:off x="311700" y="474450"/>
            <a:ext cx="8520600" cy="100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Create DOM Elements - Live Walkthrough</a:t>
            </a:r>
            <a:endParaRPr dirty="0"/>
          </a:p>
        </p:txBody>
      </p:sp>
      <p:sp>
        <p:nvSpPr>
          <p:cNvPr id="2" name="TextBox 1">
            <a:extLst>
              <a:ext uri="{FF2B5EF4-FFF2-40B4-BE49-F238E27FC236}">
                <a16:creationId xmlns:a16="http://schemas.microsoft.com/office/drawing/2014/main" id="{9BAFE69B-2A9F-4DC3-B659-6DA3F4290F19}"/>
              </a:ext>
            </a:extLst>
          </p:cNvPr>
          <p:cNvSpPr txBox="1"/>
          <p:nvPr/>
        </p:nvSpPr>
        <p:spPr>
          <a:xfrm>
            <a:off x="616857" y="2126343"/>
            <a:ext cx="7032172" cy="461665"/>
          </a:xfrm>
          <a:prstGeom prst="rect">
            <a:avLst/>
          </a:prstGeom>
          <a:noFill/>
        </p:spPr>
        <p:txBody>
          <a:bodyPr wrap="square" rtlCol="0">
            <a:spAutoFit/>
          </a:bodyPr>
          <a:lstStyle/>
          <a:p>
            <a:r>
              <a:rPr lang="en-GB" sz="2400" dirty="0"/>
              <a:t>1. Create an new element</a:t>
            </a:r>
          </a:p>
        </p:txBody>
      </p:sp>
      <p:sp>
        <p:nvSpPr>
          <p:cNvPr id="4" name="TextBox 3">
            <a:extLst>
              <a:ext uri="{FF2B5EF4-FFF2-40B4-BE49-F238E27FC236}">
                <a16:creationId xmlns:a16="http://schemas.microsoft.com/office/drawing/2014/main" id="{DA6B37D4-9E0A-411D-BB0E-6CC61A8A9D76}"/>
              </a:ext>
            </a:extLst>
          </p:cNvPr>
          <p:cNvSpPr txBox="1"/>
          <p:nvPr/>
        </p:nvSpPr>
        <p:spPr>
          <a:xfrm>
            <a:off x="616857" y="2854524"/>
            <a:ext cx="7032172" cy="461665"/>
          </a:xfrm>
          <a:prstGeom prst="rect">
            <a:avLst/>
          </a:prstGeom>
          <a:noFill/>
        </p:spPr>
        <p:txBody>
          <a:bodyPr wrap="square" rtlCol="0">
            <a:spAutoFit/>
          </a:bodyPr>
          <a:lstStyle/>
          <a:p>
            <a:r>
              <a:rPr lang="en-GB" sz="2400" dirty="0"/>
              <a:t>2. Select where you want it to go</a:t>
            </a:r>
          </a:p>
        </p:txBody>
      </p:sp>
      <p:sp>
        <p:nvSpPr>
          <p:cNvPr id="5" name="TextBox 4">
            <a:extLst>
              <a:ext uri="{FF2B5EF4-FFF2-40B4-BE49-F238E27FC236}">
                <a16:creationId xmlns:a16="http://schemas.microsoft.com/office/drawing/2014/main" id="{78AFB9F4-3C50-4A47-84AA-4672E689EF75}"/>
              </a:ext>
            </a:extLst>
          </p:cNvPr>
          <p:cNvSpPr txBox="1"/>
          <p:nvPr/>
        </p:nvSpPr>
        <p:spPr>
          <a:xfrm>
            <a:off x="616857" y="3582705"/>
            <a:ext cx="7032172" cy="461665"/>
          </a:xfrm>
          <a:prstGeom prst="rect">
            <a:avLst/>
          </a:prstGeom>
          <a:noFill/>
        </p:spPr>
        <p:txBody>
          <a:bodyPr wrap="square" rtlCol="0">
            <a:spAutoFit/>
          </a:bodyPr>
          <a:lstStyle/>
          <a:p>
            <a:r>
              <a:rPr lang="en-GB" sz="2400" dirty="0"/>
              <a:t>3. Add the element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Task 4</a:t>
            </a:r>
            <a:br>
              <a:rPr lang="en" dirty="0"/>
            </a:br>
            <a:r>
              <a:rPr lang="en" dirty="0"/>
              <a:t>25 min</a:t>
            </a:r>
            <a:endParaRPr dirty="0"/>
          </a:p>
        </p:txBody>
      </p:sp>
    </p:spTree>
    <p:extLst>
      <p:ext uri="{BB962C8B-B14F-4D97-AF65-F5344CB8AC3E}">
        <p14:creationId xmlns:p14="http://schemas.microsoft.com/office/powerpoint/2010/main" val="1864656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270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300" b="1">
                <a:solidFill>
                  <a:srgbClr val="333333"/>
                </a:solidFill>
                <a:highlight>
                  <a:srgbClr val="FFFFFF"/>
                </a:highlight>
                <a:latin typeface="Times New Roman"/>
                <a:ea typeface="Times New Roman"/>
                <a:cs typeface="Times New Roman"/>
                <a:sym typeface="Times New Roman"/>
              </a:rPr>
              <a:t>By the end of this lesson you should be able to:</a:t>
            </a:r>
            <a:endParaRPr sz="4100" b="1">
              <a:latin typeface="Times New Roman"/>
              <a:ea typeface="Times New Roman"/>
              <a:cs typeface="Times New Roman"/>
              <a:sym typeface="Times New Roman"/>
            </a:endParaRPr>
          </a:p>
        </p:txBody>
      </p:sp>
      <p:sp>
        <p:nvSpPr>
          <p:cNvPr id="67" name="Google Shape;67;p15"/>
          <p:cNvSpPr txBox="1">
            <a:spLocks noGrp="1"/>
          </p:cNvSpPr>
          <p:nvPr>
            <p:ph type="body" idx="1"/>
          </p:nvPr>
        </p:nvSpPr>
        <p:spPr>
          <a:xfrm>
            <a:off x="311700" y="843150"/>
            <a:ext cx="8520600" cy="4300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latin typeface="Times New Roman"/>
                <a:ea typeface="Times New Roman"/>
                <a:cs typeface="Times New Roman"/>
                <a:sym typeface="Times New Roman"/>
              </a:rPr>
              <a:t>1- </a:t>
            </a:r>
            <a:r>
              <a:rPr lang="en">
                <a:solidFill>
                  <a:srgbClr val="333333"/>
                </a:solidFill>
                <a:highlight>
                  <a:srgbClr val="FFFFFF"/>
                </a:highlight>
                <a:latin typeface="Times New Roman"/>
                <a:ea typeface="Times New Roman"/>
                <a:cs typeface="Times New Roman"/>
                <a:sym typeface="Times New Roman"/>
              </a:rPr>
              <a:t>Define what the DOM is and what it does</a:t>
            </a:r>
            <a:endParaRPr>
              <a:latin typeface="Times New Roman"/>
              <a:ea typeface="Times New Roman"/>
              <a:cs typeface="Times New Roman"/>
              <a:sym typeface="Times New Roman"/>
            </a:endParaRPr>
          </a:p>
          <a:p>
            <a:pPr marL="0" lvl="0" indent="0" algn="l" rtl="0">
              <a:lnSpc>
                <a:spcPct val="115000"/>
              </a:lnSpc>
              <a:spcBef>
                <a:spcPts val="1600"/>
              </a:spcBef>
              <a:spcAft>
                <a:spcPts val="0"/>
              </a:spcAft>
              <a:buNone/>
            </a:pPr>
            <a:r>
              <a:rPr lang="en">
                <a:latin typeface="Times New Roman"/>
                <a:ea typeface="Times New Roman"/>
                <a:cs typeface="Times New Roman"/>
                <a:sym typeface="Times New Roman"/>
              </a:rPr>
              <a:t>2- </a:t>
            </a:r>
            <a:r>
              <a:rPr lang="en">
                <a:solidFill>
                  <a:srgbClr val="333333"/>
                </a:solidFill>
                <a:highlight>
                  <a:srgbClr val="FFFFFF"/>
                </a:highlight>
                <a:latin typeface="Times New Roman"/>
                <a:ea typeface="Times New Roman"/>
                <a:cs typeface="Times New Roman"/>
                <a:sym typeface="Times New Roman"/>
              </a:rPr>
              <a:t>Use query selectors to retrieve elements from the DOM</a:t>
            </a:r>
            <a:endParaRPr>
              <a:latin typeface="Times New Roman"/>
              <a:ea typeface="Times New Roman"/>
              <a:cs typeface="Times New Roman"/>
              <a:sym typeface="Times New Roman"/>
            </a:endParaRPr>
          </a:p>
          <a:p>
            <a:pPr marL="0" lvl="0" indent="0" algn="l" rtl="0">
              <a:lnSpc>
                <a:spcPct val="115000"/>
              </a:lnSpc>
              <a:spcBef>
                <a:spcPts val="1600"/>
              </a:spcBef>
              <a:spcAft>
                <a:spcPts val="0"/>
              </a:spcAft>
              <a:buNone/>
            </a:pPr>
            <a:r>
              <a:rPr lang="en">
                <a:latin typeface="Times New Roman"/>
                <a:ea typeface="Times New Roman"/>
                <a:cs typeface="Times New Roman"/>
                <a:sym typeface="Times New Roman"/>
              </a:rPr>
              <a:t>3- </a:t>
            </a:r>
            <a:r>
              <a:rPr lang="en">
                <a:solidFill>
                  <a:srgbClr val="333333"/>
                </a:solidFill>
                <a:highlight>
                  <a:srgbClr val="FFFFFF"/>
                </a:highlight>
                <a:latin typeface="Times New Roman"/>
                <a:ea typeface="Times New Roman"/>
                <a:cs typeface="Times New Roman"/>
                <a:sym typeface="Times New Roman"/>
              </a:rPr>
              <a:t>Use event listeners to respond to events that happen on the DOM</a:t>
            </a:r>
            <a:endParaRPr>
              <a:latin typeface="Times New Roman"/>
              <a:ea typeface="Times New Roman"/>
              <a:cs typeface="Times New Roman"/>
              <a:sym typeface="Times New Roman"/>
            </a:endParaRPr>
          </a:p>
          <a:p>
            <a:pPr marL="0" lvl="0" indent="0" algn="l" rtl="0">
              <a:lnSpc>
                <a:spcPct val="115000"/>
              </a:lnSpc>
              <a:spcBef>
                <a:spcPts val="1600"/>
              </a:spcBef>
              <a:spcAft>
                <a:spcPts val="0"/>
              </a:spcAft>
              <a:buNone/>
            </a:pPr>
            <a:r>
              <a:rPr lang="en">
                <a:latin typeface="Times New Roman"/>
                <a:ea typeface="Times New Roman"/>
                <a:cs typeface="Times New Roman"/>
                <a:sym typeface="Times New Roman"/>
              </a:rPr>
              <a:t>4- </a:t>
            </a:r>
            <a:r>
              <a:rPr lang="en">
                <a:solidFill>
                  <a:srgbClr val="333333"/>
                </a:solidFill>
                <a:highlight>
                  <a:srgbClr val="FFFFFF"/>
                </a:highlight>
                <a:latin typeface="Times New Roman"/>
                <a:ea typeface="Times New Roman"/>
                <a:cs typeface="Times New Roman"/>
                <a:sym typeface="Times New Roman"/>
              </a:rPr>
              <a:t>Create DOM elements using JavaScript and add them to the DOM</a:t>
            </a:r>
            <a:endParaRPr>
              <a:latin typeface="Times New Roman"/>
              <a:ea typeface="Times New Roman"/>
              <a:cs typeface="Times New Roman"/>
              <a:sym typeface="Times New Roman"/>
            </a:endParaRPr>
          </a:p>
          <a:p>
            <a:pPr marL="0" lvl="0" indent="0" algn="l" rtl="0">
              <a:lnSpc>
                <a:spcPct val="115000"/>
              </a:lnSpc>
              <a:spcBef>
                <a:spcPts val="1600"/>
              </a:spcBef>
              <a:spcAft>
                <a:spcPts val="0"/>
              </a:spcAft>
              <a:buNone/>
            </a:pPr>
            <a:r>
              <a:rPr lang="en">
                <a:latin typeface="Times New Roman"/>
                <a:ea typeface="Times New Roman"/>
                <a:cs typeface="Times New Roman"/>
                <a:sym typeface="Times New Roman"/>
              </a:rPr>
              <a:t>5- </a:t>
            </a:r>
            <a:r>
              <a:rPr lang="en">
                <a:solidFill>
                  <a:srgbClr val="333333"/>
                </a:solidFill>
                <a:highlight>
                  <a:srgbClr val="FFFFFF"/>
                </a:highlight>
                <a:latin typeface="Times New Roman"/>
                <a:ea typeface="Times New Roman"/>
                <a:cs typeface="Times New Roman"/>
                <a:sym typeface="Times New Roman"/>
              </a:rPr>
              <a:t>Manipulate DOM elements using JavaScript to change their properties</a:t>
            </a:r>
            <a:endParaRPr>
              <a:latin typeface="Times New Roman"/>
              <a:ea typeface="Times New Roman"/>
              <a:cs typeface="Times New Roman"/>
              <a:sym typeface="Times New Roman"/>
            </a:endParaRPr>
          </a:p>
          <a:p>
            <a:pPr marL="0" lvl="0" indent="0" algn="l" rtl="0">
              <a:lnSpc>
                <a:spcPct val="115000"/>
              </a:lnSpc>
              <a:spcBef>
                <a:spcPts val="1600"/>
              </a:spcBef>
              <a:spcAft>
                <a:spcPts val="1600"/>
              </a:spcAft>
              <a:buClr>
                <a:schemeClr val="dk1"/>
              </a:buClr>
              <a:buSzPts val="1100"/>
              <a:buFont typeface="Arial"/>
              <a:buNone/>
            </a:pPr>
            <a:endParaRPr>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6D164-A9A3-4FBE-8034-76507CF72C31}"/>
              </a:ext>
            </a:extLst>
          </p:cNvPr>
          <p:cNvSpPr>
            <a:spLocks noGrp="1"/>
          </p:cNvSpPr>
          <p:nvPr>
            <p:ph type="title"/>
          </p:nvPr>
        </p:nvSpPr>
        <p:spPr/>
        <p:txBody>
          <a:bodyPr/>
          <a:lstStyle/>
          <a:p>
            <a:r>
              <a:rPr lang="en-GB" dirty="0"/>
              <a:t>Task 5 </a:t>
            </a:r>
            <a:br>
              <a:rPr lang="en-GB" dirty="0"/>
            </a:br>
            <a:r>
              <a:rPr lang="en-GB" dirty="0"/>
              <a:t>15 min</a:t>
            </a:r>
          </a:p>
        </p:txBody>
      </p:sp>
    </p:spTree>
    <p:extLst>
      <p:ext uri="{BB962C8B-B14F-4D97-AF65-F5344CB8AC3E}">
        <p14:creationId xmlns:p14="http://schemas.microsoft.com/office/powerpoint/2010/main" val="3775931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000000"/>
                </a:solidFill>
                <a:latin typeface="Times New Roman"/>
                <a:ea typeface="Times New Roman"/>
                <a:cs typeface="Times New Roman"/>
                <a:sym typeface="Times New Roman"/>
              </a:rPr>
              <a:t>Lesson Content</a:t>
            </a:r>
            <a:endParaRPr sz="30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rgbClr val="595959"/>
              </a:buClr>
              <a:buSzPts val="2000"/>
              <a:buFont typeface="Times New Roman"/>
              <a:buAutoNum type="arabicPeriod"/>
            </a:pPr>
            <a:r>
              <a:rPr lang="en" sz="2000">
                <a:solidFill>
                  <a:srgbClr val="595959"/>
                </a:solidFill>
                <a:latin typeface="Times New Roman"/>
                <a:ea typeface="Times New Roman"/>
                <a:cs typeface="Times New Roman"/>
                <a:sym typeface="Times New Roman"/>
              </a:rPr>
              <a:t>DOM</a:t>
            </a:r>
            <a:endParaRPr sz="2000">
              <a:solidFill>
                <a:srgbClr val="595959"/>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595959"/>
              </a:buClr>
              <a:buSzPts val="2000"/>
              <a:buFont typeface="Times New Roman"/>
              <a:buAutoNum type="arabicPeriod"/>
            </a:pPr>
            <a:r>
              <a:rPr lang="en" sz="2000">
                <a:solidFill>
                  <a:srgbClr val="595959"/>
                </a:solidFill>
                <a:latin typeface="Times New Roman"/>
                <a:ea typeface="Times New Roman"/>
                <a:cs typeface="Times New Roman"/>
                <a:sym typeface="Times New Roman"/>
              </a:rPr>
              <a:t>Access DOM elements</a:t>
            </a:r>
            <a:endParaRPr sz="2000">
              <a:solidFill>
                <a:srgbClr val="595959"/>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595959"/>
              </a:buClr>
              <a:buSzPts val="2000"/>
              <a:buFont typeface="Times New Roman"/>
              <a:buAutoNum type="arabicPeriod"/>
            </a:pPr>
            <a:r>
              <a:rPr lang="en" sz="2000">
                <a:solidFill>
                  <a:srgbClr val="595959"/>
                </a:solidFill>
                <a:latin typeface="Times New Roman"/>
                <a:ea typeface="Times New Roman"/>
                <a:cs typeface="Times New Roman"/>
                <a:sym typeface="Times New Roman"/>
              </a:rPr>
              <a:t>Attach events to DOM elements</a:t>
            </a:r>
            <a:endParaRPr sz="2000">
              <a:solidFill>
                <a:srgbClr val="595959"/>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595959"/>
              </a:buClr>
              <a:buSzPts val="2000"/>
              <a:buFont typeface="Times New Roman"/>
              <a:buAutoNum type="arabicPeriod"/>
            </a:pPr>
            <a:r>
              <a:rPr lang="en" sz="2000">
                <a:solidFill>
                  <a:srgbClr val="595959"/>
                </a:solidFill>
                <a:latin typeface="Times New Roman"/>
                <a:ea typeface="Times New Roman"/>
                <a:cs typeface="Times New Roman"/>
                <a:sym typeface="Times New Roman"/>
              </a:rPr>
              <a:t>Create DOM elements </a:t>
            </a:r>
            <a:endParaRPr sz="2000">
              <a:solidFill>
                <a:srgbClr val="595959"/>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595959"/>
              </a:buClr>
              <a:buSzPts val="2000"/>
              <a:buFont typeface="Times New Roman"/>
              <a:buAutoNum type="arabicPeriod"/>
            </a:pPr>
            <a:r>
              <a:rPr lang="en" sz="2000">
                <a:solidFill>
                  <a:srgbClr val="595959"/>
                </a:solidFill>
                <a:latin typeface="Times New Roman"/>
                <a:ea typeface="Times New Roman"/>
                <a:cs typeface="Times New Roman"/>
                <a:sym typeface="Times New Roman"/>
              </a:rPr>
              <a:t>Manipulate DOM element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body" idx="1"/>
          </p:nvPr>
        </p:nvSpPr>
        <p:spPr>
          <a:xfrm>
            <a:off x="311700" y="1639875"/>
            <a:ext cx="8520600" cy="1489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Document Object Model</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A standard </a:t>
            </a:r>
            <a:r>
              <a:rPr lang="en" sz="2000" b="1">
                <a:solidFill>
                  <a:srgbClr val="000000"/>
                </a:solidFill>
                <a:latin typeface="Times New Roman"/>
                <a:ea typeface="Times New Roman"/>
                <a:cs typeface="Times New Roman"/>
                <a:sym typeface="Times New Roman"/>
              </a:rPr>
              <a:t>object</a:t>
            </a:r>
            <a:r>
              <a:rPr lang="en" sz="2000">
                <a:solidFill>
                  <a:srgbClr val="000000"/>
                </a:solidFill>
                <a:latin typeface="Times New Roman"/>
                <a:ea typeface="Times New Roman"/>
                <a:cs typeface="Times New Roman"/>
                <a:sym typeface="Times New Roman"/>
              </a:rPr>
              <a:t> model</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Programming Interface</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
                <a:solidFill>
                  <a:schemeClr val="dk1"/>
                </a:solidFill>
                <a:highlight>
                  <a:srgbClr val="FFFFFF"/>
                </a:highlight>
                <a:latin typeface="Times New Roman"/>
                <a:ea typeface="Times New Roman"/>
                <a:cs typeface="Times New Roman"/>
                <a:sym typeface="Times New Roman"/>
              </a:rPr>
              <a:t>It is formed when a web page is loaded..</a:t>
            </a:r>
            <a:endParaRPr/>
          </a:p>
        </p:txBody>
      </p:sp>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600" b="1">
                <a:latin typeface="Times New Roman"/>
                <a:ea typeface="Times New Roman"/>
                <a:cs typeface="Times New Roman"/>
                <a:sym typeface="Times New Roman"/>
              </a:rPr>
              <a:t>1-Definition DOM</a:t>
            </a:r>
            <a:endParaRPr sz="2600" b="1">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14875"/>
            <a:ext cx="85206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600" b="1">
                <a:latin typeface="Times New Roman"/>
                <a:ea typeface="Times New Roman"/>
                <a:cs typeface="Times New Roman"/>
                <a:sym typeface="Times New Roman"/>
              </a:rPr>
              <a:t>1- Usage of DOM</a:t>
            </a:r>
            <a:endParaRPr sz="2600" b="1">
              <a:latin typeface="Times New Roman"/>
              <a:ea typeface="Times New Roman"/>
              <a:cs typeface="Times New Roman"/>
              <a:sym typeface="Times New Roman"/>
            </a:endParaRPr>
          </a:p>
        </p:txBody>
      </p:sp>
      <p:sp>
        <p:nvSpPr>
          <p:cNvPr id="85" name="Google Shape;85;p18"/>
          <p:cNvSpPr txBox="1">
            <a:spLocks noGrp="1"/>
          </p:cNvSpPr>
          <p:nvPr>
            <p:ph type="body" idx="1"/>
          </p:nvPr>
        </p:nvSpPr>
        <p:spPr>
          <a:xfrm>
            <a:off x="311700" y="819075"/>
            <a:ext cx="8520600" cy="37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Times New Roman"/>
                <a:ea typeface="Times New Roman"/>
                <a:cs typeface="Times New Roman"/>
                <a:sym typeface="Times New Roman"/>
              </a:rPr>
              <a:t>	</a:t>
            </a:r>
            <a:r>
              <a:rPr lang="en" sz="2000">
                <a:solidFill>
                  <a:srgbClr val="000000"/>
                </a:solidFill>
                <a:latin typeface="Times New Roman"/>
                <a:ea typeface="Times New Roman"/>
                <a:cs typeface="Times New Roman"/>
                <a:sym typeface="Times New Roman"/>
              </a:rPr>
              <a:t>DOM defines </a:t>
            </a:r>
            <a:endParaRPr sz="2000">
              <a:solidFill>
                <a:srgbClr val="000000"/>
              </a:solidFill>
              <a:latin typeface="Times New Roman"/>
              <a:ea typeface="Times New Roman"/>
              <a:cs typeface="Times New Roman"/>
              <a:sym typeface="Times New Roman"/>
            </a:endParaRPr>
          </a:p>
          <a:p>
            <a:pPr marL="457200" lvl="0" indent="-355600" algn="l" rtl="0">
              <a:spcBef>
                <a:spcPts val="160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 HTML elements as </a:t>
            </a:r>
            <a:r>
              <a:rPr lang="en" sz="2000" b="1">
                <a:solidFill>
                  <a:srgbClr val="000000"/>
                </a:solidFill>
                <a:latin typeface="Times New Roman"/>
                <a:ea typeface="Times New Roman"/>
                <a:cs typeface="Times New Roman"/>
                <a:sym typeface="Times New Roman"/>
              </a:rPr>
              <a:t>objects.</a:t>
            </a:r>
            <a:endParaRPr sz="20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Char char="●"/>
            </a:pPr>
            <a:r>
              <a:rPr lang="en" b="1">
                <a:solidFill>
                  <a:srgbClr val="000000"/>
                </a:solidFill>
              </a:rPr>
              <a:t>T</a:t>
            </a:r>
            <a:r>
              <a:rPr lang="en">
                <a:solidFill>
                  <a:srgbClr val="000000"/>
                </a:solidFill>
                <a:highlight>
                  <a:srgbClr val="FFFFFF"/>
                </a:highlight>
                <a:latin typeface="Times New Roman"/>
                <a:ea typeface="Times New Roman"/>
                <a:cs typeface="Times New Roman"/>
                <a:sym typeface="Times New Roman"/>
              </a:rPr>
              <a:t>he </a:t>
            </a:r>
            <a:r>
              <a:rPr lang="en" b="1">
                <a:solidFill>
                  <a:srgbClr val="000000"/>
                </a:solidFill>
                <a:highlight>
                  <a:srgbClr val="FFFFFF"/>
                </a:highlight>
                <a:latin typeface="Times New Roman"/>
                <a:ea typeface="Times New Roman"/>
                <a:cs typeface="Times New Roman"/>
                <a:sym typeface="Times New Roman"/>
              </a:rPr>
              <a:t>properties</a:t>
            </a:r>
            <a:r>
              <a:rPr lang="en">
                <a:solidFill>
                  <a:srgbClr val="000000"/>
                </a:solidFill>
                <a:highlight>
                  <a:srgbClr val="FFFFFF"/>
                </a:highlight>
                <a:latin typeface="Times New Roman"/>
                <a:ea typeface="Times New Roman"/>
                <a:cs typeface="Times New Roman"/>
                <a:sym typeface="Times New Roman"/>
              </a:rPr>
              <a:t> of all HTML elements.</a:t>
            </a:r>
            <a:endParaRPr>
              <a:solidFill>
                <a:srgbClr val="000000"/>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b="1">
                <a:solidFill>
                  <a:srgbClr val="000000"/>
                </a:solidFill>
                <a:highlight>
                  <a:srgbClr val="FFFFFF"/>
                </a:highlight>
                <a:latin typeface="Times New Roman"/>
                <a:ea typeface="Times New Roman"/>
                <a:cs typeface="Times New Roman"/>
                <a:sym typeface="Times New Roman"/>
              </a:rPr>
              <a:t>Methods </a:t>
            </a:r>
            <a:r>
              <a:rPr lang="en">
                <a:solidFill>
                  <a:srgbClr val="000000"/>
                </a:solidFill>
                <a:highlight>
                  <a:srgbClr val="FFFFFF"/>
                </a:highlight>
                <a:latin typeface="Times New Roman"/>
                <a:ea typeface="Times New Roman"/>
                <a:cs typeface="Times New Roman"/>
                <a:sym typeface="Times New Roman"/>
              </a:rPr>
              <a:t>to access all HTML elements.</a:t>
            </a:r>
            <a:endParaRPr>
              <a:solidFill>
                <a:srgbClr val="000000"/>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b="1">
                <a:solidFill>
                  <a:srgbClr val="000000"/>
                </a:solidFill>
                <a:highlight>
                  <a:srgbClr val="FFFFFF"/>
                </a:highlight>
                <a:latin typeface="Times New Roman"/>
                <a:ea typeface="Times New Roman"/>
                <a:cs typeface="Times New Roman"/>
                <a:sym typeface="Times New Roman"/>
              </a:rPr>
              <a:t>Event</a:t>
            </a:r>
            <a:r>
              <a:rPr lang="en">
                <a:solidFill>
                  <a:srgbClr val="000000"/>
                </a:solidFill>
                <a:highlight>
                  <a:srgbClr val="FFFFFF"/>
                </a:highlight>
                <a:latin typeface="Times New Roman"/>
                <a:ea typeface="Times New Roman"/>
                <a:cs typeface="Times New Roman"/>
                <a:sym typeface="Times New Roman"/>
              </a:rPr>
              <a:t> for all HTML elements.</a:t>
            </a:r>
            <a:endParaRPr>
              <a:solidFill>
                <a:srgbClr val="000000"/>
              </a:solidFill>
              <a:highlight>
                <a:srgbClr val="FFFFFF"/>
              </a:highlight>
              <a:latin typeface="Times New Roman"/>
              <a:ea typeface="Times New Roman"/>
              <a:cs typeface="Times New Roman"/>
              <a:sym typeface="Times New Roman"/>
            </a:endParaRPr>
          </a:p>
          <a:p>
            <a:pPr marL="0" lvl="0" indent="0" algn="l" rtl="0">
              <a:spcBef>
                <a:spcPts val="1600"/>
              </a:spcBef>
              <a:spcAft>
                <a:spcPts val="0"/>
              </a:spcAft>
              <a:buNone/>
            </a:pPr>
            <a:endParaRPr sz="2200">
              <a:solidFill>
                <a:schemeClr val="dk1"/>
              </a:solidFill>
              <a:highlight>
                <a:srgbClr val="FFFFFF"/>
              </a:highlight>
              <a:latin typeface="Times New Roman"/>
              <a:ea typeface="Times New Roman"/>
              <a:cs typeface="Times New Roman"/>
              <a:sym typeface="Times New Roman"/>
            </a:endParaRPr>
          </a:p>
          <a:p>
            <a:pPr marL="0" lvl="0" indent="0" algn="ctr" rtl="0">
              <a:spcBef>
                <a:spcPts val="1600"/>
              </a:spcBef>
              <a:spcAft>
                <a:spcPts val="1600"/>
              </a:spcAft>
              <a:buNone/>
            </a:pPr>
            <a:r>
              <a:rPr lang="en" sz="3000">
                <a:solidFill>
                  <a:schemeClr val="dk1"/>
                </a:solidFill>
                <a:highlight>
                  <a:srgbClr val="FFFFFF"/>
                </a:highlight>
                <a:latin typeface="Times New Roman"/>
                <a:ea typeface="Times New Roman"/>
                <a:cs typeface="Times New Roman"/>
                <a:sym typeface="Times New Roman"/>
              </a:rPr>
              <a:t>Javascript gets Power but how ?</a:t>
            </a:r>
            <a:endParaRPr sz="30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Effect transition="in" filter="fade">
                                      <p:cBhvr>
                                        <p:cTn id="7" dur="1000"/>
                                        <p:tgtEl>
                                          <p:spTgt spid="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xEl>
                                              <p:pRg st="1" end="1"/>
                                            </p:txEl>
                                          </p:spTgt>
                                        </p:tgtEl>
                                        <p:attrNameLst>
                                          <p:attrName>style.visibility</p:attrName>
                                        </p:attrNameLst>
                                      </p:cBhvr>
                                      <p:to>
                                        <p:strVal val="visible"/>
                                      </p:to>
                                    </p:set>
                                    <p:animEffect transition="in" filter="fade">
                                      <p:cBhvr>
                                        <p:cTn id="12" dur="1000"/>
                                        <p:tgtEl>
                                          <p:spTgt spid="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xEl>
                                              <p:pRg st="2" end="2"/>
                                            </p:txEl>
                                          </p:spTgt>
                                        </p:tgtEl>
                                        <p:attrNameLst>
                                          <p:attrName>style.visibility</p:attrName>
                                        </p:attrNameLst>
                                      </p:cBhvr>
                                      <p:to>
                                        <p:strVal val="visible"/>
                                      </p:to>
                                    </p:set>
                                    <p:animEffect transition="in" filter="fade">
                                      <p:cBhvr>
                                        <p:cTn id="17" dur="1000"/>
                                        <p:tgtEl>
                                          <p:spTgt spid="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5">
                                            <p:txEl>
                                              <p:pRg st="3" end="3"/>
                                            </p:txEl>
                                          </p:spTgt>
                                        </p:tgtEl>
                                        <p:attrNameLst>
                                          <p:attrName>style.visibility</p:attrName>
                                        </p:attrNameLst>
                                      </p:cBhvr>
                                      <p:to>
                                        <p:strVal val="visible"/>
                                      </p:to>
                                    </p:set>
                                    <p:animEffect transition="in" filter="fade">
                                      <p:cBhvr>
                                        <p:cTn id="22" dur="1000"/>
                                        <p:tgtEl>
                                          <p:spTgt spid="8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5">
                                            <p:txEl>
                                              <p:pRg st="4" end="4"/>
                                            </p:txEl>
                                          </p:spTgt>
                                        </p:tgtEl>
                                        <p:attrNameLst>
                                          <p:attrName>style.visibility</p:attrName>
                                        </p:attrNameLst>
                                      </p:cBhvr>
                                      <p:to>
                                        <p:strVal val="visible"/>
                                      </p:to>
                                    </p:set>
                                    <p:animEffect transition="in" filter="fade">
                                      <p:cBhvr>
                                        <p:cTn id="27" dur="1000"/>
                                        <p:tgtEl>
                                          <p:spTgt spid="8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5">
                                            <p:txEl>
                                              <p:pRg st="5" end="5"/>
                                            </p:txEl>
                                          </p:spTgt>
                                        </p:tgtEl>
                                        <p:attrNameLst>
                                          <p:attrName>style.visibility</p:attrName>
                                        </p:attrNameLst>
                                      </p:cBhvr>
                                      <p:to>
                                        <p:strVal val="visible"/>
                                      </p:to>
                                    </p:set>
                                    <p:animEffect transition="in" filter="fade">
                                      <p:cBhvr>
                                        <p:cTn id="32" dur="1000"/>
                                        <p:tgtEl>
                                          <p:spTgt spid="8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5">
                                            <p:txEl>
                                              <p:pRg st="6" end="6"/>
                                            </p:txEl>
                                          </p:spTgt>
                                        </p:tgtEl>
                                        <p:attrNameLst>
                                          <p:attrName>style.visibility</p:attrName>
                                        </p:attrNameLst>
                                      </p:cBhvr>
                                      <p:to>
                                        <p:strVal val="visible"/>
                                      </p:to>
                                    </p:set>
                                    <p:animEffect transition="in" filter="fade">
                                      <p:cBhvr>
                                        <p:cTn id="37" dur="1000"/>
                                        <p:tgtEl>
                                          <p:spTgt spid="8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149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600" b="1">
                <a:latin typeface="Times New Roman"/>
                <a:ea typeface="Times New Roman"/>
                <a:cs typeface="Times New Roman"/>
                <a:sym typeface="Times New Roman"/>
              </a:rPr>
              <a:t>1- DOM and Javascript</a:t>
            </a:r>
            <a:endParaRPr sz="2600" b="1">
              <a:latin typeface="Times New Roman"/>
              <a:ea typeface="Times New Roman"/>
              <a:cs typeface="Times New Roman"/>
              <a:sym typeface="Times New Roman"/>
            </a:endParaRPr>
          </a:p>
        </p:txBody>
      </p:sp>
      <p:sp>
        <p:nvSpPr>
          <p:cNvPr id="91" name="Google Shape;91;p19"/>
          <p:cNvSpPr txBox="1">
            <a:spLocks noGrp="1"/>
          </p:cNvSpPr>
          <p:nvPr>
            <p:ph type="body" idx="1"/>
          </p:nvPr>
        </p:nvSpPr>
        <p:spPr>
          <a:xfrm>
            <a:off x="311700" y="819075"/>
            <a:ext cx="8520600" cy="37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rgbClr val="FFFFFF"/>
                </a:highlight>
                <a:latin typeface="Times New Roman"/>
                <a:ea typeface="Times New Roman"/>
                <a:cs typeface="Times New Roman"/>
                <a:sym typeface="Times New Roman"/>
              </a:rPr>
              <a:t>With the help of DOM Javascript can: </a:t>
            </a:r>
            <a:endParaRPr>
              <a:solidFill>
                <a:schemeClr val="dk1"/>
              </a:solidFill>
              <a:highlight>
                <a:srgbClr val="FFFFFF"/>
              </a:highlight>
              <a:latin typeface="Times New Roman"/>
              <a:ea typeface="Times New Roman"/>
              <a:cs typeface="Times New Roman"/>
              <a:sym typeface="Times New Roman"/>
            </a:endParaRPr>
          </a:p>
          <a:p>
            <a:pPr marL="457200" lvl="0" indent="-342900" algn="l" rtl="0">
              <a:spcBef>
                <a:spcPts val="1600"/>
              </a:spcBef>
              <a:spcAft>
                <a:spcPts val="0"/>
              </a:spcAft>
              <a:buClr>
                <a:schemeClr val="dk1"/>
              </a:buClr>
              <a:buSzPts val="1800"/>
              <a:buFont typeface="Times New Roman"/>
              <a:buChar char="●"/>
            </a:pPr>
            <a:r>
              <a:rPr lang="en" b="1">
                <a:solidFill>
                  <a:schemeClr val="dk1"/>
                </a:solidFill>
                <a:highlight>
                  <a:srgbClr val="FFFFFF"/>
                </a:highlight>
                <a:latin typeface="Times New Roman"/>
                <a:ea typeface="Times New Roman"/>
                <a:cs typeface="Times New Roman"/>
                <a:sym typeface="Times New Roman"/>
              </a:rPr>
              <a:t>Create </a:t>
            </a:r>
            <a:r>
              <a:rPr lang="en">
                <a:solidFill>
                  <a:schemeClr val="dk1"/>
                </a:solidFill>
                <a:highlight>
                  <a:srgbClr val="FFFFFF"/>
                </a:highlight>
                <a:latin typeface="Times New Roman"/>
                <a:ea typeface="Times New Roman"/>
                <a:cs typeface="Times New Roman"/>
                <a:sym typeface="Times New Roman"/>
              </a:rPr>
              <a:t>a dynamic website.</a:t>
            </a:r>
            <a:endParaRPr>
              <a:solidFill>
                <a:schemeClr val="dk1"/>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b="1">
                <a:solidFill>
                  <a:schemeClr val="dk1"/>
                </a:solidFill>
                <a:highlight>
                  <a:srgbClr val="FFFFFF"/>
                </a:highlight>
                <a:latin typeface="Times New Roman"/>
                <a:ea typeface="Times New Roman"/>
                <a:cs typeface="Times New Roman"/>
                <a:sym typeface="Times New Roman"/>
              </a:rPr>
              <a:t>Change</a:t>
            </a:r>
            <a:r>
              <a:rPr lang="en">
                <a:solidFill>
                  <a:schemeClr val="dk1"/>
                </a:solidFill>
                <a:highlight>
                  <a:srgbClr val="FFFFFF"/>
                </a:highlight>
                <a:latin typeface="Times New Roman"/>
                <a:ea typeface="Times New Roman"/>
                <a:cs typeface="Times New Roman"/>
                <a:sym typeface="Times New Roman"/>
              </a:rPr>
              <a:t> all the HTML elements in the page</a:t>
            </a:r>
            <a:endParaRPr>
              <a:solidFill>
                <a:schemeClr val="dk1"/>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b="1">
                <a:solidFill>
                  <a:schemeClr val="dk1"/>
                </a:solidFill>
                <a:highlight>
                  <a:srgbClr val="FFFFFF"/>
                </a:highlight>
                <a:latin typeface="Times New Roman"/>
                <a:ea typeface="Times New Roman"/>
                <a:cs typeface="Times New Roman"/>
                <a:sym typeface="Times New Roman"/>
              </a:rPr>
              <a:t>Modify</a:t>
            </a:r>
            <a:r>
              <a:rPr lang="en">
                <a:solidFill>
                  <a:schemeClr val="dk1"/>
                </a:solidFill>
                <a:highlight>
                  <a:srgbClr val="FFFFFF"/>
                </a:highlight>
                <a:latin typeface="Times New Roman"/>
                <a:ea typeface="Times New Roman"/>
                <a:cs typeface="Times New Roman"/>
                <a:sym typeface="Times New Roman"/>
              </a:rPr>
              <a:t> all the HTML attributes in the page</a:t>
            </a:r>
            <a:endParaRPr>
              <a:solidFill>
                <a:schemeClr val="dk1"/>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b="1">
                <a:solidFill>
                  <a:schemeClr val="dk1"/>
                </a:solidFill>
                <a:highlight>
                  <a:srgbClr val="FFFFFF"/>
                </a:highlight>
                <a:latin typeface="Times New Roman"/>
                <a:ea typeface="Times New Roman"/>
                <a:cs typeface="Times New Roman"/>
                <a:sym typeface="Times New Roman"/>
              </a:rPr>
              <a:t>Change</a:t>
            </a:r>
            <a:r>
              <a:rPr lang="en">
                <a:solidFill>
                  <a:schemeClr val="dk1"/>
                </a:solidFill>
                <a:highlight>
                  <a:srgbClr val="FFFFFF"/>
                </a:highlight>
                <a:latin typeface="Times New Roman"/>
                <a:ea typeface="Times New Roman"/>
                <a:cs typeface="Times New Roman"/>
                <a:sym typeface="Times New Roman"/>
              </a:rPr>
              <a:t> all the CSS styles in the page</a:t>
            </a:r>
            <a:endParaRPr>
              <a:solidFill>
                <a:schemeClr val="dk1"/>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b="1">
                <a:solidFill>
                  <a:schemeClr val="dk1"/>
                </a:solidFill>
                <a:highlight>
                  <a:srgbClr val="FFFFFF"/>
                </a:highlight>
                <a:latin typeface="Times New Roman"/>
                <a:ea typeface="Times New Roman"/>
                <a:cs typeface="Times New Roman"/>
                <a:sym typeface="Times New Roman"/>
              </a:rPr>
              <a:t>Delete</a:t>
            </a:r>
            <a:r>
              <a:rPr lang="en">
                <a:solidFill>
                  <a:schemeClr val="dk1"/>
                </a:solidFill>
                <a:highlight>
                  <a:srgbClr val="FFFFFF"/>
                </a:highlight>
                <a:latin typeface="Times New Roman"/>
                <a:ea typeface="Times New Roman"/>
                <a:cs typeface="Times New Roman"/>
                <a:sym typeface="Times New Roman"/>
              </a:rPr>
              <a:t> existing HTML elements and attributes</a:t>
            </a:r>
            <a:endParaRPr>
              <a:solidFill>
                <a:schemeClr val="dk1"/>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b="1">
                <a:solidFill>
                  <a:schemeClr val="dk1"/>
                </a:solidFill>
                <a:highlight>
                  <a:srgbClr val="FFFFFF"/>
                </a:highlight>
                <a:latin typeface="Times New Roman"/>
                <a:ea typeface="Times New Roman"/>
                <a:cs typeface="Times New Roman"/>
                <a:sym typeface="Times New Roman"/>
              </a:rPr>
              <a:t>Add</a:t>
            </a:r>
            <a:r>
              <a:rPr lang="en">
                <a:solidFill>
                  <a:schemeClr val="dk1"/>
                </a:solidFill>
                <a:highlight>
                  <a:srgbClr val="FFFFFF"/>
                </a:highlight>
                <a:latin typeface="Times New Roman"/>
                <a:ea typeface="Times New Roman"/>
                <a:cs typeface="Times New Roman"/>
                <a:sym typeface="Times New Roman"/>
              </a:rPr>
              <a:t> new HTML elements and attributes</a:t>
            </a:r>
            <a:endParaRPr>
              <a:solidFill>
                <a:schemeClr val="dk1"/>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b="1">
                <a:solidFill>
                  <a:schemeClr val="dk1"/>
                </a:solidFill>
                <a:highlight>
                  <a:srgbClr val="FFFFFF"/>
                </a:highlight>
                <a:latin typeface="Times New Roman"/>
                <a:ea typeface="Times New Roman"/>
                <a:cs typeface="Times New Roman"/>
                <a:sym typeface="Times New Roman"/>
              </a:rPr>
              <a:t>React</a:t>
            </a:r>
            <a:r>
              <a:rPr lang="en">
                <a:solidFill>
                  <a:schemeClr val="dk1"/>
                </a:solidFill>
                <a:highlight>
                  <a:srgbClr val="FFFFFF"/>
                </a:highlight>
                <a:latin typeface="Times New Roman"/>
                <a:ea typeface="Times New Roman"/>
                <a:cs typeface="Times New Roman"/>
                <a:sym typeface="Times New Roman"/>
              </a:rPr>
              <a:t> to all existing HTML events in the page</a:t>
            </a:r>
            <a:endParaRPr>
              <a:solidFill>
                <a:schemeClr val="dk1"/>
              </a:solidFill>
              <a:highlight>
                <a:srgbClr val="FFFFFF"/>
              </a:highlight>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b="1">
                <a:solidFill>
                  <a:schemeClr val="dk1"/>
                </a:solidFill>
                <a:highlight>
                  <a:srgbClr val="FFFFFF"/>
                </a:highlight>
                <a:latin typeface="Times New Roman"/>
                <a:ea typeface="Times New Roman"/>
                <a:cs typeface="Times New Roman"/>
                <a:sym typeface="Times New Roman"/>
              </a:rPr>
              <a:t>Create</a:t>
            </a:r>
            <a:r>
              <a:rPr lang="en">
                <a:solidFill>
                  <a:schemeClr val="dk1"/>
                </a:solidFill>
                <a:highlight>
                  <a:srgbClr val="FFFFFF"/>
                </a:highlight>
                <a:latin typeface="Times New Roman"/>
                <a:ea typeface="Times New Roman"/>
                <a:cs typeface="Times New Roman"/>
                <a:sym typeface="Times New Roman"/>
              </a:rPr>
              <a:t> new HTML events in the page</a:t>
            </a:r>
            <a:endParaRPr>
              <a:solidFill>
                <a:schemeClr val="dk1"/>
              </a:solidFill>
              <a:highlight>
                <a:srgbClr val="FFFFFF"/>
              </a:highlight>
              <a:latin typeface="Times New Roman"/>
              <a:ea typeface="Times New Roman"/>
              <a:cs typeface="Times New Roman"/>
              <a:sym typeface="Times New Roman"/>
            </a:endParaRPr>
          </a:p>
          <a:p>
            <a:pPr marL="457200" lvl="0" indent="0" algn="l" rtl="0">
              <a:spcBef>
                <a:spcPts val="1100"/>
              </a:spcBef>
              <a:spcAft>
                <a:spcPts val="0"/>
              </a:spcAft>
              <a:buNone/>
            </a:pP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1100"/>
              </a:spcBef>
              <a:spcAft>
                <a:spcPts val="1600"/>
              </a:spcAft>
              <a:buNone/>
            </a:pP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231125" y="17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000000"/>
                </a:solidFill>
                <a:latin typeface="Times New Roman"/>
                <a:ea typeface="Times New Roman"/>
                <a:cs typeface="Times New Roman"/>
                <a:sym typeface="Times New Roman"/>
              </a:rPr>
              <a:t>1- Representation of DOM tree Object</a:t>
            </a:r>
            <a:endParaRPr sz="2400"/>
          </a:p>
        </p:txBody>
      </p:sp>
      <p:sp>
        <p:nvSpPr>
          <p:cNvPr id="97" name="Google Shape;97;p20"/>
          <p:cNvSpPr txBox="1">
            <a:spLocks noGrp="1"/>
          </p:cNvSpPr>
          <p:nvPr>
            <p:ph type="body" idx="1"/>
          </p:nvPr>
        </p:nvSpPr>
        <p:spPr>
          <a:xfrm>
            <a:off x="311700" y="819075"/>
            <a:ext cx="8520600" cy="4324500"/>
          </a:xfrm>
          <a:prstGeom prst="rect">
            <a:avLst/>
          </a:prstGeom>
        </p:spPr>
        <p:txBody>
          <a:bodyPr spcFirstLastPara="1" wrap="square" lIns="91425" tIns="91425" rIns="91425" bIns="91425" anchor="t" anchorCtr="0">
            <a:noAutofit/>
          </a:bodyPr>
          <a:lstStyle/>
          <a:p>
            <a:pPr marL="457200" lvl="0" indent="0" algn="l" rtl="0">
              <a:spcBef>
                <a:spcPts val="1100"/>
              </a:spcBef>
              <a:spcAft>
                <a:spcPts val="0"/>
              </a:spcAft>
              <a:buNone/>
            </a:pP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1100"/>
              </a:spcBef>
              <a:spcAft>
                <a:spcPts val="1600"/>
              </a:spcAft>
              <a:buNone/>
            </a:pPr>
            <a:endParaRPr>
              <a:solidFill>
                <a:schemeClr val="dk1"/>
              </a:solidFill>
              <a:highlight>
                <a:srgbClr val="FFFFFF"/>
              </a:highlight>
              <a:latin typeface="Times New Roman"/>
              <a:ea typeface="Times New Roman"/>
              <a:cs typeface="Times New Roman"/>
              <a:sym typeface="Times New Roman"/>
            </a:endParaRPr>
          </a:p>
        </p:txBody>
      </p:sp>
      <p:pic>
        <p:nvPicPr>
          <p:cNvPr id="98" name="Google Shape;98;p20"/>
          <p:cNvPicPr preferRelativeResize="0"/>
          <p:nvPr/>
        </p:nvPicPr>
        <p:blipFill>
          <a:blip r:embed="rId3">
            <a:alphaModFix/>
          </a:blip>
          <a:stretch>
            <a:fillRect/>
          </a:stretch>
        </p:blipFill>
        <p:spPr>
          <a:xfrm>
            <a:off x="642759" y="685275"/>
            <a:ext cx="7901141" cy="4324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231125" y="17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000000"/>
                </a:solidFill>
                <a:latin typeface="Times New Roman"/>
                <a:ea typeface="Times New Roman"/>
                <a:cs typeface="Times New Roman"/>
                <a:sym typeface="Times New Roman"/>
              </a:rPr>
              <a:t>1- Node relationship </a:t>
            </a:r>
            <a:endParaRPr sz="2400"/>
          </a:p>
        </p:txBody>
      </p:sp>
      <p:sp>
        <p:nvSpPr>
          <p:cNvPr id="104" name="Google Shape;104;p21"/>
          <p:cNvSpPr txBox="1">
            <a:spLocks noGrp="1"/>
          </p:cNvSpPr>
          <p:nvPr>
            <p:ph type="body" idx="1"/>
          </p:nvPr>
        </p:nvSpPr>
        <p:spPr>
          <a:xfrm>
            <a:off x="311700" y="819075"/>
            <a:ext cx="8520600" cy="4324500"/>
          </a:xfrm>
          <a:prstGeom prst="rect">
            <a:avLst/>
          </a:prstGeom>
        </p:spPr>
        <p:txBody>
          <a:bodyPr spcFirstLastPara="1" wrap="square" lIns="91425" tIns="91425" rIns="91425" bIns="91425" anchor="t" anchorCtr="0">
            <a:noAutofit/>
          </a:bodyPr>
          <a:lstStyle/>
          <a:p>
            <a:pPr marL="457200" lvl="0" indent="0" algn="l" rtl="0">
              <a:spcBef>
                <a:spcPts val="1100"/>
              </a:spcBef>
              <a:spcAft>
                <a:spcPts val="0"/>
              </a:spcAft>
              <a:buNone/>
            </a:pP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1100"/>
              </a:spcBef>
              <a:spcAft>
                <a:spcPts val="1600"/>
              </a:spcAft>
              <a:buNone/>
            </a:pPr>
            <a:endParaRPr>
              <a:solidFill>
                <a:schemeClr val="dk1"/>
              </a:solidFill>
              <a:highlight>
                <a:srgbClr val="FFFFFF"/>
              </a:highlight>
              <a:latin typeface="Times New Roman"/>
              <a:ea typeface="Times New Roman"/>
              <a:cs typeface="Times New Roman"/>
              <a:sym typeface="Times New Roman"/>
            </a:endParaRPr>
          </a:p>
        </p:txBody>
      </p:sp>
      <p:pic>
        <p:nvPicPr>
          <p:cNvPr id="105" name="Google Shape;105;p21"/>
          <p:cNvPicPr preferRelativeResize="0"/>
          <p:nvPr/>
        </p:nvPicPr>
        <p:blipFill>
          <a:blip r:embed="rId3">
            <a:alphaModFix/>
          </a:blip>
          <a:stretch>
            <a:fillRect/>
          </a:stretch>
        </p:blipFill>
        <p:spPr>
          <a:xfrm>
            <a:off x="429738" y="874900"/>
            <a:ext cx="3800475" cy="2990850"/>
          </a:xfrm>
          <a:prstGeom prst="rect">
            <a:avLst/>
          </a:prstGeom>
          <a:noFill/>
          <a:ln>
            <a:noFill/>
          </a:ln>
        </p:spPr>
      </p:pic>
      <p:sp>
        <p:nvSpPr>
          <p:cNvPr id="106" name="Google Shape;106;p21"/>
          <p:cNvSpPr txBox="1">
            <a:spLocks noGrp="1"/>
          </p:cNvSpPr>
          <p:nvPr>
            <p:ph type="body" idx="1"/>
          </p:nvPr>
        </p:nvSpPr>
        <p:spPr>
          <a:xfrm>
            <a:off x="4498875" y="874900"/>
            <a:ext cx="4333200" cy="2509200"/>
          </a:xfrm>
          <a:prstGeom prst="rect">
            <a:avLst/>
          </a:prstGeom>
        </p:spPr>
        <p:txBody>
          <a:bodyPr spcFirstLastPara="1" wrap="square" lIns="91425" tIns="91425" rIns="91425" bIns="91425" anchor="t" anchorCtr="0">
            <a:noAutofit/>
          </a:bodyPr>
          <a:lstStyle/>
          <a:p>
            <a:pPr marL="457200" lvl="0" indent="-355600" algn="l" rtl="0">
              <a:spcBef>
                <a:spcPts val="1100"/>
              </a:spcBef>
              <a:spcAft>
                <a:spcPts val="0"/>
              </a:spcAft>
              <a:buClr>
                <a:schemeClr val="dk1"/>
              </a:buClr>
              <a:buSzPts val="2000"/>
              <a:buFont typeface="Verdana"/>
              <a:buChar char="●"/>
            </a:pPr>
            <a:r>
              <a:rPr lang="en" sz="2000">
                <a:solidFill>
                  <a:srgbClr val="DC143C"/>
                </a:solidFill>
                <a:highlight>
                  <a:srgbClr val="F1F1F1"/>
                </a:highlight>
                <a:latin typeface="Times New Roman"/>
                <a:ea typeface="Times New Roman"/>
                <a:cs typeface="Times New Roman"/>
                <a:sym typeface="Times New Roman"/>
              </a:rPr>
              <a:t>&lt;html&gt;</a:t>
            </a:r>
            <a:r>
              <a:rPr lang="en" sz="2000">
                <a:solidFill>
                  <a:schemeClr val="dk1"/>
                </a:solidFill>
                <a:highlight>
                  <a:srgbClr val="FFFFFF"/>
                </a:highlight>
                <a:latin typeface="Times New Roman"/>
                <a:ea typeface="Times New Roman"/>
                <a:cs typeface="Times New Roman"/>
                <a:sym typeface="Times New Roman"/>
              </a:rPr>
              <a:t> is the root node</a:t>
            </a:r>
            <a:endParaRPr sz="2000">
              <a:solidFill>
                <a:schemeClr val="dk1"/>
              </a:solidFill>
              <a:highlight>
                <a:srgbClr val="FFFFFF"/>
              </a:highlight>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Verdana"/>
              <a:buChar char="●"/>
            </a:pPr>
            <a:r>
              <a:rPr lang="en" sz="2000">
                <a:solidFill>
                  <a:srgbClr val="DC143C"/>
                </a:solidFill>
                <a:highlight>
                  <a:srgbClr val="F1F1F1"/>
                </a:highlight>
                <a:latin typeface="Times New Roman"/>
                <a:ea typeface="Times New Roman"/>
                <a:cs typeface="Times New Roman"/>
                <a:sym typeface="Times New Roman"/>
              </a:rPr>
              <a:t>&lt;html&gt;</a:t>
            </a:r>
            <a:r>
              <a:rPr lang="en" sz="2000">
                <a:solidFill>
                  <a:schemeClr val="dk1"/>
                </a:solidFill>
                <a:highlight>
                  <a:srgbClr val="FFFFFF"/>
                </a:highlight>
                <a:latin typeface="Times New Roman"/>
                <a:ea typeface="Times New Roman"/>
                <a:cs typeface="Times New Roman"/>
                <a:sym typeface="Times New Roman"/>
              </a:rPr>
              <a:t> has no parents</a:t>
            </a:r>
            <a:endParaRPr sz="2000">
              <a:solidFill>
                <a:schemeClr val="dk1"/>
              </a:solidFill>
              <a:highlight>
                <a:srgbClr val="FFFFFF"/>
              </a:highlight>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Verdana"/>
              <a:buChar char="●"/>
            </a:pPr>
            <a:r>
              <a:rPr lang="en" sz="2000">
                <a:solidFill>
                  <a:srgbClr val="DC143C"/>
                </a:solidFill>
                <a:highlight>
                  <a:srgbClr val="F1F1F1"/>
                </a:highlight>
                <a:latin typeface="Times New Roman"/>
                <a:ea typeface="Times New Roman"/>
                <a:cs typeface="Times New Roman"/>
                <a:sym typeface="Times New Roman"/>
              </a:rPr>
              <a:t>&lt;html&gt;</a:t>
            </a:r>
            <a:r>
              <a:rPr lang="en" sz="2000">
                <a:solidFill>
                  <a:schemeClr val="dk1"/>
                </a:solidFill>
                <a:highlight>
                  <a:srgbClr val="FFFFFF"/>
                </a:highlight>
                <a:latin typeface="Times New Roman"/>
                <a:ea typeface="Times New Roman"/>
                <a:cs typeface="Times New Roman"/>
                <a:sym typeface="Times New Roman"/>
              </a:rPr>
              <a:t> is the parent of </a:t>
            </a:r>
            <a:r>
              <a:rPr lang="en" sz="2000">
                <a:solidFill>
                  <a:srgbClr val="DC143C"/>
                </a:solidFill>
                <a:highlight>
                  <a:srgbClr val="F1F1F1"/>
                </a:highlight>
                <a:latin typeface="Times New Roman"/>
                <a:ea typeface="Times New Roman"/>
                <a:cs typeface="Times New Roman"/>
                <a:sym typeface="Times New Roman"/>
              </a:rPr>
              <a:t>&lt;head&gt;</a:t>
            </a:r>
            <a:r>
              <a:rPr lang="en" sz="2000">
                <a:solidFill>
                  <a:schemeClr val="dk1"/>
                </a:solidFill>
                <a:highlight>
                  <a:srgbClr val="FFFFFF"/>
                </a:highlight>
                <a:latin typeface="Times New Roman"/>
                <a:ea typeface="Times New Roman"/>
                <a:cs typeface="Times New Roman"/>
                <a:sym typeface="Times New Roman"/>
              </a:rPr>
              <a:t> and </a:t>
            </a:r>
            <a:r>
              <a:rPr lang="en" sz="2000">
                <a:solidFill>
                  <a:srgbClr val="DC143C"/>
                </a:solidFill>
                <a:highlight>
                  <a:srgbClr val="F1F1F1"/>
                </a:highlight>
                <a:latin typeface="Times New Roman"/>
                <a:ea typeface="Times New Roman"/>
                <a:cs typeface="Times New Roman"/>
                <a:sym typeface="Times New Roman"/>
              </a:rPr>
              <a:t>&lt;body&gt;</a:t>
            </a:r>
            <a:endParaRPr sz="2000">
              <a:solidFill>
                <a:srgbClr val="DC143C"/>
              </a:solidFill>
              <a:highlight>
                <a:srgbClr val="F1F1F1"/>
              </a:highlight>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Verdana"/>
              <a:buChar char="●"/>
            </a:pPr>
            <a:r>
              <a:rPr lang="en" sz="2000">
                <a:solidFill>
                  <a:srgbClr val="DC143C"/>
                </a:solidFill>
                <a:highlight>
                  <a:srgbClr val="F1F1F1"/>
                </a:highlight>
                <a:latin typeface="Times New Roman"/>
                <a:ea typeface="Times New Roman"/>
                <a:cs typeface="Times New Roman"/>
                <a:sym typeface="Times New Roman"/>
              </a:rPr>
              <a:t>&lt;head&gt;</a:t>
            </a:r>
            <a:r>
              <a:rPr lang="en" sz="2000">
                <a:solidFill>
                  <a:schemeClr val="dk1"/>
                </a:solidFill>
                <a:highlight>
                  <a:srgbClr val="FFFFFF"/>
                </a:highlight>
                <a:latin typeface="Times New Roman"/>
                <a:ea typeface="Times New Roman"/>
                <a:cs typeface="Times New Roman"/>
                <a:sym typeface="Times New Roman"/>
              </a:rPr>
              <a:t> is the first child of </a:t>
            </a:r>
            <a:r>
              <a:rPr lang="en" sz="2000">
                <a:solidFill>
                  <a:srgbClr val="DC143C"/>
                </a:solidFill>
                <a:highlight>
                  <a:srgbClr val="F1F1F1"/>
                </a:highlight>
                <a:latin typeface="Times New Roman"/>
                <a:ea typeface="Times New Roman"/>
                <a:cs typeface="Times New Roman"/>
                <a:sym typeface="Times New Roman"/>
              </a:rPr>
              <a:t>&lt;html&gt;</a:t>
            </a:r>
            <a:endParaRPr sz="2000">
              <a:solidFill>
                <a:srgbClr val="DC143C"/>
              </a:solidFill>
              <a:highlight>
                <a:srgbClr val="F1F1F1"/>
              </a:highlight>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Verdana"/>
              <a:buChar char="●"/>
            </a:pPr>
            <a:r>
              <a:rPr lang="en" sz="2000">
                <a:solidFill>
                  <a:srgbClr val="DC143C"/>
                </a:solidFill>
                <a:highlight>
                  <a:srgbClr val="F1F1F1"/>
                </a:highlight>
                <a:latin typeface="Times New Roman"/>
                <a:ea typeface="Times New Roman"/>
                <a:cs typeface="Times New Roman"/>
                <a:sym typeface="Times New Roman"/>
              </a:rPr>
              <a:t>&lt;body&gt;</a:t>
            </a:r>
            <a:r>
              <a:rPr lang="en" sz="2000">
                <a:solidFill>
                  <a:schemeClr val="dk1"/>
                </a:solidFill>
                <a:highlight>
                  <a:srgbClr val="FFFFFF"/>
                </a:highlight>
                <a:latin typeface="Times New Roman"/>
                <a:ea typeface="Times New Roman"/>
                <a:cs typeface="Times New Roman"/>
                <a:sym typeface="Times New Roman"/>
              </a:rPr>
              <a:t> is the last child of </a:t>
            </a:r>
            <a:r>
              <a:rPr lang="en" sz="2000">
                <a:solidFill>
                  <a:srgbClr val="DC143C"/>
                </a:solidFill>
                <a:highlight>
                  <a:srgbClr val="F1F1F1"/>
                </a:highlight>
                <a:latin typeface="Times New Roman"/>
                <a:ea typeface="Times New Roman"/>
                <a:cs typeface="Times New Roman"/>
                <a:sym typeface="Times New Roman"/>
              </a:rPr>
              <a:t>&lt;html&gt;</a:t>
            </a:r>
            <a:endParaRPr sz="2000">
              <a:solidFill>
                <a:srgbClr val="DC143C"/>
              </a:solidFill>
              <a:highlight>
                <a:srgbClr val="F1F1F1"/>
              </a:highlight>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1165</Words>
  <Application>Microsoft Office PowerPoint</Application>
  <PresentationFormat>On-screen Show (16:9)</PresentationFormat>
  <Paragraphs>129</Paragraphs>
  <Slides>30</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Consolas</vt:lpstr>
      <vt:lpstr>Verdana</vt:lpstr>
      <vt:lpstr>Arial</vt:lpstr>
      <vt:lpstr>Times New Roman</vt:lpstr>
      <vt:lpstr>Nunito</vt:lpstr>
      <vt:lpstr>Simple Light</vt:lpstr>
      <vt:lpstr>PowerPoint Presentation</vt:lpstr>
      <vt:lpstr>      JS in the Browser DOM  </vt:lpstr>
      <vt:lpstr>By the end of this lesson you should be able to:</vt:lpstr>
      <vt:lpstr>Lesson Content </vt:lpstr>
      <vt:lpstr>1-Definition DOM</vt:lpstr>
      <vt:lpstr>1- Usage of DOM</vt:lpstr>
      <vt:lpstr>1- DOM and Javascript</vt:lpstr>
      <vt:lpstr>1- Representation of DOM tree Object</vt:lpstr>
      <vt:lpstr>1- Node relationship </vt:lpstr>
      <vt:lpstr>PowerPoint Presentation</vt:lpstr>
      <vt:lpstr>PowerPoint Presentation</vt:lpstr>
      <vt:lpstr>2- Access DOM elements</vt:lpstr>
      <vt:lpstr>2- Navigate between Nodes </vt:lpstr>
      <vt:lpstr>PowerPoint Presentation</vt:lpstr>
      <vt:lpstr>PowerPoint Presentation</vt:lpstr>
      <vt:lpstr>Events and Handlers</vt:lpstr>
      <vt:lpstr>Event </vt:lpstr>
      <vt:lpstr>Event </vt:lpstr>
      <vt:lpstr>Examples of Web browser events</vt:lpstr>
      <vt:lpstr>Interacting with DOM elements</vt:lpstr>
      <vt:lpstr>Interacting with DOM elements - the code</vt:lpstr>
      <vt:lpstr>DEMO (click event)</vt:lpstr>
      <vt:lpstr>Task 2 10 min</vt:lpstr>
      <vt:lpstr>Event Arguments</vt:lpstr>
      <vt:lpstr>Web browsers give our event handlers information to help us do things</vt:lpstr>
      <vt:lpstr>DEMO </vt:lpstr>
      <vt:lpstr>Task 3 10 min</vt:lpstr>
      <vt:lpstr>Create DOM Elements - Live Walkthrough</vt:lpstr>
      <vt:lpstr>Task 4 25 min</vt:lpstr>
      <vt:lpstr>Task 5  15 min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Justin Hui</cp:lastModifiedBy>
  <cp:revision>6</cp:revision>
  <dcterms:modified xsi:type="dcterms:W3CDTF">2021-01-15T21:44:33Z</dcterms:modified>
</cp:coreProperties>
</file>