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7" r:id="rId41"/>
    <p:sldId id="295" r:id="rId42"/>
    <p:sldId id="298" r:id="rId43"/>
    <p:sldId id="296" r:id="rId44"/>
    <p:sldId id="299" r:id="rId45"/>
    <p:sldId id="303" r:id="rId46"/>
    <p:sldId id="302" r:id="rId47"/>
    <p:sldId id="300" r:id="rId48"/>
    <p:sldId id="30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ion Shehaj" initials="FS" lastIdx="1" clrIdx="0">
    <p:extLst>
      <p:ext uri="{19B8F6BF-5375-455C-9EA6-DF929625EA0E}">
        <p15:presenceInfo xmlns:p15="http://schemas.microsoft.com/office/powerpoint/2012/main" userId="1fa76e6d4de5ad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8" autoAdjust="0"/>
    <p:restoredTop sz="94660"/>
  </p:normalViewPr>
  <p:slideViewPr>
    <p:cSldViewPr snapToGrid="0">
      <p:cViewPr varScale="1">
        <p:scale>
          <a:sx n="116" d="100"/>
          <a:sy n="116"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509A250-FF31-4206-8172-F9D3106AACB1}"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a:t>Κάντε κλικ για να επεξεργαστείτε τον τίτλο υποδείγματος</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a:t>Κάντε κλικ για να επεξεργαστείτε τον τίτλο υποδείγματος</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a:t>Στυλ κειμένου υποδείγματος</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nchorCtr="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96027F-7875-4030-9381-8BD8C4F21935}"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7" name="Date Placeholder 4"/>
          <p:cNvSpPr>
            <a:spLocks noGrp="1"/>
          </p:cNvSpPr>
          <p:nvPr>
            <p:ph type="dt" sz="half" idx="10"/>
          </p:nvPr>
        </p:nvSpPr>
        <p:spPr/>
        <p:txBody>
          <a:bodyPr/>
          <a:lstStyle/>
          <a:p>
            <a:fld id="{4509A250-FF31-4206-8172-F9D3106AACB1}" type="datetimeFigureOut">
              <a:rPr lang="en-US" dirty="0"/>
              <a:t>7/19/2021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509A250-FF31-4206-8172-F9D3106AACB1}"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469069-F480-4C64-AF81-B930A7616AD3}"/>
              </a:ext>
            </a:extLst>
          </p:cNvPr>
          <p:cNvSpPr>
            <a:spLocks noGrp="1"/>
          </p:cNvSpPr>
          <p:nvPr>
            <p:ph type="ctrTitle"/>
          </p:nvPr>
        </p:nvSpPr>
        <p:spPr>
          <a:xfrm>
            <a:off x="2221830" y="87981"/>
            <a:ext cx="7630445" cy="1641149"/>
          </a:xfrm>
        </p:spPr>
        <p:txBody>
          <a:bodyPr/>
          <a:lstStyle/>
          <a:p>
            <a:pPr algn="ctr" fontAlgn="ctr"/>
            <a:r>
              <a:rPr lang="en-US" sz="3200" dirty="0"/>
              <a:t>Department of Computer Science &amp; Engineering</a:t>
            </a:r>
            <a:br>
              <a:rPr lang="en-US" sz="3200" dirty="0"/>
            </a:br>
            <a:r>
              <a:rPr lang="en-US" sz="3200" dirty="0"/>
              <a:t>University of Ioannina</a:t>
            </a:r>
            <a:endParaRPr lang="el-GR" sz="3200" dirty="0"/>
          </a:p>
        </p:txBody>
      </p:sp>
      <p:pic>
        <p:nvPicPr>
          <p:cNvPr id="5" name="Εικόνα 4">
            <a:extLst>
              <a:ext uri="{FF2B5EF4-FFF2-40B4-BE49-F238E27FC236}">
                <a16:creationId xmlns:a16="http://schemas.microsoft.com/office/drawing/2014/main" id="{D83BC66F-6EB1-48C1-BA48-2DEA82F14DCC}"/>
              </a:ext>
            </a:extLst>
          </p:cNvPr>
          <p:cNvPicPr>
            <a:picLocks noChangeAspect="1"/>
          </p:cNvPicPr>
          <p:nvPr/>
        </p:nvPicPr>
        <p:blipFill>
          <a:blip r:embed="rId2"/>
          <a:stretch>
            <a:fillRect/>
          </a:stretch>
        </p:blipFill>
        <p:spPr>
          <a:xfrm>
            <a:off x="344452" y="264444"/>
            <a:ext cx="1460584" cy="1722482"/>
          </a:xfrm>
          <a:prstGeom prst="rect">
            <a:avLst/>
          </a:prstGeom>
        </p:spPr>
      </p:pic>
      <p:sp>
        <p:nvSpPr>
          <p:cNvPr id="10" name="TextBox 9">
            <a:extLst>
              <a:ext uri="{FF2B5EF4-FFF2-40B4-BE49-F238E27FC236}">
                <a16:creationId xmlns:a16="http://schemas.microsoft.com/office/drawing/2014/main" id="{C9E6384E-19D3-42FB-AF49-891702C183B3}"/>
              </a:ext>
            </a:extLst>
          </p:cNvPr>
          <p:cNvSpPr txBox="1"/>
          <p:nvPr/>
        </p:nvSpPr>
        <p:spPr>
          <a:xfrm>
            <a:off x="1805036" y="2257927"/>
            <a:ext cx="8729574" cy="1569660"/>
          </a:xfrm>
          <a:prstGeom prst="rect">
            <a:avLst/>
          </a:prstGeom>
          <a:noFill/>
        </p:spPr>
        <p:txBody>
          <a:bodyPr wrap="square" rtlCol="0">
            <a:spAutoFit/>
          </a:bodyPr>
          <a:lstStyle/>
          <a:p>
            <a:pPr algn="ctr"/>
            <a:r>
              <a:rPr lang="en-US" sz="2400" dirty="0"/>
              <a:t>MSc Thesis</a:t>
            </a:r>
          </a:p>
          <a:p>
            <a:pPr algn="ctr"/>
            <a:endParaRPr lang="en-US" sz="2400" dirty="0"/>
          </a:p>
          <a:p>
            <a:pPr algn="ctr"/>
            <a:r>
              <a:rPr lang="en-US" sz="2400" dirty="0"/>
              <a:t>A Study of Schema &amp; Software Co-evolution for Relational Databases in Free Open Source Projects</a:t>
            </a:r>
            <a:endParaRPr lang="el-GR" sz="2400" dirty="0"/>
          </a:p>
        </p:txBody>
      </p:sp>
      <p:sp>
        <p:nvSpPr>
          <p:cNvPr id="3" name="TextBox 2">
            <a:extLst>
              <a:ext uri="{FF2B5EF4-FFF2-40B4-BE49-F238E27FC236}">
                <a16:creationId xmlns:a16="http://schemas.microsoft.com/office/drawing/2014/main" id="{905F74D4-9283-4557-AF98-B5222C525867}"/>
              </a:ext>
            </a:extLst>
          </p:cNvPr>
          <p:cNvSpPr txBox="1"/>
          <p:nvPr/>
        </p:nvSpPr>
        <p:spPr>
          <a:xfrm>
            <a:off x="2565009" y="4356384"/>
            <a:ext cx="7061981" cy="1938992"/>
          </a:xfrm>
          <a:prstGeom prst="rect">
            <a:avLst/>
          </a:prstGeom>
          <a:noFill/>
        </p:spPr>
        <p:txBody>
          <a:bodyPr wrap="square" rtlCol="0">
            <a:spAutoFit/>
          </a:bodyPr>
          <a:lstStyle/>
          <a:p>
            <a:pPr algn="ctr"/>
            <a:r>
              <a:rPr lang="en-US" sz="2000" dirty="0"/>
              <a:t>Fation K. Shehaj</a:t>
            </a:r>
          </a:p>
          <a:p>
            <a:pPr algn="ctr"/>
            <a:endParaRPr lang="en-US" sz="2000" dirty="0"/>
          </a:p>
          <a:p>
            <a:pPr algn="ctr"/>
            <a:r>
              <a:rPr lang="en-US" sz="2000" dirty="0"/>
              <a:t>Supervisor: Dr. Panos Vassiliadis</a:t>
            </a:r>
          </a:p>
          <a:p>
            <a:pPr algn="ctr"/>
            <a:endParaRPr lang="en-US" sz="2000" dirty="0"/>
          </a:p>
          <a:p>
            <a:pPr algn="ctr"/>
            <a:endParaRPr lang="en-US" sz="2000" dirty="0"/>
          </a:p>
          <a:p>
            <a:pPr algn="ctr"/>
            <a:r>
              <a:rPr lang="en-US" sz="2000" dirty="0"/>
              <a:t>July 19, 2021</a:t>
            </a:r>
            <a:endParaRPr lang="el-GR" sz="2000" dirty="0"/>
          </a:p>
        </p:txBody>
      </p:sp>
      <p:pic>
        <p:nvPicPr>
          <p:cNvPr id="7" name="Εικόνα 6">
            <a:extLst>
              <a:ext uri="{FF2B5EF4-FFF2-40B4-BE49-F238E27FC236}">
                <a16:creationId xmlns:a16="http://schemas.microsoft.com/office/drawing/2014/main" id="{DB4CAA87-5AF8-4A49-A14A-07D269DF6FC0}"/>
              </a:ext>
            </a:extLst>
          </p:cNvPr>
          <p:cNvPicPr>
            <a:picLocks noChangeAspect="1"/>
          </p:cNvPicPr>
          <p:nvPr/>
        </p:nvPicPr>
        <p:blipFill>
          <a:blip r:embed="rId3"/>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40511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BE6610-5E3F-4812-A971-E48E47E7198B}"/>
              </a:ext>
            </a:extLst>
          </p:cNvPr>
          <p:cNvSpPr>
            <a:spLocks noGrp="1"/>
          </p:cNvSpPr>
          <p:nvPr>
            <p:ph type="title"/>
          </p:nvPr>
        </p:nvSpPr>
        <p:spPr>
          <a:xfrm>
            <a:off x="1154954" y="264444"/>
            <a:ext cx="8825659" cy="824753"/>
          </a:xfrm>
        </p:spPr>
        <p:txBody>
          <a:bodyPr/>
          <a:lstStyle/>
          <a:p>
            <a:r>
              <a:rPr lang="en-US" dirty="0"/>
              <a:t>Manual analysis - Method</a:t>
            </a:r>
            <a:endParaRPr lang="el-GR" dirty="0"/>
          </a:p>
        </p:txBody>
      </p:sp>
      <p:sp>
        <p:nvSpPr>
          <p:cNvPr id="3" name="Θέση κειμένου 2">
            <a:extLst>
              <a:ext uri="{FF2B5EF4-FFF2-40B4-BE49-F238E27FC236}">
                <a16:creationId xmlns:a16="http://schemas.microsoft.com/office/drawing/2014/main" id="{46E4B2F1-5B6D-4D21-AF15-3BD437DBCDEB}"/>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Answer six questions (for each project and overall).</a:t>
            </a:r>
          </a:p>
          <a:p>
            <a:pPr marL="742950" lvl="1" indent="-285750">
              <a:buFont typeface="Arial" panose="020B0604020202020204" pitchFamily="34" charset="0"/>
              <a:buChar char="•"/>
            </a:pPr>
            <a:r>
              <a:rPr lang="en-US" sz="1800" dirty="0"/>
              <a:t>What kind of changes happened to the schema and at the src to sync with schema evolution?</a:t>
            </a:r>
          </a:p>
          <a:p>
            <a:pPr marL="742950" lvl="1" indent="-285750">
              <a:buFont typeface="Arial" panose="020B0604020202020204" pitchFamily="34" charset="0"/>
              <a:buChar char="•"/>
            </a:pPr>
            <a:r>
              <a:rPr lang="en-US" sz="1800" dirty="0"/>
              <a:t>Why did these changes happened?</a:t>
            </a:r>
          </a:p>
          <a:p>
            <a:pPr marL="742950" lvl="1" indent="-285750">
              <a:buFont typeface="Arial" panose="020B0604020202020204" pitchFamily="34" charset="0"/>
              <a:buChar char="•"/>
            </a:pPr>
            <a:r>
              <a:rPr lang="en-US" sz="1800" dirty="0"/>
              <a:t>When does schema evolution take place?</a:t>
            </a:r>
          </a:p>
          <a:p>
            <a:pPr marL="742950" lvl="1" indent="-285750">
              <a:buFont typeface="Arial" panose="020B0604020202020204" pitchFamily="34" charset="0"/>
              <a:buChar char="•"/>
            </a:pPr>
            <a:r>
              <a:rPr lang="en-US" sz="1800" dirty="0"/>
              <a:t>Where in the code/src is the impact of schema evolution and where is the maintenance effort located?</a:t>
            </a:r>
          </a:p>
          <a:p>
            <a:pPr marL="742950" lvl="1" indent="-285750">
              <a:buFont typeface="Arial" panose="020B0604020202020204" pitchFamily="34" charset="0"/>
              <a:buChar char="•"/>
            </a:pPr>
            <a:r>
              <a:rPr lang="en-US" sz="1800" dirty="0"/>
              <a:t>How do people change the schema and maintain the source code?</a:t>
            </a:r>
          </a:p>
          <a:p>
            <a:pPr marL="742950" lvl="1" indent="-285750">
              <a:buFont typeface="Arial" panose="020B0604020202020204" pitchFamily="34" charset="0"/>
              <a:buChar char="•"/>
            </a:pPr>
            <a:r>
              <a:rPr lang="en-US" sz="1800" dirty="0"/>
              <a:t>Who is related to the </a:t>
            </a:r>
            <a:r>
              <a:rPr lang="en-US" sz="1800" dirty="0" err="1"/>
              <a:t>db</a:t>
            </a:r>
            <a:r>
              <a:rPr lang="en-US" sz="1800" dirty="0"/>
              <a:t>/src changes?</a:t>
            </a:r>
            <a:endParaRPr lang="el-GR" sz="1800" dirty="0"/>
          </a:p>
        </p:txBody>
      </p:sp>
      <p:pic>
        <p:nvPicPr>
          <p:cNvPr id="4" name="Εικόνα 3">
            <a:extLst>
              <a:ext uri="{FF2B5EF4-FFF2-40B4-BE49-F238E27FC236}">
                <a16:creationId xmlns:a16="http://schemas.microsoft.com/office/drawing/2014/main" id="{9367C78F-CCF7-411B-9C9E-24B4040107F2}"/>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93247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C94E419-ECF4-4D2D-86EC-F023161D133F}"/>
              </a:ext>
            </a:extLst>
          </p:cNvPr>
          <p:cNvSpPr>
            <a:spLocks noGrp="1"/>
          </p:cNvSpPr>
          <p:nvPr>
            <p:ph type="title"/>
          </p:nvPr>
        </p:nvSpPr>
        <p:spPr>
          <a:xfrm>
            <a:off x="1154953" y="264444"/>
            <a:ext cx="8825659" cy="918882"/>
          </a:xfrm>
        </p:spPr>
        <p:txBody>
          <a:bodyPr/>
          <a:lstStyle/>
          <a:p>
            <a:r>
              <a:rPr lang="en-US" dirty="0"/>
              <a:t>Manual analysis - Results</a:t>
            </a:r>
            <a:endParaRPr lang="el-GR" dirty="0"/>
          </a:p>
        </p:txBody>
      </p:sp>
      <p:sp>
        <p:nvSpPr>
          <p:cNvPr id="3" name="Θέση κειμένου 2">
            <a:extLst>
              <a:ext uri="{FF2B5EF4-FFF2-40B4-BE49-F238E27FC236}">
                <a16:creationId xmlns:a16="http://schemas.microsoft.com/office/drawing/2014/main" id="{3708EE30-76AE-49C6-A64F-934ABB17CEB9}"/>
              </a:ext>
            </a:extLst>
          </p:cNvPr>
          <p:cNvSpPr>
            <a:spLocks noGrp="1"/>
          </p:cNvSpPr>
          <p:nvPr>
            <p:ph type="body" sz="half" idx="2"/>
          </p:nvPr>
        </p:nvSpPr>
        <p:spPr>
          <a:xfrm>
            <a:off x="1154954" y="1183326"/>
            <a:ext cx="5743387" cy="5410230"/>
          </a:xfrm>
        </p:spPr>
        <p:txBody>
          <a:bodyPr>
            <a:normAutofit/>
          </a:bodyPr>
          <a:lstStyle/>
          <a:p>
            <a:pPr marL="285750" indent="-285750">
              <a:buFont typeface="Arial" panose="020B0604020202020204" pitchFamily="34" charset="0"/>
              <a:buChar char="•"/>
            </a:pPr>
            <a:r>
              <a:rPr lang="en-US" sz="2400" dirty="0"/>
              <a:t>WHAT</a:t>
            </a:r>
          </a:p>
          <a:p>
            <a:pPr marL="742950" lvl="1" indent="-285750">
              <a:buFont typeface="Arial" panose="020B0604020202020204" pitchFamily="34" charset="0"/>
              <a:buChar char="•"/>
            </a:pPr>
            <a:r>
              <a:rPr lang="en-US" sz="1800" dirty="0"/>
              <a:t>We have mapped the schema and src changes for a better understanding what each group of schema changes cost to source code.</a:t>
            </a:r>
            <a:endParaRPr lang="en-US" sz="2800" dirty="0"/>
          </a:p>
          <a:p>
            <a:pPr marL="285750" indent="-285750">
              <a:buFont typeface="Arial" panose="020B0604020202020204" pitchFamily="34" charset="0"/>
              <a:buChar char="•"/>
            </a:pPr>
            <a:r>
              <a:rPr lang="en-US" sz="2400" dirty="0"/>
              <a:t>Projects examined.</a:t>
            </a:r>
          </a:p>
          <a:p>
            <a:pPr marL="285750" indent="-285750">
              <a:buFont typeface="Arial" panose="020B0604020202020204" pitchFamily="34" charset="0"/>
              <a:buChar char="•"/>
            </a:pPr>
            <a:r>
              <a:rPr lang="en-US" sz="2400" dirty="0"/>
              <a:t>SQL Schema.</a:t>
            </a:r>
          </a:p>
          <a:p>
            <a:pPr marL="285750" indent="-285750">
              <a:buFont typeface="Arial" panose="020B0604020202020204" pitchFamily="34" charset="0"/>
              <a:buChar char="•"/>
            </a:pPr>
            <a:r>
              <a:rPr lang="en-US" sz="2400" dirty="0"/>
              <a:t>Src changes.</a:t>
            </a:r>
          </a:p>
        </p:txBody>
      </p:sp>
      <p:pic>
        <p:nvPicPr>
          <p:cNvPr id="4" name="Εικόνα 3">
            <a:extLst>
              <a:ext uri="{FF2B5EF4-FFF2-40B4-BE49-F238E27FC236}">
                <a16:creationId xmlns:a16="http://schemas.microsoft.com/office/drawing/2014/main" id="{23048A84-5477-4BE7-AF9B-66ED3E7BFBB5}"/>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74D11055-39D6-44D8-B271-276DF2EB1587}"/>
              </a:ext>
            </a:extLst>
          </p:cNvPr>
          <p:cNvPicPr>
            <a:picLocks noChangeAspect="1"/>
          </p:cNvPicPr>
          <p:nvPr/>
        </p:nvPicPr>
        <p:blipFill>
          <a:blip r:embed="rId3"/>
          <a:stretch>
            <a:fillRect/>
          </a:stretch>
        </p:blipFill>
        <p:spPr>
          <a:xfrm>
            <a:off x="6951801" y="1183326"/>
            <a:ext cx="4889082" cy="5410230"/>
          </a:xfrm>
          <a:prstGeom prst="rect">
            <a:avLst/>
          </a:prstGeom>
        </p:spPr>
      </p:pic>
    </p:spTree>
    <p:extLst>
      <p:ext uri="{BB962C8B-B14F-4D97-AF65-F5344CB8AC3E}">
        <p14:creationId xmlns:p14="http://schemas.microsoft.com/office/powerpoint/2010/main" val="212703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4168BC-7E03-4C3F-A8F6-E343D8C36EB7}"/>
              </a:ext>
            </a:extLst>
          </p:cNvPr>
          <p:cNvSpPr>
            <a:spLocks noGrp="1"/>
          </p:cNvSpPr>
          <p:nvPr>
            <p:ph type="title"/>
          </p:nvPr>
        </p:nvSpPr>
        <p:spPr>
          <a:xfrm>
            <a:off x="1154954" y="264444"/>
            <a:ext cx="8825659" cy="865856"/>
          </a:xfrm>
        </p:spPr>
        <p:txBody>
          <a:bodyPr/>
          <a:lstStyle/>
          <a:p>
            <a:r>
              <a:rPr lang="en-US" dirty="0"/>
              <a:t>Manual analysis - Results</a:t>
            </a:r>
            <a:endParaRPr lang="el-GR" dirty="0"/>
          </a:p>
        </p:txBody>
      </p:sp>
      <p:sp>
        <p:nvSpPr>
          <p:cNvPr id="3" name="Θέση κειμένου 2">
            <a:extLst>
              <a:ext uri="{FF2B5EF4-FFF2-40B4-BE49-F238E27FC236}">
                <a16:creationId xmlns:a16="http://schemas.microsoft.com/office/drawing/2014/main" id="{0728883E-5FB6-451E-B9A7-99F60E2669E6}"/>
              </a:ext>
            </a:extLst>
          </p:cNvPr>
          <p:cNvSpPr>
            <a:spLocks noGrp="1"/>
          </p:cNvSpPr>
          <p:nvPr>
            <p:ph type="body" sz="half" idx="2"/>
          </p:nvPr>
        </p:nvSpPr>
        <p:spPr>
          <a:xfrm>
            <a:off x="1154955" y="1130300"/>
            <a:ext cx="5777136" cy="5463256"/>
          </a:xfrm>
        </p:spPr>
        <p:txBody>
          <a:bodyPr>
            <a:normAutofit/>
          </a:bodyPr>
          <a:lstStyle/>
          <a:p>
            <a:pPr marL="285750" indent="-285750">
              <a:buFont typeface="Arial" panose="020B0604020202020204" pitchFamily="34" charset="0"/>
              <a:buChar char="•"/>
            </a:pPr>
            <a:r>
              <a:rPr lang="en-US" sz="2400" dirty="0"/>
              <a:t>WHAT</a:t>
            </a:r>
          </a:p>
          <a:p>
            <a:pPr marL="742950" lvl="1" indent="-285750">
              <a:buFont typeface="Arial" panose="020B0604020202020204" pitchFamily="34" charset="0"/>
              <a:buChar char="•"/>
            </a:pPr>
            <a:r>
              <a:rPr lang="en-US" sz="1800" dirty="0"/>
              <a:t>To make it easier to find patterns, we categorized the schema changes to a more higher level.</a:t>
            </a:r>
            <a:endParaRPr lang="en-US" sz="2800" dirty="0"/>
          </a:p>
          <a:p>
            <a:pPr marL="285750" indent="-285750">
              <a:buFont typeface="Arial" panose="020B0604020202020204" pitchFamily="34" charset="0"/>
              <a:buChar char="•"/>
            </a:pPr>
            <a:r>
              <a:rPr lang="en-US" sz="2400" dirty="0"/>
              <a:t>Schema categories:</a:t>
            </a:r>
          </a:p>
          <a:p>
            <a:pPr marL="742950" lvl="1" indent="-285750">
              <a:buFont typeface="Arial" panose="020B0604020202020204" pitchFamily="34" charset="0"/>
              <a:buChar char="•"/>
            </a:pPr>
            <a:r>
              <a:rPr lang="en-US" sz="1800" dirty="0"/>
              <a:t>Schema change @logical level (orange).</a:t>
            </a:r>
            <a:endParaRPr lang="el-GR" sz="1800" dirty="0"/>
          </a:p>
          <a:p>
            <a:pPr marL="742950" lvl="1" indent="-285750">
              <a:buFont typeface="Arial" panose="020B0604020202020204" pitchFamily="34" charset="0"/>
              <a:buChar char="•"/>
            </a:pPr>
            <a:r>
              <a:rPr lang="en-US" sz="1800" dirty="0"/>
              <a:t>Change @accompanying data in the Data Definition Language File (blue).</a:t>
            </a:r>
            <a:endParaRPr lang="el-GR" sz="1800" dirty="0"/>
          </a:p>
          <a:p>
            <a:pPr marL="742950" lvl="1" indent="-285750">
              <a:buFont typeface="Arial" panose="020B0604020202020204" pitchFamily="34" charset="0"/>
              <a:buChar char="•"/>
            </a:pPr>
            <a:r>
              <a:rPr lang="en-US" sz="1800" dirty="0"/>
              <a:t>Change @engine supported (green).</a:t>
            </a:r>
            <a:endParaRPr lang="el-GR" sz="1800" dirty="0"/>
          </a:p>
          <a:p>
            <a:pPr marL="742950" lvl="1" indent="-285750">
              <a:buFont typeface="Arial" panose="020B0604020202020204" pitchFamily="34" charset="0"/>
              <a:buChar char="•"/>
            </a:pPr>
            <a:r>
              <a:rPr lang="fr-BE" sz="1800" dirty="0"/>
              <a:t>Change @accompanying </a:t>
            </a:r>
            <a:r>
              <a:rPr lang="fr-BE" sz="1800" dirty="0" err="1"/>
              <a:t>database</a:t>
            </a:r>
            <a:r>
              <a:rPr lang="fr-BE" sz="1800" dirty="0"/>
              <a:t> code (</a:t>
            </a:r>
            <a:r>
              <a:rPr lang="fr-BE" sz="1800" dirty="0" err="1"/>
              <a:t>red</a:t>
            </a:r>
            <a:r>
              <a:rPr lang="fr-BE" sz="1800" dirty="0"/>
              <a:t>).</a:t>
            </a:r>
            <a:endParaRPr lang="el-GR" sz="1800" dirty="0"/>
          </a:p>
          <a:p>
            <a:pPr marL="742950" lvl="1" indent="-285750">
              <a:buFont typeface="Arial" panose="020B0604020202020204" pitchFamily="34" charset="0"/>
              <a:buChar char="•"/>
            </a:pPr>
            <a:r>
              <a:rPr lang="en-US" sz="1800" dirty="0"/>
              <a:t>Change @physical level (yellow).</a:t>
            </a:r>
            <a:endParaRPr lang="el-GR" sz="1800" dirty="0"/>
          </a:p>
        </p:txBody>
      </p:sp>
      <p:pic>
        <p:nvPicPr>
          <p:cNvPr id="4" name="Εικόνα 3">
            <a:extLst>
              <a:ext uri="{FF2B5EF4-FFF2-40B4-BE49-F238E27FC236}">
                <a16:creationId xmlns:a16="http://schemas.microsoft.com/office/drawing/2014/main" id="{734A4E99-ABAD-44E2-8913-F6C903BD9003}"/>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D1C537EB-7A6A-4B5A-A561-E8C215DC42A6}"/>
              </a:ext>
            </a:extLst>
          </p:cNvPr>
          <p:cNvPicPr>
            <a:picLocks noChangeAspect="1"/>
          </p:cNvPicPr>
          <p:nvPr/>
        </p:nvPicPr>
        <p:blipFill>
          <a:blip r:embed="rId3"/>
          <a:stretch>
            <a:fillRect/>
          </a:stretch>
        </p:blipFill>
        <p:spPr>
          <a:xfrm>
            <a:off x="6932091" y="1651837"/>
            <a:ext cx="5073761" cy="4297694"/>
          </a:xfrm>
          <a:prstGeom prst="rect">
            <a:avLst/>
          </a:prstGeom>
        </p:spPr>
      </p:pic>
    </p:spTree>
    <p:extLst>
      <p:ext uri="{BB962C8B-B14F-4D97-AF65-F5344CB8AC3E}">
        <p14:creationId xmlns:p14="http://schemas.microsoft.com/office/powerpoint/2010/main" val="401281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BC8897-33FF-4FFE-9E4B-A1FD09B9FFB4}"/>
              </a:ext>
            </a:extLst>
          </p:cNvPr>
          <p:cNvSpPr>
            <a:spLocks noGrp="1"/>
          </p:cNvSpPr>
          <p:nvPr>
            <p:ph type="title"/>
          </p:nvPr>
        </p:nvSpPr>
        <p:spPr>
          <a:xfrm>
            <a:off x="1154954" y="265206"/>
            <a:ext cx="8825659" cy="865094"/>
          </a:xfrm>
        </p:spPr>
        <p:txBody>
          <a:bodyPr/>
          <a:lstStyle/>
          <a:p>
            <a:r>
              <a:rPr lang="en-US" dirty="0"/>
              <a:t>Manual analysis - Results</a:t>
            </a:r>
            <a:endParaRPr lang="el-GR" dirty="0"/>
          </a:p>
        </p:txBody>
      </p:sp>
      <p:sp>
        <p:nvSpPr>
          <p:cNvPr id="3" name="Θέση κειμένου 2">
            <a:extLst>
              <a:ext uri="{FF2B5EF4-FFF2-40B4-BE49-F238E27FC236}">
                <a16:creationId xmlns:a16="http://schemas.microsoft.com/office/drawing/2014/main" id="{AF831244-9F40-4E23-91BA-124E09737684}"/>
              </a:ext>
            </a:extLst>
          </p:cNvPr>
          <p:cNvSpPr>
            <a:spLocks noGrp="1"/>
          </p:cNvSpPr>
          <p:nvPr>
            <p:ph type="body" sz="half" idx="2"/>
          </p:nvPr>
        </p:nvSpPr>
        <p:spPr>
          <a:xfrm>
            <a:off x="1154954" y="1130300"/>
            <a:ext cx="9284446" cy="1680135"/>
          </a:xfrm>
        </p:spPr>
        <p:txBody>
          <a:bodyPr/>
          <a:lstStyle/>
          <a:p>
            <a:pPr marL="285750" indent="-285750">
              <a:buFont typeface="Arial" panose="020B0604020202020204" pitchFamily="34" charset="0"/>
              <a:buChar char="•"/>
            </a:pPr>
            <a:r>
              <a:rPr lang="en-US" sz="2400" dirty="0"/>
              <a:t>WHY</a:t>
            </a:r>
          </a:p>
          <a:p>
            <a:pPr marL="742950" lvl="1" indent="-285750">
              <a:buFont typeface="Arial" panose="020B0604020202020204" pitchFamily="34" charset="0"/>
              <a:buChar char="•"/>
            </a:pPr>
            <a:r>
              <a:rPr lang="en-US" sz="1800" dirty="0"/>
              <a:t>Most commits were to insert new values, e.g. new default values, to add more features to the project (e.g. a new table to save extra information or the user) and code refactoring or bug fixes after schema changed.</a:t>
            </a:r>
            <a:endParaRPr lang="el-GR" sz="1800" dirty="0"/>
          </a:p>
        </p:txBody>
      </p:sp>
      <p:pic>
        <p:nvPicPr>
          <p:cNvPr id="4" name="Εικόνα 3">
            <a:extLst>
              <a:ext uri="{FF2B5EF4-FFF2-40B4-BE49-F238E27FC236}">
                <a16:creationId xmlns:a16="http://schemas.microsoft.com/office/drawing/2014/main" id="{D2984F86-8C99-4466-AD72-CB57B72516F2}"/>
              </a:ext>
            </a:extLst>
          </p:cNvPr>
          <p:cNvPicPr>
            <a:picLocks noChangeAspect="1"/>
          </p:cNvPicPr>
          <p:nvPr/>
        </p:nvPicPr>
        <p:blipFill>
          <a:blip r:embed="rId2"/>
          <a:stretch>
            <a:fillRect/>
          </a:stretch>
        </p:blipFill>
        <p:spPr>
          <a:xfrm>
            <a:off x="10439400" y="264444"/>
            <a:ext cx="666790" cy="865856"/>
          </a:xfrm>
          <a:prstGeom prst="rect">
            <a:avLst/>
          </a:prstGeom>
        </p:spPr>
      </p:pic>
      <p:graphicFrame>
        <p:nvGraphicFramePr>
          <p:cNvPr id="5" name="Πίνακας 5">
            <a:extLst>
              <a:ext uri="{FF2B5EF4-FFF2-40B4-BE49-F238E27FC236}">
                <a16:creationId xmlns:a16="http://schemas.microsoft.com/office/drawing/2014/main" id="{7F70D263-B26D-4DBB-83DF-96FF123BD12F}"/>
              </a:ext>
            </a:extLst>
          </p:cNvPr>
          <p:cNvGraphicFramePr>
            <a:graphicFrameLocks noGrp="1"/>
          </p:cNvGraphicFramePr>
          <p:nvPr>
            <p:extLst>
              <p:ext uri="{D42A27DB-BD31-4B8C-83A1-F6EECF244321}">
                <p14:modId xmlns:p14="http://schemas.microsoft.com/office/powerpoint/2010/main" val="2709721883"/>
              </p:ext>
            </p:extLst>
          </p:nvPr>
        </p:nvGraphicFramePr>
        <p:xfrm>
          <a:off x="1154954" y="2744244"/>
          <a:ext cx="9951236" cy="3986276"/>
        </p:xfrm>
        <a:graphic>
          <a:graphicData uri="http://schemas.openxmlformats.org/drawingml/2006/table">
            <a:tbl>
              <a:tblPr firstRow="1" bandRow="1">
                <a:tableStyleId>{5C22544A-7EE6-4342-B048-85BDC9FD1C3A}</a:tableStyleId>
              </a:tblPr>
              <a:tblGrid>
                <a:gridCol w="3161552">
                  <a:extLst>
                    <a:ext uri="{9D8B030D-6E8A-4147-A177-3AD203B41FA5}">
                      <a16:colId xmlns:a16="http://schemas.microsoft.com/office/drawing/2014/main" val="1096676372"/>
                    </a:ext>
                  </a:extLst>
                </a:gridCol>
                <a:gridCol w="6789684">
                  <a:extLst>
                    <a:ext uri="{9D8B030D-6E8A-4147-A177-3AD203B41FA5}">
                      <a16:colId xmlns:a16="http://schemas.microsoft.com/office/drawing/2014/main" val="1036235784"/>
                    </a:ext>
                  </a:extLst>
                </a:gridCol>
              </a:tblGrid>
              <a:tr h="335132">
                <a:tc>
                  <a:txBody>
                    <a:bodyPr/>
                    <a:lstStyle/>
                    <a:p>
                      <a:r>
                        <a:rPr lang="en-US" dirty="0"/>
                        <a:t>Project</a:t>
                      </a:r>
                      <a:endParaRPr lang="el-GR" dirty="0"/>
                    </a:p>
                  </a:txBody>
                  <a:tcPr/>
                </a:tc>
                <a:tc>
                  <a:txBody>
                    <a:bodyPr/>
                    <a:lstStyle/>
                    <a:p>
                      <a:r>
                        <a:rPr lang="en-US" dirty="0"/>
                        <a:t>Reasons</a:t>
                      </a:r>
                      <a:endParaRPr lang="el-GR" dirty="0"/>
                    </a:p>
                  </a:txBody>
                  <a:tcPr/>
                </a:tc>
                <a:extLst>
                  <a:ext uri="{0D108BD9-81ED-4DB2-BD59-A6C34878D82A}">
                    <a16:rowId xmlns:a16="http://schemas.microsoft.com/office/drawing/2014/main" val="3046074902"/>
                  </a:ext>
                </a:extLst>
              </a:tr>
              <a:tr h="683678">
                <a:tc>
                  <a:txBody>
                    <a:bodyPr/>
                    <a:lstStyle/>
                    <a:p>
                      <a:r>
                        <a:rPr lang="el-GR" sz="1800" kern="1200" dirty="0" err="1">
                          <a:solidFill>
                            <a:schemeClr val="dk1"/>
                          </a:solidFill>
                          <a:effectLst/>
                          <a:latin typeface="+mn-lt"/>
                          <a:ea typeface="+mn-ea"/>
                          <a:cs typeface="+mn-cs"/>
                        </a:rPr>
                        <a:t>joomlatools</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joomla-platform-categories</a:t>
                      </a:r>
                      <a:endParaRPr lang="el-GR" dirty="0"/>
                    </a:p>
                  </a:txBody>
                  <a:tcPr/>
                </a:tc>
                <a:tc>
                  <a:txBody>
                    <a:bodyPr/>
                    <a:lstStyle/>
                    <a:p>
                      <a:r>
                        <a:rPr lang="en-US" sz="1800" kern="1200" dirty="0">
                          <a:solidFill>
                            <a:schemeClr val="dk1"/>
                          </a:solidFill>
                          <a:effectLst/>
                          <a:latin typeface="+mn-lt"/>
                          <a:ea typeface="+mn-ea"/>
                          <a:cs typeface="+mn-cs"/>
                        </a:rPr>
                        <a:t>Changes to match </a:t>
                      </a:r>
                      <a:r>
                        <a:rPr lang="en-US" sz="1800" kern="1200" dirty="0" err="1">
                          <a:solidFill>
                            <a:schemeClr val="dk1"/>
                          </a:solidFill>
                          <a:effectLst/>
                          <a:latin typeface="+mn-lt"/>
                          <a:ea typeface="+mn-ea"/>
                          <a:cs typeface="+mn-cs"/>
                        </a:rPr>
                        <a:t>joomla</a:t>
                      </a:r>
                      <a:r>
                        <a:rPr lang="en-US" sz="1800" kern="1200" dirty="0">
                          <a:solidFill>
                            <a:schemeClr val="dk1"/>
                          </a:solidFill>
                          <a:effectLst/>
                          <a:latin typeface="+mn-lt"/>
                          <a:ea typeface="+mn-ea"/>
                          <a:cs typeface="+mn-cs"/>
                        </a:rPr>
                        <a:t> changes and joomlatools repository.</a:t>
                      </a:r>
                      <a:endParaRPr lang="el-GR" dirty="0"/>
                    </a:p>
                  </a:txBody>
                  <a:tcPr/>
                </a:tc>
                <a:extLst>
                  <a:ext uri="{0D108BD9-81ED-4DB2-BD59-A6C34878D82A}">
                    <a16:rowId xmlns:a16="http://schemas.microsoft.com/office/drawing/2014/main" val="482604459"/>
                  </a:ext>
                </a:extLst>
              </a:tr>
              <a:tr h="376518">
                <a:tc>
                  <a:txBody>
                    <a:bodyPr/>
                    <a:lstStyle/>
                    <a:p>
                      <a:r>
                        <a:rPr lang="el-GR" sz="1800" kern="1200" dirty="0" err="1">
                          <a:solidFill>
                            <a:schemeClr val="dk1"/>
                          </a:solidFill>
                          <a:effectLst/>
                          <a:latin typeface="+mn-lt"/>
                          <a:ea typeface="+mn-ea"/>
                          <a:cs typeface="+mn-cs"/>
                        </a:rPr>
                        <a:t>umpirsky</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tld-list</a:t>
                      </a:r>
                      <a:endParaRPr lang="el-GR" dirty="0"/>
                    </a:p>
                  </a:txBody>
                  <a:tcPr/>
                </a:tc>
                <a:tc>
                  <a:txBody>
                    <a:bodyPr/>
                    <a:lstStyle/>
                    <a:p>
                      <a:r>
                        <a:rPr lang="en-US" sz="1800" kern="1200" dirty="0">
                          <a:solidFill>
                            <a:schemeClr val="dk1"/>
                          </a:solidFill>
                          <a:effectLst/>
                          <a:latin typeface="+mn-lt"/>
                          <a:ea typeface="+mn-ea"/>
                          <a:cs typeface="+mn-cs"/>
                        </a:rPr>
                        <a:t>To include more tld domains (add rows).</a:t>
                      </a:r>
                      <a:endParaRPr lang="el-GR" dirty="0"/>
                    </a:p>
                  </a:txBody>
                  <a:tcPr/>
                </a:tc>
                <a:extLst>
                  <a:ext uri="{0D108BD9-81ED-4DB2-BD59-A6C34878D82A}">
                    <a16:rowId xmlns:a16="http://schemas.microsoft.com/office/drawing/2014/main" val="1317625485"/>
                  </a:ext>
                </a:extLst>
              </a:tr>
              <a:tr h="357125">
                <a:tc>
                  <a:txBody>
                    <a:bodyPr/>
                    <a:lstStyle/>
                    <a:p>
                      <a:r>
                        <a:rPr lang="el-GR" sz="1800" kern="1200" dirty="0" err="1">
                          <a:solidFill>
                            <a:schemeClr val="dk1"/>
                          </a:solidFill>
                          <a:effectLst/>
                          <a:latin typeface="+mn-lt"/>
                          <a:ea typeface="+mn-ea"/>
                          <a:cs typeface="+mn-cs"/>
                        </a:rPr>
                        <a:t>josephspurrier</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gowebapp</a:t>
                      </a:r>
                      <a:endParaRPr lang="el-GR" dirty="0"/>
                    </a:p>
                  </a:txBody>
                  <a:tcPr/>
                </a:tc>
                <a:tc>
                  <a:txBody>
                    <a:bodyPr/>
                    <a:lstStyle/>
                    <a:p>
                      <a:r>
                        <a:rPr lang="en-US" sz="1800" kern="1200" dirty="0">
                          <a:solidFill>
                            <a:schemeClr val="dk1"/>
                          </a:solidFill>
                          <a:effectLst/>
                          <a:latin typeface="+mn-lt"/>
                          <a:ea typeface="+mn-ea"/>
                          <a:cs typeface="+mn-cs"/>
                        </a:rPr>
                        <a:t>Refactor the code and add extra information (a new table note was added).</a:t>
                      </a:r>
                      <a:endParaRPr lang="el-GR" dirty="0"/>
                    </a:p>
                  </a:txBody>
                  <a:tcPr/>
                </a:tc>
                <a:extLst>
                  <a:ext uri="{0D108BD9-81ED-4DB2-BD59-A6C34878D82A}">
                    <a16:rowId xmlns:a16="http://schemas.microsoft.com/office/drawing/2014/main" val="1538597520"/>
                  </a:ext>
                </a:extLst>
              </a:tr>
              <a:tr h="381897">
                <a:tc>
                  <a:txBody>
                    <a:bodyPr/>
                    <a:lstStyle/>
                    <a:p>
                      <a:r>
                        <a:rPr lang="el-GR" sz="1800" kern="1200" dirty="0" err="1">
                          <a:solidFill>
                            <a:schemeClr val="dk1"/>
                          </a:solidFill>
                          <a:effectLst/>
                          <a:latin typeface="+mn-lt"/>
                          <a:ea typeface="+mn-ea"/>
                          <a:cs typeface="+mn-cs"/>
                        </a:rPr>
                        <a:t>accgit</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acl</a:t>
                      </a:r>
                      <a:endParaRPr lang="el-GR" dirty="0"/>
                    </a:p>
                  </a:txBody>
                  <a:tcPr/>
                </a:tc>
                <a:tc>
                  <a:txBody>
                    <a:bodyPr/>
                    <a:lstStyle/>
                    <a:p>
                      <a:r>
                        <a:rPr lang="en-US" sz="1800" kern="1200" dirty="0">
                          <a:solidFill>
                            <a:schemeClr val="dk1"/>
                          </a:solidFill>
                          <a:effectLst/>
                          <a:latin typeface="+mn-lt"/>
                          <a:ea typeface="+mn-ea"/>
                          <a:cs typeface="+mn-cs"/>
                        </a:rPr>
                        <a:t>Most commits were to change default values (inserted rows e.g. admin).</a:t>
                      </a:r>
                      <a:endParaRPr lang="el-GR" dirty="0"/>
                    </a:p>
                  </a:txBody>
                  <a:tcPr/>
                </a:tc>
                <a:extLst>
                  <a:ext uri="{0D108BD9-81ED-4DB2-BD59-A6C34878D82A}">
                    <a16:rowId xmlns:a16="http://schemas.microsoft.com/office/drawing/2014/main" val="116366338"/>
                  </a:ext>
                </a:extLst>
              </a:tr>
              <a:tr h="330231">
                <a:tc>
                  <a:txBody>
                    <a:bodyPr/>
                    <a:lstStyle/>
                    <a:p>
                      <a:r>
                        <a:rPr lang="el-GR" sz="1800" kern="1200" dirty="0" err="1">
                          <a:solidFill>
                            <a:schemeClr val="dk1"/>
                          </a:solidFill>
                          <a:effectLst/>
                          <a:latin typeface="+mn-lt"/>
                          <a:ea typeface="+mn-ea"/>
                          <a:cs typeface="+mn-cs"/>
                        </a:rPr>
                        <a:t>jasongrimes</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silex-simpleuser</a:t>
                      </a:r>
                      <a:endParaRPr lang="el-GR" dirty="0"/>
                    </a:p>
                  </a:txBody>
                  <a:tcPr/>
                </a:tc>
                <a:tc>
                  <a:txBody>
                    <a:bodyPr/>
                    <a:lstStyle/>
                    <a:p>
                      <a:r>
                        <a:rPr lang="en-US" sz="1800" kern="1200" dirty="0">
                          <a:solidFill>
                            <a:schemeClr val="dk1"/>
                          </a:solidFill>
                          <a:effectLst/>
                          <a:latin typeface="+mn-lt"/>
                          <a:ea typeface="+mn-ea"/>
                          <a:cs typeface="+mn-cs"/>
                        </a:rPr>
                        <a:t>Update schema with more info, add new DBMS and migration ability.</a:t>
                      </a:r>
                      <a:endParaRPr lang="el-GR" dirty="0"/>
                    </a:p>
                  </a:txBody>
                  <a:tcPr/>
                </a:tc>
                <a:extLst>
                  <a:ext uri="{0D108BD9-81ED-4DB2-BD59-A6C34878D82A}">
                    <a16:rowId xmlns:a16="http://schemas.microsoft.com/office/drawing/2014/main" val="841396057"/>
                  </a:ext>
                </a:extLst>
              </a:tr>
              <a:tr h="486217">
                <a:tc>
                  <a:txBody>
                    <a:bodyPr/>
                    <a:lstStyle/>
                    <a:p>
                      <a:r>
                        <a:rPr lang="el-GR" sz="1800" kern="1200" dirty="0" err="1">
                          <a:solidFill>
                            <a:schemeClr val="dk1"/>
                          </a:solidFill>
                          <a:effectLst/>
                          <a:latin typeface="+mn-lt"/>
                          <a:ea typeface="+mn-ea"/>
                          <a:cs typeface="+mn-cs"/>
                        </a:rPr>
                        <a:t>mapbox</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osm-comments-parser</a:t>
                      </a:r>
                      <a:endParaRPr lang="el-GR" dirty="0"/>
                    </a:p>
                  </a:txBody>
                  <a:tcPr/>
                </a:tc>
                <a:tc>
                  <a:txBody>
                    <a:bodyPr/>
                    <a:lstStyle/>
                    <a:p>
                      <a:r>
                        <a:rPr lang="en-US" sz="1800" kern="1200" dirty="0">
                          <a:solidFill>
                            <a:schemeClr val="dk1"/>
                          </a:solidFill>
                          <a:effectLst/>
                          <a:latin typeface="+mn-lt"/>
                          <a:ea typeface="+mn-ea"/>
                          <a:cs typeface="+mn-cs"/>
                        </a:rPr>
                        <a:t>Add new features, bug fixes and code refactoring.</a:t>
                      </a:r>
                      <a:endParaRPr lang="el-GR" dirty="0"/>
                    </a:p>
                  </a:txBody>
                  <a:tcPr/>
                </a:tc>
                <a:extLst>
                  <a:ext uri="{0D108BD9-81ED-4DB2-BD59-A6C34878D82A}">
                    <a16:rowId xmlns:a16="http://schemas.microsoft.com/office/drawing/2014/main" val="3489836546"/>
                  </a:ext>
                </a:extLst>
              </a:tr>
            </a:tbl>
          </a:graphicData>
        </a:graphic>
      </p:graphicFrame>
    </p:spTree>
    <p:extLst>
      <p:ext uri="{BB962C8B-B14F-4D97-AF65-F5344CB8AC3E}">
        <p14:creationId xmlns:p14="http://schemas.microsoft.com/office/powerpoint/2010/main" val="305933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762C13-6532-4E01-9CDB-E1F4460104CA}"/>
              </a:ext>
            </a:extLst>
          </p:cNvPr>
          <p:cNvSpPr>
            <a:spLocks noGrp="1"/>
          </p:cNvSpPr>
          <p:nvPr>
            <p:ph type="title"/>
          </p:nvPr>
        </p:nvSpPr>
        <p:spPr>
          <a:xfrm>
            <a:off x="1154953" y="264444"/>
            <a:ext cx="8825659" cy="865856"/>
          </a:xfrm>
        </p:spPr>
        <p:txBody>
          <a:bodyPr/>
          <a:lstStyle/>
          <a:p>
            <a:r>
              <a:rPr lang="en-US" dirty="0"/>
              <a:t>Manual analysis - Results</a:t>
            </a:r>
            <a:endParaRPr lang="el-GR" dirty="0"/>
          </a:p>
        </p:txBody>
      </p:sp>
      <p:sp>
        <p:nvSpPr>
          <p:cNvPr id="3" name="Θέση κειμένου 2">
            <a:extLst>
              <a:ext uri="{FF2B5EF4-FFF2-40B4-BE49-F238E27FC236}">
                <a16:creationId xmlns:a16="http://schemas.microsoft.com/office/drawing/2014/main" id="{62F68762-D2EC-41F1-A034-768164154FF2}"/>
              </a:ext>
            </a:extLst>
          </p:cNvPr>
          <p:cNvSpPr>
            <a:spLocks noGrp="1"/>
          </p:cNvSpPr>
          <p:nvPr>
            <p:ph type="body" sz="half" idx="2"/>
          </p:nvPr>
        </p:nvSpPr>
        <p:spPr>
          <a:xfrm>
            <a:off x="1154954" y="1130300"/>
            <a:ext cx="9284446" cy="1257016"/>
          </a:xfrm>
        </p:spPr>
        <p:txBody>
          <a:bodyPr>
            <a:normAutofit/>
          </a:bodyPr>
          <a:lstStyle/>
          <a:p>
            <a:pPr marL="285750" indent="-285750">
              <a:buFont typeface="Arial" panose="020B0604020202020204" pitchFamily="34" charset="0"/>
              <a:buChar char="•"/>
            </a:pPr>
            <a:r>
              <a:rPr lang="en-US" sz="2400" dirty="0"/>
              <a:t>WHEN</a:t>
            </a:r>
          </a:p>
          <a:p>
            <a:pPr marL="742950" lvl="1" indent="-285750">
              <a:buFont typeface="Arial" panose="020B0604020202020204" pitchFamily="34" charset="0"/>
              <a:buChar char="•"/>
            </a:pPr>
            <a:r>
              <a:rPr lang="en-US" sz="1800" dirty="0"/>
              <a:t>On most of them, commits were uniformly spread in relation to the project’s life.</a:t>
            </a:r>
            <a:endParaRPr lang="el-GR" sz="2800" dirty="0"/>
          </a:p>
        </p:txBody>
      </p:sp>
      <p:pic>
        <p:nvPicPr>
          <p:cNvPr id="4" name="Εικόνα 3">
            <a:extLst>
              <a:ext uri="{FF2B5EF4-FFF2-40B4-BE49-F238E27FC236}">
                <a16:creationId xmlns:a16="http://schemas.microsoft.com/office/drawing/2014/main" id="{8E865A12-EC26-41EA-BC23-7CCF8195EE2F}"/>
              </a:ext>
            </a:extLst>
          </p:cNvPr>
          <p:cNvPicPr>
            <a:picLocks noChangeAspect="1"/>
          </p:cNvPicPr>
          <p:nvPr/>
        </p:nvPicPr>
        <p:blipFill>
          <a:blip r:embed="rId2"/>
          <a:stretch>
            <a:fillRect/>
          </a:stretch>
        </p:blipFill>
        <p:spPr>
          <a:xfrm>
            <a:off x="10439400" y="264444"/>
            <a:ext cx="666790" cy="865856"/>
          </a:xfrm>
          <a:prstGeom prst="rect">
            <a:avLst/>
          </a:prstGeom>
        </p:spPr>
      </p:pic>
      <p:graphicFrame>
        <p:nvGraphicFramePr>
          <p:cNvPr id="5" name="Πίνακας 4">
            <a:extLst>
              <a:ext uri="{FF2B5EF4-FFF2-40B4-BE49-F238E27FC236}">
                <a16:creationId xmlns:a16="http://schemas.microsoft.com/office/drawing/2014/main" id="{489BAC0D-CB0A-4E57-A3E3-6205945F4C5F}"/>
              </a:ext>
            </a:extLst>
          </p:cNvPr>
          <p:cNvGraphicFramePr>
            <a:graphicFrameLocks noGrp="1"/>
          </p:cNvGraphicFramePr>
          <p:nvPr>
            <p:extLst>
              <p:ext uri="{D42A27DB-BD31-4B8C-83A1-F6EECF244321}">
                <p14:modId xmlns:p14="http://schemas.microsoft.com/office/powerpoint/2010/main" val="1905527322"/>
              </p:ext>
            </p:extLst>
          </p:nvPr>
        </p:nvGraphicFramePr>
        <p:xfrm>
          <a:off x="887776" y="2387316"/>
          <a:ext cx="10416448" cy="4206240"/>
        </p:xfrm>
        <a:graphic>
          <a:graphicData uri="http://schemas.openxmlformats.org/drawingml/2006/table">
            <a:tbl>
              <a:tblPr firstRow="1" bandRow="1">
                <a:tableStyleId>{5C22544A-7EE6-4342-B048-85BDC9FD1C3A}</a:tableStyleId>
              </a:tblPr>
              <a:tblGrid>
                <a:gridCol w="3304782">
                  <a:extLst>
                    <a:ext uri="{9D8B030D-6E8A-4147-A177-3AD203B41FA5}">
                      <a16:colId xmlns:a16="http://schemas.microsoft.com/office/drawing/2014/main" val="2641955028"/>
                    </a:ext>
                  </a:extLst>
                </a:gridCol>
                <a:gridCol w="7111666">
                  <a:extLst>
                    <a:ext uri="{9D8B030D-6E8A-4147-A177-3AD203B41FA5}">
                      <a16:colId xmlns:a16="http://schemas.microsoft.com/office/drawing/2014/main" val="463815948"/>
                    </a:ext>
                  </a:extLst>
                </a:gridCol>
              </a:tblGrid>
              <a:tr h="353068">
                <a:tc>
                  <a:txBody>
                    <a:bodyPr/>
                    <a:lstStyle/>
                    <a:p>
                      <a:r>
                        <a:rPr lang="en-US" dirty="0"/>
                        <a:t>Project</a:t>
                      </a:r>
                      <a:endParaRPr lang="el-GR" dirty="0"/>
                    </a:p>
                  </a:txBody>
                  <a:tcPr/>
                </a:tc>
                <a:tc>
                  <a:txBody>
                    <a:bodyPr/>
                    <a:lstStyle/>
                    <a:p>
                      <a:r>
                        <a:rPr lang="en-US" dirty="0"/>
                        <a:t>Reasons</a:t>
                      </a:r>
                      <a:endParaRPr lang="el-GR" dirty="0"/>
                    </a:p>
                  </a:txBody>
                  <a:tcPr/>
                </a:tc>
                <a:extLst>
                  <a:ext uri="{0D108BD9-81ED-4DB2-BD59-A6C34878D82A}">
                    <a16:rowId xmlns:a16="http://schemas.microsoft.com/office/drawing/2014/main" val="3879028744"/>
                  </a:ext>
                </a:extLst>
              </a:tr>
              <a:tr h="610431">
                <a:tc>
                  <a:txBody>
                    <a:bodyPr/>
                    <a:lstStyle/>
                    <a:p>
                      <a:r>
                        <a:rPr lang="el-GR" sz="1800" kern="1200" dirty="0" err="1">
                          <a:solidFill>
                            <a:schemeClr val="dk1"/>
                          </a:solidFill>
                          <a:effectLst/>
                          <a:latin typeface="+mn-lt"/>
                          <a:ea typeface="+mn-ea"/>
                          <a:cs typeface="+mn-cs"/>
                        </a:rPr>
                        <a:t>joomlatools</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joomla-platform-categories</a:t>
                      </a:r>
                      <a:endParaRPr lang="el-GR" dirty="0"/>
                    </a:p>
                  </a:txBody>
                  <a:tcPr/>
                </a:tc>
                <a:tc>
                  <a:txBody>
                    <a:bodyPr/>
                    <a:lstStyle/>
                    <a:p>
                      <a:r>
                        <a:rPr lang="en-US" sz="1800" kern="1200" dirty="0">
                          <a:solidFill>
                            <a:schemeClr val="dk1"/>
                          </a:solidFill>
                          <a:effectLst/>
                          <a:latin typeface="+mn-lt"/>
                          <a:ea typeface="+mn-ea"/>
                          <a:cs typeface="+mn-cs"/>
                        </a:rPr>
                        <a:t>Two commits at the beginning of the project’s life and one at the end.</a:t>
                      </a:r>
                      <a:endParaRPr lang="el-GR" dirty="0"/>
                    </a:p>
                  </a:txBody>
                  <a:tcPr/>
                </a:tc>
                <a:extLst>
                  <a:ext uri="{0D108BD9-81ED-4DB2-BD59-A6C34878D82A}">
                    <a16:rowId xmlns:a16="http://schemas.microsoft.com/office/drawing/2014/main" val="2422043206"/>
                  </a:ext>
                </a:extLst>
              </a:tr>
              <a:tr h="610431">
                <a:tc>
                  <a:txBody>
                    <a:bodyPr/>
                    <a:lstStyle/>
                    <a:p>
                      <a:r>
                        <a:rPr lang="el-GR" sz="1800" kern="1200" dirty="0" err="1">
                          <a:solidFill>
                            <a:schemeClr val="dk1"/>
                          </a:solidFill>
                          <a:effectLst/>
                          <a:latin typeface="+mn-lt"/>
                          <a:ea typeface="+mn-ea"/>
                          <a:cs typeface="+mn-cs"/>
                        </a:rPr>
                        <a:t>umpirsky</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tld-list</a:t>
                      </a:r>
                      <a:endParaRPr lang="el-GR" dirty="0"/>
                    </a:p>
                  </a:txBody>
                  <a:tcPr/>
                </a:tc>
                <a:tc>
                  <a:txBody>
                    <a:bodyPr/>
                    <a:lstStyle/>
                    <a:p>
                      <a:r>
                        <a:rPr lang="en-US" sz="1800" kern="1200" dirty="0">
                          <a:solidFill>
                            <a:schemeClr val="dk1"/>
                          </a:solidFill>
                          <a:effectLst/>
                          <a:latin typeface="+mn-lt"/>
                          <a:ea typeface="+mn-ea"/>
                          <a:cs typeface="+mn-cs"/>
                        </a:rPr>
                        <a:t>Three commits, one at the beginning, one in the middle and one at the end of the project’s life.</a:t>
                      </a:r>
                      <a:endParaRPr lang="el-GR" dirty="0"/>
                    </a:p>
                  </a:txBody>
                  <a:tcPr/>
                </a:tc>
                <a:extLst>
                  <a:ext uri="{0D108BD9-81ED-4DB2-BD59-A6C34878D82A}">
                    <a16:rowId xmlns:a16="http://schemas.microsoft.com/office/drawing/2014/main" val="1188693228"/>
                  </a:ext>
                </a:extLst>
              </a:tr>
              <a:tr h="360381">
                <a:tc>
                  <a:txBody>
                    <a:bodyPr/>
                    <a:lstStyle/>
                    <a:p>
                      <a:r>
                        <a:rPr lang="el-GR" sz="1800" kern="1200" dirty="0" err="1">
                          <a:solidFill>
                            <a:schemeClr val="dk1"/>
                          </a:solidFill>
                          <a:effectLst/>
                          <a:latin typeface="+mn-lt"/>
                          <a:ea typeface="+mn-ea"/>
                          <a:cs typeface="+mn-cs"/>
                        </a:rPr>
                        <a:t>josephspurrier</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gowebapp</a:t>
                      </a:r>
                      <a:endParaRPr lang="el-GR" dirty="0"/>
                    </a:p>
                  </a:txBody>
                  <a:tcPr/>
                </a:tc>
                <a:tc>
                  <a:txBody>
                    <a:bodyPr/>
                    <a:lstStyle/>
                    <a:p>
                      <a:r>
                        <a:rPr lang="en-US" sz="1800" kern="1200" dirty="0">
                          <a:solidFill>
                            <a:schemeClr val="dk1"/>
                          </a:solidFill>
                          <a:effectLst/>
                          <a:latin typeface="+mn-lt"/>
                          <a:ea typeface="+mn-ea"/>
                          <a:cs typeface="+mn-cs"/>
                        </a:rPr>
                        <a:t>Uniformly spread commits to the database in the project’s life.</a:t>
                      </a:r>
                      <a:endParaRPr lang="el-GR" dirty="0"/>
                    </a:p>
                  </a:txBody>
                  <a:tcPr/>
                </a:tc>
                <a:extLst>
                  <a:ext uri="{0D108BD9-81ED-4DB2-BD59-A6C34878D82A}">
                    <a16:rowId xmlns:a16="http://schemas.microsoft.com/office/drawing/2014/main" val="2347370746"/>
                  </a:ext>
                </a:extLst>
              </a:tr>
              <a:tr h="872045">
                <a:tc>
                  <a:txBody>
                    <a:bodyPr/>
                    <a:lstStyle/>
                    <a:p>
                      <a:r>
                        <a:rPr lang="el-GR" sz="1800" kern="1200" dirty="0" err="1">
                          <a:solidFill>
                            <a:schemeClr val="dk1"/>
                          </a:solidFill>
                          <a:effectLst/>
                          <a:latin typeface="+mn-lt"/>
                          <a:ea typeface="+mn-ea"/>
                          <a:cs typeface="+mn-cs"/>
                        </a:rPr>
                        <a:t>accgit</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acl</a:t>
                      </a:r>
                      <a:endParaRPr lang="el-GR" dirty="0"/>
                    </a:p>
                  </a:txBody>
                  <a:tcPr/>
                </a:tc>
                <a:tc>
                  <a:txBody>
                    <a:bodyPr/>
                    <a:lstStyle/>
                    <a:p>
                      <a:r>
                        <a:rPr lang="en-US" sz="1800" kern="1200" dirty="0">
                          <a:solidFill>
                            <a:schemeClr val="dk1"/>
                          </a:solidFill>
                          <a:effectLst/>
                          <a:latin typeface="+mn-lt"/>
                          <a:ea typeface="+mn-ea"/>
                          <a:cs typeface="+mn-cs"/>
                        </a:rPr>
                        <a:t>Most of the commits were at the beginning of the project, but there are also commits at the middle and the end of the project’s life.</a:t>
                      </a:r>
                      <a:endParaRPr lang="el-GR" dirty="0"/>
                    </a:p>
                  </a:txBody>
                  <a:tcPr/>
                </a:tc>
                <a:extLst>
                  <a:ext uri="{0D108BD9-81ED-4DB2-BD59-A6C34878D82A}">
                    <a16:rowId xmlns:a16="http://schemas.microsoft.com/office/drawing/2014/main" val="2897632086"/>
                  </a:ext>
                </a:extLst>
              </a:tr>
              <a:tr h="610431">
                <a:tc>
                  <a:txBody>
                    <a:bodyPr/>
                    <a:lstStyle/>
                    <a:p>
                      <a:r>
                        <a:rPr lang="el-GR" sz="1800" kern="1200" dirty="0" err="1">
                          <a:solidFill>
                            <a:schemeClr val="dk1"/>
                          </a:solidFill>
                          <a:effectLst/>
                          <a:latin typeface="+mn-lt"/>
                          <a:ea typeface="+mn-ea"/>
                          <a:cs typeface="+mn-cs"/>
                        </a:rPr>
                        <a:t>jasongrimes</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silex-simpleuser</a:t>
                      </a:r>
                      <a:endParaRPr lang="el-GR" dirty="0"/>
                    </a:p>
                  </a:txBody>
                  <a:tcPr/>
                </a:tc>
                <a:tc>
                  <a:txBody>
                    <a:bodyPr/>
                    <a:lstStyle/>
                    <a:p>
                      <a:r>
                        <a:rPr lang="en-US" sz="1800" kern="1200" dirty="0">
                          <a:solidFill>
                            <a:schemeClr val="dk1"/>
                          </a:solidFill>
                          <a:effectLst/>
                          <a:latin typeface="+mn-lt"/>
                          <a:ea typeface="+mn-ea"/>
                          <a:cs typeface="+mn-cs"/>
                        </a:rPr>
                        <a:t>Uniform commits, at the beginning, in the middle and at the end of the project’s life.</a:t>
                      </a:r>
                      <a:endParaRPr lang="el-GR" dirty="0"/>
                    </a:p>
                  </a:txBody>
                  <a:tcPr/>
                </a:tc>
                <a:extLst>
                  <a:ext uri="{0D108BD9-81ED-4DB2-BD59-A6C34878D82A}">
                    <a16:rowId xmlns:a16="http://schemas.microsoft.com/office/drawing/2014/main" val="2380961713"/>
                  </a:ext>
                </a:extLst>
              </a:tr>
              <a:tr h="617872">
                <a:tc>
                  <a:txBody>
                    <a:bodyPr/>
                    <a:lstStyle/>
                    <a:p>
                      <a:r>
                        <a:rPr lang="el-GR" sz="1800" kern="1200" dirty="0" err="1">
                          <a:solidFill>
                            <a:schemeClr val="dk1"/>
                          </a:solidFill>
                          <a:effectLst/>
                          <a:latin typeface="+mn-lt"/>
                          <a:ea typeface="+mn-ea"/>
                          <a:cs typeface="+mn-cs"/>
                        </a:rPr>
                        <a:t>mapbox</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osm-comments-parser</a:t>
                      </a:r>
                      <a:endParaRPr lang="el-GR" dirty="0"/>
                    </a:p>
                  </a:txBody>
                  <a:tcPr/>
                </a:tc>
                <a:tc>
                  <a:txBody>
                    <a:bodyPr/>
                    <a:lstStyle/>
                    <a:p>
                      <a:r>
                        <a:rPr lang="el-GR" sz="1800" kern="1200" dirty="0" err="1">
                          <a:solidFill>
                            <a:schemeClr val="dk1"/>
                          </a:solidFill>
                          <a:effectLst/>
                          <a:latin typeface="+mn-lt"/>
                          <a:ea typeface="+mn-ea"/>
                          <a:cs typeface="+mn-cs"/>
                        </a:rPr>
                        <a:t>Uniformly</a:t>
                      </a:r>
                      <a:r>
                        <a:rPr lang="el-GR" sz="1800" kern="1200" dirty="0">
                          <a:solidFill>
                            <a:schemeClr val="dk1"/>
                          </a:solidFill>
                          <a:effectLst/>
                          <a:latin typeface="+mn-lt"/>
                          <a:ea typeface="+mn-ea"/>
                          <a:cs typeface="+mn-cs"/>
                        </a:rPr>
                        <a:t> </a:t>
                      </a:r>
                      <a:r>
                        <a:rPr lang="el-GR" sz="1800" kern="1200" dirty="0" err="1">
                          <a:solidFill>
                            <a:schemeClr val="dk1"/>
                          </a:solidFill>
                          <a:effectLst/>
                          <a:latin typeface="+mn-lt"/>
                          <a:ea typeface="+mn-ea"/>
                          <a:cs typeface="+mn-cs"/>
                        </a:rPr>
                        <a:t>spread</a:t>
                      </a:r>
                      <a:r>
                        <a:rPr lang="el-GR" sz="1800" kern="1200" dirty="0">
                          <a:solidFill>
                            <a:schemeClr val="dk1"/>
                          </a:solidFill>
                          <a:effectLst/>
                          <a:latin typeface="+mn-lt"/>
                          <a:ea typeface="+mn-ea"/>
                          <a:cs typeface="+mn-cs"/>
                        </a:rPr>
                        <a:t> </a:t>
                      </a:r>
                      <a:r>
                        <a:rPr lang="el-GR" sz="1800" kern="1200" dirty="0" err="1">
                          <a:solidFill>
                            <a:schemeClr val="dk1"/>
                          </a:solidFill>
                          <a:effectLst/>
                          <a:latin typeface="+mn-lt"/>
                          <a:ea typeface="+mn-ea"/>
                          <a:cs typeface="+mn-cs"/>
                        </a:rPr>
                        <a:t>commits</a:t>
                      </a:r>
                      <a:r>
                        <a:rPr lang="el-GR" sz="1800" kern="1200" dirty="0">
                          <a:solidFill>
                            <a:schemeClr val="dk1"/>
                          </a:solidFill>
                          <a:effectLst/>
                          <a:latin typeface="+mn-lt"/>
                          <a:ea typeface="+mn-ea"/>
                          <a:cs typeface="+mn-cs"/>
                        </a:rPr>
                        <a:t>.</a:t>
                      </a:r>
                      <a:endParaRPr lang="el-GR" dirty="0"/>
                    </a:p>
                  </a:txBody>
                  <a:tcPr/>
                </a:tc>
                <a:extLst>
                  <a:ext uri="{0D108BD9-81ED-4DB2-BD59-A6C34878D82A}">
                    <a16:rowId xmlns:a16="http://schemas.microsoft.com/office/drawing/2014/main" val="3842569040"/>
                  </a:ext>
                </a:extLst>
              </a:tr>
            </a:tbl>
          </a:graphicData>
        </a:graphic>
      </p:graphicFrame>
    </p:spTree>
    <p:extLst>
      <p:ext uri="{BB962C8B-B14F-4D97-AF65-F5344CB8AC3E}">
        <p14:creationId xmlns:p14="http://schemas.microsoft.com/office/powerpoint/2010/main" val="2299048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FC00A3-6CA6-4DE9-B6ED-95BB1357A565}"/>
              </a:ext>
            </a:extLst>
          </p:cNvPr>
          <p:cNvSpPr>
            <a:spLocks noGrp="1"/>
          </p:cNvSpPr>
          <p:nvPr>
            <p:ph type="title"/>
          </p:nvPr>
        </p:nvSpPr>
        <p:spPr>
          <a:xfrm>
            <a:off x="1154954" y="264445"/>
            <a:ext cx="8825659" cy="865856"/>
          </a:xfrm>
        </p:spPr>
        <p:txBody>
          <a:bodyPr/>
          <a:lstStyle/>
          <a:p>
            <a:r>
              <a:rPr lang="en-US" dirty="0"/>
              <a:t>Manual analysis - Results</a:t>
            </a:r>
            <a:endParaRPr lang="el-GR" dirty="0"/>
          </a:p>
        </p:txBody>
      </p:sp>
      <p:sp>
        <p:nvSpPr>
          <p:cNvPr id="3" name="Θέση κειμένου 2">
            <a:extLst>
              <a:ext uri="{FF2B5EF4-FFF2-40B4-BE49-F238E27FC236}">
                <a16:creationId xmlns:a16="http://schemas.microsoft.com/office/drawing/2014/main" id="{A4DA3733-E94B-4676-ACFE-E1A1C3E6216B}"/>
              </a:ext>
            </a:extLst>
          </p:cNvPr>
          <p:cNvSpPr>
            <a:spLocks noGrp="1"/>
          </p:cNvSpPr>
          <p:nvPr>
            <p:ph type="body" sz="half" idx="2"/>
          </p:nvPr>
        </p:nvSpPr>
        <p:spPr>
          <a:xfrm>
            <a:off x="1154954" y="1130299"/>
            <a:ext cx="9284446" cy="5463255"/>
          </a:xfrm>
        </p:spPr>
        <p:txBody>
          <a:bodyPr>
            <a:normAutofit/>
          </a:bodyPr>
          <a:lstStyle/>
          <a:p>
            <a:pPr marL="285750" indent="-285750">
              <a:buFont typeface="Arial" panose="020B0604020202020204" pitchFamily="34" charset="0"/>
              <a:buChar char="•"/>
            </a:pPr>
            <a:r>
              <a:rPr lang="en-US" sz="2400" dirty="0"/>
              <a:t>WHERE</a:t>
            </a:r>
          </a:p>
          <a:p>
            <a:pPr marL="742950" lvl="1" indent="-285750">
              <a:buFont typeface="Arial" panose="020B0604020202020204" pitchFamily="34" charset="0"/>
              <a:buChar char="•"/>
            </a:pPr>
            <a:r>
              <a:rPr lang="en-US" sz="1800" dirty="0"/>
              <a:t>In most of the projects we examined, there were object related mapping (ORM) files to handle the SQL tables. Most of the commits happened to those files. For the smaller projects, e.g. in the </a:t>
            </a:r>
            <a:r>
              <a:rPr lang="en-US" sz="1800" dirty="0" err="1"/>
              <a:t>almost_frozen</a:t>
            </a:r>
            <a:r>
              <a:rPr lang="en-US" sz="1800" dirty="0"/>
              <a:t> taxon, changes happened to the packets with files related to the database. Overall, the changes were at the same set or subset of files. </a:t>
            </a:r>
            <a:endParaRPr lang="el-GR" sz="1800" dirty="0"/>
          </a:p>
          <a:p>
            <a:pPr marL="285750" indent="-285750">
              <a:buFont typeface="Arial" panose="020B0604020202020204" pitchFamily="34" charset="0"/>
              <a:buChar char="•"/>
            </a:pPr>
            <a:r>
              <a:rPr lang="en-US" sz="2400" dirty="0"/>
              <a:t>HOW</a:t>
            </a:r>
          </a:p>
          <a:p>
            <a:pPr marL="742950" lvl="1" indent="-285750">
              <a:buFont typeface="Arial" panose="020B0604020202020204" pitchFamily="34" charset="0"/>
              <a:buChar char="•"/>
            </a:pPr>
            <a:r>
              <a:rPr lang="en-US" sz="1800" dirty="0"/>
              <a:t>We observed a huge variety of schema changes, the most common were: update datatypes, create table, add attributes and insert values. Src commits to fix bugs created from schema changes to their code.</a:t>
            </a:r>
            <a:endParaRPr lang="el-GR" sz="1800" dirty="0"/>
          </a:p>
        </p:txBody>
      </p:sp>
      <p:pic>
        <p:nvPicPr>
          <p:cNvPr id="4" name="Εικόνα 3">
            <a:extLst>
              <a:ext uri="{FF2B5EF4-FFF2-40B4-BE49-F238E27FC236}">
                <a16:creationId xmlns:a16="http://schemas.microsoft.com/office/drawing/2014/main" id="{2BED2A67-C1E0-448B-9E2F-4FBF605CFAD9}"/>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366198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92F039-1520-431E-B5FF-39AEF1D8A68E}"/>
              </a:ext>
            </a:extLst>
          </p:cNvPr>
          <p:cNvSpPr>
            <a:spLocks noGrp="1"/>
          </p:cNvSpPr>
          <p:nvPr>
            <p:ph type="title"/>
          </p:nvPr>
        </p:nvSpPr>
        <p:spPr>
          <a:xfrm>
            <a:off x="1154954" y="264445"/>
            <a:ext cx="8825659" cy="865856"/>
          </a:xfrm>
        </p:spPr>
        <p:txBody>
          <a:bodyPr/>
          <a:lstStyle/>
          <a:p>
            <a:r>
              <a:rPr lang="en-US" dirty="0"/>
              <a:t>Manual analysis - Results</a:t>
            </a:r>
            <a:endParaRPr lang="el-GR" dirty="0"/>
          </a:p>
        </p:txBody>
      </p:sp>
      <p:sp>
        <p:nvSpPr>
          <p:cNvPr id="3" name="Θέση κειμένου 2">
            <a:extLst>
              <a:ext uri="{FF2B5EF4-FFF2-40B4-BE49-F238E27FC236}">
                <a16:creationId xmlns:a16="http://schemas.microsoft.com/office/drawing/2014/main" id="{BFEFB8D4-E689-4626-A7F2-0D66E089C0CE}"/>
              </a:ext>
            </a:extLst>
          </p:cNvPr>
          <p:cNvSpPr>
            <a:spLocks noGrp="1"/>
          </p:cNvSpPr>
          <p:nvPr>
            <p:ph type="body" sz="half" idx="2"/>
          </p:nvPr>
        </p:nvSpPr>
        <p:spPr>
          <a:xfrm>
            <a:off x="1154954" y="1130300"/>
            <a:ext cx="9284446" cy="1559112"/>
          </a:xfrm>
        </p:spPr>
        <p:txBody>
          <a:bodyPr>
            <a:normAutofit/>
          </a:bodyPr>
          <a:lstStyle/>
          <a:p>
            <a:pPr marL="285750" indent="-285750">
              <a:buFont typeface="Arial" panose="020B0604020202020204" pitchFamily="34" charset="0"/>
              <a:buChar char="•"/>
            </a:pPr>
            <a:r>
              <a:rPr lang="en-US" sz="2400" dirty="0"/>
              <a:t>WHO</a:t>
            </a:r>
          </a:p>
          <a:p>
            <a:pPr marL="742950" lvl="1" indent="-285750">
              <a:buFont typeface="Arial" panose="020B0604020202020204" pitchFamily="34" charset="0"/>
              <a:buChar char="•"/>
            </a:pPr>
            <a:r>
              <a:rPr lang="en-US" sz="1800" dirty="0"/>
              <a:t>From what we can see, the projects with more active schema evolution, tend to have most of the commits made to the project concentrated to one person.</a:t>
            </a:r>
            <a:endParaRPr lang="el-GR" sz="2800" dirty="0"/>
          </a:p>
        </p:txBody>
      </p:sp>
      <p:pic>
        <p:nvPicPr>
          <p:cNvPr id="4" name="Εικόνα 3">
            <a:extLst>
              <a:ext uri="{FF2B5EF4-FFF2-40B4-BE49-F238E27FC236}">
                <a16:creationId xmlns:a16="http://schemas.microsoft.com/office/drawing/2014/main" id="{2F86ECC1-3F6A-4A67-AD34-63F7C79B3D87}"/>
              </a:ext>
            </a:extLst>
          </p:cNvPr>
          <p:cNvPicPr>
            <a:picLocks noChangeAspect="1"/>
          </p:cNvPicPr>
          <p:nvPr/>
        </p:nvPicPr>
        <p:blipFill>
          <a:blip r:embed="rId2"/>
          <a:stretch>
            <a:fillRect/>
          </a:stretch>
        </p:blipFill>
        <p:spPr>
          <a:xfrm>
            <a:off x="10439400" y="264444"/>
            <a:ext cx="666790" cy="865856"/>
          </a:xfrm>
          <a:prstGeom prst="rect">
            <a:avLst/>
          </a:prstGeom>
        </p:spPr>
      </p:pic>
      <p:graphicFrame>
        <p:nvGraphicFramePr>
          <p:cNvPr id="5" name="Πίνακας 5">
            <a:extLst>
              <a:ext uri="{FF2B5EF4-FFF2-40B4-BE49-F238E27FC236}">
                <a16:creationId xmlns:a16="http://schemas.microsoft.com/office/drawing/2014/main" id="{0989FC18-FC36-4CA3-90F5-B35313EDDAE6}"/>
              </a:ext>
            </a:extLst>
          </p:cNvPr>
          <p:cNvGraphicFramePr>
            <a:graphicFrameLocks noGrp="1"/>
          </p:cNvGraphicFramePr>
          <p:nvPr>
            <p:extLst>
              <p:ext uri="{D42A27DB-BD31-4B8C-83A1-F6EECF244321}">
                <p14:modId xmlns:p14="http://schemas.microsoft.com/office/powerpoint/2010/main" val="1810294375"/>
              </p:ext>
            </p:extLst>
          </p:nvPr>
        </p:nvGraphicFramePr>
        <p:xfrm>
          <a:off x="860612" y="2689412"/>
          <a:ext cx="9776011" cy="3953820"/>
        </p:xfrm>
        <a:graphic>
          <a:graphicData uri="http://schemas.openxmlformats.org/drawingml/2006/table">
            <a:tbl>
              <a:tblPr firstRow="1" bandRow="1">
                <a:tableStyleId>{5C22544A-7EE6-4342-B048-85BDC9FD1C3A}</a:tableStyleId>
              </a:tblPr>
              <a:tblGrid>
                <a:gridCol w="3213847">
                  <a:extLst>
                    <a:ext uri="{9D8B030D-6E8A-4147-A177-3AD203B41FA5}">
                      <a16:colId xmlns:a16="http://schemas.microsoft.com/office/drawing/2014/main" val="3983603866"/>
                    </a:ext>
                  </a:extLst>
                </a:gridCol>
                <a:gridCol w="2770094">
                  <a:extLst>
                    <a:ext uri="{9D8B030D-6E8A-4147-A177-3AD203B41FA5}">
                      <a16:colId xmlns:a16="http://schemas.microsoft.com/office/drawing/2014/main" val="251238112"/>
                    </a:ext>
                  </a:extLst>
                </a:gridCol>
                <a:gridCol w="3792070">
                  <a:extLst>
                    <a:ext uri="{9D8B030D-6E8A-4147-A177-3AD203B41FA5}">
                      <a16:colId xmlns:a16="http://schemas.microsoft.com/office/drawing/2014/main" val="3828802740"/>
                    </a:ext>
                  </a:extLst>
                </a:gridCol>
              </a:tblGrid>
              <a:tr h="514830">
                <a:tc>
                  <a:txBody>
                    <a:bodyPr/>
                    <a:lstStyle/>
                    <a:p>
                      <a:pPr algn="ctr"/>
                      <a:r>
                        <a:rPr lang="en-US" sz="1800" b="1" kern="1200" dirty="0">
                          <a:solidFill>
                            <a:schemeClr val="lt1"/>
                          </a:solidFill>
                          <a:effectLst/>
                          <a:latin typeface="+mn-lt"/>
                          <a:ea typeface="+mn-ea"/>
                          <a:cs typeface="+mn-cs"/>
                        </a:rPr>
                        <a:t>Projects</a:t>
                      </a:r>
                      <a:endParaRPr lang="el-GR" dirty="0"/>
                    </a:p>
                  </a:txBody>
                  <a:tcPr/>
                </a:tc>
                <a:tc>
                  <a:txBody>
                    <a:bodyPr/>
                    <a:lstStyle/>
                    <a:p>
                      <a:pPr algn="ctr"/>
                      <a:r>
                        <a:rPr lang="en-US" sz="1800" b="1" kern="1200" dirty="0">
                          <a:solidFill>
                            <a:schemeClr val="lt1"/>
                          </a:solidFill>
                          <a:effectLst/>
                          <a:latin typeface="+mn-lt"/>
                          <a:ea typeface="+mn-ea"/>
                          <a:cs typeface="+mn-cs"/>
                        </a:rPr>
                        <a:t>Percentage (%) of developers committing schema changes</a:t>
                      </a:r>
                      <a:endParaRPr lang="el-GR" dirty="0"/>
                    </a:p>
                  </a:txBody>
                  <a:tcPr/>
                </a:tc>
                <a:tc>
                  <a:txBody>
                    <a:bodyPr/>
                    <a:lstStyle/>
                    <a:p>
                      <a:pPr algn="ctr"/>
                      <a:r>
                        <a:rPr lang="en-US" sz="1800" b="1" kern="1200" dirty="0">
                          <a:solidFill>
                            <a:schemeClr val="lt1"/>
                          </a:solidFill>
                          <a:effectLst/>
                          <a:latin typeface="+mn-lt"/>
                          <a:ea typeface="+mn-ea"/>
                          <a:cs typeface="+mn-cs"/>
                        </a:rPr>
                        <a:t>Percentage (%) of commits made by the developer with the highest percentage of changes</a:t>
                      </a:r>
                      <a:endParaRPr lang="el-GR" dirty="0"/>
                    </a:p>
                  </a:txBody>
                  <a:tcPr/>
                </a:tc>
                <a:extLst>
                  <a:ext uri="{0D108BD9-81ED-4DB2-BD59-A6C34878D82A}">
                    <a16:rowId xmlns:a16="http://schemas.microsoft.com/office/drawing/2014/main" val="1439354600"/>
                  </a:ext>
                </a:extLst>
              </a:tr>
              <a:tr h="514830">
                <a:tc>
                  <a:txBody>
                    <a:bodyPr/>
                    <a:lstStyle/>
                    <a:p>
                      <a:r>
                        <a:rPr lang="el-GR" sz="1800" kern="1200" dirty="0" err="1">
                          <a:solidFill>
                            <a:schemeClr val="dk1"/>
                          </a:solidFill>
                          <a:effectLst/>
                          <a:latin typeface="+mn-lt"/>
                          <a:ea typeface="+mn-ea"/>
                          <a:cs typeface="+mn-cs"/>
                        </a:rPr>
                        <a:t>joomlatools</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joomla-platform-categories</a:t>
                      </a:r>
                      <a:endParaRPr lang="el-GR" dirty="0"/>
                    </a:p>
                  </a:txBody>
                  <a:tcPr/>
                </a:tc>
                <a:tc>
                  <a:txBody>
                    <a:bodyPr/>
                    <a:lstStyle/>
                    <a:p>
                      <a:pPr algn="ctr"/>
                      <a:r>
                        <a:rPr lang="en-US" dirty="0"/>
                        <a:t>50%</a:t>
                      </a:r>
                      <a:endParaRPr lang="el-GR" dirty="0"/>
                    </a:p>
                  </a:txBody>
                  <a:tcPr/>
                </a:tc>
                <a:tc>
                  <a:txBody>
                    <a:bodyPr/>
                    <a:lstStyle/>
                    <a:p>
                      <a:pPr algn="ctr"/>
                      <a:r>
                        <a:rPr lang="en-US" dirty="0"/>
                        <a:t>66.6%</a:t>
                      </a:r>
                      <a:endParaRPr lang="el-GR" dirty="0"/>
                    </a:p>
                  </a:txBody>
                  <a:tcPr/>
                </a:tc>
                <a:extLst>
                  <a:ext uri="{0D108BD9-81ED-4DB2-BD59-A6C34878D82A}">
                    <a16:rowId xmlns:a16="http://schemas.microsoft.com/office/drawing/2014/main" val="2831764325"/>
                  </a:ext>
                </a:extLst>
              </a:tr>
              <a:tr h="228600">
                <a:tc>
                  <a:txBody>
                    <a:bodyPr/>
                    <a:lstStyle/>
                    <a:p>
                      <a:r>
                        <a:rPr lang="el-GR" sz="1800" kern="1200" dirty="0" err="1">
                          <a:solidFill>
                            <a:schemeClr val="dk1"/>
                          </a:solidFill>
                          <a:effectLst/>
                          <a:latin typeface="+mn-lt"/>
                          <a:ea typeface="+mn-ea"/>
                          <a:cs typeface="+mn-cs"/>
                        </a:rPr>
                        <a:t>umpirsky</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tld-list</a:t>
                      </a:r>
                      <a:endParaRPr lang="el-GR"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100%</a:t>
                      </a:r>
                      <a:endParaRPr lang="el-GR" dirty="0"/>
                    </a:p>
                  </a:txBody>
                  <a:tcPr/>
                </a:tc>
                <a:tc>
                  <a:txBody>
                    <a:bodyPr/>
                    <a:lstStyle/>
                    <a:p>
                      <a:pPr algn="ctr"/>
                      <a:r>
                        <a:rPr lang="en-US" dirty="0"/>
                        <a:t>50%</a:t>
                      </a:r>
                      <a:endParaRPr lang="el-GR" dirty="0"/>
                    </a:p>
                  </a:txBody>
                  <a:tcPr/>
                </a:tc>
                <a:extLst>
                  <a:ext uri="{0D108BD9-81ED-4DB2-BD59-A6C34878D82A}">
                    <a16:rowId xmlns:a16="http://schemas.microsoft.com/office/drawing/2014/main" val="1447449534"/>
                  </a:ext>
                </a:extLst>
              </a:tr>
              <a:tr h="387660">
                <a:tc>
                  <a:txBody>
                    <a:bodyPr/>
                    <a:lstStyle/>
                    <a:p>
                      <a:r>
                        <a:rPr lang="el-GR" sz="1800" kern="1200" dirty="0" err="1">
                          <a:solidFill>
                            <a:schemeClr val="dk1"/>
                          </a:solidFill>
                          <a:effectLst/>
                          <a:latin typeface="+mn-lt"/>
                          <a:ea typeface="+mn-ea"/>
                          <a:cs typeface="+mn-cs"/>
                        </a:rPr>
                        <a:t>josephspurrier</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gowebapp</a:t>
                      </a:r>
                      <a:endParaRPr lang="el-GR" dirty="0"/>
                    </a:p>
                  </a:txBody>
                  <a:tcPr/>
                </a:tc>
                <a:tc>
                  <a:txBody>
                    <a:bodyPr/>
                    <a:lstStyle/>
                    <a:p>
                      <a:pPr algn="ctr"/>
                      <a:r>
                        <a:rPr lang="en-US" dirty="0"/>
                        <a:t>66.6%</a:t>
                      </a:r>
                      <a:endParaRPr lang="el-GR" dirty="0"/>
                    </a:p>
                  </a:txBody>
                  <a:tcPr/>
                </a:tc>
                <a:tc>
                  <a:txBody>
                    <a:bodyPr/>
                    <a:lstStyle/>
                    <a:p>
                      <a:pPr algn="ctr"/>
                      <a:r>
                        <a:rPr lang="en-US" dirty="0"/>
                        <a:t>88.8%</a:t>
                      </a:r>
                      <a:endParaRPr lang="el-GR" dirty="0"/>
                    </a:p>
                  </a:txBody>
                  <a:tcPr/>
                </a:tc>
                <a:extLst>
                  <a:ext uri="{0D108BD9-81ED-4DB2-BD59-A6C34878D82A}">
                    <a16:rowId xmlns:a16="http://schemas.microsoft.com/office/drawing/2014/main" val="593138939"/>
                  </a:ext>
                </a:extLst>
              </a:tr>
              <a:tr h="256261">
                <a:tc>
                  <a:txBody>
                    <a:bodyPr/>
                    <a:lstStyle/>
                    <a:p>
                      <a:r>
                        <a:rPr lang="el-GR" sz="1800" kern="1200" dirty="0" err="1">
                          <a:solidFill>
                            <a:schemeClr val="dk1"/>
                          </a:solidFill>
                          <a:effectLst/>
                          <a:latin typeface="+mn-lt"/>
                          <a:ea typeface="+mn-ea"/>
                          <a:cs typeface="+mn-cs"/>
                        </a:rPr>
                        <a:t>accgit</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acl</a:t>
                      </a:r>
                      <a:endParaRPr lang="el-GR" dirty="0"/>
                    </a:p>
                  </a:txBody>
                  <a:tcPr/>
                </a:tc>
                <a:tc>
                  <a:txBody>
                    <a:bodyPr/>
                    <a:lstStyle/>
                    <a:p>
                      <a:pPr algn="ctr"/>
                      <a:r>
                        <a:rPr lang="en-US" dirty="0"/>
                        <a:t>50%</a:t>
                      </a:r>
                      <a:endParaRPr lang="el-GR" dirty="0"/>
                    </a:p>
                  </a:txBody>
                  <a:tcPr/>
                </a:tc>
                <a:tc>
                  <a:txBody>
                    <a:bodyPr/>
                    <a:lstStyle/>
                    <a:p>
                      <a:pPr algn="ctr"/>
                      <a:r>
                        <a:rPr lang="en-US" dirty="0"/>
                        <a:t>100%</a:t>
                      </a:r>
                      <a:endParaRPr lang="el-GR" dirty="0"/>
                    </a:p>
                  </a:txBody>
                  <a:tcPr/>
                </a:tc>
                <a:extLst>
                  <a:ext uri="{0D108BD9-81ED-4DB2-BD59-A6C34878D82A}">
                    <a16:rowId xmlns:a16="http://schemas.microsoft.com/office/drawing/2014/main" val="3426507557"/>
                  </a:ext>
                </a:extLst>
              </a:tr>
              <a:tr h="261257">
                <a:tc>
                  <a:txBody>
                    <a:bodyPr/>
                    <a:lstStyle/>
                    <a:p>
                      <a:r>
                        <a:rPr lang="el-GR" sz="1800" kern="1200" dirty="0" err="1">
                          <a:solidFill>
                            <a:schemeClr val="dk1"/>
                          </a:solidFill>
                          <a:effectLst/>
                          <a:latin typeface="+mn-lt"/>
                          <a:ea typeface="+mn-ea"/>
                          <a:cs typeface="+mn-cs"/>
                        </a:rPr>
                        <a:t>jasongrimes</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silex-simpleuser</a:t>
                      </a:r>
                      <a:endParaRPr lang="el-GR" dirty="0"/>
                    </a:p>
                  </a:txBody>
                  <a:tcPr/>
                </a:tc>
                <a:tc>
                  <a:txBody>
                    <a:bodyPr/>
                    <a:lstStyle/>
                    <a:p>
                      <a:pPr algn="ctr"/>
                      <a:r>
                        <a:rPr lang="en-US" dirty="0"/>
                        <a:t>25%</a:t>
                      </a:r>
                      <a:endParaRPr lang="el-GR" dirty="0"/>
                    </a:p>
                  </a:txBody>
                  <a:tcPr/>
                </a:tc>
                <a:tc>
                  <a:txBody>
                    <a:bodyPr/>
                    <a:lstStyle/>
                    <a:p>
                      <a:pPr algn="ctr"/>
                      <a:r>
                        <a:rPr lang="en-US" dirty="0"/>
                        <a:t>73.3%</a:t>
                      </a:r>
                      <a:endParaRPr lang="el-GR" dirty="0"/>
                    </a:p>
                  </a:txBody>
                  <a:tcPr/>
                </a:tc>
                <a:extLst>
                  <a:ext uri="{0D108BD9-81ED-4DB2-BD59-A6C34878D82A}">
                    <a16:rowId xmlns:a16="http://schemas.microsoft.com/office/drawing/2014/main" val="594330314"/>
                  </a:ext>
                </a:extLst>
              </a:tr>
              <a:tr h="514830">
                <a:tc>
                  <a:txBody>
                    <a:bodyPr/>
                    <a:lstStyle/>
                    <a:p>
                      <a:r>
                        <a:rPr lang="el-GR" sz="1800" kern="1200" dirty="0" err="1">
                          <a:solidFill>
                            <a:schemeClr val="dk1"/>
                          </a:solidFill>
                          <a:effectLst/>
                          <a:latin typeface="+mn-lt"/>
                          <a:ea typeface="+mn-ea"/>
                          <a:cs typeface="+mn-cs"/>
                        </a:rPr>
                        <a:t>mapbox</a:t>
                      </a:r>
                      <a:r>
                        <a:rPr lang="el-GR" sz="1800" kern="1200" dirty="0">
                          <a:solidFill>
                            <a:schemeClr val="dk1"/>
                          </a:solidFill>
                          <a:effectLst/>
                          <a:latin typeface="+mn-lt"/>
                          <a:ea typeface="+mn-ea"/>
                          <a:cs typeface="+mn-cs"/>
                        </a:rPr>
                        <a:t>__</a:t>
                      </a:r>
                      <a:r>
                        <a:rPr lang="el-GR" sz="1800" kern="1200" dirty="0" err="1">
                          <a:solidFill>
                            <a:schemeClr val="dk1"/>
                          </a:solidFill>
                          <a:effectLst/>
                          <a:latin typeface="+mn-lt"/>
                          <a:ea typeface="+mn-ea"/>
                          <a:cs typeface="+mn-cs"/>
                        </a:rPr>
                        <a:t>osm-comments-parser</a:t>
                      </a:r>
                      <a:endParaRPr lang="el-GR" dirty="0"/>
                    </a:p>
                  </a:txBody>
                  <a:tcPr/>
                </a:tc>
                <a:tc>
                  <a:txBody>
                    <a:bodyPr/>
                    <a:lstStyle/>
                    <a:p>
                      <a:pPr algn="ctr"/>
                      <a:r>
                        <a:rPr lang="en-US" dirty="0"/>
                        <a:t>50%</a:t>
                      </a:r>
                      <a:endParaRPr lang="el-GR" dirty="0"/>
                    </a:p>
                  </a:txBody>
                  <a:tcPr/>
                </a:tc>
                <a:tc>
                  <a:txBody>
                    <a:bodyPr/>
                    <a:lstStyle/>
                    <a:p>
                      <a:pPr algn="ctr"/>
                      <a:r>
                        <a:rPr lang="en-US" dirty="0"/>
                        <a:t>90%</a:t>
                      </a:r>
                      <a:endParaRPr lang="el-GR" dirty="0"/>
                    </a:p>
                  </a:txBody>
                  <a:tcPr/>
                </a:tc>
                <a:extLst>
                  <a:ext uri="{0D108BD9-81ED-4DB2-BD59-A6C34878D82A}">
                    <a16:rowId xmlns:a16="http://schemas.microsoft.com/office/drawing/2014/main" val="144998668"/>
                  </a:ext>
                </a:extLst>
              </a:tr>
            </a:tbl>
          </a:graphicData>
        </a:graphic>
      </p:graphicFrame>
    </p:spTree>
    <p:extLst>
      <p:ext uri="{BB962C8B-B14F-4D97-AF65-F5344CB8AC3E}">
        <p14:creationId xmlns:p14="http://schemas.microsoft.com/office/powerpoint/2010/main" val="58328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3E9E5A-8529-48B9-8E14-7339ECFFC596}"/>
              </a:ext>
            </a:extLst>
          </p:cNvPr>
          <p:cNvSpPr>
            <a:spLocks noGrp="1"/>
          </p:cNvSpPr>
          <p:nvPr>
            <p:ph type="title"/>
          </p:nvPr>
        </p:nvSpPr>
        <p:spPr>
          <a:xfrm>
            <a:off x="1154954" y="259947"/>
            <a:ext cx="8825659" cy="865856"/>
          </a:xfrm>
        </p:spPr>
        <p:txBody>
          <a:bodyPr/>
          <a:lstStyle/>
          <a:p>
            <a:r>
              <a:rPr lang="en-US" dirty="0"/>
              <a:t>Evolution Chart Exporter (v1)</a:t>
            </a:r>
            <a:br>
              <a:rPr lang="en-US" dirty="0"/>
            </a:br>
            <a:endParaRPr lang="el-GR" dirty="0"/>
          </a:p>
        </p:txBody>
      </p:sp>
      <p:sp>
        <p:nvSpPr>
          <p:cNvPr id="3" name="Θέση κειμένου 2">
            <a:extLst>
              <a:ext uri="{FF2B5EF4-FFF2-40B4-BE49-F238E27FC236}">
                <a16:creationId xmlns:a16="http://schemas.microsoft.com/office/drawing/2014/main" id="{8A400EB0-B3E2-48EB-A2D5-E7D4F01FF862}"/>
              </a:ext>
            </a:extLst>
          </p:cNvPr>
          <p:cNvSpPr>
            <a:spLocks noGrp="1"/>
          </p:cNvSpPr>
          <p:nvPr>
            <p:ph type="body" sz="half" idx="2"/>
          </p:nvPr>
        </p:nvSpPr>
        <p:spPr>
          <a:xfrm>
            <a:off x="1154954" y="1125804"/>
            <a:ext cx="9284446" cy="3502542"/>
          </a:xfrm>
        </p:spPr>
        <p:txBody>
          <a:bodyPr>
            <a:normAutofit/>
          </a:bodyPr>
          <a:lstStyle/>
          <a:p>
            <a:pPr marL="285750" indent="-285750">
              <a:buFont typeface="Arial" panose="020B0604020202020204" pitchFamily="34" charset="0"/>
              <a:buChar char="•"/>
            </a:pPr>
            <a:r>
              <a:rPr lang="en-US" sz="2400" dirty="0"/>
              <a:t>Main reason: A tool to visualize how much code and schema changes have been committed over time.</a:t>
            </a:r>
          </a:p>
          <a:p>
            <a:pPr marL="285750" indent="-285750">
              <a:buFont typeface="Arial" panose="020B0604020202020204" pitchFamily="34" charset="0"/>
              <a:buChar char="•"/>
            </a:pPr>
            <a:r>
              <a:rPr lang="en-US" sz="2400" dirty="0"/>
              <a:t>Use of HeraclitusFire as base (charts).</a:t>
            </a:r>
          </a:p>
          <a:p>
            <a:pPr marL="285750" indent="-285750">
              <a:buFont typeface="Arial" panose="020B0604020202020204" pitchFamily="34" charset="0"/>
              <a:buChar char="•"/>
            </a:pPr>
            <a:r>
              <a:rPr lang="en-US" sz="2400" dirty="0"/>
              <a:t>Input: commit history file (4 columns).</a:t>
            </a:r>
          </a:p>
          <a:p>
            <a:pPr marL="742950" lvl="1" indent="-285750">
              <a:buFont typeface="Arial" panose="020B0604020202020204" pitchFamily="34" charset="0"/>
              <a:buChar char="•"/>
            </a:pPr>
            <a:r>
              <a:rPr lang="en-US" sz="1800" dirty="0"/>
              <a:t>Date</a:t>
            </a:r>
          </a:p>
          <a:p>
            <a:pPr marL="742950" lvl="1" indent="-285750">
              <a:buFont typeface="Arial" panose="020B0604020202020204" pitchFamily="34" charset="0"/>
              <a:buChar char="•"/>
            </a:pPr>
            <a:r>
              <a:rPr lang="en-US" sz="1800" dirty="0"/>
              <a:t>Author</a:t>
            </a:r>
          </a:p>
          <a:p>
            <a:pPr marL="742950" lvl="1" indent="-285750">
              <a:buFont typeface="Arial" panose="020B0604020202020204" pitchFamily="34" charset="0"/>
              <a:buChar char="•"/>
            </a:pPr>
            <a:r>
              <a:rPr lang="en-US" sz="1800" dirty="0"/>
              <a:t>Number of Affected Files (* col. 3 contains col. 4, src and SQL)</a:t>
            </a:r>
          </a:p>
          <a:p>
            <a:pPr marL="742950" lvl="1" indent="-285750">
              <a:buFont typeface="Arial" panose="020B0604020202020204" pitchFamily="34" charset="0"/>
              <a:buChar char="•"/>
            </a:pPr>
            <a:r>
              <a:rPr lang="en-US" sz="1800" dirty="0"/>
              <a:t>Number of SQL files.</a:t>
            </a:r>
          </a:p>
        </p:txBody>
      </p:sp>
      <p:pic>
        <p:nvPicPr>
          <p:cNvPr id="4" name="Εικόνα 3">
            <a:extLst>
              <a:ext uri="{FF2B5EF4-FFF2-40B4-BE49-F238E27FC236}">
                <a16:creationId xmlns:a16="http://schemas.microsoft.com/office/drawing/2014/main" id="{4B95A0BD-E3D4-45B3-8E29-7460CBA4A3D2}"/>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66D551E2-1308-4768-9A84-82395953196F}"/>
              </a:ext>
            </a:extLst>
          </p:cNvPr>
          <p:cNvPicPr>
            <a:picLocks noChangeAspect="1"/>
          </p:cNvPicPr>
          <p:nvPr/>
        </p:nvPicPr>
        <p:blipFill>
          <a:blip r:embed="rId3"/>
          <a:stretch>
            <a:fillRect/>
          </a:stretch>
        </p:blipFill>
        <p:spPr>
          <a:xfrm>
            <a:off x="6827581" y="4632843"/>
            <a:ext cx="5017415" cy="1960713"/>
          </a:xfrm>
          <a:prstGeom prst="rect">
            <a:avLst/>
          </a:prstGeom>
        </p:spPr>
      </p:pic>
      <p:sp>
        <p:nvSpPr>
          <p:cNvPr id="5" name="TextBox 4">
            <a:extLst>
              <a:ext uri="{FF2B5EF4-FFF2-40B4-BE49-F238E27FC236}">
                <a16:creationId xmlns:a16="http://schemas.microsoft.com/office/drawing/2014/main" id="{DBF02B36-99E6-4BD0-A416-CF4FF9C5EC41}"/>
              </a:ext>
            </a:extLst>
          </p:cNvPr>
          <p:cNvSpPr txBox="1"/>
          <p:nvPr/>
        </p:nvSpPr>
        <p:spPr>
          <a:xfrm>
            <a:off x="1154954" y="6008781"/>
            <a:ext cx="5521616" cy="584775"/>
          </a:xfrm>
          <a:prstGeom prst="rect">
            <a:avLst/>
          </a:prstGeom>
          <a:noFill/>
        </p:spPr>
        <p:txBody>
          <a:bodyPr wrap="square" rtlCol="0">
            <a:spAutoFit/>
          </a:bodyPr>
          <a:lstStyle/>
          <a:p>
            <a:r>
              <a:rPr lang="en-US" sz="1600" dirty="0"/>
              <a:t>* GitHub link: https://github.com/FationSH/EvolutionChartExporter</a:t>
            </a:r>
          </a:p>
        </p:txBody>
      </p:sp>
    </p:spTree>
    <p:extLst>
      <p:ext uri="{BB962C8B-B14F-4D97-AF65-F5344CB8AC3E}">
        <p14:creationId xmlns:p14="http://schemas.microsoft.com/office/powerpoint/2010/main" val="1297014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9C0D43-433E-4C2B-8564-46E3CCD86460}"/>
              </a:ext>
            </a:extLst>
          </p:cNvPr>
          <p:cNvSpPr>
            <a:spLocks noGrp="1"/>
          </p:cNvSpPr>
          <p:nvPr>
            <p:ph type="title"/>
          </p:nvPr>
        </p:nvSpPr>
        <p:spPr>
          <a:xfrm>
            <a:off x="1154953" y="264445"/>
            <a:ext cx="8825659" cy="865856"/>
          </a:xfrm>
        </p:spPr>
        <p:txBody>
          <a:bodyPr/>
          <a:lstStyle/>
          <a:p>
            <a:r>
              <a:rPr lang="en-US" dirty="0"/>
              <a:t>Evolution Chart Exporter (v1)</a:t>
            </a:r>
            <a:endParaRPr lang="el-GR" dirty="0"/>
          </a:p>
        </p:txBody>
      </p:sp>
      <p:sp>
        <p:nvSpPr>
          <p:cNvPr id="3" name="Θέση κειμένου 2">
            <a:extLst>
              <a:ext uri="{FF2B5EF4-FFF2-40B4-BE49-F238E27FC236}">
                <a16:creationId xmlns:a16="http://schemas.microsoft.com/office/drawing/2014/main" id="{DEB66EC5-560A-405B-8677-CADD31D84FFB}"/>
              </a:ext>
            </a:extLst>
          </p:cNvPr>
          <p:cNvSpPr>
            <a:spLocks noGrp="1"/>
          </p:cNvSpPr>
          <p:nvPr>
            <p:ph type="body" sz="half" idx="2"/>
          </p:nvPr>
        </p:nvSpPr>
        <p:spPr>
          <a:xfrm>
            <a:off x="1154953" y="1131047"/>
            <a:ext cx="8825659" cy="5462508"/>
          </a:xfrm>
        </p:spPr>
        <p:txBody>
          <a:bodyPr>
            <a:normAutofit/>
          </a:bodyPr>
          <a:lstStyle/>
          <a:p>
            <a:pPr marL="285750" indent="-285750">
              <a:buFont typeface="Arial" panose="020B0604020202020204" pitchFamily="34" charset="0"/>
              <a:buChar char="•"/>
            </a:pPr>
            <a:r>
              <a:rPr lang="en-US" sz="2400" dirty="0"/>
              <a:t>Exports Bar Chart</a:t>
            </a:r>
          </a:p>
          <a:p>
            <a:pPr marL="742950" lvl="1" indent="-285750">
              <a:buFont typeface="Arial" panose="020B0604020202020204" pitchFamily="34" charset="0"/>
              <a:buChar char="•"/>
            </a:pPr>
            <a:r>
              <a:rPr lang="en-US" sz="1800" dirty="0"/>
              <a:t>Blue represent source code changes (number of src files).</a:t>
            </a:r>
          </a:p>
          <a:p>
            <a:pPr marL="742950" lvl="1" indent="-285750">
              <a:buFont typeface="Arial" panose="020B0604020202020204" pitchFamily="34" charset="0"/>
              <a:buChar char="•"/>
            </a:pPr>
            <a:r>
              <a:rPr lang="en-US" sz="1800" dirty="0"/>
              <a:t>Red represent SQL changes (number of SQL files).</a:t>
            </a:r>
          </a:p>
          <a:p>
            <a:pPr marL="285750" indent="-285750">
              <a:buFont typeface="Arial" panose="020B0604020202020204" pitchFamily="34" charset="0"/>
              <a:buChar char="•"/>
            </a:pPr>
            <a:r>
              <a:rPr lang="en-US" sz="2400" dirty="0"/>
              <a:t>Variations</a:t>
            </a:r>
          </a:p>
          <a:p>
            <a:pPr marL="742950" lvl="1" indent="-285750">
              <a:buFont typeface="Arial" panose="020B0604020202020204" pitchFamily="34" charset="0"/>
              <a:buChar char="•"/>
            </a:pPr>
            <a:r>
              <a:rPr lang="en-US" sz="1800" dirty="0"/>
              <a:t>One bar for each commit.</a:t>
            </a:r>
          </a:p>
          <a:p>
            <a:pPr marL="742950" lvl="1" indent="-285750">
              <a:buFont typeface="Arial" panose="020B0604020202020204" pitchFamily="34" charset="0"/>
              <a:buChar char="•"/>
            </a:pPr>
            <a:r>
              <a:rPr lang="en-US" sz="1800" dirty="0"/>
              <a:t>One bar for each month.</a:t>
            </a:r>
          </a:p>
          <a:p>
            <a:pPr marL="742950" lvl="1" indent="-285750">
              <a:buFont typeface="Arial" panose="020B0604020202020204" pitchFamily="34" charset="0"/>
              <a:buChar char="•"/>
            </a:pPr>
            <a:r>
              <a:rPr lang="en-US" sz="1800" dirty="0"/>
              <a:t>Zero for months without commits.</a:t>
            </a:r>
          </a:p>
          <a:p>
            <a:pPr marL="285750" indent="-285750">
              <a:buFont typeface="Arial" panose="020B0604020202020204" pitchFamily="34" charset="0"/>
              <a:buChar char="•"/>
            </a:pPr>
            <a:r>
              <a:rPr lang="en-US" sz="2400" dirty="0"/>
              <a:t>Testing</a:t>
            </a:r>
          </a:p>
          <a:p>
            <a:pPr marL="742950" lvl="1" indent="-285750">
              <a:buFont typeface="Arial" panose="020B0604020202020204" pitchFamily="34" charset="0"/>
              <a:buChar char="•"/>
            </a:pPr>
            <a:r>
              <a:rPr lang="en-US" sz="1800" dirty="0"/>
              <a:t>Junit tests.</a:t>
            </a:r>
          </a:p>
          <a:p>
            <a:pPr marL="742950" lvl="1" indent="-285750">
              <a:buFont typeface="Arial" panose="020B0604020202020204" pitchFamily="34" charset="0"/>
              <a:buChar char="•"/>
            </a:pPr>
            <a:r>
              <a:rPr lang="en-US" sz="1800" dirty="0"/>
              <a:t>Visual tests.</a:t>
            </a:r>
          </a:p>
          <a:p>
            <a:pPr marL="285750" indent="-285750">
              <a:buFont typeface="Arial" panose="020B0604020202020204" pitchFamily="34" charset="0"/>
              <a:buChar char="•"/>
            </a:pPr>
            <a:endParaRPr lang="en-US" sz="2400" dirty="0"/>
          </a:p>
        </p:txBody>
      </p:sp>
      <p:pic>
        <p:nvPicPr>
          <p:cNvPr id="4" name="Εικόνα 3">
            <a:extLst>
              <a:ext uri="{FF2B5EF4-FFF2-40B4-BE49-F238E27FC236}">
                <a16:creationId xmlns:a16="http://schemas.microsoft.com/office/drawing/2014/main" id="{DBD6418A-D977-4688-A9AC-D40B5695FA80}"/>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6AB82D9A-FC65-436E-B333-C47CE4B2001A}"/>
              </a:ext>
            </a:extLst>
          </p:cNvPr>
          <p:cNvPicPr>
            <a:picLocks noChangeAspect="1"/>
          </p:cNvPicPr>
          <p:nvPr/>
        </p:nvPicPr>
        <p:blipFill>
          <a:blip r:embed="rId3"/>
          <a:stretch>
            <a:fillRect/>
          </a:stretch>
        </p:blipFill>
        <p:spPr>
          <a:xfrm>
            <a:off x="9175140" y="3790638"/>
            <a:ext cx="2802917" cy="2802917"/>
          </a:xfrm>
          <a:prstGeom prst="rect">
            <a:avLst/>
          </a:prstGeom>
        </p:spPr>
      </p:pic>
      <p:pic>
        <p:nvPicPr>
          <p:cNvPr id="8" name="Εικόνα 7">
            <a:extLst>
              <a:ext uri="{FF2B5EF4-FFF2-40B4-BE49-F238E27FC236}">
                <a16:creationId xmlns:a16="http://schemas.microsoft.com/office/drawing/2014/main" id="{DACAB1AD-0CBC-47E2-917A-6D51DC3CD35D}"/>
              </a:ext>
            </a:extLst>
          </p:cNvPr>
          <p:cNvPicPr>
            <a:picLocks noChangeAspect="1"/>
          </p:cNvPicPr>
          <p:nvPr/>
        </p:nvPicPr>
        <p:blipFill>
          <a:blip r:embed="rId4"/>
          <a:stretch>
            <a:fillRect/>
          </a:stretch>
        </p:blipFill>
        <p:spPr>
          <a:xfrm>
            <a:off x="6206471" y="3790638"/>
            <a:ext cx="2802917" cy="2802917"/>
          </a:xfrm>
          <a:prstGeom prst="rect">
            <a:avLst/>
          </a:prstGeom>
        </p:spPr>
      </p:pic>
    </p:spTree>
    <p:extLst>
      <p:ext uri="{BB962C8B-B14F-4D97-AF65-F5344CB8AC3E}">
        <p14:creationId xmlns:p14="http://schemas.microsoft.com/office/powerpoint/2010/main" val="268598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AE3E562-C9A1-4D10-A1C9-CD50FB6C8D05}"/>
              </a:ext>
            </a:extLst>
          </p:cNvPr>
          <p:cNvSpPr>
            <a:spLocks noGrp="1"/>
          </p:cNvSpPr>
          <p:nvPr>
            <p:ph type="title"/>
          </p:nvPr>
        </p:nvSpPr>
        <p:spPr>
          <a:xfrm>
            <a:off x="1154954" y="264444"/>
            <a:ext cx="8825659" cy="865856"/>
          </a:xfrm>
        </p:spPr>
        <p:txBody>
          <a:bodyPr/>
          <a:lstStyle/>
          <a:p>
            <a:r>
              <a:rPr lang="en-US" dirty="0"/>
              <a:t>Evolution Chart Exporter (v1)</a:t>
            </a:r>
            <a:endParaRPr lang="el-GR" dirty="0"/>
          </a:p>
        </p:txBody>
      </p:sp>
      <p:sp>
        <p:nvSpPr>
          <p:cNvPr id="3" name="Θέση κειμένου 2">
            <a:extLst>
              <a:ext uri="{FF2B5EF4-FFF2-40B4-BE49-F238E27FC236}">
                <a16:creationId xmlns:a16="http://schemas.microsoft.com/office/drawing/2014/main" id="{068E7E6F-D314-476D-85E0-0E8D65223F80}"/>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How ECE helped us</a:t>
            </a:r>
          </a:p>
          <a:p>
            <a:pPr marL="742950" lvl="1" indent="-285750">
              <a:buFont typeface="Arial" panose="020B0604020202020204" pitchFamily="34" charset="0"/>
              <a:buChar char="•"/>
            </a:pPr>
            <a:r>
              <a:rPr lang="en-US" sz="1800" dirty="0"/>
              <a:t>When most schema changes happens (e.g. red bars at the begging)?</a:t>
            </a:r>
          </a:p>
          <a:p>
            <a:pPr marL="742950" lvl="1" indent="-285750">
              <a:buFont typeface="Arial" panose="020B0604020202020204" pitchFamily="34" charset="0"/>
              <a:buChar char="•"/>
            </a:pPr>
            <a:r>
              <a:rPr lang="en-US" sz="1800" dirty="0"/>
              <a:t>If and how they depend (e.g. red bars are a “mirror” of blue bars)?</a:t>
            </a:r>
          </a:p>
          <a:p>
            <a:pPr marL="285750" indent="-285750">
              <a:buFont typeface="Arial" panose="020B0604020202020204" pitchFamily="34" charset="0"/>
              <a:buChar char="•"/>
            </a:pPr>
            <a:r>
              <a:rPr lang="en-US" sz="2400" dirty="0"/>
              <a:t>Difficulties</a:t>
            </a:r>
          </a:p>
          <a:p>
            <a:pPr marL="742950" lvl="1" indent="-285750">
              <a:buFont typeface="Arial" panose="020B0604020202020204" pitchFamily="34" charset="0"/>
              <a:buChar char="•"/>
            </a:pPr>
            <a:r>
              <a:rPr lang="en-US" sz="1800" dirty="0"/>
              <a:t>Commit history files (basic information).</a:t>
            </a:r>
          </a:p>
          <a:p>
            <a:pPr marL="742950" lvl="1" indent="-285750">
              <a:buFont typeface="Arial" panose="020B0604020202020204" pitchFamily="34" charset="0"/>
              <a:buChar char="•"/>
            </a:pPr>
            <a:r>
              <a:rPr lang="en-US" sz="1800" dirty="0"/>
              <a:t>Lot of work made locally (before the first commit).</a:t>
            </a:r>
          </a:p>
          <a:p>
            <a:pPr marL="742950" lvl="1" indent="-285750">
              <a:buFont typeface="Arial" panose="020B0604020202020204" pitchFamily="34" charset="0"/>
              <a:buChar char="•"/>
            </a:pPr>
            <a:r>
              <a:rPr lang="en-US" sz="1800" dirty="0"/>
              <a:t>No frequent commits (not structured, e.g. every week).</a:t>
            </a:r>
          </a:p>
          <a:p>
            <a:pPr marL="742950" lvl="1" indent="-285750">
              <a:buFont typeface="Arial" panose="020B0604020202020204" pitchFamily="34" charset="0"/>
              <a:buChar char="•"/>
            </a:pPr>
            <a:r>
              <a:rPr lang="en-US" sz="1800" dirty="0"/>
              <a:t>Lot of “useless” changes (e.g. ReadMe, add comments, fix indentation, add empty lines).</a:t>
            </a:r>
          </a:p>
          <a:p>
            <a:pPr marL="742950" lvl="1" indent="-285750">
              <a:buFont typeface="Arial" panose="020B0604020202020204" pitchFamily="34" charset="0"/>
              <a:buChar char="•"/>
            </a:pPr>
            <a:r>
              <a:rPr lang="en-US" sz="1800" dirty="0"/>
              <a:t>How to measure changes?</a:t>
            </a:r>
          </a:p>
        </p:txBody>
      </p:sp>
      <p:pic>
        <p:nvPicPr>
          <p:cNvPr id="4" name="Εικόνα 3">
            <a:extLst>
              <a:ext uri="{FF2B5EF4-FFF2-40B4-BE49-F238E27FC236}">
                <a16:creationId xmlns:a16="http://schemas.microsoft.com/office/drawing/2014/main" id="{8E840F6C-AA55-47EC-9354-DFEA5BB6A8B0}"/>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355239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2E5BFB-7C5B-4F7F-80D5-C03D682D3B5A}"/>
              </a:ext>
            </a:extLst>
          </p:cNvPr>
          <p:cNvSpPr>
            <a:spLocks noGrp="1"/>
          </p:cNvSpPr>
          <p:nvPr>
            <p:ph type="title"/>
          </p:nvPr>
        </p:nvSpPr>
        <p:spPr>
          <a:xfrm>
            <a:off x="1154954" y="266114"/>
            <a:ext cx="8825659" cy="859302"/>
          </a:xfrm>
        </p:spPr>
        <p:txBody>
          <a:bodyPr/>
          <a:lstStyle/>
          <a:p>
            <a:r>
              <a:rPr lang="en-US" dirty="0"/>
              <a:t>Outline</a:t>
            </a:r>
            <a:endParaRPr lang="el-GR" dirty="0"/>
          </a:p>
        </p:txBody>
      </p:sp>
      <p:sp>
        <p:nvSpPr>
          <p:cNvPr id="3" name="Θέση κειμένου 2">
            <a:extLst>
              <a:ext uri="{FF2B5EF4-FFF2-40B4-BE49-F238E27FC236}">
                <a16:creationId xmlns:a16="http://schemas.microsoft.com/office/drawing/2014/main" id="{7868C9E0-909F-4263-A764-C52EDDA019B1}"/>
              </a:ext>
            </a:extLst>
          </p:cNvPr>
          <p:cNvSpPr>
            <a:spLocks noGrp="1"/>
          </p:cNvSpPr>
          <p:nvPr>
            <p:ph type="body" sz="half" idx="2"/>
          </p:nvPr>
        </p:nvSpPr>
        <p:spPr>
          <a:xfrm>
            <a:off x="1154954" y="1125416"/>
            <a:ext cx="8825659" cy="5466470"/>
          </a:xfrm>
        </p:spPr>
        <p:txBody>
          <a:bodyPr>
            <a:normAutofit lnSpcReduction="10000"/>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Aims and Objective</a:t>
            </a:r>
          </a:p>
          <a:p>
            <a:pPr marL="285750" indent="-285750">
              <a:buFont typeface="Arial" panose="020B0604020202020204" pitchFamily="34" charset="0"/>
              <a:buChar char="•"/>
            </a:pPr>
            <a:r>
              <a:rPr lang="en-US" dirty="0"/>
              <a:t>Review of Literature</a:t>
            </a:r>
          </a:p>
          <a:p>
            <a:pPr marL="285750" indent="-285750">
              <a:buFont typeface="Arial" panose="020B0604020202020204" pitchFamily="34" charset="0"/>
              <a:buChar char="•"/>
            </a:pPr>
            <a:r>
              <a:rPr lang="en-US" dirty="0"/>
              <a:t>Dataset used</a:t>
            </a:r>
          </a:p>
          <a:p>
            <a:pPr marL="285750" indent="-285750">
              <a:buFont typeface="Arial" panose="020B0604020202020204" pitchFamily="34" charset="0"/>
              <a:buChar char="•"/>
            </a:pPr>
            <a:r>
              <a:rPr lang="en-US" dirty="0"/>
              <a:t>Manual analysis of schema and software co-evolution</a:t>
            </a:r>
          </a:p>
          <a:p>
            <a:pPr marL="742950" lvl="1" indent="-285750">
              <a:buFont typeface="Arial" panose="020B0604020202020204" pitchFamily="34" charset="0"/>
              <a:buChar char="•"/>
            </a:pPr>
            <a:r>
              <a:rPr lang="en-US" sz="1600" dirty="0"/>
              <a:t>Methods</a:t>
            </a:r>
          </a:p>
          <a:p>
            <a:pPr marL="742950" lvl="1" indent="-285750">
              <a:buFont typeface="Arial" panose="020B0604020202020204" pitchFamily="34" charset="0"/>
              <a:buChar char="•"/>
            </a:pPr>
            <a:r>
              <a:rPr lang="en-US" sz="1600" dirty="0"/>
              <a:t>Results</a:t>
            </a:r>
          </a:p>
          <a:p>
            <a:pPr marL="742950" lvl="1" indent="-285750">
              <a:buFont typeface="Arial" panose="020B0604020202020204" pitchFamily="34" charset="0"/>
              <a:buChar char="•"/>
            </a:pPr>
            <a:r>
              <a:rPr lang="en-US" sz="1600" dirty="0"/>
              <a:t>Evolution Chart Exporter, First version</a:t>
            </a:r>
          </a:p>
          <a:p>
            <a:pPr marL="285750" indent="-285750">
              <a:buFont typeface="Arial" panose="020B0604020202020204" pitchFamily="34" charset="0"/>
              <a:buChar char="•"/>
            </a:pPr>
            <a:r>
              <a:rPr lang="en-US" dirty="0"/>
              <a:t>Cumulative analysis</a:t>
            </a:r>
          </a:p>
          <a:p>
            <a:pPr marL="742950" lvl="1" indent="-285750">
              <a:buFont typeface="Arial" panose="020B0604020202020204" pitchFamily="34" charset="0"/>
              <a:buChar char="•"/>
            </a:pPr>
            <a:r>
              <a:rPr lang="en-US" sz="1600" dirty="0"/>
              <a:t>Methods</a:t>
            </a:r>
          </a:p>
          <a:p>
            <a:pPr marL="742950" lvl="1" indent="-285750">
              <a:buFont typeface="Arial" panose="020B0604020202020204" pitchFamily="34" charset="0"/>
              <a:buChar char="•"/>
            </a:pPr>
            <a:r>
              <a:rPr lang="en-US" sz="1600" dirty="0"/>
              <a:t>Evolution Chart Exporter, Second version</a:t>
            </a:r>
          </a:p>
          <a:p>
            <a:pPr marL="742950" lvl="1" indent="-285750">
              <a:buFont typeface="Arial" panose="020B0604020202020204" pitchFamily="34" charset="0"/>
              <a:buChar char="•"/>
            </a:pPr>
            <a:r>
              <a:rPr lang="en-US" sz="1600" dirty="0"/>
              <a:t>Research Questions</a:t>
            </a:r>
          </a:p>
          <a:p>
            <a:pPr marL="742950" lvl="1" indent="-285750">
              <a:buFont typeface="Arial" panose="020B0604020202020204" pitchFamily="34" charset="0"/>
              <a:buChar char="•"/>
            </a:pPr>
            <a:r>
              <a:rPr lang="en-US" sz="1600" dirty="0"/>
              <a:t>Results</a:t>
            </a:r>
          </a:p>
          <a:p>
            <a:pPr marL="285750" indent="-285750">
              <a:buFont typeface="Arial" panose="020B0604020202020204" pitchFamily="34" charset="0"/>
              <a:buChar char="•"/>
            </a:pPr>
            <a:r>
              <a:rPr lang="en-US" dirty="0"/>
              <a:t>Conclusions</a:t>
            </a:r>
          </a:p>
          <a:p>
            <a:pPr marL="285750" indent="-285750">
              <a:buFont typeface="Arial" panose="020B0604020202020204" pitchFamily="34" charset="0"/>
              <a:buChar char="•"/>
            </a:pPr>
            <a:r>
              <a:rPr lang="en-US" dirty="0"/>
              <a:t>Future Work</a:t>
            </a:r>
          </a:p>
        </p:txBody>
      </p:sp>
      <p:pic>
        <p:nvPicPr>
          <p:cNvPr id="7" name="Εικόνα 6">
            <a:extLst>
              <a:ext uri="{FF2B5EF4-FFF2-40B4-BE49-F238E27FC236}">
                <a16:creationId xmlns:a16="http://schemas.microsoft.com/office/drawing/2014/main" id="{F922EAF7-F4DC-4E13-9BAC-6E2D50F54270}"/>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1296450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5B2CA01-BE9B-4901-965D-197A1E89ADD5}"/>
              </a:ext>
            </a:extLst>
          </p:cNvPr>
          <p:cNvSpPr>
            <a:spLocks noGrp="1"/>
          </p:cNvSpPr>
          <p:nvPr>
            <p:ph type="title"/>
          </p:nvPr>
        </p:nvSpPr>
        <p:spPr>
          <a:xfrm>
            <a:off x="1154954" y="264444"/>
            <a:ext cx="8825659" cy="770980"/>
          </a:xfrm>
        </p:spPr>
        <p:txBody>
          <a:bodyPr/>
          <a:lstStyle/>
          <a:p>
            <a:r>
              <a:rPr lang="en-US" dirty="0"/>
              <a:t>Cumulative analysis</a:t>
            </a:r>
            <a:endParaRPr lang="el-GR" dirty="0"/>
          </a:p>
        </p:txBody>
      </p:sp>
      <p:sp>
        <p:nvSpPr>
          <p:cNvPr id="3" name="Θέση κειμένου 2">
            <a:extLst>
              <a:ext uri="{FF2B5EF4-FFF2-40B4-BE49-F238E27FC236}">
                <a16:creationId xmlns:a16="http://schemas.microsoft.com/office/drawing/2014/main" id="{33A7624E-A8F4-46AD-B1B9-5214A6B3332E}"/>
              </a:ext>
            </a:extLst>
          </p:cNvPr>
          <p:cNvSpPr>
            <a:spLocks noGrp="1"/>
          </p:cNvSpPr>
          <p:nvPr>
            <p:ph type="body" sz="half" idx="2"/>
          </p:nvPr>
        </p:nvSpPr>
        <p:spPr>
          <a:xfrm>
            <a:off x="1154954" y="1831446"/>
            <a:ext cx="9284446" cy="4762109"/>
          </a:xfrm>
        </p:spPr>
        <p:txBody>
          <a:bodyPr>
            <a:normAutofit/>
          </a:bodyPr>
          <a:lstStyle/>
          <a:p>
            <a:pPr marL="285750" indent="-285750">
              <a:buFont typeface="Arial" panose="020B0604020202020204" pitchFamily="34" charset="0"/>
              <a:buChar char="•"/>
            </a:pPr>
            <a:r>
              <a:rPr lang="en-US" sz="2400" dirty="0"/>
              <a:t>Use of Monthly Schema Stats files from HeraclitusFire</a:t>
            </a:r>
          </a:p>
          <a:p>
            <a:pPr marL="742950" lvl="1" indent="-285750">
              <a:buFont typeface="Arial" panose="020B0604020202020204" pitchFamily="34" charset="0"/>
              <a:buChar char="•"/>
            </a:pPr>
            <a:r>
              <a:rPr lang="en-US" sz="1800" dirty="0"/>
              <a:t>More information about schema changes.</a:t>
            </a:r>
          </a:p>
          <a:p>
            <a:endParaRPr lang="en-US" sz="2400" dirty="0"/>
          </a:p>
          <a:p>
            <a:pPr marL="285750" indent="-285750">
              <a:buFont typeface="Arial" panose="020B0604020202020204" pitchFamily="34" charset="0"/>
              <a:buChar char="•"/>
            </a:pPr>
            <a:r>
              <a:rPr lang="en-US" sz="2400" dirty="0"/>
              <a:t>The cumulative percentage is a running total of the percentage values occurring across a set of responses.</a:t>
            </a:r>
          </a:p>
          <a:p>
            <a:pPr marL="285750" indent="-285750">
              <a:buFont typeface="Arial" panose="020B0604020202020204" pitchFamily="34" charset="0"/>
              <a:buChar char="•"/>
            </a:pPr>
            <a:r>
              <a:rPr lang="en-US" sz="2400" dirty="0"/>
              <a:t>The total will either remain the same or increase, reaching the highest value of 100% after totaling all of the previous percentages.</a:t>
            </a:r>
          </a:p>
        </p:txBody>
      </p:sp>
      <p:pic>
        <p:nvPicPr>
          <p:cNvPr id="4" name="Εικόνα 3">
            <a:extLst>
              <a:ext uri="{FF2B5EF4-FFF2-40B4-BE49-F238E27FC236}">
                <a16:creationId xmlns:a16="http://schemas.microsoft.com/office/drawing/2014/main" id="{F1A22E21-25D3-4470-AB54-4F4B216FB57C}"/>
              </a:ext>
            </a:extLst>
          </p:cNvPr>
          <p:cNvPicPr>
            <a:picLocks noChangeAspect="1"/>
          </p:cNvPicPr>
          <p:nvPr/>
        </p:nvPicPr>
        <p:blipFill>
          <a:blip r:embed="rId2"/>
          <a:stretch>
            <a:fillRect/>
          </a:stretch>
        </p:blipFill>
        <p:spPr>
          <a:xfrm>
            <a:off x="10439400" y="264444"/>
            <a:ext cx="666790" cy="865856"/>
          </a:xfrm>
          <a:prstGeom prst="rect">
            <a:avLst/>
          </a:prstGeom>
        </p:spPr>
      </p:pic>
      <p:sp>
        <p:nvSpPr>
          <p:cNvPr id="5" name="Φυσαλίδα σκέψης: Σύννεφο 4">
            <a:extLst>
              <a:ext uri="{FF2B5EF4-FFF2-40B4-BE49-F238E27FC236}">
                <a16:creationId xmlns:a16="http://schemas.microsoft.com/office/drawing/2014/main" id="{CD87B387-CF05-4BA6-9648-3F34A4DE1645}"/>
              </a:ext>
            </a:extLst>
          </p:cNvPr>
          <p:cNvSpPr/>
          <p:nvPr/>
        </p:nvSpPr>
        <p:spPr>
          <a:xfrm>
            <a:off x="8725153" y="1177737"/>
            <a:ext cx="3013656" cy="149716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 Use Heraclitus files for more information.</a:t>
            </a:r>
            <a:endParaRPr lang="el-GR" dirty="0"/>
          </a:p>
        </p:txBody>
      </p:sp>
    </p:spTree>
    <p:extLst>
      <p:ext uri="{BB962C8B-B14F-4D97-AF65-F5344CB8AC3E}">
        <p14:creationId xmlns:p14="http://schemas.microsoft.com/office/powerpoint/2010/main" val="736895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69821C-8DF4-47F9-9F5C-E50A7C2E929E}"/>
              </a:ext>
            </a:extLst>
          </p:cNvPr>
          <p:cNvSpPr>
            <a:spLocks noGrp="1"/>
          </p:cNvSpPr>
          <p:nvPr>
            <p:ph type="title"/>
          </p:nvPr>
        </p:nvSpPr>
        <p:spPr>
          <a:xfrm>
            <a:off x="1154954" y="264444"/>
            <a:ext cx="8825659" cy="865856"/>
          </a:xfrm>
        </p:spPr>
        <p:txBody>
          <a:bodyPr/>
          <a:lstStyle/>
          <a:p>
            <a:r>
              <a:rPr lang="en-US" dirty="0"/>
              <a:t>Cumulative analysis Methods</a:t>
            </a:r>
            <a:endParaRPr lang="el-GR" dirty="0"/>
          </a:p>
        </p:txBody>
      </p:sp>
      <mc:AlternateContent xmlns:mc="http://schemas.openxmlformats.org/markup-compatibility/2006" xmlns:a14="http://schemas.microsoft.com/office/drawing/2010/main">
        <mc:Choice Requires="a14">
          <p:sp>
            <p:nvSpPr>
              <p:cNvPr id="3" name="Θέση κειμένου 2">
                <a:extLst>
                  <a:ext uri="{FF2B5EF4-FFF2-40B4-BE49-F238E27FC236}">
                    <a16:creationId xmlns:a16="http://schemas.microsoft.com/office/drawing/2014/main" id="{E81628AB-843A-4232-B685-7A6632E0C04F}"/>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600" dirty="0"/>
                  <a:t>The formula for the cumulative percentage is as follows:</a:t>
                </a:r>
              </a:p>
              <a:p>
                <a:pPr/>
                <a14:m>
                  <m:oMathPara xmlns:m="http://schemas.openxmlformats.org/officeDocument/2006/math">
                    <m:oMathParaPr>
                      <m:jc m:val="centerGroup"/>
                    </m:oMathParaPr>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𝑐𝑢𝑚𝑃𝑐𝑡</m:t>
                          </m:r>
                        </m:e>
                        <m:sub>
                          <m:r>
                            <a:rPr lang="en-US" sz="2000" i="1">
                              <a:latin typeface="Cambria Math" panose="02040503050406030204" pitchFamily="18" charset="0"/>
                            </a:rPr>
                            <m:t>𝑖</m:t>
                          </m:r>
                          <m:r>
                            <a:rPr lang="en-US" sz="2000" i="1">
                              <a:latin typeface="Cambria Math" panose="02040503050406030204" pitchFamily="18" charset="0"/>
                            </a:rPr>
                            <m:t> </m:t>
                          </m:r>
                        </m:sub>
                      </m:sSub>
                      <m:r>
                        <a:rPr lang="en-US" sz="2000" i="1">
                          <a:latin typeface="Cambria Math" panose="02040503050406030204" pitchFamily="18" charset="0"/>
                        </a:rPr>
                        <m:t>= </m:t>
                      </m:r>
                      <m:f>
                        <m:fPr>
                          <m:ctrlPr>
                            <a:rPr lang="el-GR"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𝑇𝑜𝑡𝑎𝑙𝐴𝑐𝑡𝑖𝑣𝑖𝑡𝑦</m:t>
                          </m:r>
                        </m:den>
                      </m:f>
                      <m:r>
                        <a:rPr lang="en-US" sz="2000" i="1">
                          <a:latin typeface="Cambria Math" panose="02040503050406030204" pitchFamily="18" charset="0"/>
                        </a:rPr>
                        <m:t> </m:t>
                      </m:r>
                      <m:nary>
                        <m:naryPr>
                          <m:chr m:val="∑"/>
                          <m:limLoc m:val="undOvr"/>
                          <m:ctrlPr>
                            <a:rPr lang="el-GR"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rPr>
                            <m:t>𝑖</m:t>
                          </m:r>
                        </m:sup>
                        <m:e>
                          <m:sSub>
                            <m:sSubPr>
                              <m:ctrlPr>
                                <a:rPr lang="el-GR" sz="2000" i="1">
                                  <a:latin typeface="Cambria Math" panose="02040503050406030204" pitchFamily="18" charset="0"/>
                                </a:rPr>
                              </m:ctrlPr>
                            </m:sSubPr>
                            <m:e>
                              <m:r>
                                <a:rPr lang="en-US" sz="2000" i="1">
                                  <a:latin typeface="Cambria Math" panose="02040503050406030204" pitchFamily="18" charset="0"/>
                                </a:rPr>
                                <m:t>𝑎𝑐𝑡𝑖𝑣𝑖𝑡𝑦</m:t>
                              </m:r>
                            </m:e>
                            <m:sub>
                              <m:r>
                                <a:rPr lang="en-US" sz="2000" i="1">
                                  <a:latin typeface="Cambria Math" panose="02040503050406030204" pitchFamily="18" charset="0"/>
                                </a:rPr>
                                <m:t>𝑘</m:t>
                              </m:r>
                            </m:sub>
                          </m:sSub>
                        </m:e>
                      </m:nary>
                      <m:r>
                        <a:rPr lang="en-US" sz="2000" i="1">
                          <a:latin typeface="Cambria Math" panose="02040503050406030204" pitchFamily="18" charset="0"/>
                        </a:rPr>
                        <m:t>= </m:t>
                      </m:r>
                      <m:sSub>
                        <m:sSubPr>
                          <m:ctrlPr>
                            <a:rPr lang="el-GR" sz="2000" i="1">
                              <a:latin typeface="Cambria Math" panose="02040503050406030204" pitchFamily="18" charset="0"/>
                            </a:rPr>
                          </m:ctrlPr>
                        </m:sSubPr>
                        <m:e>
                          <m:r>
                            <a:rPr lang="en-US" sz="2000" i="1">
                              <a:latin typeface="Cambria Math" panose="02040503050406030204" pitchFamily="18" charset="0"/>
                            </a:rPr>
                            <m:t>𝑐𝑢𝑚𝑃𝑐𝑡</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 + </m:t>
                      </m:r>
                      <m:f>
                        <m:fPr>
                          <m:ctrlPr>
                            <a:rPr lang="el-GR" sz="2000" i="1">
                              <a:latin typeface="Cambria Math" panose="02040503050406030204" pitchFamily="18" charset="0"/>
                            </a:rPr>
                          </m:ctrlPr>
                        </m:fPr>
                        <m:num>
                          <m:sSub>
                            <m:sSubPr>
                              <m:ctrlPr>
                                <a:rPr lang="el-GR" sz="2000" i="1">
                                  <a:latin typeface="Cambria Math" panose="02040503050406030204" pitchFamily="18" charset="0"/>
                                </a:rPr>
                              </m:ctrlPr>
                            </m:sSubPr>
                            <m:e>
                              <m:r>
                                <a:rPr lang="en-US" sz="2000" i="1">
                                  <a:latin typeface="Cambria Math" panose="02040503050406030204" pitchFamily="18" charset="0"/>
                                </a:rPr>
                                <m:t>𝑎𝑐𝑡𝑖𝑣𝑖𝑡𝑦</m:t>
                              </m:r>
                            </m:e>
                            <m:sub>
                              <m:r>
                                <a:rPr lang="en-US" sz="2000" i="1">
                                  <a:latin typeface="Cambria Math" panose="02040503050406030204" pitchFamily="18" charset="0"/>
                                </a:rPr>
                                <m:t>𝑖</m:t>
                              </m:r>
                            </m:sub>
                          </m:sSub>
                        </m:num>
                        <m:den>
                          <m:r>
                            <a:rPr lang="en-US" sz="2000" i="1">
                              <a:latin typeface="Cambria Math" panose="02040503050406030204" pitchFamily="18" charset="0"/>
                            </a:rPr>
                            <m:t>𝑇𝑜𝑡𝑎𝑙𝐴𝑐𝑡𝑖𝑣𝑖𝑡𝑦</m:t>
                          </m:r>
                        </m:den>
                      </m:f>
                    </m:oMath>
                  </m:oMathPara>
                </a14:m>
                <a:endParaRPr lang="el-GR" sz="2000" dirty="0"/>
              </a:p>
              <a:p>
                <a:pPr algn="r"/>
                <a:endParaRPr lang="en-US" sz="2000" dirty="0"/>
              </a:p>
              <a:p>
                <a:pPr algn="r"/>
                <a:r>
                  <a:rPr lang="en-US" dirty="0"/>
                  <a:t>* With </a:t>
                </a:r>
                <a:r>
                  <a:rPr lang="en-US" i="1" dirty="0" err="1"/>
                  <a:t>acitvity</a:t>
                </a:r>
                <a:r>
                  <a:rPr lang="en-US" i="1" baseline="-25000" dirty="0" err="1"/>
                  <a:t>k</a:t>
                </a:r>
                <a:r>
                  <a:rPr lang="en-US" i="1" dirty="0"/>
                  <a:t> </a:t>
                </a:r>
                <a:r>
                  <a:rPr lang="en-US" dirty="0"/>
                  <a:t>being the activity in the k-</a:t>
                </a:r>
                <a:r>
                  <a:rPr lang="en-US" dirty="0" err="1"/>
                  <a:t>th</a:t>
                </a:r>
                <a:r>
                  <a:rPr lang="en-US" dirty="0"/>
                  <a:t> time unit, and </a:t>
                </a:r>
                <a:r>
                  <a:rPr lang="en-US" i="1" dirty="0" err="1"/>
                  <a:t>TotalActivity</a:t>
                </a:r>
                <a:r>
                  <a:rPr lang="en-US" dirty="0"/>
                  <a:t> the total amount of activity measured for the entire lifetime of a project.</a:t>
                </a:r>
                <a:endParaRPr lang="el-GR" dirty="0"/>
              </a:p>
              <a:p>
                <a:endParaRPr lang="en-US" sz="2400" dirty="0"/>
              </a:p>
              <a:p>
                <a:pPr marL="342900" indent="-342900">
                  <a:buFont typeface="Arial" panose="020B0604020202020204" pitchFamily="34" charset="0"/>
                  <a:buChar char="•"/>
                </a:pPr>
                <a:r>
                  <a:rPr lang="en-US" sz="2400" dirty="0"/>
                  <a:t>The above formula obviously applies to all kinds of activity measurements, like </a:t>
                </a:r>
                <a:r>
                  <a:rPr lang="en-US" sz="2400" i="1" dirty="0" err="1"/>
                  <a:t>projectActivity</a:t>
                </a:r>
                <a:r>
                  <a:rPr lang="en-US" sz="2400" dirty="0"/>
                  <a:t>, </a:t>
                </a:r>
                <a:r>
                  <a:rPr lang="en-US" sz="2400" i="1" dirty="0" err="1"/>
                  <a:t>schemaEvolutionActivity</a:t>
                </a:r>
                <a:r>
                  <a:rPr lang="en-US" sz="2400" dirty="0"/>
                  <a:t>, </a:t>
                </a:r>
                <a:r>
                  <a:rPr lang="en-US" sz="2400" i="1" dirty="0"/>
                  <a:t>Expansion</a:t>
                </a:r>
                <a:r>
                  <a:rPr lang="en-US" sz="2400" dirty="0"/>
                  <a:t>, </a:t>
                </a:r>
                <a:r>
                  <a:rPr lang="en-US" sz="2400" i="1" dirty="0"/>
                  <a:t>Maintenance</a:t>
                </a:r>
                <a:r>
                  <a:rPr lang="en-US" sz="2400" dirty="0"/>
                  <a:t>, etc.</a:t>
                </a:r>
                <a:endParaRPr lang="el-GR" sz="2400" dirty="0"/>
              </a:p>
            </p:txBody>
          </p:sp>
        </mc:Choice>
        <mc:Fallback xmlns="">
          <p:sp>
            <p:nvSpPr>
              <p:cNvPr id="3" name="Θέση κειμένου 2">
                <a:extLst>
                  <a:ext uri="{FF2B5EF4-FFF2-40B4-BE49-F238E27FC236}">
                    <a16:creationId xmlns:a16="http://schemas.microsoft.com/office/drawing/2014/main" id="{E81628AB-843A-4232-B685-7A6632E0C04F}"/>
                  </a:ext>
                </a:extLst>
              </p:cNvPr>
              <p:cNvSpPr>
                <a:spLocks noGrp="1" noRot="1" noChangeAspect="1" noMove="1" noResize="1" noEditPoints="1" noAdjustHandles="1" noChangeArrowheads="1" noChangeShapeType="1" noTextEdit="1"/>
              </p:cNvSpPr>
              <p:nvPr>
                <p:ph type="body" sz="half" idx="2"/>
              </p:nvPr>
            </p:nvSpPr>
            <p:spPr>
              <a:xfrm>
                <a:off x="1154954" y="1130300"/>
                <a:ext cx="9284446" cy="5463256"/>
              </a:xfrm>
              <a:blipFill>
                <a:blip r:embed="rId2"/>
                <a:stretch>
                  <a:fillRect l="-591" r="-984"/>
                </a:stretch>
              </a:blipFill>
            </p:spPr>
            <p:txBody>
              <a:bodyPr/>
              <a:lstStyle/>
              <a:p>
                <a:r>
                  <a:rPr lang="el-GR">
                    <a:noFill/>
                  </a:rPr>
                  <a:t> </a:t>
                </a:r>
              </a:p>
            </p:txBody>
          </p:sp>
        </mc:Fallback>
      </mc:AlternateContent>
      <p:pic>
        <p:nvPicPr>
          <p:cNvPr id="4" name="Εικόνα 3">
            <a:extLst>
              <a:ext uri="{FF2B5EF4-FFF2-40B4-BE49-F238E27FC236}">
                <a16:creationId xmlns:a16="http://schemas.microsoft.com/office/drawing/2014/main" id="{B39DE53C-08D8-46D2-A9FA-5F06AFB593AC}"/>
              </a:ext>
            </a:extLst>
          </p:cNvPr>
          <p:cNvPicPr>
            <a:picLocks noChangeAspect="1"/>
          </p:cNvPicPr>
          <p:nvPr/>
        </p:nvPicPr>
        <p:blipFill>
          <a:blip r:embed="rId3"/>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21659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EC4BB6-5ADC-4921-940D-D6994BE8469F}"/>
              </a:ext>
            </a:extLst>
          </p:cNvPr>
          <p:cNvSpPr>
            <a:spLocks noGrp="1"/>
          </p:cNvSpPr>
          <p:nvPr>
            <p:ph type="title"/>
          </p:nvPr>
        </p:nvSpPr>
        <p:spPr>
          <a:xfrm>
            <a:off x="1154954" y="264445"/>
            <a:ext cx="8825659" cy="865856"/>
          </a:xfrm>
        </p:spPr>
        <p:txBody>
          <a:bodyPr/>
          <a:lstStyle/>
          <a:p>
            <a:r>
              <a:rPr lang="en-US" dirty="0"/>
              <a:t>Evolution Chart Exporter (v2)</a:t>
            </a:r>
            <a:endParaRPr lang="el-GR" dirty="0"/>
          </a:p>
        </p:txBody>
      </p:sp>
      <p:sp>
        <p:nvSpPr>
          <p:cNvPr id="3" name="Θέση κειμένου 2">
            <a:extLst>
              <a:ext uri="{FF2B5EF4-FFF2-40B4-BE49-F238E27FC236}">
                <a16:creationId xmlns:a16="http://schemas.microsoft.com/office/drawing/2014/main" id="{1B0EE55F-B4C6-4D3C-BCD0-0B087CE17490}"/>
              </a:ext>
            </a:extLst>
          </p:cNvPr>
          <p:cNvSpPr>
            <a:spLocks noGrp="1"/>
          </p:cNvSpPr>
          <p:nvPr>
            <p:ph type="body" sz="half" idx="2"/>
          </p:nvPr>
        </p:nvSpPr>
        <p:spPr>
          <a:xfrm>
            <a:off x="1154954" y="1130299"/>
            <a:ext cx="9284446" cy="5463255"/>
          </a:xfrm>
        </p:spPr>
        <p:txBody>
          <a:bodyPr>
            <a:normAutofit/>
          </a:bodyPr>
          <a:lstStyle/>
          <a:p>
            <a:pPr marL="285750" indent="-285750">
              <a:buFont typeface="Arial" panose="020B0604020202020204" pitchFamily="34" charset="0"/>
              <a:buChar char="•"/>
            </a:pPr>
            <a:r>
              <a:rPr lang="en-US" sz="2400" dirty="0"/>
              <a:t>Use commit history files for project activity.</a:t>
            </a:r>
          </a:p>
          <a:p>
            <a:pPr marL="285750" indent="-285750">
              <a:buFont typeface="Arial" panose="020B0604020202020204" pitchFamily="34" charset="0"/>
              <a:buChar char="•"/>
            </a:pPr>
            <a:r>
              <a:rPr lang="en-US" sz="2400" dirty="0"/>
              <a:t>Use </a:t>
            </a:r>
            <a:r>
              <a:rPr lang="en-US" sz="2400" dirty="0" err="1"/>
              <a:t>MonthlySchemaStats</a:t>
            </a:r>
            <a:r>
              <a:rPr lang="en-US" sz="2400" dirty="0"/>
              <a:t> (from Heraclitus) for schema activity.</a:t>
            </a:r>
          </a:p>
          <a:p>
            <a:pPr marL="285750" indent="-285750">
              <a:buFont typeface="Arial" panose="020B0604020202020204" pitchFamily="34" charset="0"/>
              <a:buChar char="•"/>
            </a:pPr>
            <a:r>
              <a:rPr lang="en-US" sz="2400" dirty="0"/>
              <a:t>Create new file with six columns:</a:t>
            </a:r>
          </a:p>
          <a:p>
            <a:pPr marL="742950" lvl="1" indent="-285750">
              <a:buFont typeface="Arial" panose="020B0604020202020204" pitchFamily="34" charset="0"/>
              <a:buChar char="•"/>
            </a:pPr>
            <a:r>
              <a:rPr lang="en-US" sz="1800" dirty="0"/>
              <a:t>Month: 0…n, with n project life in months.</a:t>
            </a:r>
          </a:p>
          <a:p>
            <a:pPr marL="742950" lvl="1" indent="-285750">
              <a:buFont typeface="Arial" panose="020B0604020202020204" pitchFamily="34" charset="0"/>
              <a:buChar char="•"/>
            </a:pPr>
            <a:r>
              <a:rPr lang="en-US" sz="1800" dirty="0"/>
              <a:t>Schema Activity: </a:t>
            </a:r>
            <a:r>
              <a:rPr lang="en-US" sz="1800" dirty="0" err="1"/>
              <a:t>TotalAttrActivity</a:t>
            </a:r>
            <a:r>
              <a:rPr lang="en-US" sz="1800" dirty="0"/>
              <a:t> column of the </a:t>
            </a:r>
            <a:r>
              <a:rPr lang="en-US" sz="1800" dirty="0" err="1"/>
              <a:t>MonthlySchemaStats</a:t>
            </a:r>
            <a:r>
              <a:rPr lang="en-US" sz="1800" dirty="0"/>
              <a:t> file.</a:t>
            </a:r>
          </a:p>
          <a:p>
            <a:pPr marL="742950" lvl="1" indent="-285750">
              <a:buFont typeface="Arial" panose="020B0604020202020204" pitchFamily="34" charset="0"/>
              <a:buChar char="•"/>
            </a:pPr>
            <a:r>
              <a:rPr lang="en-US" sz="1800" dirty="0"/>
              <a:t>Project Activity: number of changed files (counts src and </a:t>
            </a:r>
            <a:r>
              <a:rPr lang="en-US" sz="1800" dirty="0" err="1"/>
              <a:t>sql</a:t>
            </a:r>
            <a:r>
              <a:rPr lang="en-US" sz="1800" dirty="0"/>
              <a:t> files).</a:t>
            </a:r>
          </a:p>
          <a:p>
            <a:pPr marL="742950" lvl="1" indent="-285750">
              <a:buFont typeface="Arial" panose="020B0604020202020204" pitchFamily="34" charset="0"/>
              <a:buChar char="•"/>
            </a:pPr>
            <a:r>
              <a:rPr lang="en-US" sz="1800" dirty="0"/>
              <a:t>Cumulative Project Time: cumulative percentage of project’s life.</a:t>
            </a:r>
          </a:p>
          <a:p>
            <a:pPr marL="742950" lvl="1" indent="-285750">
              <a:buFont typeface="Arial" panose="020B0604020202020204" pitchFamily="34" charset="0"/>
              <a:buChar char="•"/>
            </a:pPr>
            <a:r>
              <a:rPr lang="en-US" sz="1800" dirty="0"/>
              <a:t>Cumulative Schema Activity: cumulative percentage of schema activity (attributes changed) over time.</a:t>
            </a:r>
          </a:p>
          <a:p>
            <a:pPr marL="742950" lvl="1" indent="-285750">
              <a:buFont typeface="Arial" panose="020B0604020202020204" pitchFamily="34" charset="0"/>
              <a:buChar char="•"/>
            </a:pPr>
            <a:r>
              <a:rPr lang="en-US" sz="1800" dirty="0"/>
              <a:t>Cumulative Project Activity: cumulative percentage of project activity over time.</a:t>
            </a:r>
          </a:p>
        </p:txBody>
      </p:sp>
      <p:pic>
        <p:nvPicPr>
          <p:cNvPr id="4" name="Εικόνα 3">
            <a:extLst>
              <a:ext uri="{FF2B5EF4-FFF2-40B4-BE49-F238E27FC236}">
                <a16:creationId xmlns:a16="http://schemas.microsoft.com/office/drawing/2014/main" id="{898BADE2-E675-48A0-87CD-C696386B4A4E}"/>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401354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BA84DB-4281-42E9-AE05-437F90827A27}"/>
              </a:ext>
            </a:extLst>
          </p:cNvPr>
          <p:cNvSpPr>
            <a:spLocks noGrp="1"/>
          </p:cNvSpPr>
          <p:nvPr>
            <p:ph type="title"/>
          </p:nvPr>
        </p:nvSpPr>
        <p:spPr>
          <a:xfrm>
            <a:off x="1154954" y="264444"/>
            <a:ext cx="8825659" cy="865856"/>
          </a:xfrm>
        </p:spPr>
        <p:txBody>
          <a:bodyPr/>
          <a:lstStyle/>
          <a:p>
            <a:r>
              <a:rPr lang="en-US" dirty="0"/>
              <a:t>Evolution Chart Exporter (v2)</a:t>
            </a:r>
            <a:endParaRPr lang="el-GR" dirty="0"/>
          </a:p>
        </p:txBody>
      </p:sp>
      <p:sp>
        <p:nvSpPr>
          <p:cNvPr id="3" name="Θέση κειμένου 2">
            <a:extLst>
              <a:ext uri="{FF2B5EF4-FFF2-40B4-BE49-F238E27FC236}">
                <a16:creationId xmlns:a16="http://schemas.microsoft.com/office/drawing/2014/main" id="{9EC1C43C-79BB-4FA6-B0D8-6483CF18E179}"/>
              </a:ext>
            </a:extLst>
          </p:cNvPr>
          <p:cNvSpPr>
            <a:spLocks noGrp="1"/>
          </p:cNvSpPr>
          <p:nvPr>
            <p:ph type="body" sz="half" idx="2"/>
          </p:nvPr>
        </p:nvSpPr>
        <p:spPr>
          <a:xfrm>
            <a:off x="1154954" y="1130300"/>
            <a:ext cx="9284446" cy="2731628"/>
          </a:xfrm>
        </p:spPr>
        <p:txBody>
          <a:bodyPr>
            <a:normAutofit/>
          </a:bodyPr>
          <a:lstStyle/>
          <a:p>
            <a:pPr marL="342900" indent="-342900">
              <a:buFont typeface="Arial" panose="020B0604020202020204" pitchFamily="34" charset="0"/>
              <a:buChar char="•"/>
            </a:pPr>
            <a:r>
              <a:rPr lang="en-US" sz="2400" dirty="0"/>
              <a:t>Exported file format</a:t>
            </a:r>
          </a:p>
          <a:p>
            <a:pPr marL="342900" indent="-342900">
              <a:buFont typeface="Arial" panose="020B0604020202020204" pitchFamily="34" charset="0"/>
              <a:buChar char="•"/>
            </a:pPr>
            <a:r>
              <a:rPr lang="en-US" sz="2400" dirty="0"/>
              <a:t>Flow of Evolution Chart Exporter</a:t>
            </a:r>
            <a:endParaRPr lang="el-GR" sz="2400" dirty="0"/>
          </a:p>
        </p:txBody>
      </p:sp>
      <p:pic>
        <p:nvPicPr>
          <p:cNvPr id="4" name="Εικόνα 3">
            <a:extLst>
              <a:ext uri="{FF2B5EF4-FFF2-40B4-BE49-F238E27FC236}">
                <a16:creationId xmlns:a16="http://schemas.microsoft.com/office/drawing/2014/main" id="{C2BD021A-FD89-477A-9C67-21651B199B50}"/>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10F065BF-9062-4B95-A882-DF14C77E9263}"/>
              </a:ext>
            </a:extLst>
          </p:cNvPr>
          <p:cNvPicPr>
            <a:picLocks noChangeAspect="1"/>
          </p:cNvPicPr>
          <p:nvPr/>
        </p:nvPicPr>
        <p:blipFill>
          <a:blip r:embed="rId3"/>
          <a:stretch>
            <a:fillRect/>
          </a:stretch>
        </p:blipFill>
        <p:spPr>
          <a:xfrm>
            <a:off x="7223872" y="1750848"/>
            <a:ext cx="4545054" cy="4824321"/>
          </a:xfrm>
          <a:prstGeom prst="rect">
            <a:avLst/>
          </a:prstGeom>
        </p:spPr>
      </p:pic>
      <p:pic>
        <p:nvPicPr>
          <p:cNvPr id="8" name="Εικόνα 7">
            <a:extLst>
              <a:ext uri="{FF2B5EF4-FFF2-40B4-BE49-F238E27FC236}">
                <a16:creationId xmlns:a16="http://schemas.microsoft.com/office/drawing/2014/main" id="{458784AD-6C19-4F27-A268-E492F1E14FB0}"/>
              </a:ext>
            </a:extLst>
          </p:cNvPr>
          <p:cNvPicPr>
            <a:picLocks noChangeAspect="1"/>
          </p:cNvPicPr>
          <p:nvPr/>
        </p:nvPicPr>
        <p:blipFill>
          <a:blip r:embed="rId4"/>
          <a:stretch>
            <a:fillRect/>
          </a:stretch>
        </p:blipFill>
        <p:spPr>
          <a:xfrm>
            <a:off x="1154954" y="4040170"/>
            <a:ext cx="6068917" cy="2553386"/>
          </a:xfrm>
          <a:prstGeom prst="rect">
            <a:avLst/>
          </a:prstGeom>
        </p:spPr>
      </p:pic>
    </p:spTree>
    <p:extLst>
      <p:ext uri="{BB962C8B-B14F-4D97-AF65-F5344CB8AC3E}">
        <p14:creationId xmlns:p14="http://schemas.microsoft.com/office/powerpoint/2010/main" val="2025256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2D8B544-0B17-4000-96CE-ADD1D9A9AAA8}"/>
              </a:ext>
            </a:extLst>
          </p:cNvPr>
          <p:cNvSpPr>
            <a:spLocks noGrp="1"/>
          </p:cNvSpPr>
          <p:nvPr>
            <p:ph type="title"/>
          </p:nvPr>
        </p:nvSpPr>
        <p:spPr>
          <a:xfrm>
            <a:off x="1154954" y="264444"/>
            <a:ext cx="8825659" cy="870397"/>
          </a:xfrm>
        </p:spPr>
        <p:txBody>
          <a:bodyPr/>
          <a:lstStyle/>
          <a:p>
            <a:r>
              <a:rPr lang="en-US" dirty="0"/>
              <a:t>Evolution Chart Exporter (v2)</a:t>
            </a:r>
            <a:endParaRPr lang="el-GR" dirty="0"/>
          </a:p>
        </p:txBody>
      </p:sp>
      <p:sp>
        <p:nvSpPr>
          <p:cNvPr id="3" name="Θέση κειμένου 2">
            <a:extLst>
              <a:ext uri="{FF2B5EF4-FFF2-40B4-BE49-F238E27FC236}">
                <a16:creationId xmlns:a16="http://schemas.microsoft.com/office/drawing/2014/main" id="{662D4CA2-6AA7-44CE-8A7E-6756E35BBBA3}"/>
              </a:ext>
            </a:extLst>
          </p:cNvPr>
          <p:cNvSpPr>
            <a:spLocks noGrp="1"/>
          </p:cNvSpPr>
          <p:nvPr>
            <p:ph type="body" sz="half" idx="2"/>
          </p:nvPr>
        </p:nvSpPr>
        <p:spPr>
          <a:xfrm>
            <a:off x="1154954" y="1130300"/>
            <a:ext cx="9284446" cy="545384"/>
          </a:xfrm>
        </p:spPr>
        <p:txBody>
          <a:bodyPr/>
          <a:lstStyle/>
          <a:p>
            <a:r>
              <a:rPr lang="en-US" sz="2800" dirty="0"/>
              <a:t>Algorithm:</a:t>
            </a:r>
          </a:p>
        </p:txBody>
      </p:sp>
      <p:pic>
        <p:nvPicPr>
          <p:cNvPr id="4" name="Εικόνα 3">
            <a:extLst>
              <a:ext uri="{FF2B5EF4-FFF2-40B4-BE49-F238E27FC236}">
                <a16:creationId xmlns:a16="http://schemas.microsoft.com/office/drawing/2014/main" id="{1723B780-17DE-4238-A096-69ECFC50F8BE}"/>
              </a:ext>
            </a:extLst>
          </p:cNvPr>
          <p:cNvPicPr>
            <a:picLocks noChangeAspect="1"/>
          </p:cNvPicPr>
          <p:nvPr/>
        </p:nvPicPr>
        <p:blipFill>
          <a:blip r:embed="rId2"/>
          <a:stretch>
            <a:fillRect/>
          </a:stretch>
        </p:blipFill>
        <p:spPr>
          <a:xfrm>
            <a:off x="10439400" y="264444"/>
            <a:ext cx="666790" cy="865856"/>
          </a:xfrm>
          <a:prstGeom prst="rect">
            <a:avLst/>
          </a:prstGeom>
        </p:spPr>
      </p:pic>
      <p:graphicFrame>
        <p:nvGraphicFramePr>
          <p:cNvPr id="8" name="Πίνακας 7">
            <a:extLst>
              <a:ext uri="{FF2B5EF4-FFF2-40B4-BE49-F238E27FC236}">
                <a16:creationId xmlns:a16="http://schemas.microsoft.com/office/drawing/2014/main" id="{AFE96EBA-BCE4-4238-85FA-29C208ACFE8A}"/>
              </a:ext>
            </a:extLst>
          </p:cNvPr>
          <p:cNvGraphicFramePr>
            <a:graphicFrameLocks noGrp="1"/>
          </p:cNvGraphicFramePr>
          <p:nvPr>
            <p:extLst>
              <p:ext uri="{D42A27DB-BD31-4B8C-83A1-F6EECF244321}">
                <p14:modId xmlns:p14="http://schemas.microsoft.com/office/powerpoint/2010/main" val="3942475685"/>
              </p:ext>
            </p:extLst>
          </p:nvPr>
        </p:nvGraphicFramePr>
        <p:xfrm>
          <a:off x="1154954" y="1675684"/>
          <a:ext cx="9951236" cy="4963669"/>
        </p:xfrm>
        <a:graphic>
          <a:graphicData uri="http://schemas.openxmlformats.org/drawingml/2006/table">
            <a:tbl>
              <a:tblPr/>
              <a:tblGrid>
                <a:gridCol w="9951236">
                  <a:extLst>
                    <a:ext uri="{9D8B030D-6E8A-4147-A177-3AD203B41FA5}">
                      <a16:colId xmlns:a16="http://schemas.microsoft.com/office/drawing/2014/main" val="596198600"/>
                    </a:ext>
                  </a:extLst>
                </a:gridCol>
              </a:tblGrid>
              <a:tr h="296356">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int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totDur</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getTotalDuration</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kern="1200" dirty="0">
                          <a:solidFill>
                            <a:schemeClr val="tx1"/>
                          </a:solidFill>
                          <a:effectLst/>
                          <a:latin typeface="+mn-lt"/>
                          <a:ea typeface="+mn-ea"/>
                          <a:cs typeface="+mn-cs"/>
                        </a:rPr>
                        <a:t>total duration/life of the project in months</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97104970"/>
                  </a:ext>
                </a:extLst>
              </a:tr>
              <a:tr h="296356">
                <a:tc>
                  <a:txBody>
                    <a:bodyPr/>
                    <a:lstStyle/>
                    <a:p>
                      <a:pPr algn="just">
                        <a:lnSpc>
                          <a:spcPct val="140000"/>
                        </a:lnSpc>
                      </a:pP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int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totPrjAct</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getTotalPrjActivity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 </a:t>
                      </a:r>
                      <a:r>
                        <a:rPr lang="en-US" sz="1600" kern="1200" dirty="0">
                          <a:solidFill>
                            <a:schemeClr val="tx1"/>
                          </a:solidFill>
                          <a:effectLst/>
                          <a:latin typeface="+mn-lt"/>
                          <a:ea typeface="+mn-ea"/>
                          <a:cs typeface="+mn-cs"/>
                        </a:rPr>
                        <a:t>total number of changed files</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258536392"/>
                  </a:ext>
                </a:extLst>
              </a:tr>
              <a:tr h="296356">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int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totSchAct</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getTotalSchemaActivity</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kern="1200" dirty="0">
                          <a:solidFill>
                            <a:schemeClr val="tx1"/>
                          </a:solidFill>
                          <a:effectLst/>
                          <a:latin typeface="+mn-lt"/>
                          <a:ea typeface="+mn-ea"/>
                          <a:cs typeface="+mn-cs"/>
                        </a:rPr>
                        <a:t>total number of changed attributes</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754877839"/>
                  </a:ext>
                </a:extLst>
              </a:tr>
              <a:tr h="294500">
                <a:tc>
                  <a:txBody>
                    <a:bodyPr/>
                    <a:lstStyle/>
                    <a:p>
                      <a:pPr algn="l">
                        <a:lnSpc>
                          <a:spcPct val="140000"/>
                        </a:lnSpc>
                      </a:pPr>
                      <a:r>
                        <a:rPr lang="el-GR" sz="1600">
                          <a:solidFill>
                            <a:schemeClr val="tx1">
                              <a:lumMod val="85000"/>
                            </a:schemeClr>
                          </a:solidFill>
                          <a:effectLst/>
                          <a:latin typeface="Cambria Math" panose="02040503050406030204" pitchFamily="18" charset="0"/>
                          <a:ea typeface="Cambria Math" panose="02040503050406030204" pitchFamily="18" charset="0"/>
                          <a:cs typeface="Cambria Math" panose="02040503050406030204" pitchFamily="18" charset="0"/>
                        </a:rPr>
                        <a:t> </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528304778"/>
                  </a:ext>
                </a:extLst>
              </a:tr>
              <a:tr h="296356">
                <a:tc>
                  <a:txBody>
                    <a:bodyPr/>
                    <a:lstStyle/>
                    <a:p>
                      <a:pPr algn="just">
                        <a:lnSpc>
                          <a:spcPct val="140000"/>
                        </a:lnSpc>
                      </a:pP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getPrjActivity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 </a:t>
                      </a:r>
                      <a:r>
                        <a:rPr lang="en-US" sz="1600" kern="1200" dirty="0">
                          <a:solidFill>
                            <a:schemeClr val="tx1"/>
                          </a:solidFill>
                          <a:effectLst/>
                          <a:latin typeface="+mn-lt"/>
                          <a:ea typeface="+mn-ea"/>
                          <a:cs typeface="+mn-cs"/>
                        </a:rPr>
                        <a:t>array with the number of the changed files every month</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4815168"/>
                  </a:ext>
                </a:extLst>
              </a:tr>
              <a:tr h="296356">
                <a:tc>
                  <a:txBody>
                    <a:bodyPr/>
                    <a:lstStyle/>
                    <a:p>
                      <a:pPr algn="l">
                        <a:lnSpc>
                          <a:spcPct val="140000"/>
                        </a:lnSpc>
                      </a:pP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SchActivity</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getSchActivity</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kern="1200" dirty="0">
                          <a:solidFill>
                            <a:schemeClr val="tx1"/>
                          </a:solidFill>
                          <a:effectLst/>
                          <a:latin typeface="+mn-lt"/>
                          <a:ea typeface="+mn-ea"/>
                          <a:cs typeface="+mn-cs"/>
                        </a:rPr>
                        <a:t>array with the number of changed attributes each month</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667147696"/>
                  </a:ext>
                </a:extLst>
              </a:tr>
              <a:tr h="296356">
                <a:tc>
                  <a:txBody>
                    <a:bodyPr/>
                    <a:lstStyle/>
                    <a:p>
                      <a:pPr algn="l">
                        <a:lnSpc>
                          <a:spcPct val="140000"/>
                        </a:lnSpc>
                      </a:pPr>
                      <a:r>
                        <a:rPr lang="el-GR"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877002549"/>
                  </a:ext>
                </a:extLst>
              </a:tr>
              <a:tr h="296356">
                <a:tc>
                  <a:txBody>
                    <a:bodyPr/>
                    <a:lstStyle/>
                    <a:p>
                      <a:pPr algn="just">
                        <a:lnSpc>
                          <a:spcPct val="140000"/>
                        </a:lnSpc>
                      </a:pPr>
                      <a:r>
                        <a:rPr lang="el-GR"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cumulPrjActivity</a:t>
                      </a:r>
                      <a:r>
                        <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[0] = </a:t>
                      </a:r>
                      <a:r>
                        <a:rPr lang="el-GR"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prjActivity</a:t>
                      </a:r>
                      <a:r>
                        <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[0] / </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t</a:t>
                      </a:r>
                      <a:r>
                        <a:rPr lang="el-GR"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otPrjAct</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039104593"/>
                  </a:ext>
                </a:extLst>
              </a:tr>
              <a:tr h="296356">
                <a:tc>
                  <a:txBody>
                    <a:bodyPr/>
                    <a:lstStyle/>
                    <a:p>
                      <a:pPr algn="just">
                        <a:lnSpc>
                          <a:spcPct val="140000"/>
                        </a:lnSpc>
                      </a:pPr>
                      <a:r>
                        <a:rPr lang="el-GR"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cumulSchActivity[0] = SchActivity[0] / </a:t>
                      </a: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t</a:t>
                      </a:r>
                      <a:r>
                        <a:rPr lang="el-GR"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otSchAct</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025489231"/>
                  </a:ext>
                </a:extLst>
              </a:tr>
              <a:tr h="296356">
                <a:tc>
                  <a:txBody>
                    <a:bodyPr/>
                    <a:lstStyle/>
                    <a:p>
                      <a:pPr algn="just">
                        <a:lnSpc>
                          <a:spcPct val="140000"/>
                        </a:lnSpc>
                      </a:pPr>
                      <a:r>
                        <a:rPr lang="el-GR"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P</a:t>
                      </a:r>
                      <a:r>
                        <a:rPr lang="el-GR"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Time</a:t>
                      </a:r>
                      <a:r>
                        <a:rPr lang="el-GR"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[0] = 0</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993701049"/>
                  </a:ext>
                </a:extLst>
              </a:tr>
              <a:tr h="294500">
                <a:tc>
                  <a:txBody>
                    <a:bodyPr/>
                    <a:lstStyle/>
                    <a:p>
                      <a:pPr algn="l">
                        <a:lnSpc>
                          <a:spcPct val="140000"/>
                        </a:lnSpc>
                      </a:pPr>
                      <a:r>
                        <a:rPr lang="el-GR" sz="1600" dirty="0">
                          <a:solidFill>
                            <a:schemeClr val="tx1">
                              <a:lumMod val="85000"/>
                            </a:schemeClr>
                          </a:solidFill>
                          <a:effectLst/>
                          <a:latin typeface="Cambria Math" panose="02040503050406030204" pitchFamily="18" charset="0"/>
                          <a:ea typeface="Cambria Math" panose="02040503050406030204" pitchFamily="18" charset="0"/>
                          <a:cs typeface="Cambria Math" panose="02040503050406030204" pitchFamily="18" charset="0"/>
                        </a:rPr>
                        <a:t> </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891538787"/>
                  </a:ext>
                </a:extLst>
              </a:tr>
              <a:tr h="296356">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for each month i in 1..totDur</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713995121"/>
                  </a:ext>
                </a:extLst>
              </a:tr>
              <a:tr h="296356">
                <a:tc>
                  <a:txBody>
                    <a:bodyPr/>
                    <a:lstStyle/>
                    <a:p>
                      <a:pPr algn="just">
                        <a:lnSpc>
                          <a:spcPct val="140000"/>
                        </a:lnSpc>
                      </a:pP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cumulPrjActivity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i</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cumulPrjActivity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[i-1] +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i</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a:t>
                      </a:r>
                      <a:r>
                        <a:rPr lang="en-US"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TotPrjActivity</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146797253"/>
                  </a:ext>
                </a:extLst>
              </a:tr>
              <a:tr h="296356">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cumulSchActivity[i] = cumulSchActivity[i-1] + (SchActivity[i]/TotSchActivity)</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4001203830"/>
                  </a:ext>
                </a:extLst>
              </a:tr>
              <a:tr h="296356">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cumulPtime</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i</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i</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totDur</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4286379601"/>
                  </a:ext>
                </a:extLst>
              </a:tr>
              <a:tr h="296356">
                <a:tc>
                  <a:txBody>
                    <a:bodyPr/>
                    <a:lstStyle/>
                    <a:p>
                      <a:pPr algn="just">
                        <a:lnSpc>
                          <a:spcPct val="140000"/>
                        </a:lnSpc>
                      </a:pPr>
                      <a:r>
                        <a:rPr lang="el-GR"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a:t>
                      </a:r>
                      <a:r>
                        <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785530"/>
                  </a:ext>
                </a:extLst>
              </a:tr>
            </a:tbl>
          </a:graphicData>
        </a:graphic>
      </p:graphicFrame>
    </p:spTree>
    <p:extLst>
      <p:ext uri="{BB962C8B-B14F-4D97-AF65-F5344CB8AC3E}">
        <p14:creationId xmlns:p14="http://schemas.microsoft.com/office/powerpoint/2010/main" val="1989461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088EEB-8ABD-4A83-82A5-7DCBAE7EFE9F}"/>
              </a:ext>
            </a:extLst>
          </p:cNvPr>
          <p:cNvSpPr>
            <a:spLocks noGrp="1"/>
          </p:cNvSpPr>
          <p:nvPr>
            <p:ph type="title"/>
          </p:nvPr>
        </p:nvSpPr>
        <p:spPr>
          <a:xfrm>
            <a:off x="1154954" y="264444"/>
            <a:ext cx="8825659" cy="865856"/>
          </a:xfrm>
        </p:spPr>
        <p:txBody>
          <a:bodyPr/>
          <a:lstStyle/>
          <a:p>
            <a:r>
              <a:rPr lang="en-US" dirty="0"/>
              <a:t>Evolution Chart Exporter (v2)</a:t>
            </a:r>
            <a:endParaRPr lang="el-GR" dirty="0"/>
          </a:p>
        </p:txBody>
      </p:sp>
      <p:sp>
        <p:nvSpPr>
          <p:cNvPr id="3" name="Θέση κειμένου 2">
            <a:extLst>
              <a:ext uri="{FF2B5EF4-FFF2-40B4-BE49-F238E27FC236}">
                <a16:creationId xmlns:a16="http://schemas.microsoft.com/office/drawing/2014/main" id="{4FBBA5BC-7832-4884-B64E-A6880A76E2E0}"/>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Comment on Heraclitus</a:t>
            </a:r>
          </a:p>
          <a:p>
            <a:pPr marL="742950" lvl="1" indent="-285750">
              <a:buFont typeface="Arial" panose="020B0604020202020204" pitchFamily="34" charset="0"/>
              <a:buChar char="•"/>
            </a:pPr>
            <a:r>
              <a:rPr lang="en-US" sz="1800" dirty="0"/>
              <a:t>Heraclitus produces two kinds of statistics.</a:t>
            </a:r>
            <a:endParaRPr lang="en-US" sz="2400" dirty="0"/>
          </a:p>
          <a:p>
            <a:pPr marL="742950" lvl="1" indent="-285750">
              <a:buFont typeface="Arial" panose="020B0604020202020204" pitchFamily="34" charset="0"/>
              <a:buChar char="•"/>
            </a:pPr>
            <a:r>
              <a:rPr lang="en-US" sz="1800" dirty="0"/>
              <a:t>Monthly statistics for the heartbeat of the schema evolution, that compute the number of changes for each month, and, in which, the originating version is included.</a:t>
            </a:r>
          </a:p>
          <a:p>
            <a:pPr marL="742950" lvl="1" indent="-285750">
              <a:buFont typeface="Arial" panose="020B0604020202020204" pitchFamily="34" charset="0"/>
              <a:buChar char="•"/>
            </a:pPr>
            <a:r>
              <a:rPr lang="en-US" sz="1800" dirty="0"/>
              <a:t>Evolutionary statistics for the heartbeat of the schema evolution, in which, the originating version of the schema life is not included: the aim of these statistics is to quantify how much the schema has changed after its birth.</a:t>
            </a:r>
          </a:p>
          <a:p>
            <a:endParaRPr lang="en-US" sz="2400" dirty="0"/>
          </a:p>
          <a:p>
            <a:pPr marL="285750" indent="-285750">
              <a:buFont typeface="Arial" panose="020B0604020202020204" pitchFamily="34" charset="0"/>
              <a:buChar char="•"/>
            </a:pPr>
            <a:r>
              <a:rPr lang="en-US" sz="2400" dirty="0"/>
              <a:t>In the rest of our deliberations, we will refer to the monthly stats, as this is the respective measure that we can use to compare against the monthly stats of the project activity</a:t>
            </a:r>
            <a:endParaRPr lang="el-GR" sz="3200" dirty="0"/>
          </a:p>
        </p:txBody>
      </p:sp>
      <p:pic>
        <p:nvPicPr>
          <p:cNvPr id="4" name="Εικόνα 3">
            <a:extLst>
              <a:ext uri="{FF2B5EF4-FFF2-40B4-BE49-F238E27FC236}">
                <a16:creationId xmlns:a16="http://schemas.microsoft.com/office/drawing/2014/main" id="{53487078-A316-467F-8838-34717BD67430}"/>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93545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7BD180-6A05-4D48-AE47-5557DEC28389}"/>
              </a:ext>
            </a:extLst>
          </p:cNvPr>
          <p:cNvSpPr>
            <a:spLocks noGrp="1"/>
          </p:cNvSpPr>
          <p:nvPr>
            <p:ph type="title"/>
          </p:nvPr>
        </p:nvSpPr>
        <p:spPr>
          <a:xfrm>
            <a:off x="1154954" y="264444"/>
            <a:ext cx="8825659" cy="865856"/>
          </a:xfrm>
        </p:spPr>
        <p:txBody>
          <a:bodyPr/>
          <a:lstStyle/>
          <a:p>
            <a:r>
              <a:rPr lang="en-US" dirty="0"/>
              <a:t>Evolution Chart Exporter (v2)</a:t>
            </a:r>
            <a:endParaRPr lang="el-GR" dirty="0"/>
          </a:p>
        </p:txBody>
      </p:sp>
      <p:sp>
        <p:nvSpPr>
          <p:cNvPr id="3" name="Θέση κειμένου 2">
            <a:extLst>
              <a:ext uri="{FF2B5EF4-FFF2-40B4-BE49-F238E27FC236}">
                <a16:creationId xmlns:a16="http://schemas.microsoft.com/office/drawing/2014/main" id="{0878E006-7DF2-41EE-96EC-77C53A301616}"/>
              </a:ext>
            </a:extLst>
          </p:cNvPr>
          <p:cNvSpPr>
            <a:spLocks noGrp="1"/>
          </p:cNvSpPr>
          <p:nvPr>
            <p:ph type="body" sz="half" idx="2"/>
          </p:nvPr>
        </p:nvSpPr>
        <p:spPr>
          <a:xfrm>
            <a:off x="1154954" y="1130300"/>
            <a:ext cx="5840932" cy="5463256"/>
          </a:xfrm>
        </p:spPr>
        <p:txBody>
          <a:bodyPr>
            <a:normAutofit/>
          </a:bodyPr>
          <a:lstStyle/>
          <a:p>
            <a:pPr marL="285750" indent="-285750">
              <a:buFont typeface="Arial" panose="020B0604020202020204" pitchFamily="34" charset="0"/>
              <a:buChar char="•"/>
            </a:pPr>
            <a:r>
              <a:rPr lang="en-US" sz="2400" dirty="0"/>
              <a:t>Example of a line chart created by ECE.</a:t>
            </a:r>
          </a:p>
          <a:p>
            <a:pPr marL="742950" lvl="1" indent="-285750">
              <a:buFont typeface="Arial" panose="020B0604020202020204" pitchFamily="34" charset="0"/>
              <a:buChar char="•"/>
            </a:pPr>
            <a:r>
              <a:rPr lang="en-US" sz="1800" dirty="0"/>
              <a:t>Blue line represents the schema activity.</a:t>
            </a:r>
          </a:p>
          <a:p>
            <a:pPr marL="742950" lvl="1" indent="-285750">
              <a:buFont typeface="Arial" panose="020B0604020202020204" pitchFamily="34" charset="0"/>
              <a:buChar char="•"/>
            </a:pPr>
            <a:r>
              <a:rPr lang="en-US" sz="1800" dirty="0"/>
              <a:t>Green line represents the project activity.</a:t>
            </a:r>
          </a:p>
          <a:p>
            <a:pPr marL="285750" indent="-285750">
              <a:buFont typeface="Arial" panose="020B0604020202020204" pitchFamily="34" charset="0"/>
              <a:buChar char="•"/>
            </a:pPr>
            <a:r>
              <a:rPr lang="en-US" sz="2400" dirty="0"/>
              <a:t>Testing</a:t>
            </a:r>
          </a:p>
          <a:p>
            <a:pPr marL="742950" lvl="1" indent="-285750">
              <a:buFont typeface="Arial" panose="020B0604020202020204" pitchFamily="34" charset="0"/>
              <a:buChar char="•"/>
            </a:pPr>
            <a:r>
              <a:rPr lang="en-US" sz="1800" dirty="0"/>
              <a:t>Junit test, 2 files representing commit history and </a:t>
            </a:r>
            <a:r>
              <a:rPr lang="en-US" sz="1800" dirty="0" err="1"/>
              <a:t>MonthlySchemaStats</a:t>
            </a:r>
            <a:r>
              <a:rPr lang="en-US" sz="1800" dirty="0"/>
              <a:t> and one expected.</a:t>
            </a:r>
          </a:p>
          <a:p>
            <a:pPr marL="742950" lvl="1" indent="-285750">
              <a:buFont typeface="Arial" panose="020B0604020202020204" pitchFamily="34" charset="0"/>
              <a:buChar char="•"/>
            </a:pPr>
            <a:r>
              <a:rPr lang="en-US" sz="1800" dirty="0"/>
              <a:t>Visual tests.</a:t>
            </a:r>
          </a:p>
          <a:p>
            <a:pPr marL="285750" indent="-285750">
              <a:buFont typeface="Arial" panose="020B0604020202020204" pitchFamily="34" charset="0"/>
              <a:buChar char="•"/>
            </a:pPr>
            <a:r>
              <a:rPr lang="en-US" sz="2400" dirty="0"/>
              <a:t>Ability to export a html with all images for each taxon (for both v1 and v2).</a:t>
            </a:r>
            <a:endParaRPr lang="el-GR" sz="2400" dirty="0"/>
          </a:p>
        </p:txBody>
      </p:sp>
      <p:pic>
        <p:nvPicPr>
          <p:cNvPr id="4" name="Εικόνα 3">
            <a:extLst>
              <a:ext uri="{FF2B5EF4-FFF2-40B4-BE49-F238E27FC236}">
                <a16:creationId xmlns:a16="http://schemas.microsoft.com/office/drawing/2014/main" id="{16BACE6C-A65C-4ECF-ABC4-8150730D93EE}"/>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22AC0ACE-95A2-4842-8A34-BB30AA1B5F01}"/>
              </a:ext>
            </a:extLst>
          </p:cNvPr>
          <p:cNvPicPr>
            <a:picLocks noChangeAspect="1"/>
          </p:cNvPicPr>
          <p:nvPr/>
        </p:nvPicPr>
        <p:blipFill>
          <a:blip r:embed="rId3"/>
          <a:stretch>
            <a:fillRect/>
          </a:stretch>
        </p:blipFill>
        <p:spPr>
          <a:xfrm>
            <a:off x="6995886" y="1945356"/>
            <a:ext cx="4648200" cy="4648200"/>
          </a:xfrm>
          <a:prstGeom prst="rect">
            <a:avLst/>
          </a:prstGeom>
        </p:spPr>
      </p:pic>
    </p:spTree>
    <p:extLst>
      <p:ext uri="{BB962C8B-B14F-4D97-AF65-F5344CB8AC3E}">
        <p14:creationId xmlns:p14="http://schemas.microsoft.com/office/powerpoint/2010/main" val="43859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8DFFD2-9CD5-4664-A07B-6EDF56C680EB}"/>
              </a:ext>
            </a:extLst>
          </p:cNvPr>
          <p:cNvSpPr>
            <a:spLocks noGrp="1"/>
          </p:cNvSpPr>
          <p:nvPr>
            <p:ph type="title"/>
          </p:nvPr>
        </p:nvSpPr>
        <p:spPr>
          <a:xfrm>
            <a:off x="1154954" y="264444"/>
            <a:ext cx="8825659" cy="865856"/>
          </a:xfrm>
        </p:spPr>
        <p:txBody>
          <a:bodyPr/>
          <a:lstStyle/>
          <a:p>
            <a:r>
              <a:rPr lang="en-US" dirty="0"/>
              <a:t>Research Questions</a:t>
            </a:r>
            <a:endParaRPr lang="el-GR" dirty="0"/>
          </a:p>
        </p:txBody>
      </p:sp>
      <p:sp>
        <p:nvSpPr>
          <p:cNvPr id="3" name="Θέση κειμένου 2">
            <a:extLst>
              <a:ext uri="{FF2B5EF4-FFF2-40B4-BE49-F238E27FC236}">
                <a16:creationId xmlns:a16="http://schemas.microsoft.com/office/drawing/2014/main" id="{BA971C4A-EFB1-49E2-8134-4D99B0F28A12}"/>
              </a:ext>
            </a:extLst>
          </p:cNvPr>
          <p:cNvSpPr>
            <a:spLocks noGrp="1"/>
          </p:cNvSpPr>
          <p:nvPr>
            <p:ph type="body" sz="half" idx="2"/>
          </p:nvPr>
        </p:nvSpPr>
        <p:spPr>
          <a:xfrm>
            <a:off x="1154954" y="1130300"/>
            <a:ext cx="9284446" cy="5463256"/>
          </a:xfrm>
        </p:spPr>
        <p:txBody>
          <a:bodyPr/>
          <a:lstStyle/>
          <a:p>
            <a:pPr marL="285750" indent="-285750">
              <a:buFont typeface="Arial" panose="020B0604020202020204" pitchFamily="34" charset="0"/>
              <a:buChar char="•"/>
            </a:pPr>
            <a:r>
              <a:rPr lang="en-US" sz="2400" b="1" dirty="0"/>
              <a:t>Research Question 1:</a:t>
            </a:r>
            <a:r>
              <a:rPr lang="en-US" sz="2400" dirty="0"/>
              <a:t> What percentage of the projects demonstrates a "hand-in-hand" co-evolution, where the schema evolution heartbeat closely follows the heartbeat of the project?</a:t>
            </a:r>
          </a:p>
          <a:p>
            <a:endParaRPr lang="en-US" sz="2400" dirty="0"/>
          </a:p>
          <a:p>
            <a:endParaRPr lang="el-GR" sz="2400" dirty="0"/>
          </a:p>
          <a:p>
            <a:pPr marL="285750" indent="-285750">
              <a:buFont typeface="Arial" panose="020B0604020202020204" pitchFamily="34" charset="0"/>
              <a:buChar char="•"/>
            </a:pPr>
            <a:r>
              <a:rPr lang="en-US" sz="2400" b="1" dirty="0"/>
              <a:t>Research Question 2:</a:t>
            </a:r>
            <a:r>
              <a:rPr lang="en-US" sz="2400" dirty="0"/>
              <a:t> What percentage of projects demonstrates the 80-20 rule reported in the literature, i.e., 80% of the schema evolution activity was obtained in the first 20% of the project’s life?</a:t>
            </a:r>
            <a:endParaRPr lang="el-GR" sz="2400" dirty="0"/>
          </a:p>
        </p:txBody>
      </p:sp>
      <p:pic>
        <p:nvPicPr>
          <p:cNvPr id="4" name="Εικόνα 3">
            <a:extLst>
              <a:ext uri="{FF2B5EF4-FFF2-40B4-BE49-F238E27FC236}">
                <a16:creationId xmlns:a16="http://schemas.microsoft.com/office/drawing/2014/main" id="{3F70AA04-7889-4AE6-849D-E2AE6AC1BCF2}"/>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134646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Research Question 1</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l-GR" sz="2400" dirty="0" err="1"/>
              <a:t>What</a:t>
            </a:r>
            <a:r>
              <a:rPr lang="el-GR" sz="2400" dirty="0"/>
              <a:t> </a:t>
            </a:r>
            <a:r>
              <a:rPr lang="el-GR" sz="2400" dirty="0" err="1"/>
              <a:t>percentage</a:t>
            </a:r>
            <a:r>
              <a:rPr lang="el-GR" sz="2400" dirty="0"/>
              <a:t> of the </a:t>
            </a:r>
            <a:r>
              <a:rPr lang="el-GR" sz="2400" dirty="0" err="1"/>
              <a:t>projects</a:t>
            </a:r>
            <a:r>
              <a:rPr lang="el-GR" sz="2400" dirty="0"/>
              <a:t> </a:t>
            </a:r>
            <a:r>
              <a:rPr lang="el-GR" sz="2400" dirty="0" err="1"/>
              <a:t>demonstrates</a:t>
            </a:r>
            <a:r>
              <a:rPr lang="el-GR" sz="2400" dirty="0"/>
              <a:t> a "</a:t>
            </a:r>
            <a:r>
              <a:rPr lang="el-GR" sz="2400" dirty="0" err="1"/>
              <a:t>hand</a:t>
            </a:r>
            <a:r>
              <a:rPr lang="el-GR" sz="2400" dirty="0"/>
              <a:t>-in-</a:t>
            </a:r>
            <a:r>
              <a:rPr lang="el-GR" sz="2400" dirty="0" err="1"/>
              <a:t>hand</a:t>
            </a:r>
            <a:r>
              <a:rPr lang="el-GR" sz="2400" dirty="0"/>
              <a:t>" </a:t>
            </a:r>
            <a:r>
              <a:rPr lang="el-GR" sz="2400" dirty="0" err="1"/>
              <a:t>schema</a:t>
            </a:r>
            <a:r>
              <a:rPr lang="el-GR" sz="2400" dirty="0"/>
              <a:t> and </a:t>
            </a:r>
            <a:r>
              <a:rPr lang="el-GR" sz="2400" dirty="0" err="1"/>
              <a:t>source</a:t>
            </a:r>
            <a:r>
              <a:rPr lang="el-GR" sz="2400" dirty="0"/>
              <a:t> </a:t>
            </a:r>
            <a:r>
              <a:rPr lang="el-GR" sz="2400" dirty="0" err="1"/>
              <a:t>code</a:t>
            </a:r>
            <a:r>
              <a:rPr lang="el-GR" sz="2400" dirty="0"/>
              <a:t> </a:t>
            </a:r>
            <a:r>
              <a:rPr lang="el-GR" sz="2400" dirty="0" err="1"/>
              <a:t>co-evolution</a:t>
            </a:r>
            <a:r>
              <a:rPr lang="el-GR" sz="2400" dirty="0"/>
              <a:t>?</a:t>
            </a:r>
            <a:endParaRPr lang="en-US" sz="2400" dirty="0"/>
          </a:p>
          <a:p>
            <a:endParaRPr lang="en-US" sz="2400" dirty="0"/>
          </a:p>
          <a:p>
            <a:pPr marL="285750" indent="-285750">
              <a:buFont typeface="Arial" panose="020B0604020202020204" pitchFamily="34" charset="0"/>
              <a:buChar char="•"/>
            </a:pPr>
            <a:r>
              <a:rPr lang="en-US" sz="2400" dirty="0"/>
              <a:t>Understand if and how much the schema evolution closely follows the projects’ evolution.</a:t>
            </a:r>
          </a:p>
          <a:p>
            <a:endParaRPr lang="en-US" sz="2400" dirty="0"/>
          </a:p>
          <a:p>
            <a:pPr marL="285750" indent="-285750">
              <a:buFont typeface="Arial" panose="020B0604020202020204" pitchFamily="34" charset="0"/>
              <a:buChar char="•"/>
            </a:pPr>
            <a:r>
              <a:rPr lang="en-US" sz="2400" dirty="0"/>
              <a:t>To measure the percentage of each project that fulfills the prerequisites, "hand-in-hand" co-evolution, we used two range windows, ±5% and ±10%. </a:t>
            </a:r>
            <a:endParaRPr lang="el-GR" sz="40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112609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D328E6-371C-4D80-BB9C-139BE0255F68}"/>
              </a:ext>
            </a:extLst>
          </p:cNvPr>
          <p:cNvSpPr>
            <a:spLocks noGrp="1"/>
          </p:cNvSpPr>
          <p:nvPr>
            <p:ph type="title"/>
          </p:nvPr>
        </p:nvSpPr>
        <p:spPr>
          <a:xfrm>
            <a:off x="1154954" y="264444"/>
            <a:ext cx="8825659" cy="865856"/>
          </a:xfrm>
        </p:spPr>
        <p:txBody>
          <a:bodyPr/>
          <a:lstStyle/>
          <a:p>
            <a:r>
              <a:rPr lang="en-US" dirty="0"/>
              <a:t>Research Question 1</a:t>
            </a:r>
            <a:endParaRPr lang="el-GR" dirty="0"/>
          </a:p>
        </p:txBody>
      </p:sp>
      <p:sp>
        <p:nvSpPr>
          <p:cNvPr id="3" name="Θέση κειμένου 2">
            <a:extLst>
              <a:ext uri="{FF2B5EF4-FFF2-40B4-BE49-F238E27FC236}">
                <a16:creationId xmlns:a16="http://schemas.microsoft.com/office/drawing/2014/main" id="{CE6EDA07-05C3-4FF8-AFA5-73D951340C3D}"/>
              </a:ext>
            </a:extLst>
          </p:cNvPr>
          <p:cNvSpPr>
            <a:spLocks noGrp="1"/>
          </p:cNvSpPr>
          <p:nvPr>
            <p:ph type="body" sz="half" idx="2"/>
          </p:nvPr>
        </p:nvSpPr>
        <p:spPr>
          <a:xfrm>
            <a:off x="1154954" y="1130300"/>
            <a:ext cx="9284446" cy="582386"/>
          </a:xfrm>
        </p:spPr>
        <p:txBody>
          <a:bodyPr/>
          <a:lstStyle/>
          <a:p>
            <a:r>
              <a:rPr lang="en-US" sz="2400" dirty="0"/>
              <a:t>Algorithm: Computation of "hand-in-hand" co-evolution</a:t>
            </a:r>
            <a:endParaRPr lang="el-GR" sz="2400" dirty="0"/>
          </a:p>
        </p:txBody>
      </p:sp>
      <p:pic>
        <p:nvPicPr>
          <p:cNvPr id="4" name="Εικόνα 3">
            <a:extLst>
              <a:ext uri="{FF2B5EF4-FFF2-40B4-BE49-F238E27FC236}">
                <a16:creationId xmlns:a16="http://schemas.microsoft.com/office/drawing/2014/main" id="{87E56B28-1745-40B4-B04B-821B842ED2A3}"/>
              </a:ext>
            </a:extLst>
          </p:cNvPr>
          <p:cNvPicPr>
            <a:picLocks noChangeAspect="1"/>
          </p:cNvPicPr>
          <p:nvPr/>
        </p:nvPicPr>
        <p:blipFill>
          <a:blip r:embed="rId2"/>
          <a:stretch>
            <a:fillRect/>
          </a:stretch>
        </p:blipFill>
        <p:spPr>
          <a:xfrm>
            <a:off x="10439400" y="264444"/>
            <a:ext cx="666790" cy="865856"/>
          </a:xfrm>
          <a:prstGeom prst="rect">
            <a:avLst/>
          </a:prstGeom>
        </p:spPr>
      </p:pic>
      <p:graphicFrame>
        <p:nvGraphicFramePr>
          <p:cNvPr id="5" name="Πίνακας 4">
            <a:extLst>
              <a:ext uri="{FF2B5EF4-FFF2-40B4-BE49-F238E27FC236}">
                <a16:creationId xmlns:a16="http://schemas.microsoft.com/office/drawing/2014/main" id="{9E3553C2-9C63-4381-A5F5-045DF0A24D70}"/>
              </a:ext>
            </a:extLst>
          </p:cNvPr>
          <p:cNvGraphicFramePr>
            <a:graphicFrameLocks noGrp="1"/>
          </p:cNvGraphicFramePr>
          <p:nvPr>
            <p:extLst>
              <p:ext uri="{D42A27DB-BD31-4B8C-83A1-F6EECF244321}">
                <p14:modId xmlns:p14="http://schemas.microsoft.com/office/powerpoint/2010/main" val="814273969"/>
              </p:ext>
            </p:extLst>
          </p:nvPr>
        </p:nvGraphicFramePr>
        <p:xfrm>
          <a:off x="5181599" y="1712687"/>
          <a:ext cx="5924589" cy="4880870"/>
        </p:xfrm>
        <a:graphic>
          <a:graphicData uri="http://schemas.openxmlformats.org/drawingml/2006/table">
            <a:tbl>
              <a:tblPr/>
              <a:tblGrid>
                <a:gridCol w="5924589">
                  <a:extLst>
                    <a:ext uri="{9D8B030D-6E8A-4147-A177-3AD203B41FA5}">
                      <a16:colId xmlns:a16="http://schemas.microsoft.com/office/drawing/2014/main" val="578246651"/>
                    </a:ext>
                  </a:extLst>
                </a:gridCol>
              </a:tblGrid>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for each taxon txn:</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6914775"/>
                  </a:ext>
                </a:extLst>
              </a:tr>
              <a:tr h="287110">
                <a:tc>
                  <a:txBody>
                    <a:bodyPr/>
                    <a:lstStyle/>
                    <a:p>
                      <a:pPr algn="just">
                        <a:lnSpc>
                          <a:spcPct val="140000"/>
                        </a:lnSpc>
                      </a:pPr>
                      <a:r>
                        <a:rPr lang="en-US"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for each project prj:</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888712036"/>
                  </a:ext>
                </a:extLst>
              </a:tr>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prjLife = getProjectLife();  		/* a list of months */</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257002687"/>
                  </a:ext>
                </a:extLst>
              </a:tr>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cnt10 = 0;</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349076239"/>
                  </a:ext>
                </a:extLst>
              </a:tr>
              <a:tr h="287110">
                <a:tc>
                  <a:txBody>
                    <a:bodyPr/>
                    <a:lstStyle/>
                    <a:p>
                      <a:pPr algn="just">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cnt5 = 0;</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792084981"/>
                  </a:ext>
                </a:extLst>
              </a:tr>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for each month m in prjLife:</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660373493"/>
                  </a:ext>
                </a:extLst>
              </a:tr>
              <a:tr h="287110">
                <a:tc>
                  <a:txBody>
                    <a:bodyPr/>
                    <a:lstStyle/>
                    <a:p>
                      <a:pPr algn="l">
                        <a:lnSpc>
                          <a:spcPct val="140000"/>
                        </a:lnSpc>
                      </a:pP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if ( abs(</a:t>
                      </a:r>
                      <a:r>
                        <a:rPr lang="en-US" sz="14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cumulPrjActivity</a:t>
                      </a: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4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cumulSchActivity</a:t>
                      </a: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0.1):</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091700631"/>
                  </a:ext>
                </a:extLst>
              </a:tr>
              <a:tr h="287110">
                <a:tc>
                  <a:txBody>
                    <a:bodyPr/>
                    <a:lstStyle/>
                    <a:p>
                      <a:pPr algn="just">
                        <a:lnSpc>
                          <a:spcPct val="140000"/>
                        </a:lnSpc>
                      </a:pP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cnt10++;</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819858429"/>
                  </a:ext>
                </a:extLst>
              </a:tr>
              <a:tr h="287110">
                <a:tc>
                  <a:txBody>
                    <a:bodyPr/>
                    <a:lstStyle/>
                    <a:p>
                      <a:pPr algn="just">
                        <a:lnSpc>
                          <a:spcPct val="140000"/>
                        </a:lnSpc>
                      </a:pP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if ( abs(</a:t>
                      </a:r>
                      <a:r>
                        <a:rPr lang="en-US" sz="14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cumulPrjActivity</a:t>
                      </a: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a:t>
                      </a:r>
                      <a:r>
                        <a:rPr lang="en-US" sz="14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cumulSchActivity</a:t>
                      </a: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 0.05):</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5365182"/>
                  </a:ext>
                </a:extLst>
              </a:tr>
              <a:tr h="287110">
                <a:tc>
                  <a:txBody>
                    <a:bodyPr/>
                    <a:lstStyle/>
                    <a:p>
                      <a:pPr algn="just">
                        <a:lnSpc>
                          <a:spcPct val="140000"/>
                        </a:lnSpc>
                      </a:pPr>
                      <a:r>
                        <a:rPr lang="en-US" sz="14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cnt5++;</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813942801"/>
                  </a:ext>
                </a:extLst>
              </a:tr>
              <a:tr h="287110">
                <a:tc>
                  <a:txBody>
                    <a:bodyPr/>
                    <a:lstStyle/>
                    <a:p>
                      <a:pPr algn="just">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end if</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653974752"/>
                  </a:ext>
                </a:extLst>
              </a:tr>
              <a:tr h="287110">
                <a:tc>
                  <a:txBody>
                    <a:bodyPr/>
                    <a:lstStyle/>
                    <a:p>
                      <a:pPr algn="just">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end if</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974203615"/>
                  </a:ext>
                </a:extLst>
              </a:tr>
              <a:tr h="287110">
                <a:tc>
                  <a:txBody>
                    <a:bodyPr/>
                    <a:lstStyle/>
                    <a:p>
                      <a:pPr algn="just">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a:t>
                      </a:r>
                      <a:r>
                        <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 </a:t>
                      </a:r>
                      <a:r>
                        <a:rPr lang="en-US"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490303672"/>
                  </a:ext>
                </a:extLst>
              </a:tr>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handInHand10perc = (100*cnt10)/prjLife;</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166257273"/>
                  </a:ext>
                </a:extLst>
              </a:tr>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handInHand5perc = (100*cnt5)/prjLife;</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281881590"/>
                  </a:ext>
                </a:extLst>
              </a:tr>
              <a:tr h="287110">
                <a:tc>
                  <a:txBody>
                    <a:bodyPr/>
                    <a:lstStyle/>
                    <a:p>
                      <a:pPr algn="l">
                        <a:lnSpc>
                          <a:spcPct val="140000"/>
                        </a:lnSpc>
                      </a:pPr>
                      <a:r>
                        <a:rPr lang="en-US" sz="14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a:t>
                      </a:r>
                      <a:r>
                        <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 </a:t>
                      </a:r>
                      <a:r>
                        <a:rPr lang="en-US"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4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4244746698"/>
                  </a:ext>
                </a:extLst>
              </a:tr>
              <a:tr h="287110">
                <a:tc>
                  <a:txBody>
                    <a:bodyPr/>
                    <a:lstStyle/>
                    <a:p>
                      <a:pPr algn="l">
                        <a:lnSpc>
                          <a:spcPct val="140000"/>
                        </a:lnSpc>
                      </a:pPr>
                      <a:r>
                        <a:rPr lang="el-GR" sz="14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a:t>
                      </a:r>
                      <a:r>
                        <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a:t>
                      </a:r>
                      <a:r>
                        <a:rPr lang="en-US"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4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900470"/>
                  </a:ext>
                </a:extLst>
              </a:tr>
            </a:tbl>
          </a:graphicData>
        </a:graphic>
      </p:graphicFrame>
      <p:sp>
        <p:nvSpPr>
          <p:cNvPr id="6" name="TextBox 5">
            <a:extLst>
              <a:ext uri="{FF2B5EF4-FFF2-40B4-BE49-F238E27FC236}">
                <a16:creationId xmlns:a16="http://schemas.microsoft.com/office/drawing/2014/main" id="{7DCDFD89-6C4A-471C-9BC8-93EBCF6DAB2B}"/>
              </a:ext>
            </a:extLst>
          </p:cNvPr>
          <p:cNvSpPr txBox="1"/>
          <p:nvPr/>
        </p:nvSpPr>
        <p:spPr>
          <a:xfrm>
            <a:off x="1154954" y="2578542"/>
            <a:ext cx="3837960" cy="2554545"/>
          </a:xfrm>
          <a:prstGeom prst="rect">
            <a:avLst/>
          </a:prstGeom>
          <a:noFill/>
        </p:spPr>
        <p:txBody>
          <a:bodyPr wrap="square" rtlCol="0">
            <a:spAutoFit/>
          </a:bodyPr>
          <a:lstStyle/>
          <a:p>
            <a:r>
              <a:rPr lang="en-US" sz="2000" dirty="0"/>
              <a:t>The algorithm counts for each month the distance between the schema evolution and the project evolution, and divide it by the projects’ life to measure the "hand-in-hand" percentage co-evolution. </a:t>
            </a:r>
            <a:endParaRPr lang="el-GR" sz="2000" dirty="0"/>
          </a:p>
        </p:txBody>
      </p:sp>
    </p:spTree>
    <p:extLst>
      <p:ext uri="{BB962C8B-B14F-4D97-AF65-F5344CB8AC3E}">
        <p14:creationId xmlns:p14="http://schemas.microsoft.com/office/powerpoint/2010/main" val="33000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F4F43E-4ABF-487C-9B7C-EDD1D4098FAC}"/>
              </a:ext>
            </a:extLst>
          </p:cNvPr>
          <p:cNvSpPr>
            <a:spLocks noGrp="1"/>
          </p:cNvSpPr>
          <p:nvPr>
            <p:ph type="title"/>
          </p:nvPr>
        </p:nvSpPr>
        <p:spPr>
          <a:xfrm>
            <a:off x="1154954" y="264444"/>
            <a:ext cx="8825659" cy="885967"/>
          </a:xfrm>
        </p:spPr>
        <p:txBody>
          <a:bodyPr/>
          <a:lstStyle/>
          <a:p>
            <a:r>
              <a:rPr lang="en-US" dirty="0"/>
              <a:t>Introduction</a:t>
            </a:r>
            <a:endParaRPr lang="el-GR" dirty="0"/>
          </a:p>
        </p:txBody>
      </p:sp>
      <p:sp>
        <p:nvSpPr>
          <p:cNvPr id="3" name="Θέση κειμένου 2">
            <a:extLst>
              <a:ext uri="{FF2B5EF4-FFF2-40B4-BE49-F238E27FC236}">
                <a16:creationId xmlns:a16="http://schemas.microsoft.com/office/drawing/2014/main" id="{939A6519-09B0-4EEB-A412-E9813E5C7157}"/>
              </a:ext>
            </a:extLst>
          </p:cNvPr>
          <p:cNvSpPr>
            <a:spLocks noGrp="1"/>
          </p:cNvSpPr>
          <p:nvPr>
            <p:ph type="body" sz="half" idx="2"/>
          </p:nvPr>
        </p:nvSpPr>
        <p:spPr>
          <a:xfrm>
            <a:off x="1154954" y="1150411"/>
            <a:ext cx="9284446" cy="5443145"/>
          </a:xfrm>
        </p:spPr>
        <p:txBody>
          <a:bodyPr>
            <a:normAutofit/>
          </a:bodyPr>
          <a:lstStyle/>
          <a:p>
            <a:pPr marL="285750" indent="-285750">
              <a:buFont typeface="Arial" panose="020B0604020202020204" pitchFamily="34" charset="0"/>
              <a:buChar char="•"/>
            </a:pPr>
            <a:r>
              <a:rPr lang="en-US" sz="2400" dirty="0"/>
              <a:t>Software</a:t>
            </a:r>
            <a:r>
              <a:rPr lang="el-GR" sz="2400" dirty="0"/>
              <a:t> </a:t>
            </a:r>
            <a:r>
              <a:rPr lang="en-US" sz="2400" dirty="0"/>
              <a:t>product</a:t>
            </a:r>
            <a:r>
              <a:rPr lang="el-GR" sz="2400" dirty="0"/>
              <a:t> </a:t>
            </a:r>
            <a:r>
              <a:rPr lang="en-US" sz="2400" dirty="0"/>
              <a:t>includes</a:t>
            </a:r>
            <a:r>
              <a:rPr lang="el-GR" sz="2400" dirty="0"/>
              <a:t> a </a:t>
            </a:r>
            <a:r>
              <a:rPr lang="en-US" sz="2400" dirty="0"/>
              <a:t>series</a:t>
            </a:r>
            <a:r>
              <a:rPr lang="el-GR" sz="2400" dirty="0"/>
              <a:t> of </a:t>
            </a:r>
            <a:r>
              <a:rPr lang="en-US" sz="2400" dirty="0"/>
              <a:t>changes.</a:t>
            </a:r>
          </a:p>
          <a:p>
            <a:pPr marL="742950" lvl="1" indent="-285750">
              <a:buFont typeface="Arial" panose="020B0604020202020204" pitchFamily="34" charset="0"/>
              <a:buChar char="•"/>
            </a:pPr>
            <a:r>
              <a:rPr lang="en-US" sz="2000" dirty="0"/>
              <a:t>Correct potential faults.</a:t>
            </a:r>
          </a:p>
          <a:p>
            <a:pPr marL="742950" lvl="1" indent="-285750">
              <a:buFont typeface="Arial" panose="020B0604020202020204" pitchFamily="34" charset="0"/>
              <a:buChar char="•"/>
            </a:pPr>
            <a:r>
              <a:rPr lang="en-US" sz="2000" dirty="0"/>
              <a:t>Extend functionalities.</a:t>
            </a:r>
          </a:p>
          <a:p>
            <a:pPr marL="285750" indent="-285750">
              <a:buFont typeface="Arial" panose="020B0604020202020204" pitchFamily="34" charset="0"/>
              <a:buChar char="•"/>
            </a:pPr>
            <a:r>
              <a:rPr lang="en-US" sz="2400" dirty="0"/>
              <a:t>Applications are becoming more dependent on their databases.</a:t>
            </a:r>
          </a:p>
          <a:p>
            <a:pPr marL="285750" indent="-285750">
              <a:buFont typeface="Arial" panose="020B0604020202020204" pitchFamily="34" charset="0"/>
              <a:buChar char="•"/>
            </a:pPr>
            <a:r>
              <a:rPr lang="en-US" sz="2400" dirty="0"/>
              <a:t>What is schema and software co-evolution.</a:t>
            </a:r>
          </a:p>
          <a:p>
            <a:pPr marL="742950" lvl="1" indent="-285750">
              <a:buFont typeface="Arial" panose="020B0604020202020204" pitchFamily="34" charset="0"/>
              <a:buChar char="•"/>
            </a:pPr>
            <a:r>
              <a:rPr lang="en-US" sz="1800" dirty="0"/>
              <a:t>How the evolution of one depends on the evolution of the other.</a:t>
            </a:r>
          </a:p>
          <a:p>
            <a:pPr marL="742950" lvl="1" indent="-285750">
              <a:buFont typeface="Arial" panose="020B0604020202020204" pitchFamily="34" charset="0"/>
              <a:buChar char="•"/>
            </a:pPr>
            <a:r>
              <a:rPr lang="en-US" sz="1800" dirty="0"/>
              <a:t>Understand how they affect each other.</a:t>
            </a:r>
          </a:p>
          <a:p>
            <a:pPr marL="285750" indent="-285750">
              <a:buFont typeface="Arial" panose="020B0604020202020204" pitchFamily="34" charset="0"/>
              <a:buChar char="•"/>
            </a:pPr>
            <a:r>
              <a:rPr lang="en-US" sz="2400" dirty="0"/>
              <a:t>Why we care about schema and software co-evolution.</a:t>
            </a:r>
          </a:p>
          <a:p>
            <a:pPr marL="742950" lvl="1" indent="-285750">
              <a:buFont typeface="Arial" panose="020B0604020202020204" pitchFamily="34" charset="0"/>
              <a:buChar char="•"/>
            </a:pPr>
            <a:r>
              <a:rPr lang="en-US" sz="1800" dirty="0"/>
              <a:t>Minimize or eliminate software crashes, bugs, wrong data.</a:t>
            </a:r>
          </a:p>
          <a:p>
            <a:pPr marL="742950" lvl="1" indent="-285750">
              <a:buFont typeface="Arial" panose="020B0604020202020204" pitchFamily="34" charset="0"/>
              <a:buChar char="•"/>
            </a:pPr>
            <a:r>
              <a:rPr lang="en-US" sz="1800" dirty="0"/>
              <a:t>Reduce time and effort for maintenance.</a:t>
            </a:r>
          </a:p>
          <a:p>
            <a:pPr marL="742950" lvl="1" indent="-285750">
              <a:buFont typeface="Arial" panose="020B0604020202020204" pitchFamily="34" charset="0"/>
              <a:buChar char="•"/>
            </a:pPr>
            <a:r>
              <a:rPr lang="en-US" sz="1800" dirty="0"/>
              <a:t>Improve software performance.</a:t>
            </a:r>
          </a:p>
        </p:txBody>
      </p:sp>
      <p:pic>
        <p:nvPicPr>
          <p:cNvPr id="4" name="Εικόνα 3">
            <a:extLst>
              <a:ext uri="{FF2B5EF4-FFF2-40B4-BE49-F238E27FC236}">
                <a16:creationId xmlns:a16="http://schemas.microsoft.com/office/drawing/2014/main" id="{883B121A-B659-4249-BD8C-5A1CF01F5E9E}"/>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697294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40F5FA-7AA0-4494-95A8-F51B05E63A71}"/>
              </a:ext>
            </a:extLst>
          </p:cNvPr>
          <p:cNvSpPr>
            <a:spLocks noGrp="1"/>
          </p:cNvSpPr>
          <p:nvPr>
            <p:ph type="title"/>
          </p:nvPr>
        </p:nvSpPr>
        <p:spPr>
          <a:xfrm>
            <a:off x="1154954" y="264444"/>
            <a:ext cx="9284446" cy="865856"/>
          </a:xfrm>
        </p:spPr>
        <p:txBody>
          <a:bodyPr/>
          <a:lstStyle/>
          <a:p>
            <a:r>
              <a:rPr lang="en-US" dirty="0"/>
              <a:t>Hand-in-Hand example cases</a:t>
            </a:r>
            <a:endParaRPr lang="el-GR" dirty="0"/>
          </a:p>
        </p:txBody>
      </p:sp>
      <p:sp>
        <p:nvSpPr>
          <p:cNvPr id="3" name="Θέση κειμένου 2">
            <a:extLst>
              <a:ext uri="{FF2B5EF4-FFF2-40B4-BE49-F238E27FC236}">
                <a16:creationId xmlns:a16="http://schemas.microsoft.com/office/drawing/2014/main" id="{875C5BA9-7B27-4778-80DB-4CF782A46C07}"/>
              </a:ext>
            </a:extLst>
          </p:cNvPr>
          <p:cNvSpPr>
            <a:spLocks noGrp="1"/>
          </p:cNvSpPr>
          <p:nvPr>
            <p:ph type="body" sz="half" idx="2"/>
          </p:nvPr>
        </p:nvSpPr>
        <p:spPr>
          <a:xfrm>
            <a:off x="1134828" y="3294062"/>
            <a:ext cx="9582185" cy="369332"/>
          </a:xfrm>
        </p:spPr>
        <p:txBody>
          <a:bodyPr>
            <a:normAutofit/>
          </a:bodyPr>
          <a:lstStyle/>
          <a:p>
            <a:r>
              <a:rPr lang="en-US" dirty="0"/>
              <a:t>		     (a)						       (b)							(c)</a:t>
            </a:r>
            <a:endParaRPr lang="el-GR" dirty="0"/>
          </a:p>
        </p:txBody>
      </p:sp>
      <p:pic>
        <p:nvPicPr>
          <p:cNvPr id="4" name="Εικόνα 3">
            <a:extLst>
              <a:ext uri="{FF2B5EF4-FFF2-40B4-BE49-F238E27FC236}">
                <a16:creationId xmlns:a16="http://schemas.microsoft.com/office/drawing/2014/main" id="{C4496BE6-181D-4956-A7FA-E112CD2B07A2}"/>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5" name="Εικόνα 4">
            <a:extLst>
              <a:ext uri="{FF2B5EF4-FFF2-40B4-BE49-F238E27FC236}">
                <a16:creationId xmlns:a16="http://schemas.microsoft.com/office/drawing/2014/main" id="{CB042CA9-88E6-4798-91EB-BF93705A6724}"/>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099170" y="1265237"/>
            <a:ext cx="3039675" cy="2028825"/>
          </a:xfrm>
          <a:prstGeom prst="rect">
            <a:avLst/>
          </a:prstGeom>
          <a:noFill/>
          <a:ln>
            <a:noFill/>
          </a:ln>
        </p:spPr>
      </p:pic>
      <p:pic>
        <p:nvPicPr>
          <p:cNvPr id="6" name="Εικόνα 5">
            <a:extLst>
              <a:ext uri="{FF2B5EF4-FFF2-40B4-BE49-F238E27FC236}">
                <a16:creationId xmlns:a16="http://schemas.microsoft.com/office/drawing/2014/main" id="{D0630B48-B56C-41B0-9C51-DEB387D35444}"/>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4327248" y="1265236"/>
            <a:ext cx="3039675" cy="2028825"/>
          </a:xfrm>
          <a:prstGeom prst="rect">
            <a:avLst/>
          </a:prstGeom>
          <a:noFill/>
          <a:ln>
            <a:noFill/>
          </a:ln>
        </p:spPr>
      </p:pic>
      <p:pic>
        <p:nvPicPr>
          <p:cNvPr id="7" name="Εικόνα 6">
            <a:extLst>
              <a:ext uri="{FF2B5EF4-FFF2-40B4-BE49-F238E27FC236}">
                <a16:creationId xmlns:a16="http://schemas.microsoft.com/office/drawing/2014/main" id="{787AEED2-C1A2-4C01-B8F3-7C600A096E71}"/>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7555324" y="1265237"/>
            <a:ext cx="3126033" cy="2028824"/>
          </a:xfrm>
          <a:prstGeom prst="rect">
            <a:avLst/>
          </a:prstGeom>
          <a:noFill/>
          <a:ln>
            <a:noFill/>
          </a:ln>
        </p:spPr>
      </p:pic>
      <p:pic>
        <p:nvPicPr>
          <p:cNvPr id="8" name="Εικόνα 7">
            <a:extLst>
              <a:ext uri="{FF2B5EF4-FFF2-40B4-BE49-F238E27FC236}">
                <a16:creationId xmlns:a16="http://schemas.microsoft.com/office/drawing/2014/main" id="{E4885A7E-5C16-47A2-A2D2-AD2682164B5D}"/>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099171" y="3734084"/>
            <a:ext cx="3039674" cy="2028825"/>
          </a:xfrm>
          <a:prstGeom prst="rect">
            <a:avLst/>
          </a:prstGeom>
          <a:noFill/>
          <a:ln>
            <a:noFill/>
          </a:ln>
        </p:spPr>
      </p:pic>
      <p:pic>
        <p:nvPicPr>
          <p:cNvPr id="9" name="Εικόνα 8">
            <a:extLst>
              <a:ext uri="{FF2B5EF4-FFF2-40B4-BE49-F238E27FC236}">
                <a16:creationId xmlns:a16="http://schemas.microsoft.com/office/drawing/2014/main" id="{AA37DF9A-2BF5-4750-9663-45920D772247}"/>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4350301" y="3734084"/>
            <a:ext cx="3039674" cy="2028825"/>
          </a:xfrm>
          <a:prstGeom prst="rect">
            <a:avLst/>
          </a:prstGeom>
          <a:noFill/>
          <a:ln>
            <a:noFill/>
          </a:ln>
        </p:spPr>
      </p:pic>
      <p:pic>
        <p:nvPicPr>
          <p:cNvPr id="10" name="Εικόνα 9">
            <a:extLst>
              <a:ext uri="{FF2B5EF4-FFF2-40B4-BE49-F238E27FC236}">
                <a16:creationId xmlns:a16="http://schemas.microsoft.com/office/drawing/2014/main" id="{32032CD1-C012-4603-A3BA-9921296A8F2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7555327" y="3734084"/>
            <a:ext cx="3126030" cy="2028824"/>
          </a:xfrm>
          <a:prstGeom prst="rect">
            <a:avLst/>
          </a:prstGeom>
          <a:noFill/>
          <a:ln>
            <a:noFill/>
          </a:ln>
        </p:spPr>
      </p:pic>
      <p:sp>
        <p:nvSpPr>
          <p:cNvPr id="11" name="Ορθογώνιο 10">
            <a:extLst>
              <a:ext uri="{FF2B5EF4-FFF2-40B4-BE49-F238E27FC236}">
                <a16:creationId xmlns:a16="http://schemas.microsoft.com/office/drawing/2014/main" id="{826887F5-9BA4-442D-89DD-D5AE83A26849}"/>
              </a:ext>
            </a:extLst>
          </p:cNvPr>
          <p:cNvSpPr/>
          <p:nvPr/>
        </p:nvSpPr>
        <p:spPr>
          <a:xfrm>
            <a:off x="1079044" y="5762908"/>
            <a:ext cx="9582187" cy="369332"/>
          </a:xfrm>
          <a:prstGeom prst="rect">
            <a:avLst/>
          </a:prstGeom>
        </p:spPr>
        <p:txBody>
          <a:bodyPr wrap="square">
            <a:spAutoFit/>
          </a:bodyPr>
          <a:lstStyle/>
          <a:p>
            <a:r>
              <a:rPr lang="en-US" dirty="0"/>
              <a:t>		     (d)						       (e)							(f)</a:t>
            </a:r>
            <a:endParaRPr lang="el-GR" dirty="0"/>
          </a:p>
        </p:txBody>
      </p:sp>
      <p:sp>
        <p:nvSpPr>
          <p:cNvPr id="12" name="TextBox 11">
            <a:extLst>
              <a:ext uri="{FF2B5EF4-FFF2-40B4-BE49-F238E27FC236}">
                <a16:creationId xmlns:a16="http://schemas.microsoft.com/office/drawing/2014/main" id="{04C25D7B-DF73-4048-949F-89D30696F675}"/>
              </a:ext>
            </a:extLst>
          </p:cNvPr>
          <p:cNvSpPr txBox="1"/>
          <p:nvPr/>
        </p:nvSpPr>
        <p:spPr>
          <a:xfrm>
            <a:off x="681499" y="6132240"/>
            <a:ext cx="10488842" cy="646331"/>
          </a:xfrm>
          <a:prstGeom prst="rect">
            <a:avLst/>
          </a:prstGeom>
          <a:noFill/>
        </p:spPr>
        <p:txBody>
          <a:bodyPr wrap="square" rtlCol="0">
            <a:spAutoFit/>
          </a:bodyPr>
          <a:lstStyle/>
          <a:p>
            <a:pPr algn="ctr"/>
            <a:r>
              <a:rPr lang="en-US" dirty="0"/>
              <a:t>Line charts were "hand-in-hand" co-evolution is applied for the taxa: (a) FROZEN, (b) ALMOST FROZEN, (c) </a:t>
            </a:r>
            <a:r>
              <a:rPr lang="en-US" dirty="0" err="1"/>
              <a:t>FocusedShot</a:t>
            </a:r>
            <a:r>
              <a:rPr lang="en-US" dirty="0"/>
              <a:t> n FROZEN, (d) MODERATE, (e) </a:t>
            </a:r>
            <a:r>
              <a:rPr lang="en-US" dirty="0" err="1"/>
              <a:t>FocudesShot</a:t>
            </a:r>
            <a:r>
              <a:rPr lang="en-US" dirty="0"/>
              <a:t> n LOW, (f) ACTIVE</a:t>
            </a:r>
            <a:endParaRPr lang="el-GR" dirty="0"/>
          </a:p>
        </p:txBody>
      </p:sp>
    </p:spTree>
    <p:extLst>
      <p:ext uri="{BB962C8B-B14F-4D97-AF65-F5344CB8AC3E}">
        <p14:creationId xmlns:p14="http://schemas.microsoft.com/office/powerpoint/2010/main" val="128055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40F5FA-7AA0-4494-95A8-F51B05E63A71}"/>
              </a:ext>
            </a:extLst>
          </p:cNvPr>
          <p:cNvSpPr>
            <a:spLocks noGrp="1"/>
          </p:cNvSpPr>
          <p:nvPr>
            <p:ph type="title"/>
          </p:nvPr>
        </p:nvSpPr>
        <p:spPr>
          <a:xfrm>
            <a:off x="464457" y="264444"/>
            <a:ext cx="9974943" cy="865856"/>
          </a:xfrm>
        </p:spPr>
        <p:txBody>
          <a:bodyPr/>
          <a:lstStyle/>
          <a:p>
            <a:r>
              <a:rPr lang="en-US" dirty="0"/>
              <a:t>No Hand-in-Hand example cases</a:t>
            </a:r>
            <a:endParaRPr lang="el-GR" dirty="0"/>
          </a:p>
        </p:txBody>
      </p:sp>
      <p:sp>
        <p:nvSpPr>
          <p:cNvPr id="3" name="Θέση κειμένου 2">
            <a:extLst>
              <a:ext uri="{FF2B5EF4-FFF2-40B4-BE49-F238E27FC236}">
                <a16:creationId xmlns:a16="http://schemas.microsoft.com/office/drawing/2014/main" id="{875C5BA9-7B27-4778-80DB-4CF782A46C07}"/>
              </a:ext>
            </a:extLst>
          </p:cNvPr>
          <p:cNvSpPr>
            <a:spLocks noGrp="1"/>
          </p:cNvSpPr>
          <p:nvPr>
            <p:ph type="body" sz="half" idx="2"/>
          </p:nvPr>
        </p:nvSpPr>
        <p:spPr>
          <a:xfrm>
            <a:off x="1134828" y="3294062"/>
            <a:ext cx="9582185" cy="369332"/>
          </a:xfrm>
        </p:spPr>
        <p:txBody>
          <a:bodyPr>
            <a:normAutofit/>
          </a:bodyPr>
          <a:lstStyle/>
          <a:p>
            <a:r>
              <a:rPr lang="en-US" dirty="0"/>
              <a:t>		     (a)						       (b)							(c)</a:t>
            </a:r>
            <a:endParaRPr lang="el-GR" dirty="0"/>
          </a:p>
        </p:txBody>
      </p:sp>
      <p:pic>
        <p:nvPicPr>
          <p:cNvPr id="4" name="Εικόνα 3">
            <a:extLst>
              <a:ext uri="{FF2B5EF4-FFF2-40B4-BE49-F238E27FC236}">
                <a16:creationId xmlns:a16="http://schemas.microsoft.com/office/drawing/2014/main" id="{C4496BE6-181D-4956-A7FA-E112CD2B07A2}"/>
              </a:ext>
            </a:extLst>
          </p:cNvPr>
          <p:cNvPicPr>
            <a:picLocks noChangeAspect="1"/>
          </p:cNvPicPr>
          <p:nvPr/>
        </p:nvPicPr>
        <p:blipFill>
          <a:blip r:embed="rId2"/>
          <a:stretch>
            <a:fillRect/>
          </a:stretch>
        </p:blipFill>
        <p:spPr>
          <a:xfrm>
            <a:off x="10439400" y="264444"/>
            <a:ext cx="666790" cy="865856"/>
          </a:xfrm>
          <a:prstGeom prst="rect">
            <a:avLst/>
          </a:prstGeom>
        </p:spPr>
      </p:pic>
      <p:sp>
        <p:nvSpPr>
          <p:cNvPr id="11" name="Ορθογώνιο 10">
            <a:extLst>
              <a:ext uri="{FF2B5EF4-FFF2-40B4-BE49-F238E27FC236}">
                <a16:creationId xmlns:a16="http://schemas.microsoft.com/office/drawing/2014/main" id="{826887F5-9BA4-442D-89DD-D5AE83A26849}"/>
              </a:ext>
            </a:extLst>
          </p:cNvPr>
          <p:cNvSpPr/>
          <p:nvPr/>
        </p:nvSpPr>
        <p:spPr>
          <a:xfrm>
            <a:off x="1079044" y="5762908"/>
            <a:ext cx="9582187" cy="369332"/>
          </a:xfrm>
          <a:prstGeom prst="rect">
            <a:avLst/>
          </a:prstGeom>
        </p:spPr>
        <p:txBody>
          <a:bodyPr wrap="square">
            <a:spAutoFit/>
          </a:bodyPr>
          <a:lstStyle/>
          <a:p>
            <a:r>
              <a:rPr lang="en-US" dirty="0"/>
              <a:t>		     (d)						       (e)							(f)</a:t>
            </a:r>
            <a:endParaRPr lang="el-GR" dirty="0"/>
          </a:p>
        </p:txBody>
      </p:sp>
      <p:sp>
        <p:nvSpPr>
          <p:cNvPr id="12" name="TextBox 11">
            <a:extLst>
              <a:ext uri="{FF2B5EF4-FFF2-40B4-BE49-F238E27FC236}">
                <a16:creationId xmlns:a16="http://schemas.microsoft.com/office/drawing/2014/main" id="{04C25D7B-DF73-4048-949F-89D30696F675}"/>
              </a:ext>
            </a:extLst>
          </p:cNvPr>
          <p:cNvSpPr txBox="1"/>
          <p:nvPr/>
        </p:nvSpPr>
        <p:spPr>
          <a:xfrm>
            <a:off x="681499" y="6132240"/>
            <a:ext cx="10726730" cy="646331"/>
          </a:xfrm>
          <a:prstGeom prst="rect">
            <a:avLst/>
          </a:prstGeom>
          <a:noFill/>
        </p:spPr>
        <p:txBody>
          <a:bodyPr wrap="square" rtlCol="0">
            <a:spAutoFit/>
          </a:bodyPr>
          <a:lstStyle/>
          <a:p>
            <a:pPr algn="ctr"/>
            <a:r>
              <a:rPr lang="en-US" dirty="0"/>
              <a:t>Line charts were "hand-in-hand" co-evolution is </a:t>
            </a:r>
            <a:r>
              <a:rPr lang="en-US" b="1" u="sng" dirty="0"/>
              <a:t>not</a:t>
            </a:r>
            <a:r>
              <a:rPr lang="en-US" dirty="0"/>
              <a:t> applied for the taxa: (a) FROZEN, (b) ALMOST FROZEN, (c) </a:t>
            </a:r>
            <a:r>
              <a:rPr lang="en-US" dirty="0" err="1"/>
              <a:t>FocusedShot</a:t>
            </a:r>
            <a:r>
              <a:rPr lang="en-US" dirty="0"/>
              <a:t> n FROZEN, (d) MODERATE, (e) </a:t>
            </a:r>
            <a:r>
              <a:rPr lang="en-US" dirty="0" err="1"/>
              <a:t>FocudesShot</a:t>
            </a:r>
            <a:r>
              <a:rPr lang="en-US" dirty="0"/>
              <a:t> n LOW, (f) ACTIVE</a:t>
            </a:r>
            <a:endParaRPr lang="el-GR" dirty="0"/>
          </a:p>
        </p:txBody>
      </p:sp>
      <p:pic>
        <p:nvPicPr>
          <p:cNvPr id="13" name="Εικόνα 12">
            <a:extLst>
              <a:ext uri="{FF2B5EF4-FFF2-40B4-BE49-F238E27FC236}">
                <a16:creationId xmlns:a16="http://schemas.microsoft.com/office/drawing/2014/main" id="{55C51DC5-B6A9-40D0-ADDB-36E1E26B4934}"/>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099170" y="1260666"/>
            <a:ext cx="3039673" cy="2028824"/>
          </a:xfrm>
          <a:prstGeom prst="rect">
            <a:avLst/>
          </a:prstGeom>
          <a:noFill/>
          <a:ln>
            <a:noFill/>
          </a:ln>
        </p:spPr>
      </p:pic>
      <p:pic>
        <p:nvPicPr>
          <p:cNvPr id="14" name="Εικόνα 13">
            <a:extLst>
              <a:ext uri="{FF2B5EF4-FFF2-40B4-BE49-F238E27FC236}">
                <a16:creationId xmlns:a16="http://schemas.microsoft.com/office/drawing/2014/main" id="{5F2F247D-596A-4419-9AE7-DA7C761ABA3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4350300" y="1260666"/>
            <a:ext cx="3039673" cy="2028824"/>
          </a:xfrm>
          <a:prstGeom prst="rect">
            <a:avLst/>
          </a:prstGeom>
          <a:noFill/>
          <a:ln>
            <a:noFill/>
          </a:ln>
        </p:spPr>
      </p:pic>
      <p:pic>
        <p:nvPicPr>
          <p:cNvPr id="15" name="Εικόνα 14">
            <a:extLst>
              <a:ext uri="{FF2B5EF4-FFF2-40B4-BE49-F238E27FC236}">
                <a16:creationId xmlns:a16="http://schemas.microsoft.com/office/drawing/2014/main" id="{62849961-EBD9-41EE-AF41-FF45D5A74006}"/>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7596167" y="1263455"/>
            <a:ext cx="3065063" cy="2026036"/>
          </a:xfrm>
          <a:prstGeom prst="rect">
            <a:avLst/>
          </a:prstGeom>
          <a:noFill/>
          <a:ln>
            <a:noFill/>
          </a:ln>
        </p:spPr>
      </p:pic>
      <p:pic>
        <p:nvPicPr>
          <p:cNvPr id="16" name="Εικόνα 15">
            <a:extLst>
              <a:ext uri="{FF2B5EF4-FFF2-40B4-BE49-F238E27FC236}">
                <a16:creationId xmlns:a16="http://schemas.microsoft.com/office/drawing/2014/main" id="{08B24664-C112-4E1B-A464-09B2D0251EDD}"/>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099170" y="3734085"/>
            <a:ext cx="3039672" cy="2024252"/>
          </a:xfrm>
          <a:prstGeom prst="rect">
            <a:avLst/>
          </a:prstGeom>
          <a:noFill/>
          <a:ln>
            <a:noFill/>
          </a:ln>
        </p:spPr>
      </p:pic>
      <p:pic>
        <p:nvPicPr>
          <p:cNvPr id="17" name="Εικόνα 16">
            <a:extLst>
              <a:ext uri="{FF2B5EF4-FFF2-40B4-BE49-F238E27FC236}">
                <a16:creationId xmlns:a16="http://schemas.microsoft.com/office/drawing/2014/main" id="{B9C16522-E276-4415-B8BB-B6B47898FFF0}"/>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4350299" y="3734084"/>
            <a:ext cx="3039671" cy="2024252"/>
          </a:xfrm>
          <a:prstGeom prst="rect">
            <a:avLst/>
          </a:prstGeom>
          <a:noFill/>
          <a:ln>
            <a:noFill/>
          </a:ln>
        </p:spPr>
      </p:pic>
      <p:pic>
        <p:nvPicPr>
          <p:cNvPr id="18" name="Εικόνα 17">
            <a:extLst>
              <a:ext uri="{FF2B5EF4-FFF2-40B4-BE49-F238E27FC236}">
                <a16:creationId xmlns:a16="http://schemas.microsoft.com/office/drawing/2014/main" id="{496AE89C-4D3E-4CD0-9F30-A57BD7C9F26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7596166" y="3734084"/>
            <a:ext cx="3065063" cy="2024252"/>
          </a:xfrm>
          <a:prstGeom prst="rect">
            <a:avLst/>
          </a:prstGeom>
          <a:noFill/>
          <a:ln>
            <a:noFill/>
          </a:ln>
        </p:spPr>
      </p:pic>
    </p:spTree>
    <p:extLst>
      <p:ext uri="{BB962C8B-B14F-4D97-AF65-F5344CB8AC3E}">
        <p14:creationId xmlns:p14="http://schemas.microsoft.com/office/powerpoint/2010/main" val="925413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ECEBEE-E71B-4E4F-B35B-32138FAD09A7}"/>
              </a:ext>
            </a:extLst>
          </p:cNvPr>
          <p:cNvSpPr>
            <a:spLocks noGrp="1"/>
          </p:cNvSpPr>
          <p:nvPr>
            <p:ph type="title"/>
          </p:nvPr>
        </p:nvSpPr>
        <p:spPr>
          <a:xfrm>
            <a:off x="1154953" y="264444"/>
            <a:ext cx="9284446" cy="865856"/>
          </a:xfrm>
        </p:spPr>
        <p:txBody>
          <a:bodyPr/>
          <a:lstStyle/>
          <a:p>
            <a:r>
              <a:rPr lang="en-US" dirty="0"/>
              <a:t>Research Question 1 - Method</a:t>
            </a:r>
            <a:endParaRPr lang="el-GR" dirty="0"/>
          </a:p>
        </p:txBody>
      </p:sp>
      <p:sp>
        <p:nvSpPr>
          <p:cNvPr id="3" name="Θέση κειμένου 2">
            <a:extLst>
              <a:ext uri="{FF2B5EF4-FFF2-40B4-BE49-F238E27FC236}">
                <a16:creationId xmlns:a16="http://schemas.microsoft.com/office/drawing/2014/main" id="{37CFBBC6-08B6-4A0A-92DC-32EE0BAF08D0}"/>
              </a:ext>
            </a:extLst>
          </p:cNvPr>
          <p:cNvSpPr>
            <a:spLocks noGrp="1"/>
          </p:cNvSpPr>
          <p:nvPr>
            <p:ph type="body" sz="half" idx="2"/>
          </p:nvPr>
        </p:nvSpPr>
        <p:spPr>
          <a:xfrm>
            <a:off x="1154954" y="1130299"/>
            <a:ext cx="9284446" cy="5463257"/>
          </a:xfrm>
        </p:spPr>
        <p:txBody>
          <a:bodyPr>
            <a:normAutofit/>
          </a:bodyPr>
          <a:lstStyle/>
          <a:p>
            <a:pPr marL="285750" indent="-285750">
              <a:buFont typeface="Arial" panose="020B0604020202020204" pitchFamily="34" charset="0"/>
              <a:buChar char="•"/>
            </a:pPr>
            <a:r>
              <a:rPr lang="en-US" sz="2400" dirty="0"/>
              <a:t>We grouped the projects into five ‘buckets’.</a:t>
            </a:r>
          </a:p>
          <a:p>
            <a:pPr marL="742950" lvl="1" indent="-285750">
              <a:buFont typeface="Arial" panose="020B0604020202020204" pitchFamily="34" charset="0"/>
              <a:buChar char="•"/>
            </a:pPr>
            <a:r>
              <a:rPr lang="en-US" sz="1800" dirty="0"/>
              <a:t>These are: [0%-20%) – [20%-40%) – [40%-60%) – [60%-80%) – [80%-100%].</a:t>
            </a:r>
          </a:p>
          <a:p>
            <a:r>
              <a:rPr lang="en-US" sz="2400" dirty="0"/>
              <a:t> </a:t>
            </a:r>
          </a:p>
          <a:p>
            <a:pPr marL="285750" indent="-285750">
              <a:buFont typeface="Arial" panose="020B0604020202020204" pitchFamily="34" charset="0"/>
              <a:buChar char="•"/>
            </a:pPr>
            <a:r>
              <a:rPr lang="en-US" sz="2400" dirty="0"/>
              <a:t>Each ‘bucket’ shows the percentage of time which the project and schema evolution are "hand-in-hand".</a:t>
            </a:r>
          </a:p>
          <a:p>
            <a:endParaRPr lang="en-US" sz="2400" dirty="0"/>
          </a:p>
          <a:p>
            <a:pPr marL="285750" indent="-285750">
              <a:buFont typeface="Arial" panose="020B0604020202020204" pitchFamily="34" charset="0"/>
              <a:buChar char="•"/>
            </a:pPr>
            <a:r>
              <a:rPr lang="en-US" sz="2400" dirty="0"/>
              <a:t>Bar charts to visualize results.</a:t>
            </a:r>
            <a:endParaRPr lang="el-GR" sz="2400" dirty="0"/>
          </a:p>
        </p:txBody>
      </p:sp>
      <p:pic>
        <p:nvPicPr>
          <p:cNvPr id="4" name="Εικόνα 3">
            <a:extLst>
              <a:ext uri="{FF2B5EF4-FFF2-40B4-BE49-F238E27FC236}">
                <a16:creationId xmlns:a16="http://schemas.microsoft.com/office/drawing/2014/main" id="{27D3BCE7-7593-4484-8544-BBFEB6380075}"/>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66644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40F5FA-7AA0-4494-95A8-F51B05E63A71}"/>
              </a:ext>
            </a:extLst>
          </p:cNvPr>
          <p:cNvSpPr>
            <a:spLocks noGrp="1"/>
          </p:cNvSpPr>
          <p:nvPr>
            <p:ph type="title"/>
          </p:nvPr>
        </p:nvSpPr>
        <p:spPr>
          <a:xfrm>
            <a:off x="464457" y="264444"/>
            <a:ext cx="9974943" cy="865856"/>
          </a:xfrm>
        </p:spPr>
        <p:txBody>
          <a:bodyPr/>
          <a:lstStyle/>
          <a:p>
            <a:r>
              <a:rPr lang="en-US" dirty="0"/>
              <a:t>Research Question 1 - Results</a:t>
            </a:r>
            <a:endParaRPr lang="el-GR" dirty="0"/>
          </a:p>
        </p:txBody>
      </p:sp>
      <p:sp>
        <p:nvSpPr>
          <p:cNvPr id="3" name="Θέση κειμένου 2">
            <a:extLst>
              <a:ext uri="{FF2B5EF4-FFF2-40B4-BE49-F238E27FC236}">
                <a16:creationId xmlns:a16="http://schemas.microsoft.com/office/drawing/2014/main" id="{875C5BA9-7B27-4778-80DB-4CF782A46C07}"/>
              </a:ext>
            </a:extLst>
          </p:cNvPr>
          <p:cNvSpPr>
            <a:spLocks noGrp="1"/>
          </p:cNvSpPr>
          <p:nvPr>
            <p:ph type="body" sz="half" idx="2"/>
          </p:nvPr>
        </p:nvSpPr>
        <p:spPr>
          <a:xfrm>
            <a:off x="1134828" y="3294062"/>
            <a:ext cx="9582185" cy="369332"/>
          </a:xfrm>
        </p:spPr>
        <p:txBody>
          <a:bodyPr>
            <a:normAutofit/>
          </a:bodyPr>
          <a:lstStyle/>
          <a:p>
            <a:r>
              <a:rPr lang="en-US" dirty="0"/>
              <a:t>		     (a)						       (b)							(c)</a:t>
            </a:r>
            <a:endParaRPr lang="el-GR" dirty="0"/>
          </a:p>
        </p:txBody>
      </p:sp>
      <p:pic>
        <p:nvPicPr>
          <p:cNvPr id="4" name="Εικόνα 3">
            <a:extLst>
              <a:ext uri="{FF2B5EF4-FFF2-40B4-BE49-F238E27FC236}">
                <a16:creationId xmlns:a16="http://schemas.microsoft.com/office/drawing/2014/main" id="{C4496BE6-181D-4956-A7FA-E112CD2B07A2}"/>
              </a:ext>
            </a:extLst>
          </p:cNvPr>
          <p:cNvPicPr>
            <a:picLocks noChangeAspect="1"/>
          </p:cNvPicPr>
          <p:nvPr/>
        </p:nvPicPr>
        <p:blipFill>
          <a:blip r:embed="rId2"/>
          <a:stretch>
            <a:fillRect/>
          </a:stretch>
        </p:blipFill>
        <p:spPr>
          <a:xfrm>
            <a:off x="10439400" y="264444"/>
            <a:ext cx="666790" cy="865856"/>
          </a:xfrm>
          <a:prstGeom prst="rect">
            <a:avLst/>
          </a:prstGeom>
        </p:spPr>
      </p:pic>
      <p:sp>
        <p:nvSpPr>
          <p:cNvPr id="11" name="Ορθογώνιο 10">
            <a:extLst>
              <a:ext uri="{FF2B5EF4-FFF2-40B4-BE49-F238E27FC236}">
                <a16:creationId xmlns:a16="http://schemas.microsoft.com/office/drawing/2014/main" id="{826887F5-9BA4-442D-89DD-D5AE83A26849}"/>
              </a:ext>
            </a:extLst>
          </p:cNvPr>
          <p:cNvSpPr/>
          <p:nvPr/>
        </p:nvSpPr>
        <p:spPr>
          <a:xfrm>
            <a:off x="1079044" y="5762908"/>
            <a:ext cx="9582187" cy="369332"/>
          </a:xfrm>
          <a:prstGeom prst="rect">
            <a:avLst/>
          </a:prstGeom>
        </p:spPr>
        <p:txBody>
          <a:bodyPr wrap="square">
            <a:spAutoFit/>
          </a:bodyPr>
          <a:lstStyle/>
          <a:p>
            <a:r>
              <a:rPr lang="en-US" dirty="0"/>
              <a:t>		     (d)						       (e)							(f)</a:t>
            </a:r>
            <a:endParaRPr lang="el-GR" dirty="0"/>
          </a:p>
        </p:txBody>
      </p:sp>
      <p:sp>
        <p:nvSpPr>
          <p:cNvPr id="12" name="TextBox 11">
            <a:extLst>
              <a:ext uri="{FF2B5EF4-FFF2-40B4-BE49-F238E27FC236}">
                <a16:creationId xmlns:a16="http://schemas.microsoft.com/office/drawing/2014/main" id="{04C25D7B-DF73-4048-949F-89D30696F675}"/>
              </a:ext>
            </a:extLst>
          </p:cNvPr>
          <p:cNvSpPr txBox="1"/>
          <p:nvPr/>
        </p:nvSpPr>
        <p:spPr>
          <a:xfrm>
            <a:off x="681499" y="6132240"/>
            <a:ext cx="10726730" cy="646331"/>
          </a:xfrm>
          <a:prstGeom prst="rect">
            <a:avLst/>
          </a:prstGeom>
          <a:noFill/>
        </p:spPr>
        <p:txBody>
          <a:bodyPr wrap="square" rtlCol="0">
            <a:spAutoFit/>
          </a:bodyPr>
          <a:lstStyle/>
          <a:p>
            <a:pPr algn="ctr"/>
            <a:r>
              <a:rPr lang="en-US" dirty="0"/>
              <a:t>“Hand-in-hand" co-evolution for ±5% range for the taxa: (a) FROZEN, (b) ALMOST FROZEN, (c) </a:t>
            </a:r>
            <a:r>
              <a:rPr lang="en-US" dirty="0" err="1"/>
              <a:t>FocusedShot</a:t>
            </a:r>
            <a:r>
              <a:rPr lang="en-US" dirty="0"/>
              <a:t> n FROZEN, (d) MODERATE, (e) </a:t>
            </a:r>
            <a:r>
              <a:rPr lang="en-US" dirty="0" err="1"/>
              <a:t>FocudesShot</a:t>
            </a:r>
            <a:r>
              <a:rPr lang="en-US" dirty="0"/>
              <a:t> n LOW, (f) ACTIVE</a:t>
            </a:r>
            <a:endParaRPr lang="el-GR" dirty="0"/>
          </a:p>
        </p:txBody>
      </p:sp>
      <p:pic>
        <p:nvPicPr>
          <p:cNvPr id="6" name="Εικόνα 5">
            <a:extLst>
              <a:ext uri="{FF2B5EF4-FFF2-40B4-BE49-F238E27FC236}">
                <a16:creationId xmlns:a16="http://schemas.microsoft.com/office/drawing/2014/main" id="{6B5BC6D3-63DB-447C-BE12-4AF80061C831}"/>
              </a:ext>
            </a:extLst>
          </p:cNvPr>
          <p:cNvPicPr>
            <a:picLocks noChangeAspect="1"/>
          </p:cNvPicPr>
          <p:nvPr/>
        </p:nvPicPr>
        <p:blipFill>
          <a:blip r:embed="rId3"/>
          <a:stretch>
            <a:fillRect/>
          </a:stretch>
        </p:blipFill>
        <p:spPr>
          <a:xfrm>
            <a:off x="1079045" y="1267379"/>
            <a:ext cx="3039672" cy="2022111"/>
          </a:xfrm>
          <a:prstGeom prst="rect">
            <a:avLst/>
          </a:prstGeom>
        </p:spPr>
      </p:pic>
      <p:pic>
        <p:nvPicPr>
          <p:cNvPr id="8" name="Εικόνα 7">
            <a:extLst>
              <a:ext uri="{FF2B5EF4-FFF2-40B4-BE49-F238E27FC236}">
                <a16:creationId xmlns:a16="http://schemas.microsoft.com/office/drawing/2014/main" id="{E621A281-648D-4321-B920-1C28B25A5E85}"/>
              </a:ext>
            </a:extLst>
          </p:cNvPr>
          <p:cNvPicPr>
            <a:picLocks noChangeAspect="1"/>
          </p:cNvPicPr>
          <p:nvPr/>
        </p:nvPicPr>
        <p:blipFill>
          <a:blip r:embed="rId4"/>
          <a:stretch>
            <a:fillRect/>
          </a:stretch>
        </p:blipFill>
        <p:spPr>
          <a:xfrm>
            <a:off x="4350299" y="1245629"/>
            <a:ext cx="3039671" cy="2043861"/>
          </a:xfrm>
          <a:prstGeom prst="rect">
            <a:avLst/>
          </a:prstGeom>
        </p:spPr>
      </p:pic>
      <p:pic>
        <p:nvPicPr>
          <p:cNvPr id="10" name="Εικόνα 9">
            <a:extLst>
              <a:ext uri="{FF2B5EF4-FFF2-40B4-BE49-F238E27FC236}">
                <a16:creationId xmlns:a16="http://schemas.microsoft.com/office/drawing/2014/main" id="{CF5638A9-A4AA-4552-A00A-E7DE6C0CECF5}"/>
              </a:ext>
            </a:extLst>
          </p:cNvPr>
          <p:cNvPicPr>
            <a:picLocks noChangeAspect="1"/>
          </p:cNvPicPr>
          <p:nvPr/>
        </p:nvPicPr>
        <p:blipFill>
          <a:blip r:embed="rId5"/>
          <a:stretch>
            <a:fillRect/>
          </a:stretch>
        </p:blipFill>
        <p:spPr>
          <a:xfrm>
            <a:off x="7677342" y="1245629"/>
            <a:ext cx="2983887" cy="2043861"/>
          </a:xfrm>
          <a:prstGeom prst="rect">
            <a:avLst/>
          </a:prstGeom>
        </p:spPr>
      </p:pic>
      <p:pic>
        <p:nvPicPr>
          <p:cNvPr id="20" name="Εικόνα 19">
            <a:extLst>
              <a:ext uri="{FF2B5EF4-FFF2-40B4-BE49-F238E27FC236}">
                <a16:creationId xmlns:a16="http://schemas.microsoft.com/office/drawing/2014/main" id="{6A2813D0-B52A-4AD6-B405-1C5081B3CE55}"/>
              </a:ext>
            </a:extLst>
          </p:cNvPr>
          <p:cNvPicPr>
            <a:picLocks noChangeAspect="1"/>
          </p:cNvPicPr>
          <p:nvPr/>
        </p:nvPicPr>
        <p:blipFill>
          <a:blip r:embed="rId6"/>
          <a:stretch>
            <a:fillRect/>
          </a:stretch>
        </p:blipFill>
        <p:spPr>
          <a:xfrm>
            <a:off x="1079044" y="3734085"/>
            <a:ext cx="3039671" cy="2028824"/>
          </a:xfrm>
          <a:prstGeom prst="rect">
            <a:avLst/>
          </a:prstGeom>
        </p:spPr>
      </p:pic>
      <p:pic>
        <p:nvPicPr>
          <p:cNvPr id="22" name="Εικόνα 21">
            <a:extLst>
              <a:ext uri="{FF2B5EF4-FFF2-40B4-BE49-F238E27FC236}">
                <a16:creationId xmlns:a16="http://schemas.microsoft.com/office/drawing/2014/main" id="{CE6E7586-4FC4-4C8E-9C82-E8C0D560DAEA}"/>
              </a:ext>
            </a:extLst>
          </p:cNvPr>
          <p:cNvPicPr>
            <a:picLocks noChangeAspect="1"/>
          </p:cNvPicPr>
          <p:nvPr/>
        </p:nvPicPr>
        <p:blipFill>
          <a:blip r:embed="rId7"/>
          <a:stretch>
            <a:fillRect/>
          </a:stretch>
        </p:blipFill>
        <p:spPr>
          <a:xfrm>
            <a:off x="4350298" y="3734085"/>
            <a:ext cx="3039671" cy="2024252"/>
          </a:xfrm>
          <a:prstGeom prst="rect">
            <a:avLst/>
          </a:prstGeom>
        </p:spPr>
      </p:pic>
      <p:pic>
        <p:nvPicPr>
          <p:cNvPr id="24" name="Εικόνα 23">
            <a:extLst>
              <a:ext uri="{FF2B5EF4-FFF2-40B4-BE49-F238E27FC236}">
                <a16:creationId xmlns:a16="http://schemas.microsoft.com/office/drawing/2014/main" id="{E5DA7814-BB03-4F3F-B185-6A652761DD1C}"/>
              </a:ext>
            </a:extLst>
          </p:cNvPr>
          <p:cNvPicPr>
            <a:picLocks noChangeAspect="1"/>
          </p:cNvPicPr>
          <p:nvPr/>
        </p:nvPicPr>
        <p:blipFill>
          <a:blip r:embed="rId8"/>
          <a:stretch>
            <a:fillRect/>
          </a:stretch>
        </p:blipFill>
        <p:spPr>
          <a:xfrm>
            <a:off x="7673050" y="3729511"/>
            <a:ext cx="2988179" cy="2033395"/>
          </a:xfrm>
          <a:prstGeom prst="rect">
            <a:avLst/>
          </a:prstGeom>
        </p:spPr>
      </p:pic>
    </p:spTree>
    <p:extLst>
      <p:ext uri="{BB962C8B-B14F-4D97-AF65-F5344CB8AC3E}">
        <p14:creationId xmlns:p14="http://schemas.microsoft.com/office/powerpoint/2010/main" val="1499970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993DA2-4C6F-45EB-90CE-ACD14904DB7F}"/>
              </a:ext>
            </a:extLst>
          </p:cNvPr>
          <p:cNvSpPr>
            <a:spLocks noGrp="1"/>
          </p:cNvSpPr>
          <p:nvPr>
            <p:ph type="title"/>
          </p:nvPr>
        </p:nvSpPr>
        <p:spPr>
          <a:xfrm>
            <a:off x="1154954" y="264444"/>
            <a:ext cx="9284446" cy="865856"/>
          </a:xfrm>
        </p:spPr>
        <p:txBody>
          <a:bodyPr/>
          <a:lstStyle/>
          <a:p>
            <a:r>
              <a:rPr lang="en-US" dirty="0"/>
              <a:t>Research Question 1 - Results</a:t>
            </a:r>
            <a:endParaRPr lang="el-GR" dirty="0"/>
          </a:p>
        </p:txBody>
      </p:sp>
      <p:sp>
        <p:nvSpPr>
          <p:cNvPr id="3" name="Θέση κειμένου 2">
            <a:extLst>
              <a:ext uri="{FF2B5EF4-FFF2-40B4-BE49-F238E27FC236}">
                <a16:creationId xmlns:a16="http://schemas.microsoft.com/office/drawing/2014/main" id="{7C549B03-5E78-4CCB-BAA7-8796A943ADD8}"/>
              </a:ext>
            </a:extLst>
          </p:cNvPr>
          <p:cNvSpPr>
            <a:spLocks noGrp="1"/>
          </p:cNvSpPr>
          <p:nvPr>
            <p:ph type="body" sz="half" idx="2"/>
          </p:nvPr>
        </p:nvSpPr>
        <p:spPr>
          <a:xfrm>
            <a:off x="1154954" y="1130300"/>
            <a:ext cx="9951236" cy="2258134"/>
          </a:xfrm>
        </p:spPr>
        <p:txBody>
          <a:bodyPr/>
          <a:lstStyle/>
          <a:p>
            <a:pPr marL="285750" indent="-285750">
              <a:buFont typeface="Arial" panose="020B0604020202020204" pitchFamily="34" charset="0"/>
              <a:buChar char="•"/>
            </a:pPr>
            <a:r>
              <a:rPr lang="en-US" sz="2400" dirty="0"/>
              <a:t>For the ±5% window  range</a:t>
            </a:r>
          </a:p>
          <a:p>
            <a:pPr marL="742950" lvl="1" indent="-285750">
              <a:buFont typeface="Arial" panose="020B0604020202020204" pitchFamily="34" charset="0"/>
              <a:buChar char="•"/>
            </a:pPr>
            <a:r>
              <a:rPr lang="en-US" sz="1800" dirty="0"/>
              <a:t>The "hand-in-hand" co-evolution decreases over time (clearly in overall results).</a:t>
            </a:r>
          </a:p>
          <a:p>
            <a:pPr marL="742950" lvl="1" indent="-285750">
              <a:buFont typeface="Arial" panose="020B0604020202020204" pitchFamily="34" charset="0"/>
              <a:buChar char="•"/>
            </a:pPr>
            <a:r>
              <a:rPr lang="en-US" sz="1800" dirty="0"/>
              <a:t>The less active, smaller percentage of "hand-in-hand" co-evolution.</a:t>
            </a:r>
          </a:p>
          <a:p>
            <a:pPr marL="742950" lvl="1" indent="-285750">
              <a:buFont typeface="Arial" panose="020B0604020202020204" pitchFamily="34" charset="0"/>
              <a:buChar char="•"/>
            </a:pPr>
            <a:r>
              <a:rPr lang="en-US" sz="1800" dirty="0"/>
              <a:t>The most active taxa, tend to have an average percentage of "hand-in-hand" co-evolution.</a:t>
            </a:r>
            <a:endParaRPr lang="el-GR" sz="4000" dirty="0"/>
          </a:p>
        </p:txBody>
      </p:sp>
      <p:pic>
        <p:nvPicPr>
          <p:cNvPr id="4" name="Εικόνα 3">
            <a:extLst>
              <a:ext uri="{FF2B5EF4-FFF2-40B4-BE49-F238E27FC236}">
                <a16:creationId xmlns:a16="http://schemas.microsoft.com/office/drawing/2014/main" id="{FF444A1F-BEFB-492B-AD08-74F61F85AB7D}"/>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8" name="Εικόνα 7">
            <a:extLst>
              <a:ext uri="{FF2B5EF4-FFF2-40B4-BE49-F238E27FC236}">
                <a16:creationId xmlns:a16="http://schemas.microsoft.com/office/drawing/2014/main" id="{699264DA-6296-4BF2-95AC-6847E7344E2F}"/>
              </a:ext>
            </a:extLst>
          </p:cNvPr>
          <p:cNvPicPr>
            <a:picLocks noChangeAspect="1"/>
          </p:cNvPicPr>
          <p:nvPr/>
        </p:nvPicPr>
        <p:blipFill>
          <a:blip r:embed="rId3"/>
          <a:stretch>
            <a:fillRect/>
          </a:stretch>
        </p:blipFill>
        <p:spPr>
          <a:xfrm>
            <a:off x="1256554" y="3703000"/>
            <a:ext cx="3947886" cy="2931122"/>
          </a:xfrm>
          <a:prstGeom prst="rect">
            <a:avLst/>
          </a:prstGeom>
        </p:spPr>
      </p:pic>
      <p:pic>
        <p:nvPicPr>
          <p:cNvPr id="10" name="Εικόνα 9">
            <a:extLst>
              <a:ext uri="{FF2B5EF4-FFF2-40B4-BE49-F238E27FC236}">
                <a16:creationId xmlns:a16="http://schemas.microsoft.com/office/drawing/2014/main" id="{BF455E2A-C8F2-491B-8C93-C779AAFEE750}"/>
              </a:ext>
            </a:extLst>
          </p:cNvPr>
          <p:cNvPicPr>
            <a:picLocks noChangeAspect="1"/>
          </p:cNvPicPr>
          <p:nvPr/>
        </p:nvPicPr>
        <p:blipFill>
          <a:blip r:embed="rId4"/>
          <a:stretch>
            <a:fillRect/>
          </a:stretch>
        </p:blipFill>
        <p:spPr>
          <a:xfrm>
            <a:off x="5672209" y="3388434"/>
            <a:ext cx="5100586" cy="3205122"/>
          </a:xfrm>
          <a:prstGeom prst="rect">
            <a:avLst/>
          </a:prstGeom>
        </p:spPr>
      </p:pic>
    </p:spTree>
    <p:extLst>
      <p:ext uri="{BB962C8B-B14F-4D97-AF65-F5344CB8AC3E}">
        <p14:creationId xmlns:p14="http://schemas.microsoft.com/office/powerpoint/2010/main" val="232502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40F5FA-7AA0-4494-95A8-F51B05E63A71}"/>
              </a:ext>
            </a:extLst>
          </p:cNvPr>
          <p:cNvSpPr>
            <a:spLocks noGrp="1"/>
          </p:cNvSpPr>
          <p:nvPr>
            <p:ph type="title"/>
          </p:nvPr>
        </p:nvSpPr>
        <p:spPr>
          <a:xfrm>
            <a:off x="464457" y="264444"/>
            <a:ext cx="9974943" cy="865856"/>
          </a:xfrm>
        </p:spPr>
        <p:txBody>
          <a:bodyPr/>
          <a:lstStyle/>
          <a:p>
            <a:r>
              <a:rPr lang="en-US" dirty="0"/>
              <a:t>Research Question 1 - Results</a:t>
            </a:r>
            <a:endParaRPr lang="el-GR" dirty="0"/>
          </a:p>
        </p:txBody>
      </p:sp>
      <p:sp>
        <p:nvSpPr>
          <p:cNvPr id="3" name="Θέση κειμένου 2">
            <a:extLst>
              <a:ext uri="{FF2B5EF4-FFF2-40B4-BE49-F238E27FC236}">
                <a16:creationId xmlns:a16="http://schemas.microsoft.com/office/drawing/2014/main" id="{875C5BA9-7B27-4778-80DB-4CF782A46C07}"/>
              </a:ext>
            </a:extLst>
          </p:cNvPr>
          <p:cNvSpPr>
            <a:spLocks noGrp="1"/>
          </p:cNvSpPr>
          <p:nvPr>
            <p:ph type="body" sz="half" idx="2"/>
          </p:nvPr>
        </p:nvSpPr>
        <p:spPr>
          <a:xfrm>
            <a:off x="1134828" y="3294062"/>
            <a:ext cx="9582185" cy="369332"/>
          </a:xfrm>
        </p:spPr>
        <p:txBody>
          <a:bodyPr>
            <a:normAutofit/>
          </a:bodyPr>
          <a:lstStyle/>
          <a:p>
            <a:r>
              <a:rPr lang="en-US" dirty="0"/>
              <a:t>		     (a)						       (b)							(c)</a:t>
            </a:r>
            <a:endParaRPr lang="el-GR" dirty="0"/>
          </a:p>
        </p:txBody>
      </p:sp>
      <p:pic>
        <p:nvPicPr>
          <p:cNvPr id="4" name="Εικόνα 3">
            <a:extLst>
              <a:ext uri="{FF2B5EF4-FFF2-40B4-BE49-F238E27FC236}">
                <a16:creationId xmlns:a16="http://schemas.microsoft.com/office/drawing/2014/main" id="{C4496BE6-181D-4956-A7FA-E112CD2B07A2}"/>
              </a:ext>
            </a:extLst>
          </p:cNvPr>
          <p:cNvPicPr>
            <a:picLocks noChangeAspect="1"/>
          </p:cNvPicPr>
          <p:nvPr/>
        </p:nvPicPr>
        <p:blipFill>
          <a:blip r:embed="rId2"/>
          <a:stretch>
            <a:fillRect/>
          </a:stretch>
        </p:blipFill>
        <p:spPr>
          <a:xfrm>
            <a:off x="10439400" y="264444"/>
            <a:ext cx="666790" cy="865856"/>
          </a:xfrm>
          <a:prstGeom prst="rect">
            <a:avLst/>
          </a:prstGeom>
        </p:spPr>
      </p:pic>
      <p:sp>
        <p:nvSpPr>
          <p:cNvPr id="11" name="Ορθογώνιο 10">
            <a:extLst>
              <a:ext uri="{FF2B5EF4-FFF2-40B4-BE49-F238E27FC236}">
                <a16:creationId xmlns:a16="http://schemas.microsoft.com/office/drawing/2014/main" id="{826887F5-9BA4-442D-89DD-D5AE83A26849}"/>
              </a:ext>
            </a:extLst>
          </p:cNvPr>
          <p:cNvSpPr/>
          <p:nvPr/>
        </p:nvSpPr>
        <p:spPr>
          <a:xfrm>
            <a:off x="1079044" y="5762908"/>
            <a:ext cx="9582187" cy="369332"/>
          </a:xfrm>
          <a:prstGeom prst="rect">
            <a:avLst/>
          </a:prstGeom>
        </p:spPr>
        <p:txBody>
          <a:bodyPr wrap="square">
            <a:spAutoFit/>
          </a:bodyPr>
          <a:lstStyle/>
          <a:p>
            <a:r>
              <a:rPr lang="en-US" dirty="0"/>
              <a:t>		     (d)						       (e)							(f)</a:t>
            </a:r>
            <a:endParaRPr lang="el-GR" dirty="0"/>
          </a:p>
        </p:txBody>
      </p:sp>
      <p:sp>
        <p:nvSpPr>
          <p:cNvPr id="12" name="TextBox 11">
            <a:extLst>
              <a:ext uri="{FF2B5EF4-FFF2-40B4-BE49-F238E27FC236}">
                <a16:creationId xmlns:a16="http://schemas.microsoft.com/office/drawing/2014/main" id="{04C25D7B-DF73-4048-949F-89D30696F675}"/>
              </a:ext>
            </a:extLst>
          </p:cNvPr>
          <p:cNvSpPr txBox="1"/>
          <p:nvPr/>
        </p:nvSpPr>
        <p:spPr>
          <a:xfrm>
            <a:off x="681499" y="6132240"/>
            <a:ext cx="10726730" cy="646331"/>
          </a:xfrm>
          <a:prstGeom prst="rect">
            <a:avLst/>
          </a:prstGeom>
          <a:noFill/>
        </p:spPr>
        <p:txBody>
          <a:bodyPr wrap="square" rtlCol="0">
            <a:spAutoFit/>
          </a:bodyPr>
          <a:lstStyle/>
          <a:p>
            <a:pPr algn="ctr"/>
            <a:r>
              <a:rPr lang="en-US" dirty="0"/>
              <a:t>“Hand-in-hand" co-evolution for ±10% range for the taxa: (a) FROZEN, (b) ALMOST FROZEN, (c) </a:t>
            </a:r>
            <a:r>
              <a:rPr lang="en-US" dirty="0" err="1"/>
              <a:t>FocusedShot</a:t>
            </a:r>
            <a:r>
              <a:rPr lang="en-US" dirty="0"/>
              <a:t> n FROZEN, (d) MODERATE, (e) </a:t>
            </a:r>
            <a:r>
              <a:rPr lang="en-US" dirty="0" err="1"/>
              <a:t>FocudesShot</a:t>
            </a:r>
            <a:r>
              <a:rPr lang="en-US" dirty="0"/>
              <a:t> n LOW, (f) ACTIVE</a:t>
            </a:r>
            <a:endParaRPr lang="el-GR" dirty="0"/>
          </a:p>
        </p:txBody>
      </p:sp>
      <p:pic>
        <p:nvPicPr>
          <p:cNvPr id="6" name="Εικόνα 5">
            <a:extLst>
              <a:ext uri="{FF2B5EF4-FFF2-40B4-BE49-F238E27FC236}">
                <a16:creationId xmlns:a16="http://schemas.microsoft.com/office/drawing/2014/main" id="{6B5BC6D3-63DB-447C-BE12-4AF80061C831}"/>
              </a:ext>
            </a:extLst>
          </p:cNvPr>
          <p:cNvPicPr>
            <a:picLocks noChangeAspect="1"/>
          </p:cNvPicPr>
          <p:nvPr/>
        </p:nvPicPr>
        <p:blipFill>
          <a:blip r:embed="rId3"/>
          <a:srcRect/>
          <a:stretch/>
        </p:blipFill>
        <p:spPr>
          <a:xfrm>
            <a:off x="1079044" y="1267379"/>
            <a:ext cx="3039671" cy="2022111"/>
          </a:xfrm>
          <a:prstGeom prst="rect">
            <a:avLst/>
          </a:prstGeom>
        </p:spPr>
      </p:pic>
      <p:pic>
        <p:nvPicPr>
          <p:cNvPr id="8" name="Εικόνα 7">
            <a:extLst>
              <a:ext uri="{FF2B5EF4-FFF2-40B4-BE49-F238E27FC236}">
                <a16:creationId xmlns:a16="http://schemas.microsoft.com/office/drawing/2014/main" id="{E621A281-648D-4321-B920-1C28B25A5E85}"/>
              </a:ext>
            </a:extLst>
          </p:cNvPr>
          <p:cNvPicPr>
            <a:picLocks noChangeAspect="1"/>
          </p:cNvPicPr>
          <p:nvPr/>
        </p:nvPicPr>
        <p:blipFill>
          <a:blip r:embed="rId4"/>
          <a:srcRect/>
          <a:stretch/>
        </p:blipFill>
        <p:spPr>
          <a:xfrm>
            <a:off x="4350298" y="1245629"/>
            <a:ext cx="3039670" cy="2043861"/>
          </a:xfrm>
          <a:prstGeom prst="rect">
            <a:avLst/>
          </a:prstGeom>
        </p:spPr>
      </p:pic>
      <p:pic>
        <p:nvPicPr>
          <p:cNvPr id="10" name="Εικόνα 9">
            <a:extLst>
              <a:ext uri="{FF2B5EF4-FFF2-40B4-BE49-F238E27FC236}">
                <a16:creationId xmlns:a16="http://schemas.microsoft.com/office/drawing/2014/main" id="{CF5638A9-A4AA-4552-A00A-E7DE6C0CECF5}"/>
              </a:ext>
            </a:extLst>
          </p:cNvPr>
          <p:cNvPicPr>
            <a:picLocks noChangeAspect="1"/>
          </p:cNvPicPr>
          <p:nvPr/>
        </p:nvPicPr>
        <p:blipFill>
          <a:blip r:embed="rId5"/>
          <a:srcRect/>
          <a:stretch/>
        </p:blipFill>
        <p:spPr>
          <a:xfrm>
            <a:off x="7673050" y="1245629"/>
            <a:ext cx="2988179" cy="2043861"/>
          </a:xfrm>
          <a:prstGeom prst="rect">
            <a:avLst/>
          </a:prstGeom>
        </p:spPr>
      </p:pic>
      <p:pic>
        <p:nvPicPr>
          <p:cNvPr id="20" name="Εικόνα 19">
            <a:extLst>
              <a:ext uri="{FF2B5EF4-FFF2-40B4-BE49-F238E27FC236}">
                <a16:creationId xmlns:a16="http://schemas.microsoft.com/office/drawing/2014/main" id="{6A2813D0-B52A-4AD6-B405-1C5081B3CE55}"/>
              </a:ext>
            </a:extLst>
          </p:cNvPr>
          <p:cNvPicPr>
            <a:picLocks noChangeAspect="1"/>
          </p:cNvPicPr>
          <p:nvPr/>
        </p:nvPicPr>
        <p:blipFill>
          <a:blip r:embed="rId6"/>
          <a:srcRect/>
          <a:stretch/>
        </p:blipFill>
        <p:spPr>
          <a:xfrm>
            <a:off x="1079043" y="3734085"/>
            <a:ext cx="3039671" cy="2028824"/>
          </a:xfrm>
          <a:prstGeom prst="rect">
            <a:avLst/>
          </a:prstGeom>
        </p:spPr>
      </p:pic>
      <p:pic>
        <p:nvPicPr>
          <p:cNvPr id="22" name="Εικόνα 21">
            <a:extLst>
              <a:ext uri="{FF2B5EF4-FFF2-40B4-BE49-F238E27FC236}">
                <a16:creationId xmlns:a16="http://schemas.microsoft.com/office/drawing/2014/main" id="{CE6E7586-4FC4-4C8E-9C82-E8C0D560DAEA}"/>
              </a:ext>
            </a:extLst>
          </p:cNvPr>
          <p:cNvPicPr>
            <a:picLocks noChangeAspect="1"/>
          </p:cNvPicPr>
          <p:nvPr/>
        </p:nvPicPr>
        <p:blipFill>
          <a:blip r:embed="rId7"/>
          <a:srcRect/>
          <a:stretch/>
        </p:blipFill>
        <p:spPr>
          <a:xfrm>
            <a:off x="4350298" y="3734085"/>
            <a:ext cx="3039670" cy="2024252"/>
          </a:xfrm>
          <a:prstGeom prst="rect">
            <a:avLst/>
          </a:prstGeom>
        </p:spPr>
      </p:pic>
      <p:pic>
        <p:nvPicPr>
          <p:cNvPr id="24" name="Εικόνα 23">
            <a:extLst>
              <a:ext uri="{FF2B5EF4-FFF2-40B4-BE49-F238E27FC236}">
                <a16:creationId xmlns:a16="http://schemas.microsoft.com/office/drawing/2014/main" id="{E5DA7814-BB03-4F3F-B185-6A652761DD1C}"/>
              </a:ext>
            </a:extLst>
          </p:cNvPr>
          <p:cNvPicPr>
            <a:picLocks noChangeAspect="1"/>
          </p:cNvPicPr>
          <p:nvPr/>
        </p:nvPicPr>
        <p:blipFill>
          <a:blip r:embed="rId8"/>
          <a:srcRect/>
          <a:stretch/>
        </p:blipFill>
        <p:spPr>
          <a:xfrm>
            <a:off x="7673051" y="3729511"/>
            <a:ext cx="2988178" cy="2033395"/>
          </a:xfrm>
          <a:prstGeom prst="rect">
            <a:avLst/>
          </a:prstGeom>
        </p:spPr>
      </p:pic>
    </p:spTree>
    <p:extLst>
      <p:ext uri="{BB962C8B-B14F-4D97-AF65-F5344CB8AC3E}">
        <p14:creationId xmlns:p14="http://schemas.microsoft.com/office/powerpoint/2010/main" val="281097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993DA2-4C6F-45EB-90CE-ACD14904DB7F}"/>
              </a:ext>
            </a:extLst>
          </p:cNvPr>
          <p:cNvSpPr>
            <a:spLocks noGrp="1"/>
          </p:cNvSpPr>
          <p:nvPr>
            <p:ph type="title"/>
          </p:nvPr>
        </p:nvSpPr>
        <p:spPr>
          <a:xfrm>
            <a:off x="1154954" y="264444"/>
            <a:ext cx="9284446" cy="865856"/>
          </a:xfrm>
        </p:spPr>
        <p:txBody>
          <a:bodyPr/>
          <a:lstStyle/>
          <a:p>
            <a:r>
              <a:rPr lang="en-US" dirty="0"/>
              <a:t>Research Question 1 - Results</a:t>
            </a:r>
            <a:endParaRPr lang="el-GR" dirty="0"/>
          </a:p>
        </p:txBody>
      </p:sp>
      <p:sp>
        <p:nvSpPr>
          <p:cNvPr id="3" name="Θέση κειμένου 2">
            <a:extLst>
              <a:ext uri="{FF2B5EF4-FFF2-40B4-BE49-F238E27FC236}">
                <a16:creationId xmlns:a16="http://schemas.microsoft.com/office/drawing/2014/main" id="{7C549B03-5E78-4CCB-BAA7-8796A943ADD8}"/>
              </a:ext>
            </a:extLst>
          </p:cNvPr>
          <p:cNvSpPr>
            <a:spLocks noGrp="1"/>
          </p:cNvSpPr>
          <p:nvPr>
            <p:ph type="body" sz="half" idx="2"/>
          </p:nvPr>
        </p:nvSpPr>
        <p:spPr>
          <a:xfrm>
            <a:off x="1154954" y="1130300"/>
            <a:ext cx="9951236" cy="2258134"/>
          </a:xfrm>
        </p:spPr>
        <p:txBody>
          <a:bodyPr/>
          <a:lstStyle/>
          <a:p>
            <a:pPr marL="285750" indent="-285750">
              <a:buFont typeface="Arial" panose="020B0604020202020204" pitchFamily="34" charset="0"/>
              <a:buChar char="•"/>
            </a:pPr>
            <a:r>
              <a:rPr lang="en-US" sz="2400" dirty="0"/>
              <a:t>For the ±10% window  range</a:t>
            </a:r>
          </a:p>
          <a:p>
            <a:pPr marL="742950" lvl="1" indent="-285750">
              <a:buFont typeface="Arial" panose="020B0604020202020204" pitchFamily="34" charset="0"/>
              <a:buChar char="•"/>
            </a:pPr>
            <a:r>
              <a:rPr lang="en-US" sz="1800" dirty="0"/>
              <a:t>Slight move to the “right” (expected for the bigger window range).</a:t>
            </a:r>
          </a:p>
          <a:p>
            <a:pPr marL="742950" lvl="1" indent="-285750">
              <a:buFont typeface="Arial" panose="020B0604020202020204" pitchFamily="34" charset="0"/>
              <a:buChar char="•"/>
            </a:pPr>
            <a:r>
              <a:rPr lang="en-US" sz="1800" dirty="0"/>
              <a:t>We can observe that more than 1/5 of the projects are "hand-in-hand“ co-evolving almost completely.</a:t>
            </a:r>
          </a:p>
        </p:txBody>
      </p:sp>
      <p:pic>
        <p:nvPicPr>
          <p:cNvPr id="4" name="Εικόνα 3">
            <a:extLst>
              <a:ext uri="{FF2B5EF4-FFF2-40B4-BE49-F238E27FC236}">
                <a16:creationId xmlns:a16="http://schemas.microsoft.com/office/drawing/2014/main" id="{FF444A1F-BEFB-492B-AD08-74F61F85AB7D}"/>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8" name="Εικόνα 7">
            <a:extLst>
              <a:ext uri="{FF2B5EF4-FFF2-40B4-BE49-F238E27FC236}">
                <a16:creationId xmlns:a16="http://schemas.microsoft.com/office/drawing/2014/main" id="{699264DA-6296-4BF2-95AC-6847E7344E2F}"/>
              </a:ext>
            </a:extLst>
          </p:cNvPr>
          <p:cNvPicPr>
            <a:picLocks noChangeAspect="1"/>
          </p:cNvPicPr>
          <p:nvPr/>
        </p:nvPicPr>
        <p:blipFill>
          <a:blip r:embed="rId3"/>
          <a:srcRect/>
          <a:stretch/>
        </p:blipFill>
        <p:spPr>
          <a:xfrm>
            <a:off x="1154954" y="3703000"/>
            <a:ext cx="4183860" cy="2931122"/>
          </a:xfrm>
          <a:prstGeom prst="rect">
            <a:avLst/>
          </a:prstGeom>
        </p:spPr>
      </p:pic>
      <p:pic>
        <p:nvPicPr>
          <p:cNvPr id="10" name="Εικόνα 9">
            <a:extLst>
              <a:ext uri="{FF2B5EF4-FFF2-40B4-BE49-F238E27FC236}">
                <a16:creationId xmlns:a16="http://schemas.microsoft.com/office/drawing/2014/main" id="{BF455E2A-C8F2-491B-8C93-C779AAFEE750}"/>
              </a:ext>
            </a:extLst>
          </p:cNvPr>
          <p:cNvPicPr>
            <a:picLocks noChangeAspect="1"/>
          </p:cNvPicPr>
          <p:nvPr/>
        </p:nvPicPr>
        <p:blipFill>
          <a:blip r:embed="rId4"/>
          <a:srcRect/>
          <a:stretch/>
        </p:blipFill>
        <p:spPr>
          <a:xfrm>
            <a:off x="5747657" y="3388434"/>
            <a:ext cx="5021943" cy="3245688"/>
          </a:xfrm>
          <a:prstGeom prst="rect">
            <a:avLst/>
          </a:prstGeom>
        </p:spPr>
      </p:pic>
    </p:spTree>
    <p:extLst>
      <p:ext uri="{BB962C8B-B14F-4D97-AF65-F5344CB8AC3E}">
        <p14:creationId xmlns:p14="http://schemas.microsoft.com/office/powerpoint/2010/main" val="856858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Research Question 2</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The second research question, is a result reported in the literature, the “80-20 rule”, suggesting that 80% of the schema changes are obtained in the first 20% of the projects’ life.</a:t>
            </a:r>
          </a:p>
          <a:p>
            <a:endParaRPr lang="en-US" sz="2400" dirty="0"/>
          </a:p>
          <a:p>
            <a:pPr marL="285750" indent="-285750">
              <a:buFont typeface="Arial" panose="020B0604020202020204" pitchFamily="34" charset="0"/>
              <a:buChar char="•"/>
            </a:pPr>
            <a:r>
              <a:rPr lang="en-US" sz="2400" dirty="0"/>
              <a:t>Is this rule applicable to a large number of projects?</a:t>
            </a:r>
          </a:p>
          <a:p>
            <a:endParaRPr lang="en-US" sz="2400" dirty="0"/>
          </a:p>
          <a:p>
            <a:pPr marL="285750" indent="-285750">
              <a:buFont typeface="Arial" panose="020B0604020202020204" pitchFamily="34" charset="0"/>
              <a:buChar char="•"/>
            </a:pPr>
            <a:r>
              <a:rPr lang="en-US" sz="2400" dirty="0"/>
              <a:t>Expand our research:</a:t>
            </a:r>
          </a:p>
          <a:p>
            <a:pPr marL="742950" lvl="1" indent="-285750">
              <a:buFont typeface="Arial" panose="020B0604020202020204" pitchFamily="34" charset="0"/>
              <a:buChar char="•"/>
            </a:pPr>
            <a:r>
              <a:rPr lang="en-US" sz="1800" dirty="0"/>
              <a:t>Four cases, when the schema activity reaches 50%, 75%, 80% and 100%.</a:t>
            </a:r>
            <a:endParaRPr lang="el-GR" sz="44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3996748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D328E6-371C-4D80-BB9C-139BE0255F68}"/>
              </a:ext>
            </a:extLst>
          </p:cNvPr>
          <p:cNvSpPr>
            <a:spLocks noGrp="1"/>
          </p:cNvSpPr>
          <p:nvPr>
            <p:ph type="title"/>
          </p:nvPr>
        </p:nvSpPr>
        <p:spPr>
          <a:xfrm>
            <a:off x="1154954" y="264444"/>
            <a:ext cx="8825659" cy="865856"/>
          </a:xfrm>
        </p:spPr>
        <p:txBody>
          <a:bodyPr/>
          <a:lstStyle/>
          <a:p>
            <a:r>
              <a:rPr lang="en-US" dirty="0"/>
              <a:t>Research Question </a:t>
            </a:r>
            <a:r>
              <a:rPr lang="el-GR" dirty="0"/>
              <a:t>2</a:t>
            </a:r>
          </a:p>
        </p:txBody>
      </p:sp>
      <p:sp>
        <p:nvSpPr>
          <p:cNvPr id="3" name="Θέση κειμένου 2">
            <a:extLst>
              <a:ext uri="{FF2B5EF4-FFF2-40B4-BE49-F238E27FC236}">
                <a16:creationId xmlns:a16="http://schemas.microsoft.com/office/drawing/2014/main" id="{CE6EDA07-05C3-4FF8-AFA5-73D951340C3D}"/>
              </a:ext>
            </a:extLst>
          </p:cNvPr>
          <p:cNvSpPr>
            <a:spLocks noGrp="1"/>
          </p:cNvSpPr>
          <p:nvPr>
            <p:ph type="body" sz="half" idx="2"/>
          </p:nvPr>
        </p:nvSpPr>
        <p:spPr>
          <a:xfrm>
            <a:off x="1154954" y="1130300"/>
            <a:ext cx="9284446" cy="582386"/>
          </a:xfrm>
        </p:spPr>
        <p:txBody>
          <a:bodyPr/>
          <a:lstStyle/>
          <a:p>
            <a:r>
              <a:rPr lang="en-US" sz="2400" dirty="0"/>
              <a:t>Algorithm: Computation of 80-20 rule, and more</a:t>
            </a:r>
            <a:endParaRPr lang="el-GR" sz="2400" dirty="0"/>
          </a:p>
        </p:txBody>
      </p:sp>
      <p:pic>
        <p:nvPicPr>
          <p:cNvPr id="4" name="Εικόνα 3">
            <a:extLst>
              <a:ext uri="{FF2B5EF4-FFF2-40B4-BE49-F238E27FC236}">
                <a16:creationId xmlns:a16="http://schemas.microsoft.com/office/drawing/2014/main" id="{87E56B28-1745-40B4-B04B-821B842ED2A3}"/>
              </a:ext>
            </a:extLst>
          </p:cNvPr>
          <p:cNvPicPr>
            <a:picLocks noChangeAspect="1"/>
          </p:cNvPicPr>
          <p:nvPr/>
        </p:nvPicPr>
        <p:blipFill>
          <a:blip r:embed="rId2"/>
          <a:stretch>
            <a:fillRect/>
          </a:stretch>
        </p:blipFill>
        <p:spPr>
          <a:xfrm>
            <a:off x="10439400" y="264444"/>
            <a:ext cx="666790" cy="865856"/>
          </a:xfrm>
          <a:prstGeom prst="rect">
            <a:avLst/>
          </a:prstGeom>
        </p:spPr>
      </p:pic>
      <p:graphicFrame>
        <p:nvGraphicFramePr>
          <p:cNvPr id="7" name="Πίνακας 6">
            <a:extLst>
              <a:ext uri="{FF2B5EF4-FFF2-40B4-BE49-F238E27FC236}">
                <a16:creationId xmlns:a16="http://schemas.microsoft.com/office/drawing/2014/main" id="{00B7D21F-2FFA-428F-AF5B-A3A0A4F70923}"/>
              </a:ext>
            </a:extLst>
          </p:cNvPr>
          <p:cNvGraphicFramePr>
            <a:graphicFrameLocks noGrp="1"/>
          </p:cNvGraphicFramePr>
          <p:nvPr>
            <p:extLst>
              <p:ext uri="{D42A27DB-BD31-4B8C-83A1-F6EECF244321}">
                <p14:modId xmlns:p14="http://schemas.microsoft.com/office/powerpoint/2010/main" val="3497223217"/>
              </p:ext>
            </p:extLst>
          </p:nvPr>
        </p:nvGraphicFramePr>
        <p:xfrm>
          <a:off x="5076865" y="1712692"/>
          <a:ext cx="6029325" cy="4978400"/>
        </p:xfrm>
        <a:graphic>
          <a:graphicData uri="http://schemas.openxmlformats.org/drawingml/2006/table">
            <a:tbl>
              <a:tblPr/>
              <a:tblGrid>
                <a:gridCol w="6029325">
                  <a:extLst>
                    <a:ext uri="{9D8B030D-6E8A-4147-A177-3AD203B41FA5}">
                      <a16:colId xmlns:a16="http://schemas.microsoft.com/office/drawing/2014/main" val="3942354157"/>
                    </a:ext>
                  </a:extLst>
                </a:gridCol>
              </a:tblGrid>
              <a:tr h="305054">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for each taxon txn:</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09086532"/>
                  </a:ext>
                </a:extLst>
              </a:tr>
              <a:tr h="305054">
                <a:tc>
                  <a:txBody>
                    <a:bodyPr/>
                    <a:lstStyle/>
                    <a:p>
                      <a:pPr algn="just">
                        <a:lnSpc>
                          <a:spcPct val="140000"/>
                        </a:lnSpc>
                      </a:pPr>
                      <a:r>
                        <a:rPr lang="en-US"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for each project prj:</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309907063"/>
                  </a:ext>
                </a:extLst>
              </a:tr>
              <a:tr h="305054">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time = [0, 0, 0, 0];   </a:t>
                      </a:r>
                      <a:r>
                        <a:rPr lang="el-GR"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for [50%, 75%, 80%, 100%]</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861064348"/>
                  </a:ext>
                </a:extLst>
              </a:tr>
              <a:tr h="305054">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for each month m in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prjLife</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688700973"/>
                  </a:ext>
                </a:extLst>
              </a:tr>
              <a:tr h="305054">
                <a:tc>
                  <a:txBody>
                    <a:bodyPr/>
                    <a:lstStyle/>
                    <a:p>
                      <a:pPr algn="just">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if (cumulSchActivity = 1.0):</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171839264"/>
                  </a:ext>
                </a:extLst>
              </a:tr>
              <a:tr h="305054">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time[3]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cumulPTime</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465122266"/>
                  </a:ext>
                </a:extLst>
              </a:tr>
              <a:tr h="305054">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else if (cumulSchActivity ≥ 0.8):</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728615708"/>
                  </a:ext>
                </a:extLst>
              </a:tr>
              <a:tr h="305054">
                <a:tc>
                  <a:txBody>
                    <a:bodyPr/>
                    <a:lstStyle/>
                    <a:p>
                      <a:pPr algn="just">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time[2]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cumulPTime</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882874486"/>
                  </a:ext>
                </a:extLst>
              </a:tr>
              <a:tr h="305054">
                <a:tc>
                  <a:txBody>
                    <a:bodyPr/>
                    <a:lstStyle/>
                    <a:p>
                      <a:pPr algn="just">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else if (cumulSchActivity ≥ 0.75):</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404471557"/>
                  </a:ext>
                </a:extLst>
              </a:tr>
              <a:tr h="305054">
                <a:tc>
                  <a:txBody>
                    <a:bodyPr/>
                    <a:lstStyle/>
                    <a:p>
                      <a:pPr algn="just">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time[1] = </a:t>
                      </a:r>
                      <a:r>
                        <a:rPr lang="en-US" sz="1600" dirty="0" err="1">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cumulPTime</a:t>
                      </a: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350152944"/>
                  </a:ext>
                </a:extLst>
              </a:tr>
              <a:tr h="305054">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else if (cumulSchActivity ≥ 0.5):</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864808456"/>
                  </a:ext>
                </a:extLst>
              </a:tr>
              <a:tr h="305054">
                <a:tc>
                  <a:txBody>
                    <a:bodyPr/>
                    <a:lstStyle/>
                    <a:p>
                      <a:pPr algn="l">
                        <a:lnSpc>
                          <a:spcPct val="140000"/>
                        </a:lnSpc>
                      </a:pPr>
                      <a:r>
                        <a:rPr lang="en-US" sz="1600" dirty="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time[0] = cumulPTime;</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473878840"/>
                  </a:ext>
                </a:extLst>
              </a:tr>
              <a:tr h="305054">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end if</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1534742796"/>
                  </a:ext>
                </a:extLst>
              </a:tr>
              <a:tr h="305054">
                <a:tc>
                  <a:txBody>
                    <a:bodyPr/>
                    <a:lstStyle/>
                    <a:p>
                      <a:pPr algn="just">
                        <a:lnSpc>
                          <a:spcPct val="140000"/>
                        </a:lnSpc>
                      </a:pPr>
                      <a:r>
                        <a:rPr lang="en-US"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a:t>
                      </a:r>
                      <a:r>
                        <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 </a:t>
                      </a:r>
                      <a:r>
                        <a:rPr lang="en-US"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2790805626"/>
                  </a:ext>
                </a:extLst>
              </a:tr>
              <a:tr h="305054">
                <a:tc>
                  <a:txBody>
                    <a:bodyPr/>
                    <a:lstStyle/>
                    <a:p>
                      <a:pPr algn="l">
                        <a:lnSpc>
                          <a:spcPct val="140000"/>
                        </a:lnSpc>
                      </a:pPr>
                      <a:r>
                        <a:rPr lang="en-US" sz="1600">
                          <a:solidFill>
                            <a:schemeClr val="tx1">
                              <a:lumMod val="85000"/>
                            </a:schemeClr>
                          </a:solidFill>
                          <a:effectLst/>
                          <a:latin typeface="GFS Didot" panose="02000500000000020003" pitchFamily="2" charset="-95"/>
                          <a:ea typeface="Cambria Math" panose="02040503050406030204" pitchFamily="18" charset="0"/>
                          <a:cs typeface="Cambria Math" panose="02040503050406030204" pitchFamily="18" charset="0"/>
                        </a:rPr>
                        <a:t>    </a:t>
                      </a:r>
                      <a:r>
                        <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 </a:t>
                      </a:r>
                      <a:r>
                        <a:rPr lang="en-US"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60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a:noFill/>
                    </a:lnB>
                  </a:tcPr>
                </a:tc>
                <a:extLst>
                  <a:ext uri="{0D108BD9-81ED-4DB2-BD59-A6C34878D82A}">
                    <a16:rowId xmlns:a16="http://schemas.microsoft.com/office/drawing/2014/main" val="3274453668"/>
                  </a:ext>
                </a:extLst>
              </a:tr>
              <a:tr h="305054">
                <a:tc>
                  <a:txBody>
                    <a:bodyPr/>
                    <a:lstStyle/>
                    <a:p>
                      <a:pPr algn="l">
                        <a:lnSpc>
                          <a:spcPct val="140000"/>
                        </a:lnSpc>
                      </a:pPr>
                      <a:r>
                        <a:rPr lang="el-GR" sz="1600" dirty="0" err="1">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end</a:t>
                      </a:r>
                      <a:r>
                        <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 </a:t>
                      </a:r>
                      <a:r>
                        <a:rPr lang="en-US"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rPr>
                        <a:t>for</a:t>
                      </a:r>
                      <a:endParaRPr lang="el-GR" sz="1600" dirty="0">
                        <a:solidFill>
                          <a:schemeClr val="tx1">
                            <a:lumMod val="85000"/>
                          </a:schemeClr>
                        </a:solidFill>
                        <a:effectLst/>
                        <a:latin typeface="GFS Didot" panose="02000500000000020003" pitchFamily="2" charset="-95"/>
                        <a:ea typeface="GFS Didot" panose="02000500000000020003" pitchFamily="2" charset="-95"/>
                        <a:cs typeface="GFS Didot" panose="02000500000000020003" pitchFamily="2" charset="-95"/>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136615"/>
                  </a:ext>
                </a:extLst>
              </a:tr>
            </a:tbl>
          </a:graphicData>
        </a:graphic>
      </p:graphicFrame>
      <p:sp>
        <p:nvSpPr>
          <p:cNvPr id="10" name="TextBox 9">
            <a:extLst>
              <a:ext uri="{FF2B5EF4-FFF2-40B4-BE49-F238E27FC236}">
                <a16:creationId xmlns:a16="http://schemas.microsoft.com/office/drawing/2014/main" id="{7BB83281-6479-4332-88B9-9A7348A42CFF}"/>
              </a:ext>
            </a:extLst>
          </p:cNvPr>
          <p:cNvSpPr txBox="1"/>
          <p:nvPr/>
        </p:nvSpPr>
        <p:spPr>
          <a:xfrm>
            <a:off x="1154954" y="2578542"/>
            <a:ext cx="3837960" cy="2862322"/>
          </a:xfrm>
          <a:prstGeom prst="rect">
            <a:avLst/>
          </a:prstGeom>
          <a:noFill/>
        </p:spPr>
        <p:txBody>
          <a:bodyPr wrap="square" rtlCol="0">
            <a:spAutoFit/>
          </a:bodyPr>
          <a:lstStyle/>
          <a:p>
            <a:r>
              <a:rPr lang="en-US" sz="2000" dirty="0"/>
              <a:t>The algorithm tracks when the cumulative schema activity passed the barriers.</a:t>
            </a:r>
          </a:p>
          <a:p>
            <a:endParaRPr lang="en-US" sz="2000" dirty="0"/>
          </a:p>
          <a:p>
            <a:r>
              <a:rPr lang="en-US" sz="2000" dirty="0"/>
              <a:t>E.g. </a:t>
            </a:r>
            <a:r>
              <a:rPr lang="en-US" sz="2000" dirty="0" err="1"/>
              <a:t>cumulSchActivity</a:t>
            </a:r>
            <a:r>
              <a:rPr lang="en-US" sz="2000" dirty="0"/>
              <a:t> in month </a:t>
            </a:r>
            <a:r>
              <a:rPr lang="en-US" sz="2000" dirty="0" err="1"/>
              <a:t>i</a:t>
            </a:r>
            <a:r>
              <a:rPr lang="en-US" sz="2000" dirty="0"/>
              <a:t> was 35%</a:t>
            </a:r>
          </a:p>
          <a:p>
            <a:r>
              <a:rPr lang="en-US" sz="2000" dirty="0"/>
              <a:t>in month i+1 was 56% =&gt;</a:t>
            </a:r>
          </a:p>
          <a:p>
            <a:r>
              <a:rPr lang="en-US" sz="2000" dirty="0" err="1"/>
              <a:t>prj</a:t>
            </a:r>
            <a:r>
              <a:rPr lang="en-US" sz="2000" dirty="0"/>
              <a:t> life time that passed the 50% is the i+1 month.</a:t>
            </a:r>
          </a:p>
        </p:txBody>
      </p:sp>
    </p:spTree>
    <p:extLst>
      <p:ext uri="{BB962C8B-B14F-4D97-AF65-F5344CB8AC3E}">
        <p14:creationId xmlns:p14="http://schemas.microsoft.com/office/powerpoint/2010/main" val="3668789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Research Question 2</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lnSpcReduction="10000"/>
          </a:bodyPr>
          <a:lstStyle/>
          <a:p>
            <a:pPr marL="285750" indent="-285750">
              <a:buFont typeface="Arial" panose="020B0604020202020204" pitchFamily="34" charset="0"/>
              <a:buChar char="•"/>
            </a:pPr>
            <a:r>
              <a:rPr lang="en-US" sz="2400" dirty="0"/>
              <a:t>For each schema activity barrier, we computed the cumulative time it reached it.</a:t>
            </a:r>
          </a:p>
          <a:p>
            <a:pPr marL="285750" indent="-285750">
              <a:buFont typeface="Arial" panose="020B0604020202020204" pitchFamily="34" charset="0"/>
              <a:buChar char="•"/>
            </a:pPr>
            <a:r>
              <a:rPr lang="en-US" sz="2400" dirty="0"/>
              <a:t>For the project time, we also used 4 barriers.</a:t>
            </a:r>
          </a:p>
          <a:p>
            <a:pPr marL="742950" lvl="1" indent="-285750">
              <a:buFont typeface="Arial" panose="020B0604020202020204" pitchFamily="34" charset="0"/>
              <a:buChar char="•"/>
            </a:pPr>
            <a:r>
              <a:rPr lang="en-US" sz="1800" dirty="0"/>
              <a:t>These are 20% - 50% - 80% and 100%.</a:t>
            </a:r>
          </a:p>
          <a:p>
            <a:pPr marL="285750" indent="-285750">
              <a:buFont typeface="Arial" panose="020B0604020202020204" pitchFamily="34" charset="0"/>
              <a:buChar char="•"/>
            </a:pPr>
            <a:r>
              <a:rPr lang="en-US" sz="2400" dirty="0"/>
              <a:t>Bar charts with 4 groups.</a:t>
            </a:r>
          </a:p>
          <a:p>
            <a:pPr marL="742950" lvl="1" indent="-285750">
              <a:buFont typeface="Arial" panose="020B0604020202020204" pitchFamily="34" charset="0"/>
              <a:buChar char="•"/>
            </a:pPr>
            <a:r>
              <a:rPr lang="en-US" sz="1800" dirty="0"/>
              <a:t>Each group represent the schema activity.</a:t>
            </a:r>
          </a:p>
          <a:p>
            <a:pPr marL="742950" lvl="1" indent="-285750">
              <a:buFont typeface="Arial" panose="020B0604020202020204" pitchFamily="34" charset="0"/>
              <a:buChar char="•"/>
            </a:pPr>
            <a:r>
              <a:rPr lang="en-US" sz="1800" dirty="0"/>
              <a:t>In each group are 4 bars, one for each project activity.</a:t>
            </a:r>
          </a:p>
          <a:p>
            <a:pPr marL="285750" indent="-285750">
              <a:buFont typeface="Arial" panose="020B0604020202020204" pitchFamily="34" charset="0"/>
              <a:buChar char="•"/>
            </a:pPr>
            <a:r>
              <a:rPr lang="en-US" sz="2400" dirty="0"/>
              <a:t>The horizontal axis (x) refers to the percentage of schema activity measured.</a:t>
            </a:r>
          </a:p>
          <a:p>
            <a:pPr marL="285750" indent="-285750">
              <a:buFont typeface="Arial" panose="020B0604020202020204" pitchFamily="34" charset="0"/>
              <a:buChar char="•"/>
            </a:pPr>
            <a:r>
              <a:rPr lang="en-US" sz="2400" dirty="0"/>
              <a:t>The series refers to the range of project lifetime within which this activity was obtained.</a:t>
            </a:r>
            <a:endParaRPr lang="el-GR" sz="3200" dirty="0"/>
          </a:p>
          <a:p>
            <a:pPr marL="285750" indent="-285750">
              <a:buFont typeface="Arial" panose="020B0604020202020204" pitchFamily="34" charset="0"/>
              <a:buChar char="•"/>
            </a:pPr>
            <a:r>
              <a:rPr lang="en-US" sz="2400" dirty="0"/>
              <a:t>The vertical axis (y) counts how many projects refer to this combination.</a:t>
            </a:r>
            <a:endParaRPr lang="el-GR" sz="24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358409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90D974-447E-42CD-89E8-94EF0DC8C643}"/>
              </a:ext>
            </a:extLst>
          </p:cNvPr>
          <p:cNvSpPr>
            <a:spLocks noGrp="1"/>
          </p:cNvSpPr>
          <p:nvPr>
            <p:ph type="title"/>
          </p:nvPr>
        </p:nvSpPr>
        <p:spPr>
          <a:xfrm>
            <a:off x="1154954" y="264444"/>
            <a:ext cx="8825659" cy="865856"/>
          </a:xfrm>
        </p:spPr>
        <p:txBody>
          <a:bodyPr/>
          <a:lstStyle/>
          <a:p>
            <a:r>
              <a:rPr lang="en-US" dirty="0"/>
              <a:t>Aims and Objective</a:t>
            </a:r>
            <a:endParaRPr lang="el-GR" dirty="0"/>
          </a:p>
        </p:txBody>
      </p:sp>
      <p:sp>
        <p:nvSpPr>
          <p:cNvPr id="3" name="Θέση κειμένου 2">
            <a:extLst>
              <a:ext uri="{FF2B5EF4-FFF2-40B4-BE49-F238E27FC236}">
                <a16:creationId xmlns:a16="http://schemas.microsoft.com/office/drawing/2014/main" id="{D6AA2BDE-D13C-4160-9DB0-DFAED93C0303}"/>
              </a:ext>
            </a:extLst>
          </p:cNvPr>
          <p:cNvSpPr>
            <a:spLocks noGrp="1"/>
          </p:cNvSpPr>
          <p:nvPr>
            <p:ph type="body" sz="half" idx="2"/>
          </p:nvPr>
        </p:nvSpPr>
        <p:spPr>
          <a:xfrm>
            <a:off x="1154954" y="1130300"/>
            <a:ext cx="9284446" cy="4889500"/>
          </a:xfrm>
        </p:spPr>
        <p:txBody>
          <a:bodyPr>
            <a:normAutofit/>
          </a:bodyPr>
          <a:lstStyle/>
          <a:p>
            <a:pPr marL="285750" indent="-285750">
              <a:buFont typeface="Arial" panose="020B0604020202020204" pitchFamily="34" charset="0"/>
              <a:buChar char="•"/>
            </a:pPr>
            <a:r>
              <a:rPr lang="en-US" sz="2400" dirty="0"/>
              <a:t>Study the schema and software co-evolution using a large collection of projects.</a:t>
            </a:r>
          </a:p>
          <a:p>
            <a:pPr marL="285750" indent="-285750">
              <a:buFont typeface="Arial" panose="020B0604020202020204" pitchFamily="34" charset="0"/>
              <a:buChar char="•"/>
            </a:pPr>
            <a:r>
              <a:rPr lang="en-US" sz="2400" dirty="0"/>
              <a:t>Manual analysis to better understand co-evolution and  history.</a:t>
            </a:r>
          </a:p>
          <a:p>
            <a:pPr marL="285750" indent="-285750">
              <a:buFont typeface="Arial" panose="020B0604020202020204" pitchFamily="34" charset="0"/>
              <a:buChar char="•"/>
            </a:pPr>
            <a:r>
              <a:rPr lang="en-US" sz="2400" dirty="0"/>
              <a:t>Create a tool to automate the process.</a:t>
            </a:r>
          </a:p>
          <a:p>
            <a:pPr marL="285750" indent="-285750">
              <a:buFont typeface="Arial" panose="020B0604020202020204" pitchFamily="34" charset="0"/>
              <a:buChar char="•"/>
            </a:pPr>
            <a:r>
              <a:rPr lang="en-US" sz="2400" dirty="0"/>
              <a:t>Introduce 2 research question and present our findings.</a:t>
            </a:r>
          </a:p>
          <a:p>
            <a:pPr marL="742950" lvl="1" indent="-285750">
              <a:buFont typeface="Arial" panose="020B0604020202020204" pitchFamily="34" charset="0"/>
              <a:buChar char="•"/>
            </a:pPr>
            <a:r>
              <a:rPr lang="en-US" sz="1800" b="1" dirty="0"/>
              <a:t>Research Question 1</a:t>
            </a:r>
            <a:r>
              <a:rPr lang="en-US" sz="1800" dirty="0"/>
              <a:t>: What percentage of the projects demonstrates a "hand-in-hand" co-evolution?</a:t>
            </a:r>
          </a:p>
          <a:p>
            <a:pPr marL="742950" lvl="1" indent="-285750">
              <a:buFont typeface="Arial" panose="020B0604020202020204" pitchFamily="34" charset="0"/>
              <a:buChar char="•"/>
            </a:pPr>
            <a:r>
              <a:rPr lang="en-US" sz="1800" b="1" dirty="0"/>
              <a:t>Research Question 2</a:t>
            </a:r>
            <a:r>
              <a:rPr lang="en-US" sz="1800" dirty="0"/>
              <a:t>: What percentage of projects demonstrates the 80-20 rule reported in the literature.</a:t>
            </a:r>
          </a:p>
        </p:txBody>
      </p:sp>
      <p:pic>
        <p:nvPicPr>
          <p:cNvPr id="4" name="Εικόνα 3">
            <a:extLst>
              <a:ext uri="{FF2B5EF4-FFF2-40B4-BE49-F238E27FC236}">
                <a16:creationId xmlns:a16="http://schemas.microsoft.com/office/drawing/2014/main" id="{36728946-2A48-4D18-9C5C-865FFBC8C876}"/>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755363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9284446" cy="865856"/>
          </a:xfrm>
        </p:spPr>
        <p:txBody>
          <a:bodyPr/>
          <a:lstStyle/>
          <a:p>
            <a:r>
              <a:rPr lang="en-US" dirty="0"/>
              <a:t>Research Question 2 - Results</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5" y="1130300"/>
            <a:ext cx="5942532" cy="5463256"/>
          </a:xfrm>
        </p:spPr>
        <p:txBody>
          <a:bodyPr>
            <a:normAutofit/>
          </a:bodyPr>
          <a:lstStyle/>
          <a:p>
            <a:r>
              <a:rPr lang="en-US" sz="2400" dirty="0"/>
              <a:t>For example, the x-axis value 80% (meaning that we measure when 80% of evolutionary activity was reached), we see that out of the 65 projects, 37 of them completed this 80% of activity within 20% of their project lifetime (the blue bar), 9 of them completed this 80% of activity between 21%-50% of their lifetime, 7 of them between 51% - 80% of their lifetime, and 12 of them between 81%-100% of their lifetime. </a:t>
            </a:r>
            <a:endParaRPr lang="el-GR" sz="32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7EE0B791-EA1A-4349-927F-9CAD27E9FCF0}"/>
              </a:ext>
            </a:extLst>
          </p:cNvPr>
          <p:cNvPicPr>
            <a:picLocks noChangeAspect="1"/>
          </p:cNvPicPr>
          <p:nvPr/>
        </p:nvPicPr>
        <p:blipFill>
          <a:blip r:embed="rId3"/>
          <a:stretch>
            <a:fillRect/>
          </a:stretch>
        </p:blipFill>
        <p:spPr>
          <a:xfrm>
            <a:off x="7097487" y="2208526"/>
            <a:ext cx="4595227" cy="3446420"/>
          </a:xfrm>
          <a:prstGeom prst="rect">
            <a:avLst/>
          </a:prstGeom>
        </p:spPr>
      </p:pic>
    </p:spTree>
    <p:extLst>
      <p:ext uri="{BB962C8B-B14F-4D97-AF65-F5344CB8AC3E}">
        <p14:creationId xmlns:p14="http://schemas.microsoft.com/office/powerpoint/2010/main" val="1826840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40F5FA-7AA0-4494-95A8-F51B05E63A71}"/>
              </a:ext>
            </a:extLst>
          </p:cNvPr>
          <p:cNvSpPr>
            <a:spLocks noGrp="1"/>
          </p:cNvSpPr>
          <p:nvPr>
            <p:ph type="title"/>
          </p:nvPr>
        </p:nvSpPr>
        <p:spPr>
          <a:xfrm>
            <a:off x="464457" y="264444"/>
            <a:ext cx="9974943" cy="865856"/>
          </a:xfrm>
        </p:spPr>
        <p:txBody>
          <a:bodyPr/>
          <a:lstStyle/>
          <a:p>
            <a:r>
              <a:rPr lang="en-US" dirty="0"/>
              <a:t>Research Question 2 - Results</a:t>
            </a:r>
            <a:endParaRPr lang="el-GR" dirty="0"/>
          </a:p>
        </p:txBody>
      </p:sp>
      <p:sp>
        <p:nvSpPr>
          <p:cNvPr id="3" name="Θέση κειμένου 2">
            <a:extLst>
              <a:ext uri="{FF2B5EF4-FFF2-40B4-BE49-F238E27FC236}">
                <a16:creationId xmlns:a16="http://schemas.microsoft.com/office/drawing/2014/main" id="{875C5BA9-7B27-4778-80DB-4CF782A46C07}"/>
              </a:ext>
            </a:extLst>
          </p:cNvPr>
          <p:cNvSpPr>
            <a:spLocks noGrp="1"/>
          </p:cNvSpPr>
          <p:nvPr>
            <p:ph type="body" sz="half" idx="2"/>
          </p:nvPr>
        </p:nvSpPr>
        <p:spPr>
          <a:xfrm>
            <a:off x="1134828" y="3294062"/>
            <a:ext cx="9582185" cy="369332"/>
          </a:xfrm>
        </p:spPr>
        <p:txBody>
          <a:bodyPr>
            <a:normAutofit/>
          </a:bodyPr>
          <a:lstStyle/>
          <a:p>
            <a:r>
              <a:rPr lang="en-US" dirty="0"/>
              <a:t>		     (a)						       (b)							(c)</a:t>
            </a:r>
            <a:endParaRPr lang="el-GR" dirty="0"/>
          </a:p>
        </p:txBody>
      </p:sp>
      <p:pic>
        <p:nvPicPr>
          <p:cNvPr id="4" name="Εικόνα 3">
            <a:extLst>
              <a:ext uri="{FF2B5EF4-FFF2-40B4-BE49-F238E27FC236}">
                <a16:creationId xmlns:a16="http://schemas.microsoft.com/office/drawing/2014/main" id="{C4496BE6-181D-4956-A7FA-E112CD2B07A2}"/>
              </a:ext>
            </a:extLst>
          </p:cNvPr>
          <p:cNvPicPr>
            <a:picLocks noChangeAspect="1"/>
          </p:cNvPicPr>
          <p:nvPr/>
        </p:nvPicPr>
        <p:blipFill>
          <a:blip r:embed="rId2"/>
          <a:stretch>
            <a:fillRect/>
          </a:stretch>
        </p:blipFill>
        <p:spPr>
          <a:xfrm>
            <a:off x="10439400" y="264444"/>
            <a:ext cx="666790" cy="865856"/>
          </a:xfrm>
          <a:prstGeom prst="rect">
            <a:avLst/>
          </a:prstGeom>
        </p:spPr>
      </p:pic>
      <p:sp>
        <p:nvSpPr>
          <p:cNvPr id="11" name="Ορθογώνιο 10">
            <a:extLst>
              <a:ext uri="{FF2B5EF4-FFF2-40B4-BE49-F238E27FC236}">
                <a16:creationId xmlns:a16="http://schemas.microsoft.com/office/drawing/2014/main" id="{826887F5-9BA4-442D-89DD-D5AE83A26849}"/>
              </a:ext>
            </a:extLst>
          </p:cNvPr>
          <p:cNvSpPr/>
          <p:nvPr/>
        </p:nvSpPr>
        <p:spPr>
          <a:xfrm>
            <a:off x="1079044" y="5762908"/>
            <a:ext cx="9582187" cy="369332"/>
          </a:xfrm>
          <a:prstGeom prst="rect">
            <a:avLst/>
          </a:prstGeom>
        </p:spPr>
        <p:txBody>
          <a:bodyPr wrap="square">
            <a:spAutoFit/>
          </a:bodyPr>
          <a:lstStyle/>
          <a:p>
            <a:r>
              <a:rPr lang="en-US" dirty="0"/>
              <a:t>		     (d)						       (e)							(f)</a:t>
            </a:r>
            <a:endParaRPr lang="el-GR" dirty="0"/>
          </a:p>
        </p:txBody>
      </p:sp>
      <p:sp>
        <p:nvSpPr>
          <p:cNvPr id="12" name="TextBox 11">
            <a:extLst>
              <a:ext uri="{FF2B5EF4-FFF2-40B4-BE49-F238E27FC236}">
                <a16:creationId xmlns:a16="http://schemas.microsoft.com/office/drawing/2014/main" id="{04C25D7B-DF73-4048-949F-89D30696F675}"/>
              </a:ext>
            </a:extLst>
          </p:cNvPr>
          <p:cNvSpPr txBox="1"/>
          <p:nvPr/>
        </p:nvSpPr>
        <p:spPr>
          <a:xfrm>
            <a:off x="681499" y="6132240"/>
            <a:ext cx="10726730" cy="646331"/>
          </a:xfrm>
          <a:prstGeom prst="rect">
            <a:avLst/>
          </a:prstGeom>
          <a:noFill/>
        </p:spPr>
        <p:txBody>
          <a:bodyPr wrap="square" rtlCol="0">
            <a:spAutoFit/>
          </a:bodyPr>
          <a:lstStyle/>
          <a:p>
            <a:pPr algn="ctr"/>
            <a:r>
              <a:rPr lang="en-US" dirty="0"/>
              <a:t>When (in %) each project reached a specific schema activity for the taxa: (a) FROZEN, (b) ALMOST FROZEN, (c) </a:t>
            </a:r>
            <a:r>
              <a:rPr lang="en-US" dirty="0" err="1"/>
              <a:t>FocusedShot</a:t>
            </a:r>
            <a:r>
              <a:rPr lang="en-US" dirty="0"/>
              <a:t> n FROZEN, (d) MODERATE, (e) </a:t>
            </a:r>
            <a:r>
              <a:rPr lang="en-US" dirty="0" err="1"/>
              <a:t>FocudesShot</a:t>
            </a:r>
            <a:r>
              <a:rPr lang="en-US" dirty="0"/>
              <a:t> n LOW, (f) ACTIVE</a:t>
            </a:r>
            <a:endParaRPr lang="el-GR" dirty="0"/>
          </a:p>
        </p:txBody>
      </p:sp>
      <p:pic>
        <p:nvPicPr>
          <p:cNvPr id="6" name="Εικόνα 5">
            <a:extLst>
              <a:ext uri="{FF2B5EF4-FFF2-40B4-BE49-F238E27FC236}">
                <a16:creationId xmlns:a16="http://schemas.microsoft.com/office/drawing/2014/main" id="{6B5BC6D3-63DB-447C-BE12-4AF80061C831}"/>
              </a:ext>
            </a:extLst>
          </p:cNvPr>
          <p:cNvPicPr>
            <a:picLocks noChangeAspect="1"/>
          </p:cNvPicPr>
          <p:nvPr/>
        </p:nvPicPr>
        <p:blipFill>
          <a:blip r:embed="rId3"/>
          <a:srcRect/>
          <a:stretch/>
        </p:blipFill>
        <p:spPr>
          <a:xfrm>
            <a:off x="1079042" y="1267379"/>
            <a:ext cx="3039669" cy="2022111"/>
          </a:xfrm>
          <a:prstGeom prst="rect">
            <a:avLst/>
          </a:prstGeom>
        </p:spPr>
      </p:pic>
      <p:pic>
        <p:nvPicPr>
          <p:cNvPr id="8" name="Εικόνα 7">
            <a:extLst>
              <a:ext uri="{FF2B5EF4-FFF2-40B4-BE49-F238E27FC236}">
                <a16:creationId xmlns:a16="http://schemas.microsoft.com/office/drawing/2014/main" id="{E621A281-648D-4321-B920-1C28B25A5E85}"/>
              </a:ext>
            </a:extLst>
          </p:cNvPr>
          <p:cNvPicPr>
            <a:picLocks noChangeAspect="1"/>
          </p:cNvPicPr>
          <p:nvPr/>
        </p:nvPicPr>
        <p:blipFill>
          <a:blip r:embed="rId4"/>
          <a:srcRect/>
          <a:stretch/>
        </p:blipFill>
        <p:spPr>
          <a:xfrm>
            <a:off x="4350298" y="1245629"/>
            <a:ext cx="3039669" cy="2043861"/>
          </a:xfrm>
          <a:prstGeom prst="rect">
            <a:avLst/>
          </a:prstGeom>
        </p:spPr>
      </p:pic>
      <p:pic>
        <p:nvPicPr>
          <p:cNvPr id="10" name="Εικόνα 9">
            <a:extLst>
              <a:ext uri="{FF2B5EF4-FFF2-40B4-BE49-F238E27FC236}">
                <a16:creationId xmlns:a16="http://schemas.microsoft.com/office/drawing/2014/main" id="{CF5638A9-A4AA-4552-A00A-E7DE6C0CECF5}"/>
              </a:ext>
            </a:extLst>
          </p:cNvPr>
          <p:cNvPicPr>
            <a:picLocks noChangeAspect="1"/>
          </p:cNvPicPr>
          <p:nvPr/>
        </p:nvPicPr>
        <p:blipFill>
          <a:blip r:embed="rId5"/>
          <a:srcRect/>
          <a:stretch/>
        </p:blipFill>
        <p:spPr>
          <a:xfrm>
            <a:off x="7673051" y="1245629"/>
            <a:ext cx="2988178" cy="2043861"/>
          </a:xfrm>
          <a:prstGeom prst="rect">
            <a:avLst/>
          </a:prstGeom>
        </p:spPr>
      </p:pic>
      <p:pic>
        <p:nvPicPr>
          <p:cNvPr id="20" name="Εικόνα 19">
            <a:extLst>
              <a:ext uri="{FF2B5EF4-FFF2-40B4-BE49-F238E27FC236}">
                <a16:creationId xmlns:a16="http://schemas.microsoft.com/office/drawing/2014/main" id="{6A2813D0-B52A-4AD6-B405-1C5081B3CE55}"/>
              </a:ext>
            </a:extLst>
          </p:cNvPr>
          <p:cNvPicPr>
            <a:picLocks noChangeAspect="1"/>
          </p:cNvPicPr>
          <p:nvPr/>
        </p:nvPicPr>
        <p:blipFill>
          <a:blip r:embed="rId6"/>
          <a:srcRect/>
          <a:stretch/>
        </p:blipFill>
        <p:spPr>
          <a:xfrm>
            <a:off x="963249" y="3734085"/>
            <a:ext cx="3155462" cy="2028824"/>
          </a:xfrm>
          <a:prstGeom prst="rect">
            <a:avLst/>
          </a:prstGeom>
        </p:spPr>
      </p:pic>
      <p:pic>
        <p:nvPicPr>
          <p:cNvPr id="22" name="Εικόνα 21">
            <a:extLst>
              <a:ext uri="{FF2B5EF4-FFF2-40B4-BE49-F238E27FC236}">
                <a16:creationId xmlns:a16="http://schemas.microsoft.com/office/drawing/2014/main" id="{CE6E7586-4FC4-4C8E-9C82-E8C0D560DAEA}"/>
              </a:ext>
            </a:extLst>
          </p:cNvPr>
          <p:cNvPicPr>
            <a:picLocks noChangeAspect="1"/>
          </p:cNvPicPr>
          <p:nvPr/>
        </p:nvPicPr>
        <p:blipFill>
          <a:blip r:embed="rId7"/>
          <a:srcRect/>
          <a:stretch/>
        </p:blipFill>
        <p:spPr>
          <a:xfrm>
            <a:off x="4350297" y="3734085"/>
            <a:ext cx="3039669" cy="2024252"/>
          </a:xfrm>
          <a:prstGeom prst="rect">
            <a:avLst/>
          </a:prstGeom>
        </p:spPr>
      </p:pic>
      <p:pic>
        <p:nvPicPr>
          <p:cNvPr id="24" name="Εικόνα 23">
            <a:extLst>
              <a:ext uri="{FF2B5EF4-FFF2-40B4-BE49-F238E27FC236}">
                <a16:creationId xmlns:a16="http://schemas.microsoft.com/office/drawing/2014/main" id="{E5DA7814-BB03-4F3F-B185-6A652761DD1C}"/>
              </a:ext>
            </a:extLst>
          </p:cNvPr>
          <p:cNvPicPr>
            <a:picLocks noChangeAspect="1"/>
          </p:cNvPicPr>
          <p:nvPr/>
        </p:nvPicPr>
        <p:blipFill>
          <a:blip r:embed="rId8"/>
          <a:srcRect/>
          <a:stretch/>
        </p:blipFill>
        <p:spPr>
          <a:xfrm>
            <a:off x="7673051" y="3729511"/>
            <a:ext cx="2988178" cy="2033395"/>
          </a:xfrm>
          <a:prstGeom prst="rect">
            <a:avLst/>
          </a:prstGeom>
        </p:spPr>
      </p:pic>
    </p:spTree>
    <p:extLst>
      <p:ext uri="{BB962C8B-B14F-4D97-AF65-F5344CB8AC3E}">
        <p14:creationId xmlns:p14="http://schemas.microsoft.com/office/powerpoint/2010/main" val="3609027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993DA2-4C6F-45EB-90CE-ACD14904DB7F}"/>
              </a:ext>
            </a:extLst>
          </p:cNvPr>
          <p:cNvSpPr>
            <a:spLocks noGrp="1"/>
          </p:cNvSpPr>
          <p:nvPr>
            <p:ph type="title"/>
          </p:nvPr>
        </p:nvSpPr>
        <p:spPr>
          <a:xfrm>
            <a:off x="1154954" y="264444"/>
            <a:ext cx="9284446" cy="865856"/>
          </a:xfrm>
        </p:spPr>
        <p:txBody>
          <a:bodyPr/>
          <a:lstStyle/>
          <a:p>
            <a:r>
              <a:rPr lang="en-US" dirty="0"/>
              <a:t>Research Question 2 - Results</a:t>
            </a:r>
            <a:endParaRPr lang="el-GR" dirty="0"/>
          </a:p>
        </p:txBody>
      </p:sp>
      <p:sp>
        <p:nvSpPr>
          <p:cNvPr id="3" name="Θέση κειμένου 2">
            <a:extLst>
              <a:ext uri="{FF2B5EF4-FFF2-40B4-BE49-F238E27FC236}">
                <a16:creationId xmlns:a16="http://schemas.microsoft.com/office/drawing/2014/main" id="{7C549B03-5E78-4CCB-BAA7-8796A943ADD8}"/>
              </a:ext>
            </a:extLst>
          </p:cNvPr>
          <p:cNvSpPr>
            <a:spLocks noGrp="1"/>
          </p:cNvSpPr>
          <p:nvPr>
            <p:ph type="body" sz="half" idx="2"/>
          </p:nvPr>
        </p:nvSpPr>
        <p:spPr>
          <a:xfrm>
            <a:off x="1154954" y="1130300"/>
            <a:ext cx="5739332" cy="3507456"/>
          </a:xfrm>
        </p:spPr>
        <p:txBody>
          <a:bodyPr>
            <a:normAutofit/>
          </a:bodyPr>
          <a:lstStyle/>
          <a:p>
            <a:pPr marL="285750" indent="-285750">
              <a:buFont typeface="Arial" panose="020B0604020202020204" pitchFamily="34" charset="0"/>
              <a:buChar char="•"/>
            </a:pPr>
            <a:r>
              <a:rPr lang="en-US" sz="2400" dirty="0"/>
              <a:t>It is important to understand that each group is computed separate from the other (all projects appear in every group).</a:t>
            </a:r>
          </a:p>
          <a:p>
            <a:pPr marL="285750" indent="-285750">
              <a:buFont typeface="Arial" panose="020B0604020202020204" pitchFamily="34" charset="0"/>
              <a:buChar char="•"/>
            </a:pPr>
            <a:r>
              <a:rPr lang="en-US" sz="2400" dirty="0"/>
              <a:t>For example, a project that in its 20% of life have a schema activity of 76%, is counted in both 50% and 75% groups in the same bar.</a:t>
            </a:r>
            <a:endParaRPr lang="en-US" sz="3200" dirty="0"/>
          </a:p>
        </p:txBody>
      </p:sp>
      <p:pic>
        <p:nvPicPr>
          <p:cNvPr id="4" name="Εικόνα 3">
            <a:extLst>
              <a:ext uri="{FF2B5EF4-FFF2-40B4-BE49-F238E27FC236}">
                <a16:creationId xmlns:a16="http://schemas.microsoft.com/office/drawing/2014/main" id="{FF444A1F-BEFB-492B-AD08-74F61F85AB7D}"/>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8" name="Εικόνα 7">
            <a:extLst>
              <a:ext uri="{FF2B5EF4-FFF2-40B4-BE49-F238E27FC236}">
                <a16:creationId xmlns:a16="http://schemas.microsoft.com/office/drawing/2014/main" id="{699264DA-6296-4BF2-95AC-6847E7344E2F}"/>
              </a:ext>
            </a:extLst>
          </p:cNvPr>
          <p:cNvPicPr>
            <a:picLocks noChangeAspect="1"/>
          </p:cNvPicPr>
          <p:nvPr/>
        </p:nvPicPr>
        <p:blipFill>
          <a:blip r:embed="rId3"/>
          <a:srcRect/>
          <a:stretch/>
        </p:blipFill>
        <p:spPr>
          <a:xfrm>
            <a:off x="6894286" y="1183356"/>
            <a:ext cx="5015935" cy="3454400"/>
          </a:xfrm>
          <a:prstGeom prst="rect">
            <a:avLst/>
          </a:prstGeom>
        </p:spPr>
      </p:pic>
      <p:sp>
        <p:nvSpPr>
          <p:cNvPr id="5" name="TextBox 4">
            <a:extLst>
              <a:ext uri="{FF2B5EF4-FFF2-40B4-BE49-F238E27FC236}">
                <a16:creationId xmlns:a16="http://schemas.microsoft.com/office/drawing/2014/main" id="{35F11092-987E-4FC5-ABC6-8C319E57D419}"/>
              </a:ext>
            </a:extLst>
          </p:cNvPr>
          <p:cNvSpPr txBox="1"/>
          <p:nvPr/>
        </p:nvSpPr>
        <p:spPr>
          <a:xfrm>
            <a:off x="1154954" y="4705148"/>
            <a:ext cx="10755267"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sum of the projects in each group is equal to the number of projects in the taxon (all for the overall, shown in the image.</a:t>
            </a:r>
          </a:p>
          <a:p>
            <a:endParaRPr lang="en-US" sz="2400" dirty="0"/>
          </a:p>
          <a:p>
            <a:pPr marL="342900" indent="-342900">
              <a:buFont typeface="Arial" panose="020B0604020202020204" pitchFamily="34" charset="0"/>
              <a:buChar char="•"/>
            </a:pPr>
            <a:r>
              <a:rPr lang="en-US" sz="2400" dirty="0"/>
              <a:t>The 80-20 rule is represented by the blue bar (the first 20% of the project’s life) in the 80% group.</a:t>
            </a:r>
            <a:endParaRPr lang="el-GR" sz="3200" dirty="0"/>
          </a:p>
        </p:txBody>
      </p:sp>
    </p:spTree>
    <p:extLst>
      <p:ext uri="{BB962C8B-B14F-4D97-AF65-F5344CB8AC3E}">
        <p14:creationId xmlns:p14="http://schemas.microsoft.com/office/powerpoint/2010/main" val="2114992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993DA2-4C6F-45EB-90CE-ACD14904DB7F}"/>
              </a:ext>
            </a:extLst>
          </p:cNvPr>
          <p:cNvSpPr>
            <a:spLocks noGrp="1"/>
          </p:cNvSpPr>
          <p:nvPr>
            <p:ph type="title"/>
          </p:nvPr>
        </p:nvSpPr>
        <p:spPr>
          <a:xfrm>
            <a:off x="1154954" y="264444"/>
            <a:ext cx="9284446" cy="865856"/>
          </a:xfrm>
        </p:spPr>
        <p:txBody>
          <a:bodyPr/>
          <a:lstStyle/>
          <a:p>
            <a:r>
              <a:rPr lang="en-US" dirty="0"/>
              <a:t>Research Question 2 - Results</a:t>
            </a:r>
            <a:endParaRPr lang="el-GR" dirty="0"/>
          </a:p>
        </p:txBody>
      </p:sp>
      <p:sp>
        <p:nvSpPr>
          <p:cNvPr id="3" name="Θέση κειμένου 2">
            <a:extLst>
              <a:ext uri="{FF2B5EF4-FFF2-40B4-BE49-F238E27FC236}">
                <a16:creationId xmlns:a16="http://schemas.microsoft.com/office/drawing/2014/main" id="{7C549B03-5E78-4CCB-BAA7-8796A943ADD8}"/>
              </a:ext>
            </a:extLst>
          </p:cNvPr>
          <p:cNvSpPr>
            <a:spLocks noGrp="1"/>
          </p:cNvSpPr>
          <p:nvPr>
            <p:ph type="body" sz="half" idx="2"/>
          </p:nvPr>
        </p:nvSpPr>
        <p:spPr>
          <a:xfrm>
            <a:off x="1154954" y="1923690"/>
            <a:ext cx="4409560" cy="3804009"/>
          </a:xfrm>
        </p:spPr>
        <p:txBody>
          <a:bodyPr>
            <a:normAutofit/>
          </a:bodyPr>
          <a:lstStyle/>
          <a:p>
            <a:pPr marL="285750" indent="-285750">
              <a:buFont typeface="Arial" panose="020B0604020202020204" pitchFamily="34" charset="0"/>
              <a:buChar char="•"/>
            </a:pPr>
            <a:r>
              <a:rPr lang="en-US" sz="2400" dirty="0"/>
              <a:t>We can observe that the 80-20 rule, applies to the overall of the projects, almost half of them.</a:t>
            </a:r>
          </a:p>
          <a:p>
            <a:endParaRPr lang="en-US" sz="2400" dirty="0"/>
          </a:p>
          <a:p>
            <a:pPr marL="285750" indent="-285750">
              <a:buFont typeface="Arial" panose="020B0604020202020204" pitchFamily="34" charset="0"/>
              <a:buChar char="•"/>
            </a:pPr>
            <a:r>
              <a:rPr lang="en-US" sz="2400" dirty="0"/>
              <a:t>We can also observe that this rule happens more often into the none so active projects.</a:t>
            </a:r>
          </a:p>
        </p:txBody>
      </p:sp>
      <p:pic>
        <p:nvPicPr>
          <p:cNvPr id="4" name="Εικόνα 3">
            <a:extLst>
              <a:ext uri="{FF2B5EF4-FFF2-40B4-BE49-F238E27FC236}">
                <a16:creationId xmlns:a16="http://schemas.microsoft.com/office/drawing/2014/main" id="{FF444A1F-BEFB-492B-AD08-74F61F85AB7D}"/>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10" name="Εικόνα 9">
            <a:extLst>
              <a:ext uri="{FF2B5EF4-FFF2-40B4-BE49-F238E27FC236}">
                <a16:creationId xmlns:a16="http://schemas.microsoft.com/office/drawing/2014/main" id="{BF455E2A-C8F2-491B-8C93-C779AAFEE750}"/>
              </a:ext>
            </a:extLst>
          </p:cNvPr>
          <p:cNvPicPr>
            <a:picLocks noChangeAspect="1"/>
          </p:cNvPicPr>
          <p:nvPr/>
        </p:nvPicPr>
        <p:blipFill>
          <a:blip r:embed="rId3"/>
          <a:srcRect/>
          <a:stretch/>
        </p:blipFill>
        <p:spPr>
          <a:xfrm>
            <a:off x="5564514" y="1130301"/>
            <a:ext cx="6455353" cy="5503822"/>
          </a:xfrm>
          <a:prstGeom prst="rect">
            <a:avLst/>
          </a:prstGeom>
        </p:spPr>
      </p:pic>
    </p:spTree>
    <p:extLst>
      <p:ext uri="{BB962C8B-B14F-4D97-AF65-F5344CB8AC3E}">
        <p14:creationId xmlns:p14="http://schemas.microsoft.com/office/powerpoint/2010/main" val="1956268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Conclusions</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The aim of this thesis was to study the schema and software co-evolution.</a:t>
            </a:r>
          </a:p>
          <a:p>
            <a:pPr marL="742950" lvl="1" indent="-285750">
              <a:buFont typeface="Arial" panose="020B0604020202020204" pitchFamily="34" charset="0"/>
              <a:buChar char="•"/>
            </a:pPr>
            <a:r>
              <a:rPr lang="en-US" sz="1800" dirty="0"/>
              <a:t>Large collection of projects.</a:t>
            </a:r>
          </a:p>
          <a:p>
            <a:pPr marL="742950" lvl="1" indent="-285750">
              <a:buFont typeface="Arial" panose="020B0604020202020204" pitchFamily="34" charset="0"/>
              <a:buChar char="•"/>
            </a:pPr>
            <a:r>
              <a:rPr lang="en-US" sz="1800" dirty="0"/>
              <a:t>Automate the process.</a:t>
            </a:r>
          </a:p>
          <a:p>
            <a:pPr marL="285750" indent="-285750">
              <a:buFont typeface="Arial" panose="020B0604020202020204" pitchFamily="34" charset="0"/>
              <a:buChar char="•"/>
            </a:pPr>
            <a:r>
              <a:rPr lang="en-US" sz="2400" dirty="0"/>
              <a:t>Manual investigation of 6 projects and answer 6 questions.</a:t>
            </a:r>
          </a:p>
          <a:p>
            <a:pPr marL="285750" indent="-285750">
              <a:buFont typeface="Arial" panose="020B0604020202020204" pitchFamily="34" charset="0"/>
              <a:buChar char="•"/>
            </a:pPr>
            <a:r>
              <a:rPr lang="en-US" sz="2400" dirty="0"/>
              <a:t>Creation of Evolution Chart Exporter.</a:t>
            </a:r>
          </a:p>
          <a:p>
            <a:pPr marL="285750" indent="-285750">
              <a:buFont typeface="Arial" panose="020B0604020202020204" pitchFamily="34" charset="0"/>
              <a:buChar char="•"/>
            </a:pPr>
            <a:r>
              <a:rPr lang="en-US" sz="2400" dirty="0"/>
              <a:t>Present and answer 2 research questions.</a:t>
            </a:r>
            <a:endParaRPr lang="el-GR" sz="24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1345351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Conclusions</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b="1" dirty="0"/>
              <a:t>What</a:t>
            </a:r>
            <a:r>
              <a:rPr lang="en-US" sz="2400" dirty="0"/>
              <a:t>: schema changes in logical level and change the accompanying code =&gt; keep src in sync and fix bugs.</a:t>
            </a:r>
          </a:p>
          <a:p>
            <a:pPr marL="285750" indent="-285750">
              <a:buFont typeface="Arial" panose="020B0604020202020204" pitchFamily="34" charset="0"/>
              <a:buChar char="•"/>
            </a:pPr>
            <a:r>
              <a:rPr lang="en-US" sz="2400" b="1" dirty="0"/>
              <a:t>Why</a:t>
            </a:r>
            <a:r>
              <a:rPr lang="en-US" sz="2400" dirty="0"/>
              <a:t>: Insert new attributes or values to database (add </a:t>
            </a:r>
            <a:r>
              <a:rPr lang="en-US" sz="2400"/>
              <a:t>extra features).</a:t>
            </a:r>
            <a:endParaRPr lang="en-US" sz="2400" dirty="0"/>
          </a:p>
          <a:p>
            <a:pPr marL="285750" indent="-285750">
              <a:buFont typeface="Arial" panose="020B0604020202020204" pitchFamily="34" charset="0"/>
              <a:buChar char="•"/>
            </a:pPr>
            <a:r>
              <a:rPr lang="en-US" sz="2400" b="1" dirty="0"/>
              <a:t>When</a:t>
            </a:r>
            <a:r>
              <a:rPr lang="en-US" sz="2400" dirty="0"/>
              <a:t>: Uniformly spread in relation to the project’s life.</a:t>
            </a:r>
          </a:p>
          <a:p>
            <a:pPr marL="285750" indent="-285750">
              <a:buFont typeface="Arial" panose="020B0604020202020204" pitchFamily="34" charset="0"/>
              <a:buChar char="•"/>
            </a:pPr>
            <a:r>
              <a:rPr lang="en-US" sz="2400" b="1" dirty="0"/>
              <a:t>Where</a:t>
            </a:r>
            <a:r>
              <a:rPr lang="en-US" sz="2400" dirty="0"/>
              <a:t>: ORM files or in specific packets handling the data.</a:t>
            </a:r>
          </a:p>
          <a:p>
            <a:pPr marL="285750" indent="-285750">
              <a:buFont typeface="Arial" panose="020B0604020202020204" pitchFamily="34" charset="0"/>
              <a:buChar char="•"/>
            </a:pPr>
            <a:r>
              <a:rPr lang="en-US" sz="2400" b="1" dirty="0"/>
              <a:t>How</a:t>
            </a:r>
            <a:r>
              <a:rPr lang="en-US" sz="2400" dirty="0"/>
              <a:t>: Update datatypes, create table, add attributes and insert values.</a:t>
            </a:r>
          </a:p>
          <a:p>
            <a:pPr marL="285750" indent="-285750">
              <a:buFont typeface="Arial" panose="020B0604020202020204" pitchFamily="34" charset="0"/>
              <a:buChar char="•"/>
            </a:pPr>
            <a:r>
              <a:rPr lang="en-US" sz="2400" b="1" dirty="0"/>
              <a:t>Who</a:t>
            </a:r>
            <a:r>
              <a:rPr lang="en-US" sz="2400" dirty="0"/>
              <a:t>: Projects with more active schema evolution, tend to have most of the commits made to the project concentrated to one person.</a:t>
            </a:r>
            <a:endParaRPr lang="el-GR" sz="24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10249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Conclusions</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Research Question 1: What percentage of the projects demonstrates a "hand-in-hand" co-evolution?</a:t>
            </a:r>
          </a:p>
          <a:p>
            <a:pPr marL="742950" lvl="1" indent="-285750">
              <a:buFont typeface="Arial" panose="020B0604020202020204" pitchFamily="34" charset="0"/>
              <a:buChar char="•"/>
            </a:pPr>
            <a:r>
              <a:rPr lang="en-US" sz="1800" dirty="0"/>
              <a:t>The less active, smaller percentage of "hand-in-hand" co-evolution.</a:t>
            </a:r>
          </a:p>
          <a:p>
            <a:pPr marL="742950" lvl="1" indent="-285750">
              <a:buFont typeface="Arial" panose="020B0604020202020204" pitchFamily="34" charset="0"/>
              <a:buChar char="•"/>
            </a:pPr>
            <a:r>
              <a:rPr lang="en-US" sz="1800" dirty="0"/>
              <a:t>The most active taxa, tend to have an average percentage of "hand-in-hand" co-evolution.</a:t>
            </a:r>
          </a:p>
          <a:p>
            <a:pPr marL="742950" lvl="1" indent="-285750">
              <a:buFont typeface="Arial" panose="020B0604020202020204" pitchFamily="34" charset="0"/>
              <a:buChar char="•"/>
            </a:pPr>
            <a:r>
              <a:rPr lang="en-US" sz="1800" dirty="0"/>
              <a:t>More than 1/5 of the projects are "hand-in-hand“ co-evolving almost completely.</a:t>
            </a:r>
          </a:p>
          <a:p>
            <a:endParaRPr lang="en-US" sz="2400" dirty="0"/>
          </a:p>
          <a:p>
            <a:pPr marL="285750" indent="-285750">
              <a:buFont typeface="Arial" panose="020B0604020202020204" pitchFamily="34" charset="0"/>
              <a:buChar char="•"/>
            </a:pPr>
            <a:r>
              <a:rPr lang="en-US" sz="2400" dirty="0"/>
              <a:t>Research Question 2: What percentage of projects demonstrates the 80-20 rule reported in the literature.</a:t>
            </a:r>
          </a:p>
          <a:p>
            <a:pPr marL="742950" lvl="1" indent="-285750">
              <a:buFont typeface="Arial" panose="020B0604020202020204" pitchFamily="34" charset="0"/>
              <a:buChar char="•"/>
            </a:pPr>
            <a:r>
              <a:rPr lang="en-US" sz="1800" dirty="0"/>
              <a:t>The 80-20 rule, applies to the overall of the projects, almost half of them.</a:t>
            </a:r>
          </a:p>
          <a:p>
            <a:pPr marL="742950" lvl="1" indent="-285750">
              <a:buFont typeface="Arial" panose="020B0604020202020204" pitchFamily="34" charset="0"/>
              <a:buChar char="•"/>
            </a:pPr>
            <a:r>
              <a:rPr lang="en-US" sz="1800" dirty="0"/>
              <a:t>This rule happens more often into the none so active projects.</a:t>
            </a:r>
            <a:endParaRPr lang="el-GR" sz="18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3215865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0E05D3-A5DD-4981-AF55-CFAF9C32E83A}"/>
              </a:ext>
            </a:extLst>
          </p:cNvPr>
          <p:cNvSpPr>
            <a:spLocks noGrp="1"/>
          </p:cNvSpPr>
          <p:nvPr>
            <p:ph type="title"/>
          </p:nvPr>
        </p:nvSpPr>
        <p:spPr>
          <a:xfrm>
            <a:off x="1154954" y="264444"/>
            <a:ext cx="8825659" cy="865856"/>
          </a:xfrm>
        </p:spPr>
        <p:txBody>
          <a:bodyPr/>
          <a:lstStyle/>
          <a:p>
            <a:r>
              <a:rPr lang="en-US" dirty="0"/>
              <a:t>Future Work</a:t>
            </a:r>
            <a:endParaRPr lang="el-GR" dirty="0"/>
          </a:p>
        </p:txBody>
      </p:sp>
      <p:sp>
        <p:nvSpPr>
          <p:cNvPr id="3" name="Θέση κειμένου 2">
            <a:extLst>
              <a:ext uri="{FF2B5EF4-FFF2-40B4-BE49-F238E27FC236}">
                <a16:creationId xmlns:a16="http://schemas.microsoft.com/office/drawing/2014/main" id="{160BC23E-F6B1-4D78-B456-9B8ABD170F26}"/>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Define in a different (better) way the source code activity and extract the actual software changes.</a:t>
            </a:r>
          </a:p>
          <a:p>
            <a:pPr marL="285750" indent="-285750">
              <a:buFont typeface="Arial" panose="020B0604020202020204" pitchFamily="34" charset="0"/>
              <a:buChar char="•"/>
            </a:pPr>
            <a:r>
              <a:rPr lang="en-US" sz="2400" dirty="0"/>
              <a:t>Deeply investigation of the schema activity, can possibly give better taxa, and as a result of these a better understanding of the schema and software co-evolution.</a:t>
            </a:r>
          </a:p>
          <a:p>
            <a:pPr marL="285750" indent="-285750">
              <a:buFont typeface="Arial" panose="020B0604020202020204" pitchFamily="34" charset="0"/>
              <a:buChar char="•"/>
            </a:pPr>
            <a:r>
              <a:rPr lang="en-US" sz="2400" dirty="0"/>
              <a:t>Add new features and metrics to the EvolutionChartExporter.</a:t>
            </a:r>
            <a:endParaRPr lang="el-GR" sz="2400" dirty="0"/>
          </a:p>
        </p:txBody>
      </p:sp>
      <p:pic>
        <p:nvPicPr>
          <p:cNvPr id="4" name="Εικόνα 3">
            <a:extLst>
              <a:ext uri="{FF2B5EF4-FFF2-40B4-BE49-F238E27FC236}">
                <a16:creationId xmlns:a16="http://schemas.microsoft.com/office/drawing/2014/main" id="{E632AF51-3EDA-4CA2-A284-A74DAF4233DC}"/>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211513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88FB9-7734-4240-8F68-0E73162E9A63}"/>
              </a:ext>
            </a:extLst>
          </p:cNvPr>
          <p:cNvSpPr txBox="1"/>
          <p:nvPr/>
        </p:nvSpPr>
        <p:spPr>
          <a:xfrm>
            <a:off x="957943" y="2967335"/>
            <a:ext cx="10276114" cy="923330"/>
          </a:xfrm>
          <a:prstGeom prst="rect">
            <a:avLst/>
          </a:prstGeom>
          <a:noFill/>
        </p:spPr>
        <p:txBody>
          <a:bodyPr wrap="square" rtlCol="0">
            <a:spAutoFit/>
          </a:bodyPr>
          <a:lstStyle/>
          <a:p>
            <a:r>
              <a:rPr lang="en-US" sz="5400" b="1" dirty="0">
                <a:solidFill>
                  <a:schemeClr val="tx1">
                    <a:lumMod val="75000"/>
                  </a:schemeClr>
                </a:solidFill>
              </a:rPr>
              <a:t>Thank you for your attention!!!</a:t>
            </a:r>
            <a:endParaRPr lang="el-GR" sz="5400" b="1" dirty="0">
              <a:solidFill>
                <a:schemeClr val="tx1">
                  <a:lumMod val="75000"/>
                </a:schemeClr>
              </a:solidFill>
            </a:endParaRPr>
          </a:p>
        </p:txBody>
      </p:sp>
      <p:pic>
        <p:nvPicPr>
          <p:cNvPr id="3" name="Εικόνα 2">
            <a:extLst>
              <a:ext uri="{FF2B5EF4-FFF2-40B4-BE49-F238E27FC236}">
                <a16:creationId xmlns:a16="http://schemas.microsoft.com/office/drawing/2014/main" id="{5E52C471-445E-472D-B04C-254F1023B486}"/>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58082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E8485A-3EB3-4E0F-A229-C0157034D53D}"/>
              </a:ext>
            </a:extLst>
          </p:cNvPr>
          <p:cNvSpPr>
            <a:spLocks noGrp="1"/>
          </p:cNvSpPr>
          <p:nvPr>
            <p:ph type="title"/>
          </p:nvPr>
        </p:nvSpPr>
        <p:spPr>
          <a:xfrm>
            <a:off x="1154954" y="264444"/>
            <a:ext cx="8825659" cy="865856"/>
          </a:xfrm>
        </p:spPr>
        <p:txBody>
          <a:bodyPr/>
          <a:lstStyle/>
          <a:p>
            <a:r>
              <a:rPr lang="en-US" dirty="0"/>
              <a:t>Review of Literature</a:t>
            </a:r>
            <a:endParaRPr lang="el-GR" dirty="0"/>
          </a:p>
        </p:txBody>
      </p:sp>
      <p:sp>
        <p:nvSpPr>
          <p:cNvPr id="3" name="Θέση κειμένου 2">
            <a:extLst>
              <a:ext uri="{FF2B5EF4-FFF2-40B4-BE49-F238E27FC236}">
                <a16:creationId xmlns:a16="http://schemas.microsoft.com/office/drawing/2014/main" id="{55635AEE-6AFB-439E-8B91-6D53E0EAE3AB}"/>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In 2009, </a:t>
            </a:r>
            <a:r>
              <a:rPr lang="en-US" sz="2400" dirty="0" err="1"/>
              <a:t>Dien</a:t>
            </a:r>
            <a:r>
              <a:rPr lang="en-US" sz="2400" dirty="0"/>
              <a:t>-Yen Lin and Iulian </a:t>
            </a:r>
            <a:r>
              <a:rPr lang="en-US" sz="2400" dirty="0" err="1"/>
              <a:t>Neamtiu</a:t>
            </a:r>
            <a:r>
              <a:rPr lang="en-US" sz="2400" dirty="0"/>
              <a:t> focused their research on the collateral evolution of applications and databases.</a:t>
            </a:r>
          </a:p>
          <a:p>
            <a:pPr marL="742950" lvl="1" indent="-285750">
              <a:buFont typeface="Arial" panose="020B0604020202020204" pitchFamily="34" charset="0"/>
              <a:buChar char="•"/>
            </a:pPr>
            <a:r>
              <a:rPr lang="en-US" sz="1800" dirty="0"/>
              <a:t>The most frequent modifications are table additions and deletions followed by attribute additions and deletions.</a:t>
            </a:r>
            <a:endParaRPr lang="el-GR" sz="1800" dirty="0"/>
          </a:p>
          <a:p>
            <a:pPr marL="285750" indent="-285750">
              <a:buFont typeface="Arial" panose="020B0604020202020204" pitchFamily="34" charset="0"/>
              <a:buChar char="•"/>
            </a:pPr>
            <a:r>
              <a:rPr lang="en-US" sz="2400" dirty="0"/>
              <a:t>In 2011, </a:t>
            </a:r>
            <a:r>
              <a:rPr lang="en-US" sz="2400" dirty="0" err="1"/>
              <a:t>Shengfeng</a:t>
            </a:r>
            <a:r>
              <a:rPr lang="en-US" sz="2400" dirty="0"/>
              <a:t> Wu and Iulian </a:t>
            </a:r>
            <a:r>
              <a:rPr lang="en-US" sz="2400" dirty="0" err="1"/>
              <a:t>Neamtiu</a:t>
            </a:r>
            <a:r>
              <a:rPr lang="en-US" sz="2400" dirty="0"/>
              <a:t> presented their work on schema evolution analysis for embedded databases and proposed a system to automatically extract embedded database schemas and source code.</a:t>
            </a:r>
          </a:p>
          <a:p>
            <a:pPr marL="742950" lvl="1" indent="-285750">
              <a:buFont typeface="Arial" panose="020B0604020202020204" pitchFamily="34" charset="0"/>
              <a:buChar char="•"/>
            </a:pPr>
            <a:r>
              <a:rPr lang="en-US" sz="1800" dirty="0"/>
              <a:t>A high-frequency of table and attribute deletions denotes that embedded databases are more prone to restructuring, rather than continuous growth.</a:t>
            </a:r>
            <a:endParaRPr lang="el-GR" sz="1800" dirty="0"/>
          </a:p>
          <a:p>
            <a:pPr marL="742950" lvl="1" indent="-285750">
              <a:buFont typeface="Arial" panose="020B0604020202020204" pitchFamily="34" charset="0"/>
              <a:buChar char="•"/>
            </a:pPr>
            <a:r>
              <a:rPr lang="en-US" sz="1800" dirty="0"/>
              <a:t>The early stages in schemas tend to have a higher number of changes, while the later versions include few changes and the database stabilizes over time.</a:t>
            </a:r>
            <a:endParaRPr lang="el-GR" sz="1800" dirty="0"/>
          </a:p>
        </p:txBody>
      </p:sp>
      <p:pic>
        <p:nvPicPr>
          <p:cNvPr id="4" name="Εικόνα 3">
            <a:extLst>
              <a:ext uri="{FF2B5EF4-FFF2-40B4-BE49-F238E27FC236}">
                <a16:creationId xmlns:a16="http://schemas.microsoft.com/office/drawing/2014/main" id="{72D7D3CF-9142-4E9A-973A-E98C67FC0510}"/>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90811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F114860-9AFF-43F2-9D78-01DD890E30DD}"/>
              </a:ext>
            </a:extLst>
          </p:cNvPr>
          <p:cNvSpPr>
            <a:spLocks noGrp="1"/>
          </p:cNvSpPr>
          <p:nvPr>
            <p:ph type="title"/>
          </p:nvPr>
        </p:nvSpPr>
        <p:spPr>
          <a:xfrm>
            <a:off x="1154954" y="264444"/>
            <a:ext cx="8825659" cy="865856"/>
          </a:xfrm>
        </p:spPr>
        <p:txBody>
          <a:bodyPr/>
          <a:lstStyle/>
          <a:p>
            <a:r>
              <a:rPr lang="en-US" dirty="0"/>
              <a:t>Review of Literature</a:t>
            </a:r>
            <a:endParaRPr lang="el-GR" dirty="0"/>
          </a:p>
        </p:txBody>
      </p:sp>
      <p:sp>
        <p:nvSpPr>
          <p:cNvPr id="3" name="Θέση κειμένου 2">
            <a:extLst>
              <a:ext uri="{FF2B5EF4-FFF2-40B4-BE49-F238E27FC236}">
                <a16:creationId xmlns:a16="http://schemas.microsoft.com/office/drawing/2014/main" id="{C0896A78-3F6D-4FCE-8E61-66F9F9BE58D0}"/>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In 2013, Dong </a:t>
            </a:r>
            <a:r>
              <a:rPr lang="en-US" sz="2400" dirty="0" err="1"/>
              <a:t>Qiu</a:t>
            </a:r>
            <a:r>
              <a:rPr lang="en-US" sz="2400" dirty="0"/>
              <a:t>, Bixin Li and </a:t>
            </a:r>
            <a:r>
              <a:rPr lang="en-US" sz="2400" dirty="0" err="1"/>
              <a:t>Zhendong</a:t>
            </a:r>
            <a:r>
              <a:rPr lang="en-US" sz="2400" dirty="0"/>
              <a:t> </a:t>
            </a:r>
            <a:r>
              <a:rPr lang="en-US" sz="2400" dirty="0" err="1"/>
              <a:t>Su</a:t>
            </a:r>
            <a:r>
              <a:rPr lang="en-US" sz="2400" dirty="0"/>
              <a:t> made an empirical analysis for the co-evolution of schema and code in database applications.</a:t>
            </a:r>
          </a:p>
          <a:p>
            <a:pPr marL="742950" lvl="1" indent="-285750">
              <a:buFont typeface="Arial" panose="020B0604020202020204" pitchFamily="34" charset="0"/>
              <a:buChar char="•"/>
            </a:pPr>
            <a:r>
              <a:rPr lang="en-US" sz="1800" dirty="0"/>
              <a:t>Database schemas evolve at a high rate during their lifecycle, on average 90 schema changes per year.</a:t>
            </a:r>
            <a:endParaRPr lang="el-GR" sz="1800" dirty="0"/>
          </a:p>
          <a:p>
            <a:pPr marL="742950" lvl="1" indent="-285750">
              <a:buFont typeface="Arial" panose="020B0604020202020204" pitchFamily="34" charset="0"/>
              <a:buChar char="•"/>
            </a:pPr>
            <a:r>
              <a:rPr lang="en-US" sz="1800" dirty="0"/>
              <a:t>In most of the projects, approximately 80% of their schema changes happened within the first 20% of their lifetimes (80-20 rule).</a:t>
            </a:r>
            <a:endParaRPr lang="el-GR" sz="1800" dirty="0"/>
          </a:p>
          <a:p>
            <a:pPr marL="742950" lvl="1" indent="-285750">
              <a:buFont typeface="Arial" panose="020B0604020202020204" pitchFamily="34" charset="0"/>
              <a:buChar char="•"/>
            </a:pPr>
            <a:r>
              <a:rPr lang="en-US" sz="1800" dirty="0"/>
              <a:t>More schema changes happened in a small number of tables and nearly half of schema tables did not change.</a:t>
            </a:r>
            <a:endParaRPr lang="el-GR" sz="1800" dirty="0"/>
          </a:p>
        </p:txBody>
      </p:sp>
      <p:pic>
        <p:nvPicPr>
          <p:cNvPr id="4" name="Εικόνα 3">
            <a:extLst>
              <a:ext uri="{FF2B5EF4-FFF2-40B4-BE49-F238E27FC236}">
                <a16:creationId xmlns:a16="http://schemas.microsoft.com/office/drawing/2014/main" id="{B3B8D772-2F4F-4262-BF0A-DEA59F3DB48F}"/>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377441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15E422-ECEB-4D98-8A7E-C9CE26BB901D}"/>
              </a:ext>
            </a:extLst>
          </p:cNvPr>
          <p:cNvSpPr>
            <a:spLocks noGrp="1"/>
          </p:cNvSpPr>
          <p:nvPr>
            <p:ph type="title"/>
          </p:nvPr>
        </p:nvSpPr>
        <p:spPr>
          <a:xfrm>
            <a:off x="1154953" y="264444"/>
            <a:ext cx="8825659" cy="784412"/>
          </a:xfrm>
        </p:spPr>
        <p:txBody>
          <a:bodyPr/>
          <a:lstStyle/>
          <a:p>
            <a:r>
              <a:rPr lang="en-US" dirty="0"/>
              <a:t>Dataset used</a:t>
            </a:r>
            <a:endParaRPr lang="el-GR" dirty="0"/>
          </a:p>
        </p:txBody>
      </p:sp>
      <p:sp>
        <p:nvSpPr>
          <p:cNvPr id="3" name="Θέση κειμένου 2">
            <a:extLst>
              <a:ext uri="{FF2B5EF4-FFF2-40B4-BE49-F238E27FC236}">
                <a16:creationId xmlns:a16="http://schemas.microsoft.com/office/drawing/2014/main" id="{4152A933-332A-4B70-B702-17C78167611B}"/>
              </a:ext>
            </a:extLst>
          </p:cNvPr>
          <p:cNvSpPr>
            <a:spLocks noGrp="1"/>
          </p:cNvSpPr>
          <p:nvPr>
            <p:ph type="body" sz="half" idx="2"/>
          </p:nvPr>
        </p:nvSpPr>
        <p:spPr>
          <a:xfrm>
            <a:off x="1154954" y="1130300"/>
            <a:ext cx="9284446" cy="2823133"/>
          </a:xfrm>
        </p:spPr>
        <p:txBody>
          <a:bodyPr>
            <a:normAutofit/>
          </a:bodyPr>
          <a:lstStyle/>
          <a:p>
            <a:pPr marL="285750" indent="-285750">
              <a:buFont typeface="Arial" panose="020B0604020202020204" pitchFamily="34" charset="0"/>
              <a:buChar char="•"/>
            </a:pPr>
            <a:r>
              <a:rPr lang="en-US" sz="2400" dirty="0"/>
              <a:t>Collection of 350 open source projects.</a:t>
            </a:r>
          </a:p>
          <a:p>
            <a:pPr marL="285750" indent="-285750">
              <a:buFont typeface="Arial" panose="020B0604020202020204" pitchFamily="34" charset="0"/>
              <a:buChar char="•"/>
            </a:pPr>
            <a:r>
              <a:rPr lang="en-US" sz="2400" dirty="0"/>
              <a:t>Categorize 195 of them to six taxa.</a:t>
            </a:r>
          </a:p>
          <a:p>
            <a:pPr marL="285750" indent="-285750">
              <a:buFont typeface="Arial" panose="020B0604020202020204" pitchFamily="34" charset="0"/>
              <a:buChar char="•"/>
            </a:pPr>
            <a:r>
              <a:rPr lang="en-US" sz="2400" dirty="0"/>
              <a:t>Classification depends on schema activity.</a:t>
            </a:r>
          </a:p>
          <a:p>
            <a:endParaRPr lang="en-US" sz="2400" dirty="0"/>
          </a:p>
          <a:p>
            <a:pPr marL="285750" indent="-285750">
              <a:buFont typeface="Arial" panose="020B0604020202020204" pitchFamily="34" charset="0"/>
              <a:buChar char="•"/>
            </a:pPr>
            <a:r>
              <a:rPr lang="en-US" sz="1600" dirty="0"/>
              <a:t>* Collection and categorization was made by P. Vassiliadis.</a:t>
            </a:r>
          </a:p>
          <a:p>
            <a:pPr marL="285750" indent="-285750">
              <a:buFont typeface="Arial" panose="020B0604020202020204" pitchFamily="34" charset="0"/>
              <a:buChar char="•"/>
            </a:pPr>
            <a:r>
              <a:rPr lang="en-US" sz="1700" dirty="0"/>
              <a:t>* The algorithm used to classify the 195 projects was firstly introduced in [Vass21].</a:t>
            </a:r>
            <a:endParaRPr lang="el-GR" sz="1700" dirty="0"/>
          </a:p>
        </p:txBody>
      </p:sp>
      <p:pic>
        <p:nvPicPr>
          <p:cNvPr id="4" name="Εικόνα 3">
            <a:extLst>
              <a:ext uri="{FF2B5EF4-FFF2-40B4-BE49-F238E27FC236}">
                <a16:creationId xmlns:a16="http://schemas.microsoft.com/office/drawing/2014/main" id="{5DE5E04A-81D2-404A-83D5-1E4FD90FEC3A}"/>
              </a:ext>
            </a:extLst>
          </p:cNvPr>
          <p:cNvPicPr>
            <a:picLocks noChangeAspect="1"/>
          </p:cNvPicPr>
          <p:nvPr/>
        </p:nvPicPr>
        <p:blipFill>
          <a:blip r:embed="rId2"/>
          <a:stretch>
            <a:fillRect/>
          </a:stretch>
        </p:blipFill>
        <p:spPr>
          <a:xfrm>
            <a:off x="10439400" y="264444"/>
            <a:ext cx="666790" cy="865856"/>
          </a:xfrm>
          <a:prstGeom prst="rect">
            <a:avLst/>
          </a:prstGeom>
        </p:spPr>
      </p:pic>
      <p:pic>
        <p:nvPicPr>
          <p:cNvPr id="6" name="Εικόνα 5">
            <a:extLst>
              <a:ext uri="{FF2B5EF4-FFF2-40B4-BE49-F238E27FC236}">
                <a16:creationId xmlns:a16="http://schemas.microsoft.com/office/drawing/2014/main" id="{AFE70DB3-2DC6-4CD2-A470-FE29C596343D}"/>
              </a:ext>
            </a:extLst>
          </p:cNvPr>
          <p:cNvPicPr>
            <a:picLocks noChangeAspect="1"/>
          </p:cNvPicPr>
          <p:nvPr/>
        </p:nvPicPr>
        <p:blipFill>
          <a:blip r:embed="rId3"/>
          <a:stretch>
            <a:fillRect/>
          </a:stretch>
        </p:blipFill>
        <p:spPr>
          <a:xfrm>
            <a:off x="1154953" y="3953434"/>
            <a:ext cx="7203730" cy="2640121"/>
          </a:xfrm>
          <a:prstGeom prst="rect">
            <a:avLst/>
          </a:prstGeom>
        </p:spPr>
      </p:pic>
      <p:sp>
        <p:nvSpPr>
          <p:cNvPr id="7" name="TextBox 6">
            <a:extLst>
              <a:ext uri="{FF2B5EF4-FFF2-40B4-BE49-F238E27FC236}">
                <a16:creationId xmlns:a16="http://schemas.microsoft.com/office/drawing/2014/main" id="{7ED5E8F3-1F8B-4DDF-9436-ADD36C22A350}"/>
              </a:ext>
            </a:extLst>
          </p:cNvPr>
          <p:cNvSpPr txBox="1"/>
          <p:nvPr/>
        </p:nvSpPr>
        <p:spPr>
          <a:xfrm>
            <a:off x="8358683" y="3953434"/>
            <a:ext cx="3353705" cy="2308324"/>
          </a:xfrm>
          <a:prstGeom prst="rect">
            <a:avLst/>
          </a:prstGeom>
          <a:noFill/>
        </p:spPr>
        <p:txBody>
          <a:bodyPr wrap="square" rtlCol="0">
            <a:spAutoFit/>
          </a:bodyPr>
          <a:lstStyle/>
          <a:p>
            <a:pPr algn="ctr"/>
            <a:r>
              <a:rPr lang="en-US" dirty="0"/>
              <a:t>TAXA</a:t>
            </a:r>
          </a:p>
          <a:p>
            <a:endParaRPr lang="en-US" dirty="0"/>
          </a:p>
          <a:p>
            <a:pPr marL="285750" indent="-285750">
              <a:buFont typeface="Arial" panose="020B0604020202020204" pitchFamily="34" charset="0"/>
              <a:buChar char="•"/>
            </a:pPr>
            <a:r>
              <a:rPr lang="en-US" dirty="0"/>
              <a:t>Frozen</a:t>
            </a:r>
          </a:p>
          <a:p>
            <a:pPr marL="285750" indent="-285750">
              <a:buFont typeface="Arial" panose="020B0604020202020204" pitchFamily="34" charset="0"/>
              <a:buChar char="•"/>
            </a:pPr>
            <a:r>
              <a:rPr lang="en-US" dirty="0"/>
              <a:t>Almost frozen</a:t>
            </a:r>
          </a:p>
          <a:p>
            <a:pPr marL="285750" indent="-285750">
              <a:buFont typeface="Arial" panose="020B0604020202020204" pitchFamily="34" charset="0"/>
              <a:buChar char="•"/>
            </a:pPr>
            <a:r>
              <a:rPr lang="en-US" dirty="0"/>
              <a:t>Focused Shot and Frozen</a:t>
            </a:r>
          </a:p>
          <a:p>
            <a:pPr marL="285750" indent="-285750">
              <a:buFont typeface="Arial" panose="020B0604020202020204" pitchFamily="34" charset="0"/>
              <a:buChar char="•"/>
            </a:pPr>
            <a:r>
              <a:rPr lang="en-US" dirty="0"/>
              <a:t>Moderate</a:t>
            </a:r>
          </a:p>
          <a:p>
            <a:pPr marL="285750" indent="-285750">
              <a:buFont typeface="Arial" panose="020B0604020202020204" pitchFamily="34" charset="0"/>
              <a:buChar char="•"/>
            </a:pPr>
            <a:r>
              <a:rPr lang="en-US" dirty="0"/>
              <a:t>Focused Shot and Low</a:t>
            </a:r>
          </a:p>
          <a:p>
            <a:pPr marL="285750" indent="-285750">
              <a:buFont typeface="Arial" panose="020B0604020202020204" pitchFamily="34" charset="0"/>
              <a:buChar char="•"/>
            </a:pPr>
            <a:r>
              <a:rPr lang="en-US" dirty="0"/>
              <a:t>Active</a:t>
            </a:r>
            <a:endParaRPr lang="el-GR" dirty="0"/>
          </a:p>
        </p:txBody>
      </p:sp>
    </p:spTree>
    <p:extLst>
      <p:ext uri="{BB962C8B-B14F-4D97-AF65-F5344CB8AC3E}">
        <p14:creationId xmlns:p14="http://schemas.microsoft.com/office/powerpoint/2010/main" val="160717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260A1C-8AE2-49FB-8578-988A0BC74114}"/>
              </a:ext>
            </a:extLst>
          </p:cNvPr>
          <p:cNvSpPr>
            <a:spLocks noGrp="1"/>
          </p:cNvSpPr>
          <p:nvPr>
            <p:ph type="title"/>
          </p:nvPr>
        </p:nvSpPr>
        <p:spPr>
          <a:xfrm>
            <a:off x="1154954" y="264444"/>
            <a:ext cx="8825659" cy="1631591"/>
          </a:xfrm>
        </p:spPr>
        <p:txBody>
          <a:bodyPr/>
          <a:lstStyle/>
          <a:p>
            <a:r>
              <a:rPr lang="en-US" dirty="0"/>
              <a:t>Manual analysis of schema and software co-evolution</a:t>
            </a:r>
            <a:br>
              <a:rPr lang="en-US" dirty="0"/>
            </a:br>
            <a:endParaRPr lang="el-GR" dirty="0"/>
          </a:p>
        </p:txBody>
      </p:sp>
      <p:sp>
        <p:nvSpPr>
          <p:cNvPr id="3" name="Θέση κειμένου 2">
            <a:extLst>
              <a:ext uri="{FF2B5EF4-FFF2-40B4-BE49-F238E27FC236}">
                <a16:creationId xmlns:a16="http://schemas.microsoft.com/office/drawing/2014/main" id="{73712AE8-E00F-4E99-BC51-36A652ED621B}"/>
              </a:ext>
            </a:extLst>
          </p:cNvPr>
          <p:cNvSpPr>
            <a:spLocks noGrp="1"/>
          </p:cNvSpPr>
          <p:nvPr>
            <p:ph type="body" sz="half" idx="2"/>
          </p:nvPr>
        </p:nvSpPr>
        <p:spPr>
          <a:xfrm>
            <a:off x="1154954" y="1896035"/>
            <a:ext cx="9284446" cy="4697521"/>
          </a:xfrm>
        </p:spPr>
        <p:txBody>
          <a:bodyPr>
            <a:normAutofit/>
          </a:bodyPr>
          <a:lstStyle/>
          <a:p>
            <a:pPr marL="285750" indent="-285750">
              <a:buFont typeface="Arial" panose="020B0604020202020204" pitchFamily="34" charset="0"/>
              <a:buChar char="•"/>
            </a:pPr>
            <a:r>
              <a:rPr lang="en-US" sz="2400" dirty="0"/>
              <a:t>Manual analysis of six random selected projects.</a:t>
            </a:r>
          </a:p>
          <a:p>
            <a:pPr marL="742950" lvl="1" indent="-285750">
              <a:buFont typeface="Arial" panose="020B0604020202020204" pitchFamily="34" charset="0"/>
              <a:buChar char="•"/>
            </a:pPr>
            <a:r>
              <a:rPr lang="en-US" sz="1800" dirty="0"/>
              <a:t>3 from the </a:t>
            </a:r>
            <a:r>
              <a:rPr lang="el-GR" sz="1800" dirty="0"/>
              <a:t>ALMOS_FROZEN</a:t>
            </a:r>
            <a:r>
              <a:rPr lang="en-US" sz="1800" dirty="0"/>
              <a:t> taxon.</a:t>
            </a:r>
          </a:p>
          <a:p>
            <a:pPr marL="742950" lvl="1" indent="-285750">
              <a:buFont typeface="Arial" panose="020B0604020202020204" pitchFamily="34" charset="0"/>
              <a:buChar char="•"/>
            </a:pPr>
            <a:r>
              <a:rPr lang="en-US" sz="1800" dirty="0"/>
              <a:t>2 from the </a:t>
            </a:r>
            <a:r>
              <a:rPr lang="el-GR" sz="1800" dirty="0"/>
              <a:t>FOCUSED-</a:t>
            </a:r>
            <a:r>
              <a:rPr lang="el-GR" sz="1800" dirty="0" err="1"/>
              <a:t>SHOT_n_FROZEN</a:t>
            </a:r>
            <a:r>
              <a:rPr lang="en-US" sz="1800" dirty="0"/>
              <a:t> taxon.</a:t>
            </a:r>
          </a:p>
          <a:p>
            <a:pPr marL="742950" lvl="1" indent="-285750">
              <a:buFont typeface="Arial" panose="020B0604020202020204" pitchFamily="34" charset="0"/>
              <a:buChar char="•"/>
            </a:pPr>
            <a:r>
              <a:rPr lang="en-US" sz="1800" dirty="0"/>
              <a:t>1 from the </a:t>
            </a:r>
            <a:r>
              <a:rPr lang="el-GR" sz="1800" dirty="0"/>
              <a:t>MODERATE </a:t>
            </a:r>
            <a:r>
              <a:rPr lang="en-US" sz="1800" dirty="0"/>
              <a:t> taxon.</a:t>
            </a:r>
          </a:p>
          <a:p>
            <a:pPr marL="285750" indent="-285750">
              <a:buFont typeface="Arial" panose="020B0604020202020204" pitchFamily="34" charset="0"/>
              <a:buChar char="•"/>
            </a:pPr>
            <a:r>
              <a:rPr lang="en-US" sz="2400" dirty="0"/>
              <a:t>Better understanding of commits history.</a:t>
            </a:r>
          </a:p>
          <a:p>
            <a:pPr marL="742950" lvl="1" indent="-285750">
              <a:buFont typeface="Arial" panose="020B0604020202020204" pitchFamily="34" charset="0"/>
              <a:buChar char="•"/>
            </a:pPr>
            <a:r>
              <a:rPr lang="en-US" sz="1800" dirty="0"/>
              <a:t>Evaluate what developers commits.</a:t>
            </a:r>
          </a:p>
          <a:p>
            <a:pPr marL="742950" lvl="1" indent="-285750">
              <a:buFont typeface="Arial" panose="020B0604020202020204" pitchFamily="34" charset="0"/>
              <a:buChar char="•"/>
            </a:pPr>
            <a:r>
              <a:rPr lang="en-US" sz="1800" dirty="0"/>
              <a:t>Triggered by schema changes?</a:t>
            </a:r>
          </a:p>
          <a:p>
            <a:pPr marL="742950" lvl="1" indent="-285750">
              <a:buFont typeface="Arial" panose="020B0604020202020204" pitchFamily="34" charset="0"/>
              <a:buChar char="•"/>
            </a:pPr>
            <a:r>
              <a:rPr lang="en-US" sz="1800" dirty="0"/>
              <a:t>Locate ‘real’ changes.</a:t>
            </a:r>
          </a:p>
        </p:txBody>
      </p:sp>
      <p:pic>
        <p:nvPicPr>
          <p:cNvPr id="4" name="Εικόνα 3">
            <a:extLst>
              <a:ext uri="{FF2B5EF4-FFF2-40B4-BE49-F238E27FC236}">
                <a16:creationId xmlns:a16="http://schemas.microsoft.com/office/drawing/2014/main" id="{9F41F3D0-71B5-49F7-A617-7D5166F842A2}"/>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93597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084BA4-75F6-4340-A3A8-A11AC50B6CDA}"/>
              </a:ext>
            </a:extLst>
          </p:cNvPr>
          <p:cNvSpPr>
            <a:spLocks noGrp="1"/>
          </p:cNvSpPr>
          <p:nvPr>
            <p:ph type="title"/>
          </p:nvPr>
        </p:nvSpPr>
        <p:spPr>
          <a:xfrm>
            <a:off x="1154954" y="264444"/>
            <a:ext cx="8825659" cy="865856"/>
          </a:xfrm>
        </p:spPr>
        <p:txBody>
          <a:bodyPr/>
          <a:lstStyle/>
          <a:p>
            <a:r>
              <a:rPr lang="en-US" dirty="0"/>
              <a:t>Manual analysis - Method</a:t>
            </a:r>
            <a:endParaRPr lang="el-GR" dirty="0"/>
          </a:p>
        </p:txBody>
      </p:sp>
      <p:sp>
        <p:nvSpPr>
          <p:cNvPr id="3" name="Θέση κειμένου 2">
            <a:extLst>
              <a:ext uri="{FF2B5EF4-FFF2-40B4-BE49-F238E27FC236}">
                <a16:creationId xmlns:a16="http://schemas.microsoft.com/office/drawing/2014/main" id="{1AA86DFF-829A-429E-A704-32BE29EEA458}"/>
              </a:ext>
            </a:extLst>
          </p:cNvPr>
          <p:cNvSpPr>
            <a:spLocks noGrp="1"/>
          </p:cNvSpPr>
          <p:nvPr>
            <p:ph type="body" sz="half" idx="2"/>
          </p:nvPr>
        </p:nvSpPr>
        <p:spPr>
          <a:xfrm>
            <a:off x="1154954" y="1130300"/>
            <a:ext cx="9284446" cy="5463256"/>
          </a:xfrm>
        </p:spPr>
        <p:txBody>
          <a:bodyPr>
            <a:normAutofit/>
          </a:bodyPr>
          <a:lstStyle/>
          <a:p>
            <a:pPr marL="285750" indent="-285750">
              <a:buFont typeface="Arial" panose="020B0604020202020204" pitchFamily="34" charset="0"/>
              <a:buChar char="•"/>
            </a:pPr>
            <a:r>
              <a:rPr lang="en-US" sz="2400" dirty="0"/>
              <a:t>Examine all commits with schema changes.</a:t>
            </a:r>
          </a:p>
          <a:p>
            <a:pPr marL="285750" indent="-285750">
              <a:buFont typeface="Arial" panose="020B0604020202020204" pitchFamily="34" charset="0"/>
              <a:buChar char="•"/>
            </a:pPr>
            <a:r>
              <a:rPr lang="en-US" sz="2400" dirty="0"/>
              <a:t>Window of ± 3 commits.</a:t>
            </a:r>
          </a:p>
          <a:p>
            <a:pPr marL="285750" indent="-285750">
              <a:buFont typeface="Arial" panose="020B0604020202020204" pitchFamily="34" charset="0"/>
              <a:buChar char="•"/>
            </a:pPr>
            <a:r>
              <a:rPr lang="en-US" sz="2400" dirty="0"/>
              <a:t>Note before and after for both schema and source code.</a:t>
            </a:r>
          </a:p>
          <a:p>
            <a:pPr marL="285750" indent="-285750">
              <a:buFont typeface="Arial" panose="020B0604020202020204" pitchFamily="34" charset="0"/>
              <a:buChar char="•"/>
            </a:pPr>
            <a:r>
              <a:rPr lang="en-US" sz="2400" dirty="0"/>
              <a:t>Create table for each project with:</a:t>
            </a:r>
          </a:p>
          <a:p>
            <a:pPr marL="742950" lvl="1" indent="-285750">
              <a:buFont typeface="Arial" panose="020B0604020202020204" pitchFamily="34" charset="0"/>
              <a:buChar char="•"/>
            </a:pPr>
            <a:r>
              <a:rPr lang="en-US" sz="1800" dirty="0"/>
              <a:t>Commit date.</a:t>
            </a:r>
          </a:p>
          <a:p>
            <a:pPr marL="742950" lvl="1" indent="-285750">
              <a:buFont typeface="Arial" panose="020B0604020202020204" pitchFamily="34" charset="0"/>
              <a:buChar char="•"/>
            </a:pPr>
            <a:r>
              <a:rPr lang="en-US" sz="1800" dirty="0"/>
              <a:t>Who made the commit.</a:t>
            </a:r>
          </a:p>
          <a:p>
            <a:pPr marL="742950" lvl="1" indent="-285750">
              <a:buFont typeface="Arial" panose="020B0604020202020204" pitchFamily="34" charset="0"/>
              <a:buChar char="•"/>
            </a:pPr>
            <a:r>
              <a:rPr lang="en-US" sz="1800" dirty="0"/>
              <a:t>Number of Source code files changed.</a:t>
            </a:r>
          </a:p>
          <a:p>
            <a:pPr marL="742950" lvl="1" indent="-285750">
              <a:buFont typeface="Arial" panose="020B0604020202020204" pitchFamily="34" charset="0"/>
              <a:buChar char="•"/>
            </a:pPr>
            <a:r>
              <a:rPr lang="en-US" sz="1800" dirty="0"/>
              <a:t>Number of SQL files changed.</a:t>
            </a:r>
          </a:p>
          <a:p>
            <a:pPr marL="742950" lvl="1" indent="-285750">
              <a:buFont typeface="Arial" panose="020B0604020202020204" pitchFamily="34" charset="0"/>
              <a:buChar char="•"/>
            </a:pPr>
            <a:r>
              <a:rPr lang="en-US" sz="1800" dirty="0"/>
              <a:t>State before (for DB and CODE).</a:t>
            </a:r>
          </a:p>
          <a:p>
            <a:pPr marL="742950" lvl="1" indent="-285750">
              <a:buFont typeface="Arial" panose="020B0604020202020204" pitchFamily="34" charset="0"/>
              <a:buChar char="•"/>
            </a:pPr>
            <a:r>
              <a:rPr lang="en-US" sz="1800" dirty="0"/>
              <a:t>State after (for DB and CODE).</a:t>
            </a:r>
            <a:endParaRPr lang="el-GR" sz="1800" dirty="0"/>
          </a:p>
        </p:txBody>
      </p:sp>
      <p:pic>
        <p:nvPicPr>
          <p:cNvPr id="4" name="Εικόνα 3">
            <a:extLst>
              <a:ext uri="{FF2B5EF4-FFF2-40B4-BE49-F238E27FC236}">
                <a16:creationId xmlns:a16="http://schemas.microsoft.com/office/drawing/2014/main" id="{C2B43DA1-7697-4BC2-97BB-212576735C35}"/>
              </a:ext>
            </a:extLst>
          </p:cNvPr>
          <p:cNvPicPr>
            <a:picLocks noChangeAspect="1"/>
          </p:cNvPicPr>
          <p:nvPr/>
        </p:nvPicPr>
        <p:blipFill>
          <a:blip r:embed="rId2"/>
          <a:stretch>
            <a:fillRect/>
          </a:stretch>
        </p:blipFill>
        <p:spPr>
          <a:xfrm>
            <a:off x="10439400" y="264444"/>
            <a:ext cx="666790" cy="865856"/>
          </a:xfrm>
          <a:prstGeom prst="rect">
            <a:avLst/>
          </a:prstGeom>
        </p:spPr>
      </p:pic>
    </p:spTree>
    <p:extLst>
      <p:ext uri="{BB962C8B-B14F-4D97-AF65-F5344CB8AC3E}">
        <p14:creationId xmlns:p14="http://schemas.microsoft.com/office/powerpoint/2010/main" val="945257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1121</TotalTime>
  <Words>4126</Words>
  <Application>Microsoft Office PowerPoint</Application>
  <PresentationFormat>Ευρεία οθόνη</PresentationFormat>
  <Paragraphs>414</Paragraphs>
  <Slides>48</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48</vt:i4>
      </vt:variant>
    </vt:vector>
  </HeadingPairs>
  <TitlesOfParts>
    <vt:vector size="54" baseType="lpstr">
      <vt:lpstr>Arial</vt:lpstr>
      <vt:lpstr>Cambria Math</vt:lpstr>
      <vt:lpstr>Century Gothic</vt:lpstr>
      <vt:lpstr>GFS Didot</vt:lpstr>
      <vt:lpstr>Wingdings 3</vt:lpstr>
      <vt:lpstr>Ιόν</vt:lpstr>
      <vt:lpstr>Department of Computer Science &amp; Engineering University of Ioannina</vt:lpstr>
      <vt:lpstr>Outline</vt:lpstr>
      <vt:lpstr>Introduction</vt:lpstr>
      <vt:lpstr>Aims and Objective</vt:lpstr>
      <vt:lpstr>Review of Literature</vt:lpstr>
      <vt:lpstr>Review of Literature</vt:lpstr>
      <vt:lpstr>Dataset used</vt:lpstr>
      <vt:lpstr>Manual analysis of schema and software co-evolution </vt:lpstr>
      <vt:lpstr>Manual analysis - Method</vt:lpstr>
      <vt:lpstr>Manual analysis - Method</vt:lpstr>
      <vt:lpstr>Manual analysis - Results</vt:lpstr>
      <vt:lpstr>Manual analysis - Results</vt:lpstr>
      <vt:lpstr>Manual analysis - Results</vt:lpstr>
      <vt:lpstr>Manual analysis - Results</vt:lpstr>
      <vt:lpstr>Manual analysis - Results</vt:lpstr>
      <vt:lpstr>Manual analysis - Results</vt:lpstr>
      <vt:lpstr>Evolution Chart Exporter (v1) </vt:lpstr>
      <vt:lpstr>Evolution Chart Exporter (v1)</vt:lpstr>
      <vt:lpstr>Evolution Chart Exporter (v1)</vt:lpstr>
      <vt:lpstr>Cumulative analysis</vt:lpstr>
      <vt:lpstr>Cumulative analysis Methods</vt:lpstr>
      <vt:lpstr>Evolution Chart Exporter (v2)</vt:lpstr>
      <vt:lpstr>Evolution Chart Exporter (v2)</vt:lpstr>
      <vt:lpstr>Evolution Chart Exporter (v2)</vt:lpstr>
      <vt:lpstr>Evolution Chart Exporter (v2)</vt:lpstr>
      <vt:lpstr>Evolution Chart Exporter (v2)</vt:lpstr>
      <vt:lpstr>Research Questions</vt:lpstr>
      <vt:lpstr>Research Question 1</vt:lpstr>
      <vt:lpstr>Research Question 1</vt:lpstr>
      <vt:lpstr>Hand-in-Hand example cases</vt:lpstr>
      <vt:lpstr>No Hand-in-Hand example cases</vt:lpstr>
      <vt:lpstr>Research Question 1 - Method</vt:lpstr>
      <vt:lpstr>Research Question 1 - Results</vt:lpstr>
      <vt:lpstr>Research Question 1 - Results</vt:lpstr>
      <vt:lpstr>Research Question 1 - Results</vt:lpstr>
      <vt:lpstr>Research Question 1 - Results</vt:lpstr>
      <vt:lpstr>Research Question 2</vt:lpstr>
      <vt:lpstr>Research Question 2</vt:lpstr>
      <vt:lpstr>Research Question 2</vt:lpstr>
      <vt:lpstr>Research Question 2 - Results</vt:lpstr>
      <vt:lpstr>Research Question 2 - Results</vt:lpstr>
      <vt:lpstr>Research Question 2 - Results</vt:lpstr>
      <vt:lpstr>Research Question 2 - Results</vt:lpstr>
      <vt:lpstr>Conclusions</vt:lpstr>
      <vt:lpstr>Conclusions</vt:lpstr>
      <vt:lpstr>Conclusions</vt:lpstr>
      <vt:lpstr>Future Work</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University of Ioannina</dc:title>
  <dc:creator>Fation Shehaj</dc:creator>
  <cp:lastModifiedBy>Fation Shehaj</cp:lastModifiedBy>
  <cp:revision>272</cp:revision>
  <dcterms:created xsi:type="dcterms:W3CDTF">2021-07-16T14:58:52Z</dcterms:created>
  <dcterms:modified xsi:type="dcterms:W3CDTF">2021-07-19T12:34:11Z</dcterms:modified>
</cp:coreProperties>
</file>