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310" r:id="rId3"/>
    <p:sldId id="336" r:id="rId4"/>
    <p:sldId id="297" r:id="rId5"/>
    <p:sldId id="338" r:id="rId6"/>
    <p:sldId id="339" r:id="rId7"/>
    <p:sldId id="308" r:id="rId8"/>
    <p:sldId id="312" r:id="rId9"/>
    <p:sldId id="311" r:id="rId10"/>
    <p:sldId id="259" r:id="rId11"/>
    <p:sldId id="321" r:id="rId12"/>
    <p:sldId id="323" r:id="rId13"/>
    <p:sldId id="322" r:id="rId14"/>
    <p:sldId id="341" r:id="rId15"/>
    <p:sldId id="317" r:id="rId16"/>
    <p:sldId id="335" r:id="rId17"/>
    <p:sldId id="318" r:id="rId18"/>
    <p:sldId id="328" r:id="rId19"/>
    <p:sldId id="325" r:id="rId20"/>
    <p:sldId id="330" r:id="rId21"/>
    <p:sldId id="344" r:id="rId22"/>
    <p:sldId id="329" r:id="rId23"/>
    <p:sldId id="332" r:id="rId24"/>
    <p:sldId id="345" r:id="rId25"/>
    <p:sldId id="342" r:id="rId26"/>
    <p:sldId id="340" r:id="rId27"/>
    <p:sldId id="313" r:id="rId28"/>
    <p:sldId id="306" r:id="rId29"/>
    <p:sldId id="271" r:id="rId30"/>
    <p:sldId id="281" r:id="rId31"/>
  </p:sldIdLst>
  <p:sldSz cx="9144000" cy="5143500" type="screen16x9"/>
  <p:notesSz cx="6858000" cy="9144000"/>
  <p:embeddedFontLst>
    <p:embeddedFont>
      <p:font typeface="Oswald" panose="00000500000000000000" pitchFamily="2" charset="0"/>
      <p:regular r:id="rId33"/>
      <p:bold r:id="rId34"/>
    </p:embeddedFont>
    <p:embeddedFont>
      <p:font typeface="Source Sans Pro" panose="020B0503030403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D4DF0"/>
    <a:srgbClr val="FFFFFF"/>
    <a:srgbClr val="BD8E00"/>
    <a:srgbClr val="FFC000"/>
    <a:srgbClr val="CB9FED"/>
    <a:srgbClr val="D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7171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5875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249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021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529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9909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5071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8011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540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9311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85088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44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5699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2082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5568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1794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12252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0301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1742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2722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cd566ac1d1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cd566ac1d1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459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320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915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040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495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88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9" name="Google Shape;289;p7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0" name="Google Shape;290;p7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36" name="Google Shape;336;p9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" name="Google Shape;340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1" name="Google Shape;341;p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2" name="Google Shape;342;p9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44" name="Google Shape;344;p9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45" name="Google Shape;345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9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375" name="Google Shape;375;p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jpe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13.jpe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jpe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jpe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13.jpe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13.jpeg"/><Relationship Id="rId4" Type="http://schemas.openxmlformats.org/officeDocument/2006/relationships/image" Target="../media/image10.png"/><Relationship Id="rId9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83967" y="2835648"/>
            <a:ext cx="8973451" cy="18871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br>
              <a:rPr lang="en"/>
            </a:br>
            <a:br>
              <a:rPr lang="en"/>
            </a:br>
            <a:r>
              <a:rPr lang="en-US" sz="6000" err="1"/>
              <a:t>NoLIT</a:t>
            </a:r>
            <a:endParaRPr lang="en" sz="6000" b="0" err="1"/>
          </a:p>
          <a:p>
            <a:pPr algn="l"/>
            <a:r>
              <a:rPr lang="en-US" sz="4000"/>
              <a:t>No(t as much) Loss in Translation</a:t>
            </a:r>
            <a:r>
              <a:rPr lang="en-US"/>
              <a:t> </a:t>
            </a:r>
            <a:br>
              <a:rPr lang="en-US"/>
            </a:br>
            <a:endParaRPr lang="en" sz="2400">
              <a:solidFill>
                <a:schemeClr val="tx1"/>
              </a:solidFill>
            </a:endParaRPr>
          </a:p>
          <a:p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E14E5D-3B40-8F92-7991-56D05448BB1D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8A165A-75AE-8941-EB8A-4DADCD72BF22}"/>
              </a:ext>
            </a:extLst>
          </p:cNvPr>
          <p:cNvSpPr txBox="1"/>
          <p:nvPr/>
        </p:nvSpPr>
        <p:spPr>
          <a:xfrm>
            <a:off x="2716823" y="205021"/>
            <a:ext cx="629609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400" b="1">
                <a:solidFill>
                  <a:srgbClr val="28324A"/>
                </a:solidFill>
                <a:latin typeface="Oswald"/>
              </a:rPr>
              <a:t>Multilingual Text Analytics for Healthcare by Terminators</a:t>
            </a:r>
            <a:endParaRPr 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000" err="1"/>
              <a:t>NoLIT</a:t>
            </a:r>
            <a:r>
              <a:rPr lang="en"/>
              <a:t> </a:t>
            </a:r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1438584" y="4059250"/>
            <a:ext cx="6085457" cy="771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b="1"/>
              <a:t>No</a:t>
            </a:r>
            <a:r>
              <a:rPr lang="en"/>
              <a:t>t as much </a:t>
            </a:r>
            <a:r>
              <a:rPr lang="en" b="1"/>
              <a:t>L</a:t>
            </a:r>
            <a:r>
              <a:rPr lang="en"/>
              <a:t>oss </a:t>
            </a:r>
            <a:r>
              <a:rPr lang="en" b="1"/>
              <a:t>I</a:t>
            </a:r>
            <a:r>
              <a:rPr lang="en"/>
              <a:t>n </a:t>
            </a:r>
            <a:r>
              <a:rPr lang="en" b="1"/>
              <a:t>T</a:t>
            </a:r>
            <a:r>
              <a:rPr lang="en"/>
              <a:t>ranslation!</a:t>
            </a:r>
            <a:br>
              <a:rPr lang="en"/>
            </a:br>
            <a:endParaRPr lang="en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2"/>
                </a:solidFill>
                <a:latin typeface="Oswald"/>
                <a:sym typeface="Oswald"/>
              </a:rPr>
              <a:t>2</a:t>
            </a:r>
            <a:endParaRPr lang="en" sz="12000" b="1">
              <a:solidFill>
                <a:schemeClr val="accent2"/>
              </a:solidFill>
              <a:latin typeface="Oswald"/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03C0C0-0951-B4DE-75F8-075C9DAB82CC}"/>
              </a:ext>
            </a:extLst>
          </p:cNvPr>
          <p:cNvSpPr/>
          <p:nvPr/>
        </p:nvSpPr>
        <p:spPr>
          <a:xfrm>
            <a:off x="579510" y="3740604"/>
            <a:ext cx="1360712" cy="721178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(Foreign Language)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642619-4F1C-229A-C999-EDCBE9EC43CB}"/>
              </a:ext>
            </a:extLst>
          </p:cNvPr>
          <p:cNvSpPr/>
          <p:nvPr/>
        </p:nvSpPr>
        <p:spPr>
          <a:xfrm>
            <a:off x="5036362" y="3740603"/>
            <a:ext cx="1360712" cy="7211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(English)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451453-0234-C6D6-280C-AC3EAEA5F478}"/>
              </a:ext>
            </a:extLst>
          </p:cNvPr>
          <p:cNvGrpSpPr/>
          <p:nvPr/>
        </p:nvGrpSpPr>
        <p:grpSpPr>
          <a:xfrm>
            <a:off x="638021" y="529545"/>
            <a:ext cx="1211034" cy="1027342"/>
            <a:chOff x="2343149" y="424539"/>
            <a:chExt cx="1211034" cy="1027342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6C3A4FF1-BF86-DB2C-E284-6C1A8B44FF7C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ECEE3B7C-C51D-7BBA-1D62-71643AF8D9C1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556F6B9C-335F-4AAC-57B3-E56699C6C44A}"/>
                </a:ext>
              </a:extLst>
            </p:cNvPr>
            <p:cNvSpPr/>
            <p:nvPr/>
          </p:nvSpPr>
          <p:spPr>
            <a:xfrm>
              <a:off x="3132362" y="114571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A157AA0C-E37F-60F7-3AAF-3B5397E1A7AD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A4E8EF-9C14-3573-342E-310935C02F8D}"/>
                </a:ext>
              </a:extLst>
            </p:cNvPr>
            <p:cNvCxnSpPr/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14C5D2-88D8-A31E-2BCB-2143E7BB8D98}"/>
                </a:ext>
              </a:extLst>
            </p:cNvPr>
            <p:cNvCxnSpPr>
              <a:cxnSpLocks/>
            </p:cNvCxnSpPr>
            <p:nvPr/>
          </p:nvCxnSpPr>
          <p:spPr>
            <a:xfrm>
              <a:off x="3087462" y="910319"/>
              <a:ext cx="131989" cy="24084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D807275-2437-3DD5-0C9B-817730EDA6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AE56EBBC-DC2B-9CAF-F93F-54843E1F81B3}"/>
                </a:ext>
              </a:extLst>
            </p:cNvPr>
            <p:cNvSpPr/>
            <p:nvPr/>
          </p:nvSpPr>
          <p:spPr>
            <a:xfrm>
              <a:off x="3275236" y="42453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F611BA6-7A2C-A9E8-19DA-14422C9D4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1480" y="640897"/>
              <a:ext cx="159204" cy="92529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B9CE354-6798-CA79-80B0-4BDF39C7B957}"/>
              </a:ext>
            </a:extLst>
          </p:cNvPr>
          <p:cNvSpPr/>
          <p:nvPr/>
        </p:nvSpPr>
        <p:spPr>
          <a:xfrm>
            <a:off x="5036362" y="2506973"/>
            <a:ext cx="1360712" cy="5594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38BC76-0C22-D39D-1198-AE9E2BBD50A6}"/>
              </a:ext>
            </a:extLst>
          </p:cNvPr>
          <p:cNvSpPr/>
          <p:nvPr/>
        </p:nvSpPr>
        <p:spPr>
          <a:xfrm>
            <a:off x="5036362" y="1763715"/>
            <a:ext cx="1360712" cy="548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E040B1-EE9A-957E-9E05-1126998A6DDE}"/>
              </a:ext>
            </a:extLst>
          </p:cNvPr>
          <p:cNvSpPr/>
          <p:nvPr/>
        </p:nvSpPr>
        <p:spPr>
          <a:xfrm>
            <a:off x="5036360" y="96712"/>
            <a:ext cx="1360712" cy="3509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515966-6947-8DC2-B90F-F0AC028D509B}"/>
              </a:ext>
            </a:extLst>
          </p:cNvPr>
          <p:cNvGrpSpPr/>
          <p:nvPr/>
        </p:nvGrpSpPr>
        <p:grpSpPr>
          <a:xfrm>
            <a:off x="5094872" y="642255"/>
            <a:ext cx="1183820" cy="802822"/>
            <a:chOff x="2343149" y="649059"/>
            <a:chExt cx="1183820" cy="802822"/>
          </a:xfrm>
        </p:grpSpPr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BE18E698-184B-8FC3-1633-1F8B1A182DE1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7492067E-F136-3D39-6F2D-53287140AB0F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9BD7E76-24A2-90B7-2603-5D1A986F0CD3}"/>
                </a:ext>
              </a:extLst>
            </p:cNvPr>
            <p:cNvSpPr/>
            <p:nvPr/>
          </p:nvSpPr>
          <p:spPr>
            <a:xfrm>
              <a:off x="2867023" y="1152523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E9177B76-6E26-CCAF-B2BC-6882D978EB60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7F5489-F9A3-2150-DA50-3B8BCAA818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A6A18D1-1605-90CB-4D5E-40CB7D119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1623" y="1314450"/>
              <a:ext cx="227239" cy="1088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08E5BFA-DEA0-6D5A-6C0B-ABE2E7BB3E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23AA3805-5A97-5B18-0E26-9EE2BDB41CCC}"/>
                </a:ext>
              </a:extLst>
            </p:cNvPr>
            <p:cNvSpPr/>
            <p:nvPr/>
          </p:nvSpPr>
          <p:spPr>
            <a:xfrm>
              <a:off x="3248022" y="846360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CB28BD9-B48A-004D-0575-4A0519D8BC3E}"/>
                </a:ext>
              </a:extLst>
            </p:cNvPr>
            <p:cNvCxnSpPr>
              <a:cxnSpLocks/>
            </p:cNvCxnSpPr>
            <p:nvPr/>
          </p:nvCxnSpPr>
          <p:spPr>
            <a:xfrm>
              <a:off x="3135087" y="842282"/>
              <a:ext cx="125187" cy="8436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Arrow: Up 34">
            <a:extLst>
              <a:ext uri="{FF2B5EF4-FFF2-40B4-BE49-F238E27FC236}">
                <a16:creationId xmlns:a16="http://schemas.microsoft.com/office/drawing/2014/main" id="{257395A4-AEB4-5B89-CA24-1B045B6C659D}"/>
              </a:ext>
            </a:extLst>
          </p:cNvPr>
          <p:cNvSpPr/>
          <p:nvPr/>
        </p:nvSpPr>
        <p:spPr>
          <a:xfrm>
            <a:off x="5601181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386EB5-B004-055D-7032-2CADAFE3F92A}"/>
              </a:ext>
            </a:extLst>
          </p:cNvPr>
          <p:cNvSpPr/>
          <p:nvPr/>
        </p:nvSpPr>
        <p:spPr>
          <a:xfrm>
            <a:off x="5036360" y="452552"/>
            <a:ext cx="1360712" cy="11381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D68529-AFC6-A0CD-8F94-502B0F7173D0}"/>
              </a:ext>
            </a:extLst>
          </p:cNvPr>
          <p:cNvSpPr/>
          <p:nvPr/>
        </p:nvSpPr>
        <p:spPr>
          <a:xfrm>
            <a:off x="572190" y="118278"/>
            <a:ext cx="1360712" cy="350961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BAB071-D760-F476-A347-1139A6034FEA}"/>
              </a:ext>
            </a:extLst>
          </p:cNvPr>
          <p:cNvSpPr/>
          <p:nvPr/>
        </p:nvSpPr>
        <p:spPr>
          <a:xfrm>
            <a:off x="572190" y="474118"/>
            <a:ext cx="1360712" cy="1138121"/>
          </a:xfrm>
          <a:prstGeom prst="rect">
            <a:avLst/>
          </a:prstGeom>
          <a:noFill/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B6950E-E765-9E9B-F8CD-E7A07CB87999}"/>
              </a:ext>
            </a:extLst>
          </p:cNvPr>
          <p:cNvSpPr/>
          <p:nvPr/>
        </p:nvSpPr>
        <p:spPr>
          <a:xfrm>
            <a:off x="582975" y="2506973"/>
            <a:ext cx="1360712" cy="559432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EAED75-B978-7AB0-F71A-A34700C256AD}"/>
              </a:ext>
            </a:extLst>
          </p:cNvPr>
          <p:cNvSpPr/>
          <p:nvPr/>
        </p:nvSpPr>
        <p:spPr>
          <a:xfrm>
            <a:off x="582975" y="1763715"/>
            <a:ext cx="1360712" cy="548650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E33B4429-E41C-4B82-C8EC-1DDFEB1B8642}"/>
              </a:ext>
            </a:extLst>
          </p:cNvPr>
          <p:cNvSpPr/>
          <p:nvPr/>
        </p:nvSpPr>
        <p:spPr>
          <a:xfrm>
            <a:off x="1137011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pic>
        <p:nvPicPr>
          <p:cNvPr id="50" name="Picture 515" descr="A picture containing tableware, pan, dishware&#10;&#10;Description automatically generated">
            <a:extLst>
              <a:ext uri="{FF2B5EF4-FFF2-40B4-BE49-F238E27FC236}">
                <a16:creationId xmlns:a16="http://schemas.microsoft.com/office/drawing/2014/main" id="{672FACB7-CAE8-4F09-9B5C-4088885B0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308" y="3340450"/>
            <a:ext cx="478767" cy="47876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4D9BC2F-2777-647E-D69A-7510CFEAF5AD}"/>
              </a:ext>
            </a:extLst>
          </p:cNvPr>
          <p:cNvSpPr txBox="1"/>
          <p:nvPr/>
        </p:nvSpPr>
        <p:spPr>
          <a:xfrm>
            <a:off x="1759456" y="1743153"/>
            <a:ext cx="317452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/>
              <a:t>Foreign language</a:t>
            </a:r>
            <a:endParaRPr lang="en-US" i="1"/>
          </a:p>
          <a:p>
            <a:pPr algn="ctr"/>
            <a:r>
              <a:rPr lang="en-US" sz="1600" b="1"/>
              <a:t>Small / Non-existent</a:t>
            </a:r>
          </a:p>
          <a:p>
            <a:pPr algn="ctr"/>
            <a:r>
              <a:rPr lang="en-US" sz="1600" b="1"/>
              <a:t>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C7689-3C67-2115-8D31-81121C3837FA}"/>
              </a:ext>
            </a:extLst>
          </p:cNvPr>
          <p:cNvSpPr txBox="1"/>
          <p:nvPr/>
        </p:nvSpPr>
        <p:spPr>
          <a:xfrm>
            <a:off x="6167400" y="1743153"/>
            <a:ext cx="317452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/>
              <a:t>English</a:t>
            </a:r>
          </a:p>
          <a:p>
            <a:pPr algn="ctr"/>
            <a:r>
              <a:rPr lang="en-US" sz="1600" b="1"/>
              <a:t>Large Dataset</a:t>
            </a:r>
            <a:br>
              <a:rPr lang="en-US" sz="1600" b="1"/>
            </a:br>
            <a:endParaRPr lang="en-US" sz="1600" b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A1CA600-340E-8CD8-FA5A-D6EB6CC300AA}"/>
              </a:ext>
            </a:extLst>
          </p:cNvPr>
          <p:cNvSpPr/>
          <p:nvPr/>
        </p:nvSpPr>
        <p:spPr>
          <a:xfrm>
            <a:off x="510961" y="47548"/>
            <a:ext cx="6001774" cy="1621816"/>
          </a:xfrm>
          <a:prstGeom prst="rect">
            <a:avLst/>
          </a:prstGeom>
          <a:solidFill>
            <a:srgbClr val="FFFFF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Google Shape;499;p18">
            <a:extLst>
              <a:ext uri="{FF2B5EF4-FFF2-40B4-BE49-F238E27FC236}">
                <a16:creationId xmlns:a16="http://schemas.microsoft.com/office/drawing/2014/main" id="{197F5BA5-7777-C7AF-7614-C929F76DFDA7}"/>
              </a:ext>
            </a:extLst>
          </p:cNvPr>
          <p:cNvSpPr txBox="1">
            <a:spLocks/>
          </p:cNvSpPr>
          <p:nvPr/>
        </p:nvSpPr>
        <p:spPr>
          <a:xfrm>
            <a:off x="3170464" y="450428"/>
            <a:ext cx="2805601" cy="7089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b="1">
                <a:solidFill>
                  <a:schemeClr val="accent1"/>
                </a:solidFill>
                <a:latin typeface="Oswald"/>
                <a:sym typeface="Oswald"/>
              </a:rPr>
              <a:t>Observation</a:t>
            </a:r>
            <a:endParaRPr lang="en-US" sz="2800" b="1">
              <a:solidFill>
                <a:schemeClr val="accent1"/>
              </a:solidFill>
              <a:latin typeface="Oswald"/>
              <a:sym typeface="Oswald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E60D251-C285-201F-45AE-B40E5D4E0A0A}"/>
              </a:ext>
            </a:extLst>
          </p:cNvPr>
          <p:cNvGrpSpPr/>
          <p:nvPr/>
        </p:nvGrpSpPr>
        <p:grpSpPr>
          <a:xfrm>
            <a:off x="6737231" y="2548926"/>
            <a:ext cx="2040866" cy="1826644"/>
            <a:chOff x="6349042" y="2785254"/>
            <a:chExt cx="2040866" cy="1826644"/>
          </a:xfrm>
        </p:grpSpPr>
        <p:pic>
          <p:nvPicPr>
            <p:cNvPr id="55" name="Picture 515" descr="A picture containing tableware, pan, dishware&#10;&#10;Description automatically generated">
              <a:extLst>
                <a:ext uri="{FF2B5EF4-FFF2-40B4-BE49-F238E27FC236}">
                  <a16:creationId xmlns:a16="http://schemas.microsoft.com/office/drawing/2014/main" id="{9F3B3E2F-829C-F8C3-C672-83F27FBFF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9042" y="2785254"/>
              <a:ext cx="1945257" cy="1826644"/>
            </a:xfrm>
            <a:prstGeom prst="rect">
              <a:avLst/>
            </a:prstGeom>
          </p:spPr>
        </p:pic>
        <p:pic>
          <p:nvPicPr>
            <p:cNvPr id="56" name="Picture 511" descr="Logo, company name&#10;&#10;Description automatically generated">
              <a:extLst>
                <a:ext uri="{FF2B5EF4-FFF2-40B4-BE49-F238E27FC236}">
                  <a16:creationId xmlns:a16="http://schemas.microsoft.com/office/drawing/2014/main" id="{BA0F9AE0-E67F-5DF1-DB1E-844548893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25828" y="3854209"/>
              <a:ext cx="864080" cy="756249"/>
            </a:xfrm>
            <a:prstGeom prst="rect">
              <a:avLst/>
            </a:prstGeom>
          </p:spPr>
        </p:pic>
      </p:grpSp>
      <p:pic>
        <p:nvPicPr>
          <p:cNvPr id="2" name="Picture 20">
            <a:extLst>
              <a:ext uri="{FF2B5EF4-FFF2-40B4-BE49-F238E27FC236}">
                <a16:creationId xmlns:a16="http://schemas.microsoft.com/office/drawing/2014/main" id="{212258CC-3546-7559-1281-7433135946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5379" y="3518576"/>
            <a:ext cx="424200" cy="44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08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03C0C0-0951-B4DE-75F8-075C9DAB82CC}"/>
              </a:ext>
            </a:extLst>
          </p:cNvPr>
          <p:cNvSpPr/>
          <p:nvPr/>
        </p:nvSpPr>
        <p:spPr>
          <a:xfrm>
            <a:off x="2283227" y="3740604"/>
            <a:ext cx="1360712" cy="721178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(Foreign Language)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642619-4F1C-229A-C999-EDCBE9EC43CB}"/>
              </a:ext>
            </a:extLst>
          </p:cNvPr>
          <p:cNvSpPr/>
          <p:nvPr/>
        </p:nvSpPr>
        <p:spPr>
          <a:xfrm>
            <a:off x="5036362" y="3740603"/>
            <a:ext cx="1360712" cy="7211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(English)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451453-0234-C6D6-280C-AC3EAEA5F478}"/>
              </a:ext>
            </a:extLst>
          </p:cNvPr>
          <p:cNvGrpSpPr/>
          <p:nvPr/>
        </p:nvGrpSpPr>
        <p:grpSpPr>
          <a:xfrm>
            <a:off x="2341738" y="529545"/>
            <a:ext cx="1211034" cy="1027342"/>
            <a:chOff x="2343149" y="424539"/>
            <a:chExt cx="1211034" cy="1027342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6C3A4FF1-BF86-DB2C-E284-6C1A8B44FF7C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ECEE3B7C-C51D-7BBA-1D62-71643AF8D9C1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556F6B9C-335F-4AAC-57B3-E56699C6C44A}"/>
                </a:ext>
              </a:extLst>
            </p:cNvPr>
            <p:cNvSpPr/>
            <p:nvPr/>
          </p:nvSpPr>
          <p:spPr>
            <a:xfrm>
              <a:off x="3132362" y="114571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A157AA0C-E37F-60F7-3AAF-3B5397E1A7AD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A4E8EF-9C14-3573-342E-310935C02F8D}"/>
                </a:ext>
              </a:extLst>
            </p:cNvPr>
            <p:cNvCxnSpPr/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14C5D2-88D8-A31E-2BCB-2143E7BB8D98}"/>
                </a:ext>
              </a:extLst>
            </p:cNvPr>
            <p:cNvCxnSpPr>
              <a:cxnSpLocks/>
            </p:cNvCxnSpPr>
            <p:nvPr/>
          </p:nvCxnSpPr>
          <p:spPr>
            <a:xfrm>
              <a:off x="3087462" y="910319"/>
              <a:ext cx="131989" cy="24084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D807275-2437-3DD5-0C9B-817730EDA6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AE56EBBC-DC2B-9CAF-F93F-54843E1F81B3}"/>
                </a:ext>
              </a:extLst>
            </p:cNvPr>
            <p:cNvSpPr/>
            <p:nvPr/>
          </p:nvSpPr>
          <p:spPr>
            <a:xfrm>
              <a:off x="3275236" y="42453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F611BA6-7A2C-A9E8-19DA-14422C9D4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1480" y="640897"/>
              <a:ext cx="159204" cy="92529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B9CE354-6798-CA79-80B0-4BDF39C7B957}"/>
              </a:ext>
            </a:extLst>
          </p:cNvPr>
          <p:cNvSpPr/>
          <p:nvPr/>
        </p:nvSpPr>
        <p:spPr>
          <a:xfrm>
            <a:off x="5036362" y="2506973"/>
            <a:ext cx="1360712" cy="5594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38BC76-0C22-D39D-1198-AE9E2BBD50A6}"/>
              </a:ext>
            </a:extLst>
          </p:cNvPr>
          <p:cNvSpPr/>
          <p:nvPr/>
        </p:nvSpPr>
        <p:spPr>
          <a:xfrm>
            <a:off x="5036362" y="1763715"/>
            <a:ext cx="1360712" cy="548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E040B1-EE9A-957E-9E05-1126998A6DDE}"/>
              </a:ext>
            </a:extLst>
          </p:cNvPr>
          <p:cNvSpPr/>
          <p:nvPr/>
        </p:nvSpPr>
        <p:spPr>
          <a:xfrm>
            <a:off x="5036360" y="96712"/>
            <a:ext cx="1360712" cy="3509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515966-6947-8DC2-B90F-F0AC028D509B}"/>
              </a:ext>
            </a:extLst>
          </p:cNvPr>
          <p:cNvGrpSpPr/>
          <p:nvPr/>
        </p:nvGrpSpPr>
        <p:grpSpPr>
          <a:xfrm>
            <a:off x="5094872" y="642255"/>
            <a:ext cx="1183820" cy="802822"/>
            <a:chOff x="2343149" y="649059"/>
            <a:chExt cx="1183820" cy="802822"/>
          </a:xfrm>
        </p:grpSpPr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BE18E698-184B-8FC3-1633-1F8B1A182DE1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7492067E-F136-3D39-6F2D-53287140AB0F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9BD7E76-24A2-90B7-2603-5D1A986F0CD3}"/>
                </a:ext>
              </a:extLst>
            </p:cNvPr>
            <p:cNvSpPr/>
            <p:nvPr/>
          </p:nvSpPr>
          <p:spPr>
            <a:xfrm>
              <a:off x="2867023" y="1152523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E9177B76-6E26-CCAF-B2BC-6882D978EB60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7F5489-F9A3-2150-DA50-3B8BCAA818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A6A18D1-1605-90CB-4D5E-40CB7D119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1623" y="1314450"/>
              <a:ext cx="227239" cy="1088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08E5BFA-DEA0-6D5A-6C0B-ABE2E7BB3E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23AA3805-5A97-5B18-0E26-9EE2BDB41CCC}"/>
                </a:ext>
              </a:extLst>
            </p:cNvPr>
            <p:cNvSpPr/>
            <p:nvPr/>
          </p:nvSpPr>
          <p:spPr>
            <a:xfrm>
              <a:off x="3248022" y="846360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CB28BD9-B48A-004D-0575-4A0519D8BC3E}"/>
                </a:ext>
              </a:extLst>
            </p:cNvPr>
            <p:cNvCxnSpPr>
              <a:cxnSpLocks/>
            </p:cNvCxnSpPr>
            <p:nvPr/>
          </p:nvCxnSpPr>
          <p:spPr>
            <a:xfrm>
              <a:off x="3135087" y="842282"/>
              <a:ext cx="125187" cy="8436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Arrow: Up 34">
            <a:extLst>
              <a:ext uri="{FF2B5EF4-FFF2-40B4-BE49-F238E27FC236}">
                <a16:creationId xmlns:a16="http://schemas.microsoft.com/office/drawing/2014/main" id="{257395A4-AEB4-5B89-CA24-1B045B6C659D}"/>
              </a:ext>
            </a:extLst>
          </p:cNvPr>
          <p:cNvSpPr/>
          <p:nvPr/>
        </p:nvSpPr>
        <p:spPr>
          <a:xfrm>
            <a:off x="5601181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386EB5-B004-055D-7032-2CADAFE3F92A}"/>
              </a:ext>
            </a:extLst>
          </p:cNvPr>
          <p:cNvSpPr/>
          <p:nvPr/>
        </p:nvSpPr>
        <p:spPr>
          <a:xfrm>
            <a:off x="5036360" y="452552"/>
            <a:ext cx="1360712" cy="11381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D68529-AFC6-A0CD-8F94-502B0F7173D0}"/>
              </a:ext>
            </a:extLst>
          </p:cNvPr>
          <p:cNvSpPr/>
          <p:nvPr/>
        </p:nvSpPr>
        <p:spPr>
          <a:xfrm>
            <a:off x="2275907" y="118278"/>
            <a:ext cx="1360712" cy="350961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BAB071-D760-F476-A347-1139A6034FEA}"/>
              </a:ext>
            </a:extLst>
          </p:cNvPr>
          <p:cNvSpPr/>
          <p:nvPr/>
        </p:nvSpPr>
        <p:spPr>
          <a:xfrm>
            <a:off x="2275907" y="474118"/>
            <a:ext cx="1360712" cy="1138121"/>
          </a:xfrm>
          <a:prstGeom prst="rect">
            <a:avLst/>
          </a:prstGeom>
          <a:noFill/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B6950E-E765-9E9B-F8CD-E7A07CB87999}"/>
              </a:ext>
            </a:extLst>
          </p:cNvPr>
          <p:cNvSpPr/>
          <p:nvPr/>
        </p:nvSpPr>
        <p:spPr>
          <a:xfrm>
            <a:off x="2286692" y="2506973"/>
            <a:ext cx="1360712" cy="559432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EAED75-B978-7AB0-F71A-A34700C256AD}"/>
              </a:ext>
            </a:extLst>
          </p:cNvPr>
          <p:cNvSpPr/>
          <p:nvPr/>
        </p:nvSpPr>
        <p:spPr>
          <a:xfrm>
            <a:off x="2286692" y="1763715"/>
            <a:ext cx="1360712" cy="548650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E33B4429-E41C-4B82-C8EC-1DDFEB1B8642}"/>
              </a:ext>
            </a:extLst>
          </p:cNvPr>
          <p:cNvSpPr/>
          <p:nvPr/>
        </p:nvSpPr>
        <p:spPr>
          <a:xfrm>
            <a:off x="2840728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6DAA83-7C89-5A62-D4A7-27228F2C649E}"/>
              </a:ext>
            </a:extLst>
          </p:cNvPr>
          <p:cNvGrpSpPr/>
          <p:nvPr/>
        </p:nvGrpSpPr>
        <p:grpSpPr>
          <a:xfrm>
            <a:off x="6737231" y="2548926"/>
            <a:ext cx="2040866" cy="1826644"/>
            <a:chOff x="6349042" y="2785254"/>
            <a:chExt cx="2040866" cy="1826644"/>
          </a:xfrm>
        </p:grpSpPr>
        <p:pic>
          <p:nvPicPr>
            <p:cNvPr id="49" name="Picture 515" descr="A picture containing tableware, pan, dishware&#10;&#10;Description automatically generated">
              <a:extLst>
                <a:ext uri="{FF2B5EF4-FFF2-40B4-BE49-F238E27FC236}">
                  <a16:creationId xmlns:a16="http://schemas.microsoft.com/office/drawing/2014/main" id="{543004B6-60E2-F7B2-3830-4A9A90295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9042" y="2785254"/>
              <a:ext cx="1945257" cy="1826644"/>
            </a:xfrm>
            <a:prstGeom prst="rect">
              <a:avLst/>
            </a:prstGeom>
          </p:spPr>
        </p:pic>
        <p:pic>
          <p:nvPicPr>
            <p:cNvPr id="50" name="Picture 511" descr="Logo, company name&#10;&#10;Description automatically generated">
              <a:extLst>
                <a:ext uri="{FF2B5EF4-FFF2-40B4-BE49-F238E27FC236}">
                  <a16:creationId xmlns:a16="http://schemas.microsoft.com/office/drawing/2014/main" id="{86D839C0-8E74-4DC2-ABFD-5C7D8E91D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25828" y="3854209"/>
              <a:ext cx="864080" cy="756249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A86C94C-3050-EBA1-F73F-2723EC86F93C}"/>
              </a:ext>
            </a:extLst>
          </p:cNvPr>
          <p:cNvSpPr txBox="1"/>
          <p:nvPr/>
        </p:nvSpPr>
        <p:spPr>
          <a:xfrm>
            <a:off x="6167400" y="1743153"/>
            <a:ext cx="317452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/>
              <a:t>English</a:t>
            </a:r>
          </a:p>
          <a:p>
            <a:pPr algn="ctr"/>
            <a:r>
              <a:rPr lang="en-US" sz="1600" b="1"/>
              <a:t>Large Dataset</a:t>
            </a:r>
            <a:br>
              <a:rPr lang="en-US" sz="1600" b="1"/>
            </a:br>
            <a:endParaRPr lang="en-US" sz="16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36715-1FCA-1120-FBF8-D5C1E9607FAB}"/>
              </a:ext>
            </a:extLst>
          </p:cNvPr>
          <p:cNvSpPr txBox="1"/>
          <p:nvPr/>
        </p:nvSpPr>
        <p:spPr>
          <a:xfrm>
            <a:off x="-388162" y="1624411"/>
            <a:ext cx="317452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/>
              <a:t>Foreign language</a:t>
            </a:r>
            <a:endParaRPr lang="en-US" i="1"/>
          </a:p>
          <a:p>
            <a:pPr algn="ctr"/>
            <a:r>
              <a:rPr lang="en-US" sz="1600" b="1"/>
              <a:t>Augmented</a:t>
            </a:r>
          </a:p>
          <a:p>
            <a:pPr algn="ctr"/>
            <a:r>
              <a:rPr lang="en-US" sz="1600" b="1"/>
              <a:t>Dataset</a:t>
            </a:r>
          </a:p>
        </p:txBody>
      </p:sp>
      <p:pic>
        <p:nvPicPr>
          <p:cNvPr id="36" name="Picture 515" descr="A picture containing tableware, pan, dishware&#10;&#10;Description automatically generated">
            <a:extLst>
              <a:ext uri="{FF2B5EF4-FFF2-40B4-BE49-F238E27FC236}">
                <a16:creationId xmlns:a16="http://schemas.microsoft.com/office/drawing/2014/main" id="{30703764-F347-E5C4-26E2-AB6254A31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97" y="2548181"/>
            <a:ext cx="1945257" cy="1826644"/>
          </a:xfrm>
          <a:prstGeom prst="rect">
            <a:avLst/>
          </a:prstGeom>
        </p:spPr>
      </p:pic>
      <p:pic>
        <p:nvPicPr>
          <p:cNvPr id="34" name="Picture 513">
            <a:extLst>
              <a:ext uri="{FF2B5EF4-FFF2-40B4-BE49-F238E27FC236}">
                <a16:creationId xmlns:a16="http://schemas.microsoft.com/office/drawing/2014/main" id="{D6800FD8-171A-900F-1146-6689F7FF0B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215" y="3628433"/>
            <a:ext cx="765235" cy="736865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649DD82-B7ED-F14C-08A1-8E90E08FCBB5}"/>
              </a:ext>
            </a:extLst>
          </p:cNvPr>
          <p:cNvSpPr/>
          <p:nvPr/>
        </p:nvSpPr>
        <p:spPr>
          <a:xfrm>
            <a:off x="319049" y="2477066"/>
            <a:ext cx="1715396" cy="198689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15" descr="A picture containing tableware, pan, dishware&#10;&#10;Description automatically generated">
            <a:extLst>
              <a:ext uri="{FF2B5EF4-FFF2-40B4-BE49-F238E27FC236}">
                <a16:creationId xmlns:a16="http://schemas.microsoft.com/office/drawing/2014/main" id="{1512C78D-EE5F-1EB2-B156-97D9B3EC9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60" y="3944685"/>
            <a:ext cx="478767" cy="478767"/>
          </a:xfrm>
          <a:prstGeom prst="rect">
            <a:avLst/>
          </a:prstGeom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53E2A840-9DF0-E02D-0CB8-DA011B308F07}"/>
              </a:ext>
            </a:extLst>
          </p:cNvPr>
          <p:cNvSpPr/>
          <p:nvPr/>
        </p:nvSpPr>
        <p:spPr>
          <a:xfrm>
            <a:off x="3797046" y="3887452"/>
            <a:ext cx="1074964" cy="483053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sp>
        <p:nvSpPr>
          <p:cNvPr id="51" name="Arrow: Left 50">
            <a:extLst>
              <a:ext uri="{FF2B5EF4-FFF2-40B4-BE49-F238E27FC236}">
                <a16:creationId xmlns:a16="http://schemas.microsoft.com/office/drawing/2014/main" id="{CC101127-5811-17EA-537F-DD56CF003A5F}"/>
              </a:ext>
            </a:extLst>
          </p:cNvPr>
          <p:cNvSpPr/>
          <p:nvPr/>
        </p:nvSpPr>
        <p:spPr>
          <a:xfrm>
            <a:off x="3824260" y="2159345"/>
            <a:ext cx="1074964" cy="483053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66C36A-A3DD-8EF6-D517-453978BFF143}"/>
              </a:ext>
            </a:extLst>
          </p:cNvPr>
          <p:cNvSpPr/>
          <p:nvPr/>
        </p:nvSpPr>
        <p:spPr>
          <a:xfrm>
            <a:off x="510961" y="47548"/>
            <a:ext cx="6001774" cy="1621816"/>
          </a:xfrm>
          <a:prstGeom prst="rect">
            <a:avLst/>
          </a:prstGeom>
          <a:solidFill>
            <a:srgbClr val="FFFFF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Google Shape;499;p18">
            <a:extLst>
              <a:ext uri="{FF2B5EF4-FFF2-40B4-BE49-F238E27FC236}">
                <a16:creationId xmlns:a16="http://schemas.microsoft.com/office/drawing/2014/main" id="{10F9A73A-772D-12E7-B2B7-AEB667D9AAA5}"/>
              </a:ext>
            </a:extLst>
          </p:cNvPr>
          <p:cNvSpPr txBox="1">
            <a:spLocks/>
          </p:cNvSpPr>
          <p:nvPr/>
        </p:nvSpPr>
        <p:spPr>
          <a:xfrm>
            <a:off x="3170464" y="450428"/>
            <a:ext cx="2805601" cy="7089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b="1">
                <a:solidFill>
                  <a:schemeClr val="accent1"/>
                </a:solidFill>
                <a:latin typeface="Oswald"/>
                <a:sym typeface="Oswald"/>
              </a:rPr>
              <a:t>Approach</a:t>
            </a:r>
            <a:endParaRPr lang="en-US" sz="2400" b="1">
              <a:solidFill>
                <a:schemeClr val="accent1"/>
              </a:solidFill>
              <a:latin typeface="Oswald"/>
            </a:endParaRPr>
          </a:p>
        </p:txBody>
      </p:sp>
      <p:pic>
        <p:nvPicPr>
          <p:cNvPr id="8" name="Picture 20">
            <a:extLst>
              <a:ext uri="{FF2B5EF4-FFF2-40B4-BE49-F238E27FC236}">
                <a16:creationId xmlns:a16="http://schemas.microsoft.com/office/drawing/2014/main" id="{0FF48D5A-79F2-BF64-6F3C-7340C4994D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659" y="4164296"/>
            <a:ext cx="394511" cy="394323"/>
          </a:xfrm>
          <a:prstGeom prst="rect">
            <a:avLst/>
          </a:prstGeom>
        </p:spPr>
      </p:pic>
      <p:pic>
        <p:nvPicPr>
          <p:cNvPr id="19" name="Picture 20">
            <a:extLst>
              <a:ext uri="{FF2B5EF4-FFF2-40B4-BE49-F238E27FC236}">
                <a16:creationId xmlns:a16="http://schemas.microsoft.com/office/drawing/2014/main" id="{D6AB0849-C11E-0183-F749-2E49B533EC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5243" y="3577952"/>
            <a:ext cx="832413" cy="83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17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03C0C0-0951-B4DE-75F8-075C9DAB82CC}"/>
              </a:ext>
            </a:extLst>
          </p:cNvPr>
          <p:cNvSpPr/>
          <p:nvPr/>
        </p:nvSpPr>
        <p:spPr>
          <a:xfrm>
            <a:off x="2283227" y="3740604"/>
            <a:ext cx="1360712" cy="721178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(Foreign Language)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642619-4F1C-229A-C999-EDCBE9EC43CB}"/>
              </a:ext>
            </a:extLst>
          </p:cNvPr>
          <p:cNvSpPr/>
          <p:nvPr/>
        </p:nvSpPr>
        <p:spPr>
          <a:xfrm>
            <a:off x="5036362" y="3740603"/>
            <a:ext cx="1360712" cy="7211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(English)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451453-0234-C6D6-280C-AC3EAEA5F478}"/>
              </a:ext>
            </a:extLst>
          </p:cNvPr>
          <p:cNvGrpSpPr/>
          <p:nvPr/>
        </p:nvGrpSpPr>
        <p:grpSpPr>
          <a:xfrm>
            <a:off x="2341738" y="529545"/>
            <a:ext cx="1211034" cy="1027342"/>
            <a:chOff x="2343149" y="424539"/>
            <a:chExt cx="1211034" cy="1027342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6C3A4FF1-BF86-DB2C-E284-6C1A8B44FF7C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ECEE3B7C-C51D-7BBA-1D62-71643AF8D9C1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556F6B9C-335F-4AAC-57B3-E56699C6C44A}"/>
                </a:ext>
              </a:extLst>
            </p:cNvPr>
            <p:cNvSpPr/>
            <p:nvPr/>
          </p:nvSpPr>
          <p:spPr>
            <a:xfrm>
              <a:off x="3132362" y="114571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A157AA0C-E37F-60F7-3AAF-3B5397E1A7AD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A4E8EF-9C14-3573-342E-310935C02F8D}"/>
                </a:ext>
              </a:extLst>
            </p:cNvPr>
            <p:cNvCxnSpPr/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14C5D2-88D8-A31E-2BCB-2143E7BB8D98}"/>
                </a:ext>
              </a:extLst>
            </p:cNvPr>
            <p:cNvCxnSpPr>
              <a:cxnSpLocks/>
            </p:cNvCxnSpPr>
            <p:nvPr/>
          </p:nvCxnSpPr>
          <p:spPr>
            <a:xfrm>
              <a:off x="3087462" y="910319"/>
              <a:ext cx="131989" cy="24084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D807275-2437-3DD5-0C9B-817730EDA6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AE56EBBC-DC2B-9CAF-F93F-54843E1F81B3}"/>
                </a:ext>
              </a:extLst>
            </p:cNvPr>
            <p:cNvSpPr/>
            <p:nvPr/>
          </p:nvSpPr>
          <p:spPr>
            <a:xfrm>
              <a:off x="3275236" y="42453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F611BA6-7A2C-A9E8-19DA-14422C9D4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1480" y="640897"/>
              <a:ext cx="159204" cy="92529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B9CE354-6798-CA79-80B0-4BDF39C7B957}"/>
              </a:ext>
            </a:extLst>
          </p:cNvPr>
          <p:cNvSpPr/>
          <p:nvPr/>
        </p:nvSpPr>
        <p:spPr>
          <a:xfrm>
            <a:off x="5036362" y="2506973"/>
            <a:ext cx="1360712" cy="5594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38BC76-0C22-D39D-1198-AE9E2BBD50A6}"/>
              </a:ext>
            </a:extLst>
          </p:cNvPr>
          <p:cNvSpPr/>
          <p:nvPr/>
        </p:nvSpPr>
        <p:spPr>
          <a:xfrm>
            <a:off x="5036362" y="1763715"/>
            <a:ext cx="1360712" cy="548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E040B1-EE9A-957E-9E05-1126998A6DDE}"/>
              </a:ext>
            </a:extLst>
          </p:cNvPr>
          <p:cNvSpPr/>
          <p:nvPr/>
        </p:nvSpPr>
        <p:spPr>
          <a:xfrm>
            <a:off x="5036360" y="96712"/>
            <a:ext cx="1360712" cy="3509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515966-6947-8DC2-B90F-F0AC028D509B}"/>
              </a:ext>
            </a:extLst>
          </p:cNvPr>
          <p:cNvGrpSpPr/>
          <p:nvPr/>
        </p:nvGrpSpPr>
        <p:grpSpPr>
          <a:xfrm>
            <a:off x="5094872" y="642255"/>
            <a:ext cx="1183820" cy="802822"/>
            <a:chOff x="2343149" y="649059"/>
            <a:chExt cx="1183820" cy="802822"/>
          </a:xfrm>
        </p:grpSpPr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BE18E698-184B-8FC3-1633-1F8B1A182DE1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7492067E-F136-3D39-6F2D-53287140AB0F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9BD7E76-24A2-90B7-2603-5D1A986F0CD3}"/>
                </a:ext>
              </a:extLst>
            </p:cNvPr>
            <p:cNvSpPr/>
            <p:nvPr/>
          </p:nvSpPr>
          <p:spPr>
            <a:xfrm>
              <a:off x="2867023" y="1152523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E9177B76-6E26-CCAF-B2BC-6882D978EB60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7F5489-F9A3-2150-DA50-3B8BCAA818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A6A18D1-1605-90CB-4D5E-40CB7D119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1623" y="1314450"/>
              <a:ext cx="227239" cy="1088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08E5BFA-DEA0-6D5A-6C0B-ABE2E7BB3E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23AA3805-5A97-5B18-0E26-9EE2BDB41CCC}"/>
                </a:ext>
              </a:extLst>
            </p:cNvPr>
            <p:cNvSpPr/>
            <p:nvPr/>
          </p:nvSpPr>
          <p:spPr>
            <a:xfrm>
              <a:off x="3248022" y="846360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CB28BD9-B48A-004D-0575-4A0519D8BC3E}"/>
                </a:ext>
              </a:extLst>
            </p:cNvPr>
            <p:cNvCxnSpPr>
              <a:cxnSpLocks/>
            </p:cNvCxnSpPr>
            <p:nvPr/>
          </p:nvCxnSpPr>
          <p:spPr>
            <a:xfrm>
              <a:off x="3135087" y="842282"/>
              <a:ext cx="125187" cy="8436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Arrow: Up 34">
            <a:extLst>
              <a:ext uri="{FF2B5EF4-FFF2-40B4-BE49-F238E27FC236}">
                <a16:creationId xmlns:a16="http://schemas.microsoft.com/office/drawing/2014/main" id="{257395A4-AEB4-5B89-CA24-1B045B6C659D}"/>
              </a:ext>
            </a:extLst>
          </p:cNvPr>
          <p:cNvSpPr/>
          <p:nvPr/>
        </p:nvSpPr>
        <p:spPr>
          <a:xfrm>
            <a:off x="5601181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386EB5-B004-055D-7032-2CADAFE3F92A}"/>
              </a:ext>
            </a:extLst>
          </p:cNvPr>
          <p:cNvSpPr/>
          <p:nvPr/>
        </p:nvSpPr>
        <p:spPr>
          <a:xfrm>
            <a:off x="5036360" y="452552"/>
            <a:ext cx="1360712" cy="11381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D68529-AFC6-A0CD-8F94-502B0F7173D0}"/>
              </a:ext>
            </a:extLst>
          </p:cNvPr>
          <p:cNvSpPr/>
          <p:nvPr/>
        </p:nvSpPr>
        <p:spPr>
          <a:xfrm>
            <a:off x="2275907" y="118278"/>
            <a:ext cx="1360712" cy="350961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BAB071-D760-F476-A347-1139A6034FEA}"/>
              </a:ext>
            </a:extLst>
          </p:cNvPr>
          <p:cNvSpPr/>
          <p:nvPr/>
        </p:nvSpPr>
        <p:spPr>
          <a:xfrm>
            <a:off x="2275907" y="474118"/>
            <a:ext cx="1360712" cy="1138121"/>
          </a:xfrm>
          <a:prstGeom prst="rect">
            <a:avLst/>
          </a:prstGeom>
          <a:noFill/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B6950E-E765-9E9B-F8CD-E7A07CB87999}"/>
              </a:ext>
            </a:extLst>
          </p:cNvPr>
          <p:cNvSpPr/>
          <p:nvPr/>
        </p:nvSpPr>
        <p:spPr>
          <a:xfrm>
            <a:off x="2286692" y="2506973"/>
            <a:ext cx="1360712" cy="559432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EAED75-B978-7AB0-F71A-A34700C256AD}"/>
              </a:ext>
            </a:extLst>
          </p:cNvPr>
          <p:cNvSpPr/>
          <p:nvPr/>
        </p:nvSpPr>
        <p:spPr>
          <a:xfrm>
            <a:off x="2286692" y="1763715"/>
            <a:ext cx="1360712" cy="548650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E33B4429-E41C-4B82-C8EC-1DDFEB1B8642}"/>
              </a:ext>
            </a:extLst>
          </p:cNvPr>
          <p:cNvSpPr/>
          <p:nvPr/>
        </p:nvSpPr>
        <p:spPr>
          <a:xfrm>
            <a:off x="2840728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6DAA83-7C89-5A62-D4A7-27228F2C649E}"/>
              </a:ext>
            </a:extLst>
          </p:cNvPr>
          <p:cNvGrpSpPr/>
          <p:nvPr/>
        </p:nvGrpSpPr>
        <p:grpSpPr>
          <a:xfrm>
            <a:off x="6737231" y="2548926"/>
            <a:ext cx="2040866" cy="1826644"/>
            <a:chOff x="6349042" y="2785254"/>
            <a:chExt cx="2040866" cy="1826644"/>
          </a:xfrm>
        </p:grpSpPr>
        <p:pic>
          <p:nvPicPr>
            <p:cNvPr id="49" name="Picture 515" descr="A picture containing tableware, pan, dishware&#10;&#10;Description automatically generated">
              <a:extLst>
                <a:ext uri="{FF2B5EF4-FFF2-40B4-BE49-F238E27FC236}">
                  <a16:creationId xmlns:a16="http://schemas.microsoft.com/office/drawing/2014/main" id="{543004B6-60E2-F7B2-3830-4A9A90295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9042" y="2785254"/>
              <a:ext cx="1945257" cy="1826644"/>
            </a:xfrm>
            <a:prstGeom prst="rect">
              <a:avLst/>
            </a:prstGeom>
          </p:spPr>
        </p:pic>
        <p:pic>
          <p:nvPicPr>
            <p:cNvPr id="50" name="Picture 511" descr="Logo, company name&#10;&#10;Description automatically generated">
              <a:extLst>
                <a:ext uri="{FF2B5EF4-FFF2-40B4-BE49-F238E27FC236}">
                  <a16:creationId xmlns:a16="http://schemas.microsoft.com/office/drawing/2014/main" id="{86D839C0-8E74-4DC2-ABFD-5C7D8E91D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25828" y="3854209"/>
              <a:ext cx="864080" cy="756249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A86C94C-3050-EBA1-F73F-2723EC86F93C}"/>
              </a:ext>
            </a:extLst>
          </p:cNvPr>
          <p:cNvSpPr txBox="1"/>
          <p:nvPr/>
        </p:nvSpPr>
        <p:spPr>
          <a:xfrm>
            <a:off x="6167400" y="1743153"/>
            <a:ext cx="317452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/>
              <a:t>English</a:t>
            </a:r>
          </a:p>
          <a:p>
            <a:pPr algn="ctr"/>
            <a:r>
              <a:rPr lang="en-US" sz="1600" b="1"/>
              <a:t>Large English</a:t>
            </a:r>
            <a:br>
              <a:rPr lang="en-US" sz="1600" b="1"/>
            </a:br>
            <a:endParaRPr lang="en-US" sz="16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36715-1FCA-1120-FBF8-D5C1E9607FAB}"/>
              </a:ext>
            </a:extLst>
          </p:cNvPr>
          <p:cNvSpPr txBox="1"/>
          <p:nvPr/>
        </p:nvSpPr>
        <p:spPr>
          <a:xfrm>
            <a:off x="-388162" y="1624411"/>
            <a:ext cx="317452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/>
              <a:t>Foreign language</a:t>
            </a:r>
            <a:endParaRPr lang="en-US" i="1"/>
          </a:p>
          <a:p>
            <a:pPr algn="ctr"/>
            <a:r>
              <a:rPr lang="en-US" sz="1600" b="1"/>
              <a:t>Augmented</a:t>
            </a:r>
          </a:p>
          <a:p>
            <a:pPr algn="ctr"/>
            <a:r>
              <a:rPr lang="en-US" sz="1600" b="1"/>
              <a:t>Dataset</a:t>
            </a:r>
          </a:p>
        </p:txBody>
      </p:sp>
      <p:pic>
        <p:nvPicPr>
          <p:cNvPr id="36" name="Picture 515" descr="A picture containing tableware, pan, dishware&#10;&#10;Description automatically generated">
            <a:extLst>
              <a:ext uri="{FF2B5EF4-FFF2-40B4-BE49-F238E27FC236}">
                <a16:creationId xmlns:a16="http://schemas.microsoft.com/office/drawing/2014/main" id="{30703764-F347-E5C4-26E2-AB6254A31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97" y="2548181"/>
            <a:ext cx="1945257" cy="1826644"/>
          </a:xfrm>
          <a:prstGeom prst="rect">
            <a:avLst/>
          </a:prstGeom>
        </p:spPr>
      </p:pic>
      <p:pic>
        <p:nvPicPr>
          <p:cNvPr id="34" name="Picture 513">
            <a:extLst>
              <a:ext uri="{FF2B5EF4-FFF2-40B4-BE49-F238E27FC236}">
                <a16:creationId xmlns:a16="http://schemas.microsoft.com/office/drawing/2014/main" id="{D6800FD8-171A-900F-1146-6689F7FF0B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215" y="3628433"/>
            <a:ext cx="765235" cy="736865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649DD82-B7ED-F14C-08A1-8E90E08FCBB5}"/>
              </a:ext>
            </a:extLst>
          </p:cNvPr>
          <p:cNvSpPr/>
          <p:nvPr/>
        </p:nvSpPr>
        <p:spPr>
          <a:xfrm>
            <a:off x="319049" y="2477066"/>
            <a:ext cx="1715396" cy="198689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15" descr="A picture containing tableware, pan, dishware&#10;&#10;Description automatically generated">
            <a:extLst>
              <a:ext uri="{FF2B5EF4-FFF2-40B4-BE49-F238E27FC236}">
                <a16:creationId xmlns:a16="http://schemas.microsoft.com/office/drawing/2014/main" id="{1512C78D-EE5F-1EB2-B156-97D9B3EC9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60" y="3944685"/>
            <a:ext cx="478767" cy="478767"/>
          </a:xfrm>
          <a:prstGeom prst="rect">
            <a:avLst/>
          </a:prstGeom>
        </p:spPr>
      </p:pic>
      <p:pic>
        <p:nvPicPr>
          <p:cNvPr id="54" name="Picture 513">
            <a:extLst>
              <a:ext uri="{FF2B5EF4-FFF2-40B4-BE49-F238E27FC236}">
                <a16:creationId xmlns:a16="http://schemas.microsoft.com/office/drawing/2014/main" id="{29EC617A-7211-2D99-8DEA-9A8666C05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534" y="4228150"/>
            <a:ext cx="303363" cy="281797"/>
          </a:xfrm>
          <a:prstGeom prst="rect">
            <a:avLst/>
          </a:prstGeom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53E2A840-9DF0-E02D-0CB8-DA011B308F07}"/>
              </a:ext>
            </a:extLst>
          </p:cNvPr>
          <p:cNvSpPr/>
          <p:nvPr/>
        </p:nvSpPr>
        <p:spPr>
          <a:xfrm>
            <a:off x="3797046" y="3887452"/>
            <a:ext cx="1074964" cy="483053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sp>
        <p:nvSpPr>
          <p:cNvPr id="51" name="Arrow: Left 50">
            <a:extLst>
              <a:ext uri="{FF2B5EF4-FFF2-40B4-BE49-F238E27FC236}">
                <a16:creationId xmlns:a16="http://schemas.microsoft.com/office/drawing/2014/main" id="{CC101127-5811-17EA-537F-DD56CF003A5F}"/>
              </a:ext>
            </a:extLst>
          </p:cNvPr>
          <p:cNvSpPr/>
          <p:nvPr/>
        </p:nvSpPr>
        <p:spPr>
          <a:xfrm>
            <a:off x="3824260" y="2159345"/>
            <a:ext cx="1074964" cy="483053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66C36A-A3DD-8EF6-D517-453978BFF143}"/>
              </a:ext>
            </a:extLst>
          </p:cNvPr>
          <p:cNvSpPr/>
          <p:nvPr/>
        </p:nvSpPr>
        <p:spPr>
          <a:xfrm>
            <a:off x="510961" y="47548"/>
            <a:ext cx="6001774" cy="1621816"/>
          </a:xfrm>
          <a:prstGeom prst="rect">
            <a:avLst/>
          </a:prstGeom>
          <a:solidFill>
            <a:srgbClr val="FFFFF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Google Shape;499;p18">
            <a:extLst>
              <a:ext uri="{FF2B5EF4-FFF2-40B4-BE49-F238E27FC236}">
                <a16:creationId xmlns:a16="http://schemas.microsoft.com/office/drawing/2014/main" id="{10F9A73A-772D-12E7-B2B7-AEB667D9AAA5}"/>
              </a:ext>
            </a:extLst>
          </p:cNvPr>
          <p:cNvSpPr txBox="1">
            <a:spLocks/>
          </p:cNvSpPr>
          <p:nvPr/>
        </p:nvSpPr>
        <p:spPr>
          <a:xfrm>
            <a:off x="3170464" y="450428"/>
            <a:ext cx="2805601" cy="7089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b="1">
                <a:solidFill>
                  <a:schemeClr val="accent1"/>
                </a:solidFill>
                <a:latin typeface="Oswald"/>
                <a:sym typeface="Oswald"/>
              </a:rPr>
              <a:t>Approach</a:t>
            </a:r>
            <a:endParaRPr lang="en-US" sz="2400" b="1">
              <a:solidFill>
                <a:schemeClr val="accent1"/>
              </a:solidFill>
              <a:latin typeface="Oswa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026940-CE26-61C8-1CFF-D4510BE8CFAB}"/>
              </a:ext>
            </a:extLst>
          </p:cNvPr>
          <p:cNvSpPr/>
          <p:nvPr/>
        </p:nvSpPr>
        <p:spPr>
          <a:xfrm>
            <a:off x="2201584" y="1709417"/>
            <a:ext cx="1480096" cy="2804611"/>
          </a:xfrm>
          <a:prstGeom prst="rect">
            <a:avLst/>
          </a:prstGeom>
          <a:solidFill>
            <a:srgbClr val="FFFFF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BFDD859-E639-DBE2-2C67-01AD2FFCA291}"/>
              </a:ext>
            </a:extLst>
          </p:cNvPr>
          <p:cNvSpPr/>
          <p:nvPr/>
        </p:nvSpPr>
        <p:spPr>
          <a:xfrm>
            <a:off x="276173" y="4424040"/>
            <a:ext cx="575221" cy="89987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FB8F882-8E78-F5ED-8472-35E04192A124}"/>
              </a:ext>
            </a:extLst>
          </p:cNvPr>
          <p:cNvSpPr/>
          <p:nvPr/>
        </p:nvSpPr>
        <p:spPr>
          <a:xfrm>
            <a:off x="4977441" y="1709416"/>
            <a:ext cx="1480096" cy="2804611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19B11BB-A295-0008-2A1C-DDB131DB74E3}"/>
              </a:ext>
            </a:extLst>
          </p:cNvPr>
          <p:cNvSpPr/>
          <p:nvPr/>
        </p:nvSpPr>
        <p:spPr>
          <a:xfrm>
            <a:off x="6596691" y="1573344"/>
            <a:ext cx="2003971" cy="2797808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850CFAA-2F83-1E2F-3F23-C8A02C42D754}"/>
              </a:ext>
            </a:extLst>
          </p:cNvPr>
          <p:cNvSpPr/>
          <p:nvPr/>
        </p:nvSpPr>
        <p:spPr>
          <a:xfrm>
            <a:off x="8596323" y="3546379"/>
            <a:ext cx="343900" cy="77034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0">
            <a:extLst>
              <a:ext uri="{FF2B5EF4-FFF2-40B4-BE49-F238E27FC236}">
                <a16:creationId xmlns:a16="http://schemas.microsoft.com/office/drawing/2014/main" id="{324FA75E-E7B0-5AF1-6EF2-C508E0B3BC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5243" y="3540841"/>
            <a:ext cx="832413" cy="839647"/>
          </a:xfrm>
          <a:prstGeom prst="rect">
            <a:avLst/>
          </a:prstGeom>
        </p:spPr>
      </p:pic>
      <p:pic>
        <p:nvPicPr>
          <p:cNvPr id="33" name="Picture 20">
            <a:extLst>
              <a:ext uri="{FF2B5EF4-FFF2-40B4-BE49-F238E27FC236}">
                <a16:creationId xmlns:a16="http://schemas.microsoft.com/office/drawing/2014/main" id="{114650FB-EB1B-B1F5-5B5C-FBC9CD3CA5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659" y="4149452"/>
            <a:ext cx="401933" cy="424011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D962A85-FEC0-E48D-BFA0-8AC03EA3632B}"/>
              </a:ext>
            </a:extLst>
          </p:cNvPr>
          <p:cNvCxnSpPr>
            <a:cxnSpLocks/>
          </p:cNvCxnSpPr>
          <p:nvPr/>
        </p:nvCxnSpPr>
        <p:spPr>
          <a:xfrm flipV="1">
            <a:off x="3189515" y="2477860"/>
            <a:ext cx="547006" cy="351065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CFF721E-0AEF-CE54-5F2D-3882AC5C6861}"/>
              </a:ext>
            </a:extLst>
          </p:cNvPr>
          <p:cNvCxnSpPr>
            <a:cxnSpLocks/>
          </p:cNvCxnSpPr>
          <p:nvPr/>
        </p:nvCxnSpPr>
        <p:spPr>
          <a:xfrm>
            <a:off x="3162300" y="3672568"/>
            <a:ext cx="574220" cy="342899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B9E1080-419E-38E6-28ED-B5946DC73D26}"/>
              </a:ext>
            </a:extLst>
          </p:cNvPr>
          <p:cNvSpPr/>
          <p:nvPr/>
        </p:nvSpPr>
        <p:spPr>
          <a:xfrm>
            <a:off x="208138" y="1627774"/>
            <a:ext cx="1881506" cy="2797808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0D33BE-9A10-D103-68E6-9B910AE3074F}"/>
              </a:ext>
            </a:extLst>
          </p:cNvPr>
          <p:cNvSpPr txBox="1"/>
          <p:nvPr/>
        </p:nvSpPr>
        <p:spPr>
          <a:xfrm>
            <a:off x="207599" y="2661891"/>
            <a:ext cx="320686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>
                <a:solidFill>
                  <a:schemeClr val="accent3">
                    <a:lumMod val="50000"/>
                  </a:schemeClr>
                </a:solidFill>
              </a:rPr>
              <a:t>Independent Translations</a:t>
            </a:r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BDDDC41-E0E8-1052-6FED-2A00CDF8948C}"/>
              </a:ext>
            </a:extLst>
          </p:cNvPr>
          <p:cNvSpPr/>
          <p:nvPr/>
        </p:nvSpPr>
        <p:spPr>
          <a:xfrm>
            <a:off x="415955" y="4425896"/>
            <a:ext cx="397091" cy="148127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99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03C0C0-0951-B4DE-75F8-075C9DAB82CC}"/>
              </a:ext>
            </a:extLst>
          </p:cNvPr>
          <p:cNvSpPr/>
          <p:nvPr/>
        </p:nvSpPr>
        <p:spPr>
          <a:xfrm>
            <a:off x="2283227" y="3740604"/>
            <a:ext cx="1360712" cy="721178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(Foreign Language)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642619-4F1C-229A-C999-EDCBE9EC43CB}"/>
              </a:ext>
            </a:extLst>
          </p:cNvPr>
          <p:cNvSpPr/>
          <p:nvPr/>
        </p:nvSpPr>
        <p:spPr>
          <a:xfrm>
            <a:off x="5036362" y="3740603"/>
            <a:ext cx="1360712" cy="7211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(English)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451453-0234-C6D6-280C-AC3EAEA5F478}"/>
              </a:ext>
            </a:extLst>
          </p:cNvPr>
          <p:cNvGrpSpPr/>
          <p:nvPr/>
        </p:nvGrpSpPr>
        <p:grpSpPr>
          <a:xfrm>
            <a:off x="2341738" y="529545"/>
            <a:ext cx="1211034" cy="1027342"/>
            <a:chOff x="2343149" y="424539"/>
            <a:chExt cx="1211034" cy="1027342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6C3A4FF1-BF86-DB2C-E284-6C1A8B44FF7C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ECEE3B7C-C51D-7BBA-1D62-71643AF8D9C1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556F6B9C-335F-4AAC-57B3-E56699C6C44A}"/>
                </a:ext>
              </a:extLst>
            </p:cNvPr>
            <p:cNvSpPr/>
            <p:nvPr/>
          </p:nvSpPr>
          <p:spPr>
            <a:xfrm>
              <a:off x="3132362" y="114571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A157AA0C-E37F-60F7-3AAF-3B5397E1A7AD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A4E8EF-9C14-3573-342E-310935C02F8D}"/>
                </a:ext>
              </a:extLst>
            </p:cNvPr>
            <p:cNvCxnSpPr/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14C5D2-88D8-A31E-2BCB-2143E7BB8D98}"/>
                </a:ext>
              </a:extLst>
            </p:cNvPr>
            <p:cNvCxnSpPr>
              <a:cxnSpLocks/>
            </p:cNvCxnSpPr>
            <p:nvPr/>
          </p:nvCxnSpPr>
          <p:spPr>
            <a:xfrm>
              <a:off x="3087462" y="910319"/>
              <a:ext cx="131989" cy="24084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D807275-2437-3DD5-0C9B-817730EDA6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AE56EBBC-DC2B-9CAF-F93F-54843E1F81B3}"/>
                </a:ext>
              </a:extLst>
            </p:cNvPr>
            <p:cNvSpPr/>
            <p:nvPr/>
          </p:nvSpPr>
          <p:spPr>
            <a:xfrm>
              <a:off x="3275236" y="42453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F611BA6-7A2C-A9E8-19DA-14422C9D4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1480" y="640897"/>
              <a:ext cx="159204" cy="92529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B9CE354-6798-CA79-80B0-4BDF39C7B957}"/>
              </a:ext>
            </a:extLst>
          </p:cNvPr>
          <p:cNvSpPr/>
          <p:nvPr/>
        </p:nvSpPr>
        <p:spPr>
          <a:xfrm>
            <a:off x="5036362" y="2506973"/>
            <a:ext cx="1360712" cy="5594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38BC76-0C22-D39D-1198-AE9E2BBD50A6}"/>
              </a:ext>
            </a:extLst>
          </p:cNvPr>
          <p:cNvSpPr/>
          <p:nvPr/>
        </p:nvSpPr>
        <p:spPr>
          <a:xfrm>
            <a:off x="5036362" y="1763715"/>
            <a:ext cx="1360712" cy="548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E040B1-EE9A-957E-9E05-1126998A6DDE}"/>
              </a:ext>
            </a:extLst>
          </p:cNvPr>
          <p:cNvSpPr/>
          <p:nvPr/>
        </p:nvSpPr>
        <p:spPr>
          <a:xfrm>
            <a:off x="5036360" y="96712"/>
            <a:ext cx="1360712" cy="3509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515966-6947-8DC2-B90F-F0AC028D509B}"/>
              </a:ext>
            </a:extLst>
          </p:cNvPr>
          <p:cNvGrpSpPr/>
          <p:nvPr/>
        </p:nvGrpSpPr>
        <p:grpSpPr>
          <a:xfrm>
            <a:off x="5094872" y="642255"/>
            <a:ext cx="1183820" cy="802822"/>
            <a:chOff x="2343149" y="649059"/>
            <a:chExt cx="1183820" cy="802822"/>
          </a:xfrm>
        </p:grpSpPr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BE18E698-184B-8FC3-1633-1F8B1A182DE1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7492067E-F136-3D39-6F2D-53287140AB0F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9BD7E76-24A2-90B7-2603-5D1A986F0CD3}"/>
                </a:ext>
              </a:extLst>
            </p:cNvPr>
            <p:cNvSpPr/>
            <p:nvPr/>
          </p:nvSpPr>
          <p:spPr>
            <a:xfrm>
              <a:off x="2867023" y="1152523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E9177B76-6E26-CCAF-B2BC-6882D978EB60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7F5489-F9A3-2150-DA50-3B8BCAA818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A6A18D1-1605-90CB-4D5E-40CB7D119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1623" y="1314450"/>
              <a:ext cx="227239" cy="1088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08E5BFA-DEA0-6D5A-6C0B-ABE2E7BB3E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23AA3805-5A97-5B18-0E26-9EE2BDB41CCC}"/>
                </a:ext>
              </a:extLst>
            </p:cNvPr>
            <p:cNvSpPr/>
            <p:nvPr/>
          </p:nvSpPr>
          <p:spPr>
            <a:xfrm>
              <a:off x="3248022" y="846360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CB28BD9-B48A-004D-0575-4A0519D8BC3E}"/>
                </a:ext>
              </a:extLst>
            </p:cNvPr>
            <p:cNvCxnSpPr>
              <a:cxnSpLocks/>
            </p:cNvCxnSpPr>
            <p:nvPr/>
          </p:nvCxnSpPr>
          <p:spPr>
            <a:xfrm>
              <a:off x="3135087" y="842282"/>
              <a:ext cx="125187" cy="8436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Arrow: Up 34">
            <a:extLst>
              <a:ext uri="{FF2B5EF4-FFF2-40B4-BE49-F238E27FC236}">
                <a16:creationId xmlns:a16="http://schemas.microsoft.com/office/drawing/2014/main" id="{257395A4-AEB4-5B89-CA24-1B045B6C659D}"/>
              </a:ext>
            </a:extLst>
          </p:cNvPr>
          <p:cNvSpPr/>
          <p:nvPr/>
        </p:nvSpPr>
        <p:spPr>
          <a:xfrm>
            <a:off x="5601181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386EB5-B004-055D-7032-2CADAFE3F92A}"/>
              </a:ext>
            </a:extLst>
          </p:cNvPr>
          <p:cNvSpPr/>
          <p:nvPr/>
        </p:nvSpPr>
        <p:spPr>
          <a:xfrm>
            <a:off x="5036360" y="452552"/>
            <a:ext cx="1360712" cy="11381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D68529-AFC6-A0CD-8F94-502B0F7173D0}"/>
              </a:ext>
            </a:extLst>
          </p:cNvPr>
          <p:cNvSpPr/>
          <p:nvPr/>
        </p:nvSpPr>
        <p:spPr>
          <a:xfrm>
            <a:off x="2275907" y="118278"/>
            <a:ext cx="1360712" cy="350961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BAB071-D760-F476-A347-1139A6034FEA}"/>
              </a:ext>
            </a:extLst>
          </p:cNvPr>
          <p:cNvSpPr/>
          <p:nvPr/>
        </p:nvSpPr>
        <p:spPr>
          <a:xfrm>
            <a:off x="2275907" y="474118"/>
            <a:ext cx="1360712" cy="1138121"/>
          </a:xfrm>
          <a:prstGeom prst="rect">
            <a:avLst/>
          </a:prstGeom>
          <a:noFill/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B6950E-E765-9E9B-F8CD-E7A07CB87999}"/>
              </a:ext>
            </a:extLst>
          </p:cNvPr>
          <p:cNvSpPr/>
          <p:nvPr/>
        </p:nvSpPr>
        <p:spPr>
          <a:xfrm>
            <a:off x="2286692" y="2506973"/>
            <a:ext cx="1360712" cy="559432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EAED75-B978-7AB0-F71A-A34700C256AD}"/>
              </a:ext>
            </a:extLst>
          </p:cNvPr>
          <p:cNvSpPr/>
          <p:nvPr/>
        </p:nvSpPr>
        <p:spPr>
          <a:xfrm>
            <a:off x="2286692" y="1763715"/>
            <a:ext cx="1360712" cy="548650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E33B4429-E41C-4B82-C8EC-1DDFEB1B8642}"/>
              </a:ext>
            </a:extLst>
          </p:cNvPr>
          <p:cNvSpPr/>
          <p:nvPr/>
        </p:nvSpPr>
        <p:spPr>
          <a:xfrm>
            <a:off x="2840728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6DAA83-7C89-5A62-D4A7-27228F2C649E}"/>
              </a:ext>
            </a:extLst>
          </p:cNvPr>
          <p:cNvGrpSpPr/>
          <p:nvPr/>
        </p:nvGrpSpPr>
        <p:grpSpPr>
          <a:xfrm>
            <a:off x="6737231" y="2548926"/>
            <a:ext cx="2040866" cy="1826644"/>
            <a:chOff x="6349042" y="2785254"/>
            <a:chExt cx="2040866" cy="1826644"/>
          </a:xfrm>
        </p:grpSpPr>
        <p:pic>
          <p:nvPicPr>
            <p:cNvPr id="49" name="Picture 515" descr="A picture containing tableware, pan, dishware&#10;&#10;Description automatically generated">
              <a:extLst>
                <a:ext uri="{FF2B5EF4-FFF2-40B4-BE49-F238E27FC236}">
                  <a16:creationId xmlns:a16="http://schemas.microsoft.com/office/drawing/2014/main" id="{543004B6-60E2-F7B2-3830-4A9A90295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9042" y="2785254"/>
              <a:ext cx="1945257" cy="1826644"/>
            </a:xfrm>
            <a:prstGeom prst="rect">
              <a:avLst/>
            </a:prstGeom>
          </p:spPr>
        </p:pic>
        <p:pic>
          <p:nvPicPr>
            <p:cNvPr id="50" name="Picture 511" descr="Logo, company name&#10;&#10;Description automatically generated">
              <a:extLst>
                <a:ext uri="{FF2B5EF4-FFF2-40B4-BE49-F238E27FC236}">
                  <a16:creationId xmlns:a16="http://schemas.microsoft.com/office/drawing/2014/main" id="{86D839C0-8E74-4DC2-ABFD-5C7D8E91D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25828" y="3854209"/>
              <a:ext cx="864080" cy="756249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A86C94C-3050-EBA1-F73F-2723EC86F93C}"/>
              </a:ext>
            </a:extLst>
          </p:cNvPr>
          <p:cNvSpPr txBox="1"/>
          <p:nvPr/>
        </p:nvSpPr>
        <p:spPr>
          <a:xfrm>
            <a:off x="6167400" y="1743153"/>
            <a:ext cx="317452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/>
              <a:t>English</a:t>
            </a:r>
          </a:p>
          <a:p>
            <a:pPr algn="ctr"/>
            <a:r>
              <a:rPr lang="en-US" sz="1600" b="1"/>
              <a:t>Large Dataset</a:t>
            </a:r>
            <a:br>
              <a:rPr lang="en-US" sz="1600" b="1"/>
            </a:br>
            <a:endParaRPr lang="en-US" sz="16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36715-1FCA-1120-FBF8-D5C1E9607FAB}"/>
              </a:ext>
            </a:extLst>
          </p:cNvPr>
          <p:cNvSpPr txBox="1"/>
          <p:nvPr/>
        </p:nvSpPr>
        <p:spPr>
          <a:xfrm>
            <a:off x="-388162" y="1624411"/>
            <a:ext cx="317452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/>
              <a:t>Foreign language</a:t>
            </a:r>
            <a:endParaRPr lang="en-US" i="1"/>
          </a:p>
          <a:p>
            <a:pPr algn="ctr"/>
            <a:r>
              <a:rPr lang="en-US" sz="1600" b="1"/>
              <a:t>Augmented</a:t>
            </a:r>
          </a:p>
          <a:p>
            <a:pPr algn="ctr"/>
            <a:r>
              <a:rPr lang="en-US" sz="1600" b="1"/>
              <a:t>Dataset</a:t>
            </a:r>
          </a:p>
        </p:txBody>
      </p:sp>
      <p:pic>
        <p:nvPicPr>
          <p:cNvPr id="36" name="Picture 515" descr="A picture containing tableware, pan, dishware&#10;&#10;Description automatically generated">
            <a:extLst>
              <a:ext uri="{FF2B5EF4-FFF2-40B4-BE49-F238E27FC236}">
                <a16:creationId xmlns:a16="http://schemas.microsoft.com/office/drawing/2014/main" id="{30703764-F347-E5C4-26E2-AB6254A31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97" y="2548181"/>
            <a:ext cx="1945257" cy="1826644"/>
          </a:xfrm>
          <a:prstGeom prst="rect">
            <a:avLst/>
          </a:prstGeom>
        </p:spPr>
      </p:pic>
      <p:pic>
        <p:nvPicPr>
          <p:cNvPr id="34" name="Picture 513">
            <a:extLst>
              <a:ext uri="{FF2B5EF4-FFF2-40B4-BE49-F238E27FC236}">
                <a16:creationId xmlns:a16="http://schemas.microsoft.com/office/drawing/2014/main" id="{D6800FD8-171A-900F-1146-6689F7FF0B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215" y="3628433"/>
            <a:ext cx="765235" cy="736865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649DD82-B7ED-F14C-08A1-8E90E08FCBB5}"/>
              </a:ext>
            </a:extLst>
          </p:cNvPr>
          <p:cNvSpPr/>
          <p:nvPr/>
        </p:nvSpPr>
        <p:spPr>
          <a:xfrm>
            <a:off x="319049" y="2477066"/>
            <a:ext cx="1715396" cy="198689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15" descr="A picture containing tableware, pan, dishware&#10;&#10;Description automatically generated">
            <a:extLst>
              <a:ext uri="{FF2B5EF4-FFF2-40B4-BE49-F238E27FC236}">
                <a16:creationId xmlns:a16="http://schemas.microsoft.com/office/drawing/2014/main" id="{1512C78D-EE5F-1EB2-B156-97D9B3EC9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60" y="3944685"/>
            <a:ext cx="478767" cy="478767"/>
          </a:xfrm>
          <a:prstGeom prst="rect">
            <a:avLst/>
          </a:prstGeom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53E2A840-9DF0-E02D-0CB8-DA011B308F07}"/>
              </a:ext>
            </a:extLst>
          </p:cNvPr>
          <p:cNvSpPr/>
          <p:nvPr/>
        </p:nvSpPr>
        <p:spPr>
          <a:xfrm>
            <a:off x="3797046" y="3887452"/>
            <a:ext cx="1074964" cy="483053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sp>
        <p:nvSpPr>
          <p:cNvPr id="51" name="Arrow: Left 50">
            <a:extLst>
              <a:ext uri="{FF2B5EF4-FFF2-40B4-BE49-F238E27FC236}">
                <a16:creationId xmlns:a16="http://schemas.microsoft.com/office/drawing/2014/main" id="{CC101127-5811-17EA-537F-DD56CF003A5F}"/>
              </a:ext>
            </a:extLst>
          </p:cNvPr>
          <p:cNvSpPr/>
          <p:nvPr/>
        </p:nvSpPr>
        <p:spPr>
          <a:xfrm>
            <a:off x="3824260" y="2159345"/>
            <a:ext cx="1074964" cy="483053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66C36A-A3DD-8EF6-D517-453978BFF143}"/>
              </a:ext>
            </a:extLst>
          </p:cNvPr>
          <p:cNvSpPr/>
          <p:nvPr/>
        </p:nvSpPr>
        <p:spPr>
          <a:xfrm>
            <a:off x="3797087" y="-2879"/>
            <a:ext cx="5136119" cy="4496125"/>
          </a:xfrm>
          <a:prstGeom prst="rect">
            <a:avLst/>
          </a:prstGeom>
          <a:solidFill>
            <a:srgbClr val="FFFFF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A35A8156-7DE8-33E6-3185-00A2B2A5976A}"/>
              </a:ext>
            </a:extLst>
          </p:cNvPr>
          <p:cNvSpPr txBox="1"/>
          <p:nvPr/>
        </p:nvSpPr>
        <p:spPr>
          <a:xfrm>
            <a:off x="4308355" y="1898826"/>
            <a:ext cx="418812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3200" b="1"/>
          </a:p>
        </p:txBody>
      </p:sp>
      <p:sp>
        <p:nvSpPr>
          <p:cNvPr id="55" name="Rectangle 42">
            <a:extLst>
              <a:ext uri="{FF2B5EF4-FFF2-40B4-BE49-F238E27FC236}">
                <a16:creationId xmlns:a16="http://schemas.microsoft.com/office/drawing/2014/main" id="{34F2849A-01A1-4B7D-0CCF-01EA7C88EB7B}"/>
              </a:ext>
            </a:extLst>
          </p:cNvPr>
          <p:cNvSpPr/>
          <p:nvPr/>
        </p:nvSpPr>
        <p:spPr>
          <a:xfrm>
            <a:off x="1948117" y="89570"/>
            <a:ext cx="1807971" cy="1605006"/>
          </a:xfrm>
          <a:prstGeom prst="rect">
            <a:avLst/>
          </a:prstGeom>
          <a:solidFill>
            <a:srgbClr val="FFFFF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0">
            <a:extLst>
              <a:ext uri="{FF2B5EF4-FFF2-40B4-BE49-F238E27FC236}">
                <a16:creationId xmlns:a16="http://schemas.microsoft.com/office/drawing/2014/main" id="{9DDF4116-033D-3F91-AC5D-82762EEAFF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5243" y="3540841"/>
            <a:ext cx="832413" cy="839647"/>
          </a:xfrm>
          <a:prstGeom prst="rect">
            <a:avLst/>
          </a:prstGeom>
        </p:spPr>
      </p:pic>
      <p:pic>
        <p:nvPicPr>
          <p:cNvPr id="33" name="Picture 20">
            <a:extLst>
              <a:ext uri="{FF2B5EF4-FFF2-40B4-BE49-F238E27FC236}">
                <a16:creationId xmlns:a16="http://schemas.microsoft.com/office/drawing/2014/main" id="{E315264A-A306-8E47-EFD3-4C339BAD6F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659" y="4149452"/>
            <a:ext cx="401933" cy="42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23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03C0C0-0951-B4DE-75F8-075C9DAB82CC}"/>
              </a:ext>
            </a:extLst>
          </p:cNvPr>
          <p:cNvSpPr/>
          <p:nvPr/>
        </p:nvSpPr>
        <p:spPr>
          <a:xfrm>
            <a:off x="579510" y="3740604"/>
            <a:ext cx="1360712" cy="721178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(Foreign Language)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451453-0234-C6D6-280C-AC3EAEA5F478}"/>
              </a:ext>
            </a:extLst>
          </p:cNvPr>
          <p:cNvGrpSpPr/>
          <p:nvPr/>
        </p:nvGrpSpPr>
        <p:grpSpPr>
          <a:xfrm>
            <a:off x="638021" y="529545"/>
            <a:ext cx="1211034" cy="1027342"/>
            <a:chOff x="2343149" y="424539"/>
            <a:chExt cx="1211034" cy="1027342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6C3A4FF1-BF86-DB2C-E284-6C1A8B44FF7C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ECEE3B7C-C51D-7BBA-1D62-71643AF8D9C1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556F6B9C-335F-4AAC-57B3-E56699C6C44A}"/>
                </a:ext>
              </a:extLst>
            </p:cNvPr>
            <p:cNvSpPr/>
            <p:nvPr/>
          </p:nvSpPr>
          <p:spPr>
            <a:xfrm>
              <a:off x="3132362" y="114571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A157AA0C-E37F-60F7-3AAF-3B5397E1A7AD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A4E8EF-9C14-3573-342E-310935C02F8D}"/>
                </a:ext>
              </a:extLst>
            </p:cNvPr>
            <p:cNvCxnSpPr/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14C5D2-88D8-A31E-2BCB-2143E7BB8D98}"/>
                </a:ext>
              </a:extLst>
            </p:cNvPr>
            <p:cNvCxnSpPr>
              <a:cxnSpLocks/>
            </p:cNvCxnSpPr>
            <p:nvPr/>
          </p:nvCxnSpPr>
          <p:spPr>
            <a:xfrm>
              <a:off x="3087462" y="910319"/>
              <a:ext cx="131989" cy="24084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D807275-2437-3DD5-0C9B-817730EDA6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AE56EBBC-DC2B-9CAF-F93F-54843E1F81B3}"/>
                </a:ext>
              </a:extLst>
            </p:cNvPr>
            <p:cNvSpPr/>
            <p:nvPr/>
          </p:nvSpPr>
          <p:spPr>
            <a:xfrm>
              <a:off x="3275236" y="42453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F611BA6-7A2C-A9E8-19DA-14422C9D4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1480" y="640897"/>
              <a:ext cx="159204" cy="92529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BD68529-AFC6-A0CD-8F94-502B0F7173D0}"/>
              </a:ext>
            </a:extLst>
          </p:cNvPr>
          <p:cNvSpPr/>
          <p:nvPr/>
        </p:nvSpPr>
        <p:spPr>
          <a:xfrm>
            <a:off x="572190" y="118278"/>
            <a:ext cx="1360712" cy="350961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BAB071-D760-F476-A347-1139A6034FEA}"/>
              </a:ext>
            </a:extLst>
          </p:cNvPr>
          <p:cNvSpPr/>
          <p:nvPr/>
        </p:nvSpPr>
        <p:spPr>
          <a:xfrm>
            <a:off x="572190" y="474118"/>
            <a:ext cx="1360712" cy="1138121"/>
          </a:xfrm>
          <a:prstGeom prst="rect">
            <a:avLst/>
          </a:prstGeom>
          <a:noFill/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B6950E-E765-9E9B-F8CD-E7A07CB87999}"/>
              </a:ext>
            </a:extLst>
          </p:cNvPr>
          <p:cNvSpPr/>
          <p:nvPr/>
        </p:nvSpPr>
        <p:spPr>
          <a:xfrm>
            <a:off x="582975" y="2506973"/>
            <a:ext cx="1360712" cy="559432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EAED75-B978-7AB0-F71A-A34700C256AD}"/>
              </a:ext>
            </a:extLst>
          </p:cNvPr>
          <p:cNvSpPr/>
          <p:nvPr/>
        </p:nvSpPr>
        <p:spPr>
          <a:xfrm>
            <a:off x="582975" y="1763715"/>
            <a:ext cx="1360712" cy="548650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E33B4429-E41C-4B82-C8EC-1DDFEB1B8642}"/>
              </a:ext>
            </a:extLst>
          </p:cNvPr>
          <p:cNvSpPr/>
          <p:nvPr/>
        </p:nvSpPr>
        <p:spPr>
          <a:xfrm>
            <a:off x="1137011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69899A-27B2-79FF-E09F-E1DF5A44B5FE}"/>
              </a:ext>
            </a:extLst>
          </p:cNvPr>
          <p:cNvSpPr txBox="1"/>
          <p:nvPr/>
        </p:nvSpPr>
        <p:spPr>
          <a:xfrm>
            <a:off x="3308230" y="1814782"/>
            <a:ext cx="4188123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/>
              <a:t>Smaller Pipeline</a:t>
            </a:r>
            <a:endParaRPr lang="en-US"/>
          </a:p>
          <a:p>
            <a:pPr algn="ctr"/>
            <a:r>
              <a:rPr lang="en-US" sz="2000" i="1"/>
              <a:t>If complexity is a concern</a:t>
            </a:r>
          </a:p>
        </p:txBody>
      </p:sp>
    </p:spTree>
    <p:extLst>
      <p:ext uri="{BB962C8B-B14F-4D97-AF65-F5344CB8AC3E}">
        <p14:creationId xmlns:p14="http://schemas.microsoft.com/office/powerpoint/2010/main" val="3750775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03C0C0-0951-B4DE-75F8-075C9DAB82CC}"/>
              </a:ext>
            </a:extLst>
          </p:cNvPr>
          <p:cNvSpPr/>
          <p:nvPr/>
        </p:nvSpPr>
        <p:spPr>
          <a:xfrm>
            <a:off x="3539064" y="3740604"/>
            <a:ext cx="1360712" cy="721178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(In Ukrainian)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451453-0234-C6D6-280C-AC3EAEA5F478}"/>
              </a:ext>
            </a:extLst>
          </p:cNvPr>
          <p:cNvGrpSpPr/>
          <p:nvPr/>
        </p:nvGrpSpPr>
        <p:grpSpPr>
          <a:xfrm>
            <a:off x="3597575" y="529545"/>
            <a:ext cx="1211034" cy="1027342"/>
            <a:chOff x="2343149" y="424539"/>
            <a:chExt cx="1211034" cy="1027342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6C3A4FF1-BF86-DB2C-E284-6C1A8B44FF7C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ECEE3B7C-C51D-7BBA-1D62-71643AF8D9C1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556F6B9C-335F-4AAC-57B3-E56699C6C44A}"/>
                </a:ext>
              </a:extLst>
            </p:cNvPr>
            <p:cNvSpPr/>
            <p:nvPr/>
          </p:nvSpPr>
          <p:spPr>
            <a:xfrm>
              <a:off x="3132362" y="114571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A157AA0C-E37F-60F7-3AAF-3B5397E1A7AD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A4E8EF-9C14-3573-342E-310935C02F8D}"/>
                </a:ext>
              </a:extLst>
            </p:cNvPr>
            <p:cNvCxnSpPr/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14C5D2-88D8-A31E-2BCB-2143E7BB8D98}"/>
                </a:ext>
              </a:extLst>
            </p:cNvPr>
            <p:cNvCxnSpPr>
              <a:cxnSpLocks/>
            </p:cNvCxnSpPr>
            <p:nvPr/>
          </p:nvCxnSpPr>
          <p:spPr>
            <a:xfrm>
              <a:off x="3087462" y="910319"/>
              <a:ext cx="131989" cy="24084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D807275-2437-3DD5-0C9B-817730EDA6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AE56EBBC-DC2B-9CAF-F93F-54843E1F81B3}"/>
                </a:ext>
              </a:extLst>
            </p:cNvPr>
            <p:cNvSpPr/>
            <p:nvPr/>
          </p:nvSpPr>
          <p:spPr>
            <a:xfrm>
              <a:off x="3275236" y="42453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F611BA6-7A2C-A9E8-19DA-14422C9D4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1480" y="640897"/>
              <a:ext cx="159204" cy="92529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BD68529-AFC6-A0CD-8F94-502B0F7173D0}"/>
              </a:ext>
            </a:extLst>
          </p:cNvPr>
          <p:cNvSpPr/>
          <p:nvPr/>
        </p:nvSpPr>
        <p:spPr>
          <a:xfrm>
            <a:off x="3531744" y="118278"/>
            <a:ext cx="1360712" cy="350961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BAB071-D760-F476-A347-1139A6034FEA}"/>
              </a:ext>
            </a:extLst>
          </p:cNvPr>
          <p:cNvSpPr/>
          <p:nvPr/>
        </p:nvSpPr>
        <p:spPr>
          <a:xfrm>
            <a:off x="3531744" y="474118"/>
            <a:ext cx="1360712" cy="1138121"/>
          </a:xfrm>
          <a:prstGeom prst="rect">
            <a:avLst/>
          </a:prstGeom>
          <a:noFill/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B6950E-E765-9E9B-F8CD-E7A07CB87999}"/>
              </a:ext>
            </a:extLst>
          </p:cNvPr>
          <p:cNvSpPr/>
          <p:nvPr/>
        </p:nvSpPr>
        <p:spPr>
          <a:xfrm>
            <a:off x="3542529" y="2506973"/>
            <a:ext cx="1360712" cy="559432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EAED75-B978-7AB0-F71A-A34700C256AD}"/>
              </a:ext>
            </a:extLst>
          </p:cNvPr>
          <p:cNvSpPr/>
          <p:nvPr/>
        </p:nvSpPr>
        <p:spPr>
          <a:xfrm>
            <a:off x="3542529" y="1763715"/>
            <a:ext cx="1360712" cy="548650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E33B4429-E41C-4B82-C8EC-1DDFEB1B8642}"/>
              </a:ext>
            </a:extLst>
          </p:cNvPr>
          <p:cNvSpPr/>
          <p:nvPr/>
        </p:nvSpPr>
        <p:spPr>
          <a:xfrm>
            <a:off x="4096565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13914E3-6E5F-F964-4208-94CF54407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66" y="1349828"/>
            <a:ext cx="1525361" cy="150495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D37DCDA-DD6F-F890-E108-74D175697662}"/>
              </a:ext>
            </a:extLst>
          </p:cNvPr>
          <p:cNvSpPr/>
          <p:nvPr/>
        </p:nvSpPr>
        <p:spPr>
          <a:xfrm>
            <a:off x="5039532" y="1795929"/>
            <a:ext cx="1985357" cy="48305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22E91496-8388-4A50-839C-6D744A3A6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5483" y="1180420"/>
            <a:ext cx="1054554" cy="1469572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81834BFE-E7BB-EE88-B3E3-2CAD7D961ADF}"/>
              </a:ext>
            </a:extLst>
          </p:cNvPr>
          <p:cNvSpPr/>
          <p:nvPr/>
        </p:nvSpPr>
        <p:spPr>
          <a:xfrm>
            <a:off x="5039532" y="720965"/>
            <a:ext cx="1985357" cy="48305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1A3BD66-DE6E-A997-3E45-45F5207D94F7}"/>
              </a:ext>
            </a:extLst>
          </p:cNvPr>
          <p:cNvSpPr/>
          <p:nvPr/>
        </p:nvSpPr>
        <p:spPr>
          <a:xfrm rot="2040000">
            <a:off x="1940711" y="3096646"/>
            <a:ext cx="1597554" cy="483053"/>
          </a:xfrm>
          <a:prstGeom prst="rightArrow">
            <a:avLst/>
          </a:prstGeom>
          <a:solidFill>
            <a:srgbClr val="DD4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Emits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5C98394C-CB40-9414-96C2-E4AD91F48CD5}"/>
              </a:ext>
            </a:extLst>
          </p:cNvPr>
          <p:cNvSpPr/>
          <p:nvPr/>
        </p:nvSpPr>
        <p:spPr>
          <a:xfrm>
            <a:off x="5039532" y="2551125"/>
            <a:ext cx="1985357" cy="48305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A854DF-24BC-1C74-9396-59399194238B}"/>
              </a:ext>
            </a:extLst>
          </p:cNvPr>
          <p:cNvSpPr txBox="1"/>
          <p:nvPr/>
        </p:nvSpPr>
        <p:spPr>
          <a:xfrm>
            <a:off x="873579" y="1070882"/>
            <a:ext cx="10967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Doctor</a:t>
            </a:r>
            <a:endParaRPr lang="en-US"/>
          </a:p>
        </p:txBody>
      </p:sp>
      <p:sp>
        <p:nvSpPr>
          <p:cNvPr id="23" name="Google Shape;499;p18">
            <a:extLst>
              <a:ext uri="{FF2B5EF4-FFF2-40B4-BE49-F238E27FC236}">
                <a16:creationId xmlns:a16="http://schemas.microsoft.com/office/drawing/2014/main" id="{5DCE4C9D-43EC-2388-0558-C558151BA3D6}"/>
              </a:ext>
            </a:extLst>
          </p:cNvPr>
          <p:cNvSpPr txBox="1">
            <a:spLocks/>
          </p:cNvSpPr>
          <p:nvPr/>
        </p:nvSpPr>
        <p:spPr>
          <a:xfrm>
            <a:off x="68035" y="117053"/>
            <a:ext cx="2805601" cy="7089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b="1">
                <a:solidFill>
                  <a:schemeClr val="accent1"/>
                </a:solidFill>
                <a:latin typeface="Oswald"/>
                <a:sym typeface="Oswald"/>
              </a:rPr>
              <a:t>In Practice</a:t>
            </a:r>
            <a:endParaRPr lang="en-US" sz="2400" b="1">
              <a:solidFill>
                <a:schemeClr val="accent1"/>
              </a:solidFill>
              <a:latin typeface="Oswald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E660FD-A5E3-6B59-BBD0-3846CBBF17BF}"/>
              </a:ext>
            </a:extLst>
          </p:cNvPr>
          <p:cNvSpPr txBox="1"/>
          <p:nvPr/>
        </p:nvSpPr>
        <p:spPr>
          <a:xfrm>
            <a:off x="7370989" y="757918"/>
            <a:ext cx="10967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Patient</a:t>
            </a:r>
            <a:endParaRPr lang="en-US"/>
          </a:p>
        </p:txBody>
      </p:sp>
      <p:pic>
        <p:nvPicPr>
          <p:cNvPr id="24" name="Picture 2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EF7C10B-914D-481E-A0F1-A376C3F980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2451" y="2189459"/>
            <a:ext cx="810712" cy="817946"/>
          </a:xfrm>
          <a:prstGeom prst="rect">
            <a:avLst/>
          </a:prstGeom>
        </p:spPr>
      </p:pic>
      <p:pic>
        <p:nvPicPr>
          <p:cNvPr id="31" name="Picture 20">
            <a:extLst>
              <a:ext uri="{FF2B5EF4-FFF2-40B4-BE49-F238E27FC236}">
                <a16:creationId xmlns:a16="http://schemas.microsoft.com/office/drawing/2014/main" id="{7A4833C9-6C70-F4F4-39B9-61A5291F9D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5639" y="2368153"/>
            <a:ext cx="832413" cy="83964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75C4052-256C-4AB9-7D8F-66B47622D1C5}"/>
              </a:ext>
            </a:extLst>
          </p:cNvPr>
          <p:cNvSpPr txBox="1"/>
          <p:nvPr/>
        </p:nvSpPr>
        <p:spPr>
          <a:xfrm>
            <a:off x="5349091" y="1375187"/>
            <a:ext cx="120806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1"/>
              <a:t>(Short Text)</a:t>
            </a:r>
          </a:p>
        </p:txBody>
      </p:sp>
    </p:spTree>
    <p:extLst>
      <p:ext uri="{BB962C8B-B14F-4D97-AF65-F5344CB8AC3E}">
        <p14:creationId xmlns:p14="http://schemas.microsoft.com/office/powerpoint/2010/main" val="1184739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03C0C0-0951-B4DE-75F8-075C9DAB82CC}"/>
              </a:ext>
            </a:extLst>
          </p:cNvPr>
          <p:cNvSpPr/>
          <p:nvPr/>
        </p:nvSpPr>
        <p:spPr>
          <a:xfrm>
            <a:off x="579510" y="3740604"/>
            <a:ext cx="1360712" cy="721178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(Foreign Language)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642619-4F1C-229A-C999-EDCBE9EC43CB}"/>
              </a:ext>
            </a:extLst>
          </p:cNvPr>
          <p:cNvSpPr/>
          <p:nvPr/>
        </p:nvSpPr>
        <p:spPr>
          <a:xfrm>
            <a:off x="7192966" y="3740603"/>
            <a:ext cx="1360712" cy="7211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(English)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451453-0234-C6D6-280C-AC3EAEA5F478}"/>
              </a:ext>
            </a:extLst>
          </p:cNvPr>
          <p:cNvGrpSpPr/>
          <p:nvPr/>
        </p:nvGrpSpPr>
        <p:grpSpPr>
          <a:xfrm>
            <a:off x="638021" y="529545"/>
            <a:ext cx="1211034" cy="1027342"/>
            <a:chOff x="2343149" y="424539"/>
            <a:chExt cx="1211034" cy="1027342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6C3A4FF1-BF86-DB2C-E284-6C1A8B44FF7C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ECEE3B7C-C51D-7BBA-1D62-71643AF8D9C1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556F6B9C-335F-4AAC-57B3-E56699C6C44A}"/>
                </a:ext>
              </a:extLst>
            </p:cNvPr>
            <p:cNvSpPr/>
            <p:nvPr/>
          </p:nvSpPr>
          <p:spPr>
            <a:xfrm>
              <a:off x="3132362" y="114571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A157AA0C-E37F-60F7-3AAF-3B5397E1A7AD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A4E8EF-9C14-3573-342E-310935C02F8D}"/>
                </a:ext>
              </a:extLst>
            </p:cNvPr>
            <p:cNvCxnSpPr/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14C5D2-88D8-A31E-2BCB-2143E7BB8D98}"/>
                </a:ext>
              </a:extLst>
            </p:cNvPr>
            <p:cNvCxnSpPr>
              <a:cxnSpLocks/>
            </p:cNvCxnSpPr>
            <p:nvPr/>
          </p:nvCxnSpPr>
          <p:spPr>
            <a:xfrm>
              <a:off x="3087462" y="910319"/>
              <a:ext cx="131989" cy="24084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D807275-2437-3DD5-0C9B-817730EDA6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AE56EBBC-DC2B-9CAF-F93F-54843E1F81B3}"/>
                </a:ext>
              </a:extLst>
            </p:cNvPr>
            <p:cNvSpPr/>
            <p:nvPr/>
          </p:nvSpPr>
          <p:spPr>
            <a:xfrm>
              <a:off x="3275236" y="42453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F611BA6-7A2C-A9E8-19DA-14422C9D4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1480" y="640897"/>
              <a:ext cx="159204" cy="92529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B9CE354-6798-CA79-80B0-4BDF39C7B957}"/>
              </a:ext>
            </a:extLst>
          </p:cNvPr>
          <p:cNvSpPr/>
          <p:nvPr/>
        </p:nvSpPr>
        <p:spPr>
          <a:xfrm>
            <a:off x="7192966" y="2506973"/>
            <a:ext cx="1360712" cy="5594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38BC76-0C22-D39D-1198-AE9E2BBD50A6}"/>
              </a:ext>
            </a:extLst>
          </p:cNvPr>
          <p:cNvSpPr/>
          <p:nvPr/>
        </p:nvSpPr>
        <p:spPr>
          <a:xfrm>
            <a:off x="7192966" y="1763715"/>
            <a:ext cx="1360712" cy="548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E040B1-EE9A-957E-9E05-1126998A6DDE}"/>
              </a:ext>
            </a:extLst>
          </p:cNvPr>
          <p:cNvSpPr/>
          <p:nvPr/>
        </p:nvSpPr>
        <p:spPr>
          <a:xfrm>
            <a:off x="7192964" y="96712"/>
            <a:ext cx="1360712" cy="3509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515966-6947-8DC2-B90F-F0AC028D509B}"/>
              </a:ext>
            </a:extLst>
          </p:cNvPr>
          <p:cNvGrpSpPr/>
          <p:nvPr/>
        </p:nvGrpSpPr>
        <p:grpSpPr>
          <a:xfrm>
            <a:off x="7251476" y="642255"/>
            <a:ext cx="1183820" cy="802822"/>
            <a:chOff x="2343149" y="649059"/>
            <a:chExt cx="1183820" cy="802822"/>
          </a:xfrm>
        </p:grpSpPr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BE18E698-184B-8FC3-1633-1F8B1A182DE1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7492067E-F136-3D39-6F2D-53287140AB0F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9BD7E76-24A2-90B7-2603-5D1A986F0CD3}"/>
                </a:ext>
              </a:extLst>
            </p:cNvPr>
            <p:cNvSpPr/>
            <p:nvPr/>
          </p:nvSpPr>
          <p:spPr>
            <a:xfrm>
              <a:off x="2867023" y="1152523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E9177B76-6E26-CCAF-B2BC-6882D978EB60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7F5489-F9A3-2150-DA50-3B8BCAA818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A6A18D1-1605-90CB-4D5E-40CB7D119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1623" y="1314450"/>
              <a:ext cx="227239" cy="1088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08E5BFA-DEA0-6D5A-6C0B-ABE2E7BB3E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23AA3805-5A97-5B18-0E26-9EE2BDB41CCC}"/>
                </a:ext>
              </a:extLst>
            </p:cNvPr>
            <p:cNvSpPr/>
            <p:nvPr/>
          </p:nvSpPr>
          <p:spPr>
            <a:xfrm>
              <a:off x="3248022" y="846360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CB28BD9-B48A-004D-0575-4A0519D8BC3E}"/>
                </a:ext>
              </a:extLst>
            </p:cNvPr>
            <p:cNvCxnSpPr>
              <a:cxnSpLocks/>
            </p:cNvCxnSpPr>
            <p:nvPr/>
          </p:nvCxnSpPr>
          <p:spPr>
            <a:xfrm>
              <a:off x="3135087" y="842282"/>
              <a:ext cx="125187" cy="8436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Arrow: Up 34">
            <a:extLst>
              <a:ext uri="{FF2B5EF4-FFF2-40B4-BE49-F238E27FC236}">
                <a16:creationId xmlns:a16="http://schemas.microsoft.com/office/drawing/2014/main" id="{257395A4-AEB4-5B89-CA24-1B045B6C659D}"/>
              </a:ext>
            </a:extLst>
          </p:cNvPr>
          <p:cNvSpPr/>
          <p:nvPr/>
        </p:nvSpPr>
        <p:spPr>
          <a:xfrm>
            <a:off x="7757785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386EB5-B004-055D-7032-2CADAFE3F92A}"/>
              </a:ext>
            </a:extLst>
          </p:cNvPr>
          <p:cNvSpPr/>
          <p:nvPr/>
        </p:nvSpPr>
        <p:spPr>
          <a:xfrm>
            <a:off x="7192964" y="452552"/>
            <a:ext cx="1360712" cy="11381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D68529-AFC6-A0CD-8F94-502B0F7173D0}"/>
              </a:ext>
            </a:extLst>
          </p:cNvPr>
          <p:cNvSpPr/>
          <p:nvPr/>
        </p:nvSpPr>
        <p:spPr>
          <a:xfrm>
            <a:off x="572190" y="118278"/>
            <a:ext cx="1360712" cy="350961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BAB071-D760-F476-A347-1139A6034FEA}"/>
              </a:ext>
            </a:extLst>
          </p:cNvPr>
          <p:cNvSpPr/>
          <p:nvPr/>
        </p:nvSpPr>
        <p:spPr>
          <a:xfrm>
            <a:off x="572190" y="474118"/>
            <a:ext cx="1360712" cy="1138121"/>
          </a:xfrm>
          <a:prstGeom prst="rect">
            <a:avLst/>
          </a:prstGeom>
          <a:noFill/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B6950E-E765-9E9B-F8CD-E7A07CB87999}"/>
              </a:ext>
            </a:extLst>
          </p:cNvPr>
          <p:cNvSpPr/>
          <p:nvPr/>
        </p:nvSpPr>
        <p:spPr>
          <a:xfrm>
            <a:off x="582975" y="2506973"/>
            <a:ext cx="1360712" cy="559432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EAED75-B978-7AB0-F71A-A34700C256AD}"/>
              </a:ext>
            </a:extLst>
          </p:cNvPr>
          <p:cNvSpPr/>
          <p:nvPr/>
        </p:nvSpPr>
        <p:spPr>
          <a:xfrm>
            <a:off x="582975" y="1763715"/>
            <a:ext cx="1360712" cy="548650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E33B4429-E41C-4B82-C8EC-1DDFEB1B8642}"/>
              </a:ext>
            </a:extLst>
          </p:cNvPr>
          <p:cNvSpPr/>
          <p:nvPr/>
        </p:nvSpPr>
        <p:spPr>
          <a:xfrm>
            <a:off x="1137011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46DD3A4-D183-5D77-DE64-797D863A685E}"/>
              </a:ext>
            </a:extLst>
          </p:cNvPr>
          <p:cNvSpPr/>
          <p:nvPr/>
        </p:nvSpPr>
        <p:spPr>
          <a:xfrm>
            <a:off x="2045961" y="3864215"/>
            <a:ext cx="5053768" cy="48305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1562EC-344A-0E5C-4675-107055DEC17F}"/>
              </a:ext>
            </a:extLst>
          </p:cNvPr>
          <p:cNvSpPr txBox="1"/>
          <p:nvPr/>
        </p:nvSpPr>
        <p:spPr>
          <a:xfrm>
            <a:off x="2359324" y="1857914"/>
            <a:ext cx="4188123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/>
              <a:t>Dual Model</a:t>
            </a:r>
            <a:endParaRPr lang="en-US"/>
          </a:p>
          <a:p>
            <a:pPr algn="ctr"/>
            <a:r>
              <a:rPr lang="en-US" sz="2000" i="1"/>
              <a:t>If correctness is a concern</a:t>
            </a:r>
          </a:p>
        </p:txBody>
      </p:sp>
    </p:spTree>
    <p:extLst>
      <p:ext uri="{BB962C8B-B14F-4D97-AF65-F5344CB8AC3E}">
        <p14:creationId xmlns:p14="http://schemas.microsoft.com/office/powerpoint/2010/main" val="726367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03C0C0-0951-B4DE-75F8-075C9DAB82CC}"/>
              </a:ext>
            </a:extLst>
          </p:cNvPr>
          <p:cNvSpPr/>
          <p:nvPr/>
        </p:nvSpPr>
        <p:spPr>
          <a:xfrm>
            <a:off x="579510" y="3740604"/>
            <a:ext cx="1360712" cy="721178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(Foreign Language)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642619-4F1C-229A-C999-EDCBE9EC43CB}"/>
              </a:ext>
            </a:extLst>
          </p:cNvPr>
          <p:cNvSpPr/>
          <p:nvPr/>
        </p:nvSpPr>
        <p:spPr>
          <a:xfrm>
            <a:off x="7192966" y="3740603"/>
            <a:ext cx="1360712" cy="7211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(English)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451453-0234-C6D6-280C-AC3EAEA5F478}"/>
              </a:ext>
            </a:extLst>
          </p:cNvPr>
          <p:cNvGrpSpPr/>
          <p:nvPr/>
        </p:nvGrpSpPr>
        <p:grpSpPr>
          <a:xfrm>
            <a:off x="638021" y="529545"/>
            <a:ext cx="1211034" cy="1027342"/>
            <a:chOff x="2343149" y="424539"/>
            <a:chExt cx="1211034" cy="1027342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6C3A4FF1-BF86-DB2C-E284-6C1A8B44FF7C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ECEE3B7C-C51D-7BBA-1D62-71643AF8D9C1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556F6B9C-335F-4AAC-57B3-E56699C6C44A}"/>
                </a:ext>
              </a:extLst>
            </p:cNvPr>
            <p:cNvSpPr/>
            <p:nvPr/>
          </p:nvSpPr>
          <p:spPr>
            <a:xfrm>
              <a:off x="3132362" y="114571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A157AA0C-E37F-60F7-3AAF-3B5397E1A7AD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A4E8EF-9C14-3573-342E-310935C02F8D}"/>
                </a:ext>
              </a:extLst>
            </p:cNvPr>
            <p:cNvCxnSpPr/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14C5D2-88D8-A31E-2BCB-2143E7BB8D98}"/>
                </a:ext>
              </a:extLst>
            </p:cNvPr>
            <p:cNvCxnSpPr>
              <a:cxnSpLocks/>
            </p:cNvCxnSpPr>
            <p:nvPr/>
          </p:nvCxnSpPr>
          <p:spPr>
            <a:xfrm>
              <a:off x="3087462" y="910319"/>
              <a:ext cx="131989" cy="24084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D807275-2437-3DD5-0C9B-817730EDA6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AE56EBBC-DC2B-9CAF-F93F-54843E1F81B3}"/>
                </a:ext>
              </a:extLst>
            </p:cNvPr>
            <p:cNvSpPr/>
            <p:nvPr/>
          </p:nvSpPr>
          <p:spPr>
            <a:xfrm>
              <a:off x="3275236" y="42453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F611BA6-7A2C-A9E8-19DA-14422C9D4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1480" y="640897"/>
              <a:ext cx="159204" cy="92529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B9CE354-6798-CA79-80B0-4BDF39C7B957}"/>
              </a:ext>
            </a:extLst>
          </p:cNvPr>
          <p:cNvSpPr/>
          <p:nvPr/>
        </p:nvSpPr>
        <p:spPr>
          <a:xfrm>
            <a:off x="7192966" y="2506973"/>
            <a:ext cx="1360712" cy="5594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38BC76-0C22-D39D-1198-AE9E2BBD50A6}"/>
              </a:ext>
            </a:extLst>
          </p:cNvPr>
          <p:cNvSpPr/>
          <p:nvPr/>
        </p:nvSpPr>
        <p:spPr>
          <a:xfrm>
            <a:off x="7192966" y="1763715"/>
            <a:ext cx="1360712" cy="548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E040B1-EE9A-957E-9E05-1126998A6DDE}"/>
              </a:ext>
            </a:extLst>
          </p:cNvPr>
          <p:cNvSpPr/>
          <p:nvPr/>
        </p:nvSpPr>
        <p:spPr>
          <a:xfrm>
            <a:off x="7192964" y="96712"/>
            <a:ext cx="1360712" cy="3509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515966-6947-8DC2-B90F-F0AC028D509B}"/>
              </a:ext>
            </a:extLst>
          </p:cNvPr>
          <p:cNvGrpSpPr/>
          <p:nvPr/>
        </p:nvGrpSpPr>
        <p:grpSpPr>
          <a:xfrm>
            <a:off x="7251476" y="642255"/>
            <a:ext cx="1183820" cy="802822"/>
            <a:chOff x="2343149" y="649059"/>
            <a:chExt cx="1183820" cy="802822"/>
          </a:xfrm>
        </p:grpSpPr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BE18E698-184B-8FC3-1633-1F8B1A182DE1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7492067E-F136-3D39-6F2D-53287140AB0F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9BD7E76-24A2-90B7-2603-5D1A986F0CD3}"/>
                </a:ext>
              </a:extLst>
            </p:cNvPr>
            <p:cNvSpPr/>
            <p:nvPr/>
          </p:nvSpPr>
          <p:spPr>
            <a:xfrm>
              <a:off x="2867023" y="1152523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E9177B76-6E26-CCAF-B2BC-6882D978EB60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7F5489-F9A3-2150-DA50-3B8BCAA818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A6A18D1-1605-90CB-4D5E-40CB7D119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1623" y="1314450"/>
              <a:ext cx="227239" cy="1088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08E5BFA-DEA0-6D5A-6C0B-ABE2E7BB3E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23AA3805-5A97-5B18-0E26-9EE2BDB41CCC}"/>
                </a:ext>
              </a:extLst>
            </p:cNvPr>
            <p:cNvSpPr/>
            <p:nvPr/>
          </p:nvSpPr>
          <p:spPr>
            <a:xfrm>
              <a:off x="3248022" y="846360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CB28BD9-B48A-004D-0575-4A0519D8BC3E}"/>
                </a:ext>
              </a:extLst>
            </p:cNvPr>
            <p:cNvCxnSpPr>
              <a:cxnSpLocks/>
            </p:cNvCxnSpPr>
            <p:nvPr/>
          </p:nvCxnSpPr>
          <p:spPr>
            <a:xfrm>
              <a:off x="3135087" y="842282"/>
              <a:ext cx="125187" cy="8436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Arrow: Up 34">
            <a:extLst>
              <a:ext uri="{FF2B5EF4-FFF2-40B4-BE49-F238E27FC236}">
                <a16:creationId xmlns:a16="http://schemas.microsoft.com/office/drawing/2014/main" id="{257395A4-AEB4-5B89-CA24-1B045B6C659D}"/>
              </a:ext>
            </a:extLst>
          </p:cNvPr>
          <p:cNvSpPr/>
          <p:nvPr/>
        </p:nvSpPr>
        <p:spPr>
          <a:xfrm>
            <a:off x="7757785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386EB5-B004-055D-7032-2CADAFE3F92A}"/>
              </a:ext>
            </a:extLst>
          </p:cNvPr>
          <p:cNvSpPr/>
          <p:nvPr/>
        </p:nvSpPr>
        <p:spPr>
          <a:xfrm>
            <a:off x="7192964" y="452552"/>
            <a:ext cx="1360712" cy="11381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D68529-AFC6-A0CD-8F94-502B0F7173D0}"/>
              </a:ext>
            </a:extLst>
          </p:cNvPr>
          <p:cNvSpPr/>
          <p:nvPr/>
        </p:nvSpPr>
        <p:spPr>
          <a:xfrm>
            <a:off x="572190" y="118278"/>
            <a:ext cx="1360712" cy="350961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BAB071-D760-F476-A347-1139A6034FEA}"/>
              </a:ext>
            </a:extLst>
          </p:cNvPr>
          <p:cNvSpPr/>
          <p:nvPr/>
        </p:nvSpPr>
        <p:spPr>
          <a:xfrm>
            <a:off x="572190" y="474118"/>
            <a:ext cx="1360712" cy="1138121"/>
          </a:xfrm>
          <a:prstGeom prst="rect">
            <a:avLst/>
          </a:prstGeom>
          <a:noFill/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B6950E-E765-9E9B-F8CD-E7A07CB87999}"/>
              </a:ext>
            </a:extLst>
          </p:cNvPr>
          <p:cNvSpPr/>
          <p:nvPr/>
        </p:nvSpPr>
        <p:spPr>
          <a:xfrm>
            <a:off x="582975" y="2506973"/>
            <a:ext cx="1360712" cy="559432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EAED75-B978-7AB0-F71A-A34700C256AD}"/>
              </a:ext>
            </a:extLst>
          </p:cNvPr>
          <p:cNvSpPr/>
          <p:nvPr/>
        </p:nvSpPr>
        <p:spPr>
          <a:xfrm>
            <a:off x="582975" y="1763715"/>
            <a:ext cx="1360712" cy="548650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E33B4429-E41C-4B82-C8EC-1DDFEB1B8642}"/>
              </a:ext>
            </a:extLst>
          </p:cNvPr>
          <p:cNvSpPr/>
          <p:nvPr/>
        </p:nvSpPr>
        <p:spPr>
          <a:xfrm>
            <a:off x="1137011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46DD3A4-D183-5D77-DE64-797D863A685E}"/>
              </a:ext>
            </a:extLst>
          </p:cNvPr>
          <p:cNvSpPr/>
          <p:nvPr/>
        </p:nvSpPr>
        <p:spPr>
          <a:xfrm>
            <a:off x="2045961" y="3864215"/>
            <a:ext cx="5053768" cy="48305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7012932-CBFC-6FEF-9694-0F95B41372D4}"/>
              </a:ext>
            </a:extLst>
          </p:cNvPr>
          <p:cNvGrpSpPr/>
          <p:nvPr/>
        </p:nvGrpSpPr>
        <p:grpSpPr>
          <a:xfrm>
            <a:off x="4691153" y="2275756"/>
            <a:ext cx="2117785" cy="694841"/>
            <a:chOff x="3310926" y="2211058"/>
            <a:chExt cx="2117785" cy="69484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2E3754-3FF9-981F-B566-E5C7D2781B2D}"/>
                </a:ext>
              </a:extLst>
            </p:cNvPr>
            <p:cNvSpPr txBox="1"/>
            <p:nvPr/>
          </p:nvSpPr>
          <p:spPr>
            <a:xfrm>
              <a:off x="3310926" y="2324280"/>
              <a:ext cx="1212012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rgbClr val="727272"/>
                  </a:solidFill>
                </a:rPr>
                <a:t>Lorazepam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89492B-1B22-CEDF-E9AA-3757A5045A35}"/>
                </a:ext>
              </a:extLst>
            </p:cNvPr>
            <p:cNvSpPr txBox="1"/>
            <p:nvPr/>
          </p:nvSpPr>
          <p:spPr>
            <a:xfrm>
              <a:off x="3475368" y="2628900"/>
              <a:ext cx="117966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Brucellosis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1209118-38C3-8C12-8AA3-97B72C29CAC3}"/>
                </a:ext>
              </a:extLst>
            </p:cNvPr>
            <p:cNvSpPr txBox="1"/>
            <p:nvPr/>
          </p:nvSpPr>
          <p:spPr>
            <a:xfrm>
              <a:off x="4189742" y="2211058"/>
              <a:ext cx="1093398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>
                  <a:solidFill>
                    <a:srgbClr val="727272"/>
                  </a:solidFill>
                </a:rPr>
                <a:t>Dengue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CB6CADB-E1BE-5446-7987-7A834CE8DDD3}"/>
                </a:ext>
              </a:extLst>
            </p:cNvPr>
            <p:cNvSpPr txBox="1"/>
            <p:nvPr/>
          </p:nvSpPr>
          <p:spPr>
            <a:xfrm>
              <a:off x="3850077" y="2529157"/>
              <a:ext cx="1578634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100">
                  <a:solidFill>
                    <a:srgbClr val="727272"/>
                  </a:solidFill>
                </a:rPr>
                <a:t>Chlordiazepoxide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AB4C589-6F79-6261-322B-B3140535B772}"/>
              </a:ext>
            </a:extLst>
          </p:cNvPr>
          <p:cNvSpPr txBox="1"/>
          <p:nvPr/>
        </p:nvSpPr>
        <p:spPr>
          <a:xfrm>
            <a:off x="4604889" y="1860610"/>
            <a:ext cx="198838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Important Entities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F82B73-FE2B-7769-1B68-4A68833BB782}"/>
              </a:ext>
            </a:extLst>
          </p:cNvPr>
          <p:cNvSpPr txBox="1"/>
          <p:nvPr/>
        </p:nvSpPr>
        <p:spPr>
          <a:xfrm>
            <a:off x="4816595" y="2180147"/>
            <a:ext cx="109339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727272"/>
                </a:solidFill>
              </a:rPr>
              <a:t>5 mg</a:t>
            </a:r>
          </a:p>
        </p:txBody>
      </p:sp>
      <p:sp>
        <p:nvSpPr>
          <p:cNvPr id="54" name="Arrow: Left 53">
            <a:extLst>
              <a:ext uri="{FF2B5EF4-FFF2-40B4-BE49-F238E27FC236}">
                <a16:creationId xmlns:a16="http://schemas.microsoft.com/office/drawing/2014/main" id="{DD9998EE-3C4E-AB7B-DC20-7BBAEC290B79}"/>
              </a:ext>
            </a:extLst>
          </p:cNvPr>
          <p:cNvSpPr/>
          <p:nvPr/>
        </p:nvSpPr>
        <p:spPr>
          <a:xfrm>
            <a:off x="6535933" y="2259343"/>
            <a:ext cx="528368" cy="312707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11" descr="Logo, company name&#10;&#10;Description automatically generated">
            <a:extLst>
              <a:ext uri="{FF2B5EF4-FFF2-40B4-BE49-F238E27FC236}">
                <a16:creationId xmlns:a16="http://schemas.microsoft.com/office/drawing/2014/main" id="{37872D3D-BD3C-A390-BA0C-4C07659D8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139" y="1697605"/>
            <a:ext cx="249448" cy="20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25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03C0C0-0951-B4DE-75F8-075C9DAB82CC}"/>
              </a:ext>
            </a:extLst>
          </p:cNvPr>
          <p:cNvSpPr/>
          <p:nvPr/>
        </p:nvSpPr>
        <p:spPr>
          <a:xfrm>
            <a:off x="579510" y="3740604"/>
            <a:ext cx="1360712" cy="721178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(Foreign Language)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642619-4F1C-229A-C999-EDCBE9EC43CB}"/>
              </a:ext>
            </a:extLst>
          </p:cNvPr>
          <p:cNvSpPr/>
          <p:nvPr/>
        </p:nvSpPr>
        <p:spPr>
          <a:xfrm>
            <a:off x="7192966" y="3740603"/>
            <a:ext cx="1360712" cy="7211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(English)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451453-0234-C6D6-280C-AC3EAEA5F478}"/>
              </a:ext>
            </a:extLst>
          </p:cNvPr>
          <p:cNvGrpSpPr/>
          <p:nvPr/>
        </p:nvGrpSpPr>
        <p:grpSpPr>
          <a:xfrm>
            <a:off x="638021" y="529545"/>
            <a:ext cx="1211034" cy="1027342"/>
            <a:chOff x="2343149" y="424539"/>
            <a:chExt cx="1211034" cy="1027342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6C3A4FF1-BF86-DB2C-E284-6C1A8B44FF7C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ECEE3B7C-C51D-7BBA-1D62-71643AF8D9C1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556F6B9C-335F-4AAC-57B3-E56699C6C44A}"/>
                </a:ext>
              </a:extLst>
            </p:cNvPr>
            <p:cNvSpPr/>
            <p:nvPr/>
          </p:nvSpPr>
          <p:spPr>
            <a:xfrm>
              <a:off x="3132362" y="114571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A157AA0C-E37F-60F7-3AAF-3B5397E1A7AD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A4E8EF-9C14-3573-342E-310935C02F8D}"/>
                </a:ext>
              </a:extLst>
            </p:cNvPr>
            <p:cNvCxnSpPr/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14C5D2-88D8-A31E-2BCB-2143E7BB8D98}"/>
                </a:ext>
              </a:extLst>
            </p:cNvPr>
            <p:cNvCxnSpPr>
              <a:cxnSpLocks/>
            </p:cNvCxnSpPr>
            <p:nvPr/>
          </p:nvCxnSpPr>
          <p:spPr>
            <a:xfrm>
              <a:off x="3087462" y="910319"/>
              <a:ext cx="131989" cy="24084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D807275-2437-3DD5-0C9B-817730EDA6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AE56EBBC-DC2B-9CAF-F93F-54843E1F81B3}"/>
                </a:ext>
              </a:extLst>
            </p:cNvPr>
            <p:cNvSpPr/>
            <p:nvPr/>
          </p:nvSpPr>
          <p:spPr>
            <a:xfrm>
              <a:off x="3275236" y="42453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F611BA6-7A2C-A9E8-19DA-14422C9D4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1480" y="640897"/>
              <a:ext cx="159204" cy="92529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B9CE354-6798-CA79-80B0-4BDF39C7B957}"/>
              </a:ext>
            </a:extLst>
          </p:cNvPr>
          <p:cNvSpPr/>
          <p:nvPr/>
        </p:nvSpPr>
        <p:spPr>
          <a:xfrm>
            <a:off x="7192966" y="2506973"/>
            <a:ext cx="1360712" cy="5594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38BC76-0C22-D39D-1198-AE9E2BBD50A6}"/>
              </a:ext>
            </a:extLst>
          </p:cNvPr>
          <p:cNvSpPr/>
          <p:nvPr/>
        </p:nvSpPr>
        <p:spPr>
          <a:xfrm>
            <a:off x="7192966" y="1763715"/>
            <a:ext cx="1360712" cy="548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E040B1-EE9A-957E-9E05-1126998A6DDE}"/>
              </a:ext>
            </a:extLst>
          </p:cNvPr>
          <p:cNvSpPr/>
          <p:nvPr/>
        </p:nvSpPr>
        <p:spPr>
          <a:xfrm>
            <a:off x="7192964" y="96712"/>
            <a:ext cx="1360712" cy="3509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515966-6947-8DC2-B90F-F0AC028D509B}"/>
              </a:ext>
            </a:extLst>
          </p:cNvPr>
          <p:cNvGrpSpPr/>
          <p:nvPr/>
        </p:nvGrpSpPr>
        <p:grpSpPr>
          <a:xfrm>
            <a:off x="7251476" y="642255"/>
            <a:ext cx="1183820" cy="802822"/>
            <a:chOff x="2343149" y="649059"/>
            <a:chExt cx="1183820" cy="802822"/>
          </a:xfrm>
        </p:grpSpPr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BE18E698-184B-8FC3-1633-1F8B1A182DE1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7492067E-F136-3D39-6F2D-53287140AB0F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9BD7E76-24A2-90B7-2603-5D1A986F0CD3}"/>
                </a:ext>
              </a:extLst>
            </p:cNvPr>
            <p:cNvSpPr/>
            <p:nvPr/>
          </p:nvSpPr>
          <p:spPr>
            <a:xfrm>
              <a:off x="2867023" y="1152523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E9177B76-6E26-CCAF-B2BC-6882D978EB60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7F5489-F9A3-2150-DA50-3B8BCAA818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A6A18D1-1605-90CB-4D5E-40CB7D119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1623" y="1314450"/>
              <a:ext cx="227239" cy="1088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08E5BFA-DEA0-6D5A-6C0B-ABE2E7BB3E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23AA3805-5A97-5B18-0E26-9EE2BDB41CCC}"/>
                </a:ext>
              </a:extLst>
            </p:cNvPr>
            <p:cNvSpPr/>
            <p:nvPr/>
          </p:nvSpPr>
          <p:spPr>
            <a:xfrm>
              <a:off x="3248022" y="846360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CB28BD9-B48A-004D-0575-4A0519D8BC3E}"/>
                </a:ext>
              </a:extLst>
            </p:cNvPr>
            <p:cNvCxnSpPr>
              <a:cxnSpLocks/>
            </p:cNvCxnSpPr>
            <p:nvPr/>
          </p:nvCxnSpPr>
          <p:spPr>
            <a:xfrm>
              <a:off x="3135087" y="842282"/>
              <a:ext cx="125187" cy="8436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Arrow: Up 34">
            <a:extLst>
              <a:ext uri="{FF2B5EF4-FFF2-40B4-BE49-F238E27FC236}">
                <a16:creationId xmlns:a16="http://schemas.microsoft.com/office/drawing/2014/main" id="{257395A4-AEB4-5B89-CA24-1B045B6C659D}"/>
              </a:ext>
            </a:extLst>
          </p:cNvPr>
          <p:cNvSpPr/>
          <p:nvPr/>
        </p:nvSpPr>
        <p:spPr>
          <a:xfrm>
            <a:off x="7757785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386EB5-B004-055D-7032-2CADAFE3F92A}"/>
              </a:ext>
            </a:extLst>
          </p:cNvPr>
          <p:cNvSpPr/>
          <p:nvPr/>
        </p:nvSpPr>
        <p:spPr>
          <a:xfrm>
            <a:off x="7192964" y="452552"/>
            <a:ext cx="1360712" cy="11381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D68529-AFC6-A0CD-8F94-502B0F7173D0}"/>
              </a:ext>
            </a:extLst>
          </p:cNvPr>
          <p:cNvSpPr/>
          <p:nvPr/>
        </p:nvSpPr>
        <p:spPr>
          <a:xfrm>
            <a:off x="572190" y="118278"/>
            <a:ext cx="1360712" cy="350961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BAB071-D760-F476-A347-1139A6034FEA}"/>
              </a:ext>
            </a:extLst>
          </p:cNvPr>
          <p:cNvSpPr/>
          <p:nvPr/>
        </p:nvSpPr>
        <p:spPr>
          <a:xfrm>
            <a:off x="572190" y="474118"/>
            <a:ext cx="1360712" cy="1138121"/>
          </a:xfrm>
          <a:prstGeom prst="rect">
            <a:avLst/>
          </a:prstGeom>
          <a:noFill/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B6950E-E765-9E9B-F8CD-E7A07CB87999}"/>
              </a:ext>
            </a:extLst>
          </p:cNvPr>
          <p:cNvSpPr/>
          <p:nvPr/>
        </p:nvSpPr>
        <p:spPr>
          <a:xfrm>
            <a:off x="582975" y="2506973"/>
            <a:ext cx="1360712" cy="559432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EAED75-B978-7AB0-F71A-A34700C256AD}"/>
              </a:ext>
            </a:extLst>
          </p:cNvPr>
          <p:cNvSpPr/>
          <p:nvPr/>
        </p:nvSpPr>
        <p:spPr>
          <a:xfrm>
            <a:off x="582975" y="1763715"/>
            <a:ext cx="1360712" cy="548650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E33B4429-E41C-4B82-C8EC-1DDFEB1B8642}"/>
              </a:ext>
            </a:extLst>
          </p:cNvPr>
          <p:cNvSpPr/>
          <p:nvPr/>
        </p:nvSpPr>
        <p:spPr>
          <a:xfrm>
            <a:off x="1137011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46DD3A4-D183-5D77-DE64-797D863A685E}"/>
              </a:ext>
            </a:extLst>
          </p:cNvPr>
          <p:cNvSpPr/>
          <p:nvPr/>
        </p:nvSpPr>
        <p:spPr>
          <a:xfrm>
            <a:off x="2045961" y="3864215"/>
            <a:ext cx="5053768" cy="48305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7012932-CBFC-6FEF-9694-0F95B41372D4}"/>
              </a:ext>
            </a:extLst>
          </p:cNvPr>
          <p:cNvGrpSpPr/>
          <p:nvPr/>
        </p:nvGrpSpPr>
        <p:grpSpPr>
          <a:xfrm>
            <a:off x="4691153" y="2275756"/>
            <a:ext cx="2117785" cy="694841"/>
            <a:chOff x="3310926" y="2211058"/>
            <a:chExt cx="2117785" cy="69484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2E3754-3FF9-981F-B566-E5C7D2781B2D}"/>
                </a:ext>
              </a:extLst>
            </p:cNvPr>
            <p:cNvSpPr txBox="1"/>
            <p:nvPr/>
          </p:nvSpPr>
          <p:spPr>
            <a:xfrm>
              <a:off x="3310926" y="2324280"/>
              <a:ext cx="1212012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rgbClr val="727272"/>
                  </a:solidFill>
                </a:rPr>
                <a:t>Lorazepam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89492B-1B22-CEDF-E9AA-3757A5045A35}"/>
                </a:ext>
              </a:extLst>
            </p:cNvPr>
            <p:cNvSpPr txBox="1"/>
            <p:nvPr/>
          </p:nvSpPr>
          <p:spPr>
            <a:xfrm>
              <a:off x="3475368" y="2628900"/>
              <a:ext cx="117966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Brucellosis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1209118-38C3-8C12-8AA3-97B72C29CAC3}"/>
                </a:ext>
              </a:extLst>
            </p:cNvPr>
            <p:cNvSpPr txBox="1"/>
            <p:nvPr/>
          </p:nvSpPr>
          <p:spPr>
            <a:xfrm>
              <a:off x="4189742" y="2211058"/>
              <a:ext cx="1093398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>
                  <a:solidFill>
                    <a:srgbClr val="727272"/>
                  </a:solidFill>
                </a:rPr>
                <a:t>Dengue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CB6CADB-E1BE-5446-7987-7A834CE8DDD3}"/>
                </a:ext>
              </a:extLst>
            </p:cNvPr>
            <p:cNvSpPr txBox="1"/>
            <p:nvPr/>
          </p:nvSpPr>
          <p:spPr>
            <a:xfrm>
              <a:off x="3850077" y="2529157"/>
              <a:ext cx="1578634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100">
                  <a:solidFill>
                    <a:srgbClr val="727272"/>
                  </a:solidFill>
                </a:rPr>
                <a:t>Chlordiazepoxide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AB4C589-6F79-6261-322B-B3140535B772}"/>
              </a:ext>
            </a:extLst>
          </p:cNvPr>
          <p:cNvSpPr txBox="1"/>
          <p:nvPr/>
        </p:nvSpPr>
        <p:spPr>
          <a:xfrm>
            <a:off x="4604889" y="1860610"/>
            <a:ext cx="198838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Important Entities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F82B73-FE2B-7769-1B68-4A68833BB782}"/>
              </a:ext>
            </a:extLst>
          </p:cNvPr>
          <p:cNvSpPr txBox="1"/>
          <p:nvPr/>
        </p:nvSpPr>
        <p:spPr>
          <a:xfrm>
            <a:off x="4816595" y="2180147"/>
            <a:ext cx="109339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727272"/>
                </a:solidFill>
              </a:rPr>
              <a:t>5 mg</a:t>
            </a:r>
          </a:p>
        </p:txBody>
      </p:sp>
      <p:sp>
        <p:nvSpPr>
          <p:cNvPr id="54" name="Arrow: Left 53">
            <a:extLst>
              <a:ext uri="{FF2B5EF4-FFF2-40B4-BE49-F238E27FC236}">
                <a16:creationId xmlns:a16="http://schemas.microsoft.com/office/drawing/2014/main" id="{DD9998EE-3C4E-AB7B-DC20-7BBAEC290B79}"/>
              </a:ext>
            </a:extLst>
          </p:cNvPr>
          <p:cNvSpPr/>
          <p:nvPr/>
        </p:nvSpPr>
        <p:spPr>
          <a:xfrm>
            <a:off x="6535933" y="2259343"/>
            <a:ext cx="528368" cy="312707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11" descr="Logo, company name&#10;&#10;Description automatically generated">
            <a:extLst>
              <a:ext uri="{FF2B5EF4-FFF2-40B4-BE49-F238E27FC236}">
                <a16:creationId xmlns:a16="http://schemas.microsoft.com/office/drawing/2014/main" id="{37872D3D-BD3C-A390-BA0C-4C07659D8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139" y="1697605"/>
            <a:ext cx="249448" cy="206316"/>
          </a:xfrm>
          <a:prstGeom prst="rect">
            <a:avLst/>
          </a:prstGeom>
        </p:spPr>
      </p:pic>
      <p:sp>
        <p:nvSpPr>
          <p:cNvPr id="74" name="Arrow: Left 73">
            <a:extLst>
              <a:ext uri="{FF2B5EF4-FFF2-40B4-BE49-F238E27FC236}">
                <a16:creationId xmlns:a16="http://schemas.microsoft.com/office/drawing/2014/main" id="{A73C64E3-E5FA-629A-7A78-57F79C3B4717}"/>
              </a:ext>
            </a:extLst>
          </p:cNvPr>
          <p:cNvSpPr/>
          <p:nvPr/>
        </p:nvSpPr>
        <p:spPr>
          <a:xfrm rot="-2220000">
            <a:off x="4753752" y="3013507"/>
            <a:ext cx="355840" cy="334273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149A3A3-9973-D99C-3FEB-8DE49B32BACA}"/>
              </a:ext>
            </a:extLst>
          </p:cNvPr>
          <p:cNvGrpSpPr/>
          <p:nvPr/>
        </p:nvGrpSpPr>
        <p:grpSpPr>
          <a:xfrm>
            <a:off x="4138523" y="3097961"/>
            <a:ext cx="608163" cy="565031"/>
            <a:chOff x="4149306" y="3248923"/>
            <a:chExt cx="608163" cy="565031"/>
          </a:xfrm>
        </p:grpSpPr>
        <p:pic>
          <p:nvPicPr>
            <p:cNvPr id="85" name="Picture 515" descr="A picture containing tableware, pan, dishware&#10;&#10;Description automatically generated">
              <a:extLst>
                <a:ext uri="{FF2B5EF4-FFF2-40B4-BE49-F238E27FC236}">
                  <a16:creationId xmlns:a16="http://schemas.microsoft.com/office/drawing/2014/main" id="{5AF34723-F269-4212-C949-1ECDD0776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9306" y="3248923"/>
              <a:ext cx="608163" cy="565031"/>
            </a:xfrm>
            <a:prstGeom prst="rect">
              <a:avLst/>
            </a:prstGeom>
          </p:spPr>
        </p:pic>
        <p:pic>
          <p:nvPicPr>
            <p:cNvPr id="87" name="Picture 520" descr="Logo, company name&#10;&#10;Description automatically generated">
              <a:extLst>
                <a:ext uri="{FF2B5EF4-FFF2-40B4-BE49-F238E27FC236}">
                  <a16:creationId xmlns:a16="http://schemas.microsoft.com/office/drawing/2014/main" id="{CB3FB74E-113C-AE53-AB3B-446B61181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32617" y="3443017"/>
              <a:ext cx="241540" cy="21997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02A2B487-62E0-03D2-F752-28F57421BF31}"/>
              </a:ext>
            </a:extLst>
          </p:cNvPr>
          <p:cNvSpPr/>
          <p:nvPr/>
        </p:nvSpPr>
        <p:spPr>
          <a:xfrm>
            <a:off x="1979762" y="3785917"/>
            <a:ext cx="5111149" cy="5715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1B9C643-708A-F9D9-C288-77E09D2BD206}"/>
              </a:ext>
            </a:extLst>
          </p:cNvPr>
          <p:cNvSpPr txBox="1"/>
          <p:nvPr/>
        </p:nvSpPr>
        <p:spPr>
          <a:xfrm>
            <a:off x="2887693" y="3615547"/>
            <a:ext cx="317452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/>
              <a:t>Database Lookup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03698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945696" y="137464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800"/>
              <a:t>The Problem</a:t>
            </a:r>
            <a:endParaRPr lang="en-US" sz="2400"/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" name="Google Shape;523;p20">
            <a:extLst>
              <a:ext uri="{FF2B5EF4-FFF2-40B4-BE49-F238E27FC236}">
                <a16:creationId xmlns:a16="http://schemas.microsoft.com/office/drawing/2014/main" id="{95EEB8E1-9DB8-294D-181B-B05DDF68F76B}"/>
              </a:ext>
            </a:extLst>
          </p:cNvPr>
          <p:cNvSpPr txBox="1">
            <a:spLocks/>
          </p:cNvSpPr>
          <p:nvPr/>
        </p:nvSpPr>
        <p:spPr>
          <a:xfrm>
            <a:off x="457947" y="1376058"/>
            <a:ext cx="4203953" cy="26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285750" indent="-285750"/>
            <a:r>
              <a:rPr lang="en"/>
              <a:t>Doctor and patient might not share a common language</a:t>
            </a:r>
          </a:p>
          <a:p>
            <a:pPr marL="285750" indent="-285750"/>
            <a:endParaRPr lang="en"/>
          </a:p>
          <a:p>
            <a:pPr marL="0" indent="0">
              <a:buFont typeface="Source Sans Pro"/>
              <a:buNone/>
            </a:pPr>
            <a:endParaRPr lang="en"/>
          </a:p>
          <a:p>
            <a:pPr marL="0" indent="0">
              <a:buFont typeface="Source Sans Pro"/>
              <a:buNone/>
            </a:pPr>
            <a:endParaRPr lang="en"/>
          </a:p>
          <a:p>
            <a:pPr marL="0" indent="0">
              <a:buFont typeface="Source Sans Pro"/>
              <a:buNone/>
            </a:pPr>
            <a:endParaRPr lang="en"/>
          </a:p>
          <a:p>
            <a:pPr marL="285750" indent="-285750"/>
            <a:endParaRPr lang="en"/>
          </a:p>
          <a:p>
            <a:pPr indent="-355600">
              <a:buFont typeface="Source Sans Pro"/>
              <a:buNone/>
            </a:pPr>
            <a:endParaRPr lang="en"/>
          </a:p>
          <a:p>
            <a:pPr indent="-355600">
              <a:buFont typeface="Source Sans Pro"/>
              <a:buNone/>
            </a:pPr>
            <a:endParaRPr lang="en"/>
          </a:p>
          <a:p>
            <a:pPr marL="101600" indent="0">
              <a:buFont typeface="Source Sans Pro"/>
              <a:buNone/>
            </a:pPr>
            <a:endParaRPr lang="en"/>
          </a:p>
          <a:p>
            <a:pPr marL="101600" indent="0">
              <a:buFont typeface="Source Sans Pro"/>
              <a:buNone/>
            </a:pPr>
            <a:endParaRPr lang="en"/>
          </a:p>
          <a:p>
            <a:pPr marL="0" indent="0">
              <a:buFont typeface="Source Sans Pro"/>
              <a:buNone/>
            </a:pPr>
            <a:endParaRPr lang="en"/>
          </a:p>
        </p:txBody>
      </p:sp>
      <p:pic>
        <p:nvPicPr>
          <p:cNvPr id="2" name="Picture 7" descr="Icon&#10;&#10;Description automatically generated">
            <a:extLst>
              <a:ext uri="{FF2B5EF4-FFF2-40B4-BE49-F238E27FC236}">
                <a16:creationId xmlns:a16="http://schemas.microsoft.com/office/drawing/2014/main" id="{4BC309EE-509E-0131-BA18-C668ADEA3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186" y="1050471"/>
            <a:ext cx="1314450" cy="1314450"/>
          </a:xfrm>
          <a:prstGeom prst="rect">
            <a:avLst/>
          </a:prstGeom>
        </p:spPr>
      </p:pic>
      <p:pic>
        <p:nvPicPr>
          <p:cNvPr id="3" name="Picture 11" descr="Icon&#10;&#10;Description automatically generated">
            <a:extLst>
              <a:ext uri="{FF2B5EF4-FFF2-40B4-BE49-F238E27FC236}">
                <a16:creationId xmlns:a16="http://schemas.microsoft.com/office/drawing/2014/main" id="{5A2D566F-E8AD-1BBB-1383-EF020B96F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246" y="1284514"/>
            <a:ext cx="962025" cy="968828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A3A7E6A0-1FB3-EADF-4C4B-3ED4CDF639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5633" y="1132112"/>
            <a:ext cx="1280432" cy="1260022"/>
          </a:xfrm>
          <a:prstGeom prst="rect">
            <a:avLst/>
          </a:prstGeom>
        </p:spPr>
      </p:pic>
      <p:pic>
        <p:nvPicPr>
          <p:cNvPr id="5" name="Picture 20">
            <a:extLst>
              <a:ext uri="{FF2B5EF4-FFF2-40B4-BE49-F238E27FC236}">
                <a16:creationId xmlns:a16="http://schemas.microsoft.com/office/drawing/2014/main" id="{2DB46C3A-BA68-0354-F1BE-7EEB31DB15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4653" y="1851708"/>
            <a:ext cx="832413" cy="839647"/>
          </a:xfrm>
          <a:prstGeom prst="rect">
            <a:avLst/>
          </a:prstGeom>
        </p:spPr>
      </p:pic>
      <p:pic>
        <p:nvPicPr>
          <p:cNvPr id="7" name="Picture 2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10D492B-D7DF-EC18-7ED0-745C763F46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3043" y="1873598"/>
            <a:ext cx="810712" cy="81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87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03C0C0-0951-B4DE-75F8-075C9DAB82CC}"/>
              </a:ext>
            </a:extLst>
          </p:cNvPr>
          <p:cNvSpPr/>
          <p:nvPr/>
        </p:nvSpPr>
        <p:spPr>
          <a:xfrm>
            <a:off x="579510" y="3740604"/>
            <a:ext cx="1360712" cy="721178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(Foreign Language)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642619-4F1C-229A-C999-EDCBE9EC43CB}"/>
              </a:ext>
            </a:extLst>
          </p:cNvPr>
          <p:cNvSpPr/>
          <p:nvPr/>
        </p:nvSpPr>
        <p:spPr>
          <a:xfrm>
            <a:off x="7192966" y="3740603"/>
            <a:ext cx="1360712" cy="7211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(English)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451453-0234-C6D6-280C-AC3EAEA5F478}"/>
              </a:ext>
            </a:extLst>
          </p:cNvPr>
          <p:cNvGrpSpPr/>
          <p:nvPr/>
        </p:nvGrpSpPr>
        <p:grpSpPr>
          <a:xfrm>
            <a:off x="638021" y="529545"/>
            <a:ext cx="1211034" cy="1027342"/>
            <a:chOff x="2343149" y="424539"/>
            <a:chExt cx="1211034" cy="1027342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6C3A4FF1-BF86-DB2C-E284-6C1A8B44FF7C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ECEE3B7C-C51D-7BBA-1D62-71643AF8D9C1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556F6B9C-335F-4AAC-57B3-E56699C6C44A}"/>
                </a:ext>
              </a:extLst>
            </p:cNvPr>
            <p:cNvSpPr/>
            <p:nvPr/>
          </p:nvSpPr>
          <p:spPr>
            <a:xfrm>
              <a:off x="3132362" y="114571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A157AA0C-E37F-60F7-3AAF-3B5397E1A7AD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A4E8EF-9C14-3573-342E-310935C02F8D}"/>
                </a:ext>
              </a:extLst>
            </p:cNvPr>
            <p:cNvCxnSpPr/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14C5D2-88D8-A31E-2BCB-2143E7BB8D98}"/>
                </a:ext>
              </a:extLst>
            </p:cNvPr>
            <p:cNvCxnSpPr>
              <a:cxnSpLocks/>
            </p:cNvCxnSpPr>
            <p:nvPr/>
          </p:nvCxnSpPr>
          <p:spPr>
            <a:xfrm>
              <a:off x="3087462" y="910319"/>
              <a:ext cx="131989" cy="24084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D807275-2437-3DD5-0C9B-817730EDA6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AE56EBBC-DC2B-9CAF-F93F-54843E1F81B3}"/>
                </a:ext>
              </a:extLst>
            </p:cNvPr>
            <p:cNvSpPr/>
            <p:nvPr/>
          </p:nvSpPr>
          <p:spPr>
            <a:xfrm>
              <a:off x="3275236" y="42453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F611BA6-7A2C-A9E8-19DA-14422C9D4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1480" y="640897"/>
              <a:ext cx="159204" cy="92529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B9CE354-6798-CA79-80B0-4BDF39C7B957}"/>
              </a:ext>
            </a:extLst>
          </p:cNvPr>
          <p:cNvSpPr/>
          <p:nvPr/>
        </p:nvSpPr>
        <p:spPr>
          <a:xfrm>
            <a:off x="7192966" y="2506973"/>
            <a:ext cx="1360712" cy="5594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38BC76-0C22-D39D-1198-AE9E2BBD50A6}"/>
              </a:ext>
            </a:extLst>
          </p:cNvPr>
          <p:cNvSpPr/>
          <p:nvPr/>
        </p:nvSpPr>
        <p:spPr>
          <a:xfrm>
            <a:off x="7192966" y="1763715"/>
            <a:ext cx="1360712" cy="548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E040B1-EE9A-957E-9E05-1126998A6DDE}"/>
              </a:ext>
            </a:extLst>
          </p:cNvPr>
          <p:cNvSpPr/>
          <p:nvPr/>
        </p:nvSpPr>
        <p:spPr>
          <a:xfrm>
            <a:off x="7192964" y="96712"/>
            <a:ext cx="1360712" cy="3509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515966-6947-8DC2-B90F-F0AC028D509B}"/>
              </a:ext>
            </a:extLst>
          </p:cNvPr>
          <p:cNvGrpSpPr/>
          <p:nvPr/>
        </p:nvGrpSpPr>
        <p:grpSpPr>
          <a:xfrm>
            <a:off x="7251476" y="642255"/>
            <a:ext cx="1183820" cy="802822"/>
            <a:chOff x="2343149" y="649059"/>
            <a:chExt cx="1183820" cy="802822"/>
          </a:xfrm>
        </p:grpSpPr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BE18E698-184B-8FC3-1633-1F8B1A182DE1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7492067E-F136-3D39-6F2D-53287140AB0F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9BD7E76-24A2-90B7-2603-5D1A986F0CD3}"/>
                </a:ext>
              </a:extLst>
            </p:cNvPr>
            <p:cNvSpPr/>
            <p:nvPr/>
          </p:nvSpPr>
          <p:spPr>
            <a:xfrm>
              <a:off x="2867023" y="1152523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E9177B76-6E26-CCAF-B2BC-6882D978EB60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7F5489-F9A3-2150-DA50-3B8BCAA818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A6A18D1-1605-90CB-4D5E-40CB7D119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1623" y="1314450"/>
              <a:ext cx="227239" cy="1088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08E5BFA-DEA0-6D5A-6C0B-ABE2E7BB3E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23AA3805-5A97-5B18-0E26-9EE2BDB41CCC}"/>
                </a:ext>
              </a:extLst>
            </p:cNvPr>
            <p:cNvSpPr/>
            <p:nvPr/>
          </p:nvSpPr>
          <p:spPr>
            <a:xfrm>
              <a:off x="3248022" y="846360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CB28BD9-B48A-004D-0575-4A0519D8BC3E}"/>
                </a:ext>
              </a:extLst>
            </p:cNvPr>
            <p:cNvCxnSpPr>
              <a:cxnSpLocks/>
            </p:cNvCxnSpPr>
            <p:nvPr/>
          </p:nvCxnSpPr>
          <p:spPr>
            <a:xfrm>
              <a:off x="3135087" y="842282"/>
              <a:ext cx="125187" cy="8436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Arrow: Up 34">
            <a:extLst>
              <a:ext uri="{FF2B5EF4-FFF2-40B4-BE49-F238E27FC236}">
                <a16:creationId xmlns:a16="http://schemas.microsoft.com/office/drawing/2014/main" id="{257395A4-AEB4-5B89-CA24-1B045B6C659D}"/>
              </a:ext>
            </a:extLst>
          </p:cNvPr>
          <p:cNvSpPr/>
          <p:nvPr/>
        </p:nvSpPr>
        <p:spPr>
          <a:xfrm>
            <a:off x="7757785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386EB5-B004-055D-7032-2CADAFE3F92A}"/>
              </a:ext>
            </a:extLst>
          </p:cNvPr>
          <p:cNvSpPr/>
          <p:nvPr/>
        </p:nvSpPr>
        <p:spPr>
          <a:xfrm>
            <a:off x="7192964" y="452552"/>
            <a:ext cx="1360712" cy="11381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D68529-AFC6-A0CD-8F94-502B0F7173D0}"/>
              </a:ext>
            </a:extLst>
          </p:cNvPr>
          <p:cNvSpPr/>
          <p:nvPr/>
        </p:nvSpPr>
        <p:spPr>
          <a:xfrm>
            <a:off x="572190" y="118278"/>
            <a:ext cx="1360712" cy="350961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BAB071-D760-F476-A347-1139A6034FEA}"/>
              </a:ext>
            </a:extLst>
          </p:cNvPr>
          <p:cNvSpPr/>
          <p:nvPr/>
        </p:nvSpPr>
        <p:spPr>
          <a:xfrm>
            <a:off x="572190" y="474118"/>
            <a:ext cx="1360712" cy="1138121"/>
          </a:xfrm>
          <a:prstGeom prst="rect">
            <a:avLst/>
          </a:prstGeom>
          <a:noFill/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B6950E-E765-9E9B-F8CD-E7A07CB87999}"/>
              </a:ext>
            </a:extLst>
          </p:cNvPr>
          <p:cNvSpPr/>
          <p:nvPr/>
        </p:nvSpPr>
        <p:spPr>
          <a:xfrm>
            <a:off x="582975" y="2506973"/>
            <a:ext cx="1360712" cy="559432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EAED75-B978-7AB0-F71A-A34700C256AD}"/>
              </a:ext>
            </a:extLst>
          </p:cNvPr>
          <p:cNvSpPr/>
          <p:nvPr/>
        </p:nvSpPr>
        <p:spPr>
          <a:xfrm>
            <a:off x="582975" y="1763715"/>
            <a:ext cx="1360712" cy="548650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E33B4429-E41C-4B82-C8EC-1DDFEB1B8642}"/>
              </a:ext>
            </a:extLst>
          </p:cNvPr>
          <p:cNvSpPr/>
          <p:nvPr/>
        </p:nvSpPr>
        <p:spPr>
          <a:xfrm>
            <a:off x="1137011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46DD3A4-D183-5D77-DE64-797D863A685E}"/>
              </a:ext>
            </a:extLst>
          </p:cNvPr>
          <p:cNvSpPr/>
          <p:nvPr/>
        </p:nvSpPr>
        <p:spPr>
          <a:xfrm>
            <a:off x="2045961" y="3864215"/>
            <a:ext cx="5053768" cy="48305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7012932-CBFC-6FEF-9694-0F95B41372D4}"/>
              </a:ext>
            </a:extLst>
          </p:cNvPr>
          <p:cNvGrpSpPr/>
          <p:nvPr/>
        </p:nvGrpSpPr>
        <p:grpSpPr>
          <a:xfrm>
            <a:off x="4691153" y="2275756"/>
            <a:ext cx="2117785" cy="694841"/>
            <a:chOff x="3310926" y="2211058"/>
            <a:chExt cx="2117785" cy="69484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2E3754-3FF9-981F-B566-E5C7D2781B2D}"/>
                </a:ext>
              </a:extLst>
            </p:cNvPr>
            <p:cNvSpPr txBox="1"/>
            <p:nvPr/>
          </p:nvSpPr>
          <p:spPr>
            <a:xfrm>
              <a:off x="3310926" y="2324280"/>
              <a:ext cx="1212012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rgbClr val="727272"/>
                  </a:solidFill>
                </a:rPr>
                <a:t>Lorazepam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89492B-1B22-CEDF-E9AA-3757A5045A35}"/>
                </a:ext>
              </a:extLst>
            </p:cNvPr>
            <p:cNvSpPr txBox="1"/>
            <p:nvPr/>
          </p:nvSpPr>
          <p:spPr>
            <a:xfrm>
              <a:off x="3475368" y="2628900"/>
              <a:ext cx="117966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Brucellosis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1209118-38C3-8C12-8AA3-97B72C29CAC3}"/>
                </a:ext>
              </a:extLst>
            </p:cNvPr>
            <p:cNvSpPr txBox="1"/>
            <p:nvPr/>
          </p:nvSpPr>
          <p:spPr>
            <a:xfrm>
              <a:off x="4189742" y="2211058"/>
              <a:ext cx="1093398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>
                  <a:solidFill>
                    <a:srgbClr val="727272"/>
                  </a:solidFill>
                </a:rPr>
                <a:t>Dengue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CB6CADB-E1BE-5446-7987-7A834CE8DDD3}"/>
                </a:ext>
              </a:extLst>
            </p:cNvPr>
            <p:cNvSpPr txBox="1"/>
            <p:nvPr/>
          </p:nvSpPr>
          <p:spPr>
            <a:xfrm>
              <a:off x="3850077" y="2529157"/>
              <a:ext cx="1578634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100">
                  <a:solidFill>
                    <a:srgbClr val="727272"/>
                  </a:solidFill>
                </a:rPr>
                <a:t>Chlordiazepoxide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AB4C589-6F79-6261-322B-B3140535B772}"/>
              </a:ext>
            </a:extLst>
          </p:cNvPr>
          <p:cNvSpPr txBox="1"/>
          <p:nvPr/>
        </p:nvSpPr>
        <p:spPr>
          <a:xfrm>
            <a:off x="4604889" y="1860610"/>
            <a:ext cx="198838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Important Entities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F82B73-FE2B-7769-1B68-4A68833BB782}"/>
              </a:ext>
            </a:extLst>
          </p:cNvPr>
          <p:cNvSpPr txBox="1"/>
          <p:nvPr/>
        </p:nvSpPr>
        <p:spPr>
          <a:xfrm>
            <a:off x="4816595" y="2180147"/>
            <a:ext cx="109339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727272"/>
                </a:solidFill>
              </a:rPr>
              <a:t>5 mg</a:t>
            </a:r>
          </a:p>
        </p:txBody>
      </p:sp>
      <p:sp>
        <p:nvSpPr>
          <p:cNvPr id="54" name="Arrow: Left 53">
            <a:extLst>
              <a:ext uri="{FF2B5EF4-FFF2-40B4-BE49-F238E27FC236}">
                <a16:creationId xmlns:a16="http://schemas.microsoft.com/office/drawing/2014/main" id="{DD9998EE-3C4E-AB7B-DC20-7BBAEC290B79}"/>
              </a:ext>
            </a:extLst>
          </p:cNvPr>
          <p:cNvSpPr/>
          <p:nvPr/>
        </p:nvSpPr>
        <p:spPr>
          <a:xfrm>
            <a:off x="6535933" y="2259343"/>
            <a:ext cx="528368" cy="312707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0D63BB4-F343-006F-D85D-E60454D09A66}"/>
              </a:ext>
            </a:extLst>
          </p:cNvPr>
          <p:cNvGrpSpPr/>
          <p:nvPr/>
        </p:nvGrpSpPr>
        <p:grpSpPr>
          <a:xfrm>
            <a:off x="2394370" y="2275756"/>
            <a:ext cx="2117785" cy="694841"/>
            <a:chOff x="3310926" y="2211058"/>
            <a:chExt cx="2117785" cy="69484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329DE41-9905-A509-5267-0C093F755D6E}"/>
                </a:ext>
              </a:extLst>
            </p:cNvPr>
            <p:cNvSpPr txBox="1"/>
            <p:nvPr/>
          </p:nvSpPr>
          <p:spPr>
            <a:xfrm>
              <a:off x="3310926" y="2324280"/>
              <a:ext cx="1212012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err="1">
                  <a:solidFill>
                    <a:srgbClr val="727272"/>
                  </a:solidFill>
                </a:rPr>
                <a:t>лоразепам</a:t>
              </a:r>
              <a:r>
                <a:rPr lang="en-US">
                  <a:solidFill>
                    <a:srgbClr val="727272"/>
                  </a:solidFill>
                </a:rPr>
                <a:t>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97FABC1-8C2D-38C8-43E0-D59EB2255C87}"/>
                </a:ext>
              </a:extLst>
            </p:cNvPr>
            <p:cNvSpPr txBox="1"/>
            <p:nvPr/>
          </p:nvSpPr>
          <p:spPr>
            <a:xfrm>
              <a:off x="3475368" y="2628900"/>
              <a:ext cx="117966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ru" sz="1200">
                  <a:solidFill>
                    <a:schemeClr val="tx2">
                      <a:lumMod val="75000"/>
                    </a:schemeClr>
                  </a:solidFill>
                </a:rPr>
                <a:t>бруцеллез</a:t>
              </a:r>
              <a:endParaRPr lang="en-US" sz="12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C6D13E2-B550-6D23-B2E8-4685D7841B4E}"/>
                </a:ext>
              </a:extLst>
            </p:cNvPr>
            <p:cNvSpPr txBox="1"/>
            <p:nvPr/>
          </p:nvSpPr>
          <p:spPr>
            <a:xfrm>
              <a:off x="4254440" y="2211058"/>
              <a:ext cx="1093398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 err="1">
                  <a:solidFill>
                    <a:srgbClr val="727272"/>
                  </a:solidFill>
                </a:rPr>
                <a:t>Денге</a:t>
              </a:r>
              <a:endParaRPr lang="en-US" sz="1200">
                <a:solidFill>
                  <a:srgbClr val="727272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1317486-048A-8126-DFF8-D7F93412E990}"/>
                </a:ext>
              </a:extLst>
            </p:cNvPr>
            <p:cNvSpPr txBox="1"/>
            <p:nvPr/>
          </p:nvSpPr>
          <p:spPr>
            <a:xfrm>
              <a:off x="3850077" y="2529157"/>
              <a:ext cx="1578634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100">
                  <a:solidFill>
                    <a:srgbClr val="727272"/>
                  </a:solidFill>
                </a:rPr>
                <a:t>Хлордиазепоксид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17500E0-DB37-754B-7185-C303DE9790C9}"/>
              </a:ext>
            </a:extLst>
          </p:cNvPr>
          <p:cNvSpPr txBox="1"/>
          <p:nvPr/>
        </p:nvSpPr>
        <p:spPr>
          <a:xfrm>
            <a:off x="2308106" y="1860610"/>
            <a:ext cx="198838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Important Entities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AC15D8C-E4F0-C403-48F3-1D4CDFF8E8AB}"/>
              </a:ext>
            </a:extLst>
          </p:cNvPr>
          <p:cNvSpPr txBox="1"/>
          <p:nvPr/>
        </p:nvSpPr>
        <p:spPr>
          <a:xfrm>
            <a:off x="2519812" y="2180147"/>
            <a:ext cx="109339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727272"/>
                </a:solidFill>
              </a:rPr>
              <a:t>5 </a:t>
            </a:r>
            <a:r>
              <a:rPr lang="ru">
                <a:solidFill>
                  <a:srgbClr val="727272"/>
                </a:solidFill>
              </a:rPr>
              <a:t>мг</a:t>
            </a:r>
            <a:endParaRPr lang="en-US">
              <a:solidFill>
                <a:srgbClr val="727272"/>
              </a:solidFill>
            </a:endParaRPr>
          </a:p>
        </p:txBody>
      </p:sp>
      <p:pic>
        <p:nvPicPr>
          <p:cNvPr id="55" name="Picture 511" descr="Logo, company name&#10;&#10;Description automatically generated">
            <a:extLst>
              <a:ext uri="{FF2B5EF4-FFF2-40B4-BE49-F238E27FC236}">
                <a16:creationId xmlns:a16="http://schemas.microsoft.com/office/drawing/2014/main" id="{37872D3D-BD3C-A390-BA0C-4C07659D8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139" y="1697605"/>
            <a:ext cx="249448" cy="206316"/>
          </a:xfrm>
          <a:prstGeom prst="rect">
            <a:avLst/>
          </a:prstGeom>
        </p:spPr>
      </p:pic>
      <p:sp>
        <p:nvSpPr>
          <p:cNvPr id="72" name="Arrow: Left 71">
            <a:extLst>
              <a:ext uri="{FF2B5EF4-FFF2-40B4-BE49-F238E27FC236}">
                <a16:creationId xmlns:a16="http://schemas.microsoft.com/office/drawing/2014/main" id="{36D6FA52-0CFB-C52E-1D74-30FE578F1EEF}"/>
              </a:ext>
            </a:extLst>
          </p:cNvPr>
          <p:cNvSpPr/>
          <p:nvPr/>
        </p:nvSpPr>
        <p:spPr>
          <a:xfrm rot="2760000">
            <a:off x="3707799" y="2981158"/>
            <a:ext cx="355840" cy="334273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row: Left 73">
            <a:extLst>
              <a:ext uri="{FF2B5EF4-FFF2-40B4-BE49-F238E27FC236}">
                <a16:creationId xmlns:a16="http://schemas.microsoft.com/office/drawing/2014/main" id="{A73C64E3-E5FA-629A-7A78-57F79C3B4717}"/>
              </a:ext>
            </a:extLst>
          </p:cNvPr>
          <p:cNvSpPr/>
          <p:nvPr/>
        </p:nvSpPr>
        <p:spPr>
          <a:xfrm rot="-2220000">
            <a:off x="4753752" y="3013507"/>
            <a:ext cx="355840" cy="334273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149A3A3-9973-D99C-3FEB-8DE49B32BACA}"/>
              </a:ext>
            </a:extLst>
          </p:cNvPr>
          <p:cNvGrpSpPr/>
          <p:nvPr/>
        </p:nvGrpSpPr>
        <p:grpSpPr>
          <a:xfrm>
            <a:off x="4138523" y="3097961"/>
            <a:ext cx="608163" cy="565031"/>
            <a:chOff x="4149306" y="3248923"/>
            <a:chExt cx="608163" cy="565031"/>
          </a:xfrm>
        </p:grpSpPr>
        <p:pic>
          <p:nvPicPr>
            <p:cNvPr id="85" name="Picture 515" descr="A picture containing tableware, pan, dishware&#10;&#10;Description automatically generated">
              <a:extLst>
                <a:ext uri="{FF2B5EF4-FFF2-40B4-BE49-F238E27FC236}">
                  <a16:creationId xmlns:a16="http://schemas.microsoft.com/office/drawing/2014/main" id="{5AF34723-F269-4212-C949-1ECDD0776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9306" y="3248923"/>
              <a:ext cx="608163" cy="565031"/>
            </a:xfrm>
            <a:prstGeom prst="rect">
              <a:avLst/>
            </a:prstGeom>
          </p:spPr>
        </p:pic>
        <p:pic>
          <p:nvPicPr>
            <p:cNvPr id="87" name="Picture 520" descr="Logo, company name&#10;&#10;Description automatically generated">
              <a:extLst>
                <a:ext uri="{FF2B5EF4-FFF2-40B4-BE49-F238E27FC236}">
                  <a16:creationId xmlns:a16="http://schemas.microsoft.com/office/drawing/2014/main" id="{CB3FB74E-113C-AE53-AB3B-446B61181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32617" y="3443017"/>
              <a:ext cx="241540" cy="21997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02A2B487-62E0-03D2-F752-28F57421BF31}"/>
              </a:ext>
            </a:extLst>
          </p:cNvPr>
          <p:cNvSpPr/>
          <p:nvPr/>
        </p:nvSpPr>
        <p:spPr>
          <a:xfrm>
            <a:off x="1979762" y="3785917"/>
            <a:ext cx="5111149" cy="5715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1B9C643-708A-F9D9-C288-77E09D2BD206}"/>
              </a:ext>
            </a:extLst>
          </p:cNvPr>
          <p:cNvSpPr txBox="1"/>
          <p:nvPr/>
        </p:nvSpPr>
        <p:spPr>
          <a:xfrm>
            <a:off x="2887693" y="3615547"/>
            <a:ext cx="317452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/>
              <a:t>Database Lookup</a:t>
            </a:r>
            <a:endParaRPr lang="en-US" sz="1600"/>
          </a:p>
        </p:txBody>
      </p:sp>
      <p:pic>
        <p:nvPicPr>
          <p:cNvPr id="2" name="Picture 20">
            <a:extLst>
              <a:ext uri="{FF2B5EF4-FFF2-40B4-BE49-F238E27FC236}">
                <a16:creationId xmlns:a16="http://schemas.microsoft.com/office/drawing/2014/main" id="{59E37196-7EA6-3B98-E997-3D0CC10B5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3808" y="1718110"/>
            <a:ext cx="238648" cy="2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45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03C0C0-0951-B4DE-75F8-075C9DAB82CC}"/>
              </a:ext>
            </a:extLst>
          </p:cNvPr>
          <p:cNvSpPr/>
          <p:nvPr/>
        </p:nvSpPr>
        <p:spPr>
          <a:xfrm>
            <a:off x="579510" y="3740604"/>
            <a:ext cx="1360712" cy="721178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(Foreign Language)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642619-4F1C-229A-C999-EDCBE9EC43CB}"/>
              </a:ext>
            </a:extLst>
          </p:cNvPr>
          <p:cNvSpPr/>
          <p:nvPr/>
        </p:nvSpPr>
        <p:spPr>
          <a:xfrm>
            <a:off x="7192966" y="3740603"/>
            <a:ext cx="1360712" cy="7211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(English)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451453-0234-C6D6-280C-AC3EAEA5F478}"/>
              </a:ext>
            </a:extLst>
          </p:cNvPr>
          <p:cNvGrpSpPr/>
          <p:nvPr/>
        </p:nvGrpSpPr>
        <p:grpSpPr>
          <a:xfrm>
            <a:off x="638021" y="529545"/>
            <a:ext cx="1211034" cy="1027342"/>
            <a:chOff x="2343149" y="424539"/>
            <a:chExt cx="1211034" cy="1027342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6C3A4FF1-BF86-DB2C-E284-6C1A8B44FF7C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ECEE3B7C-C51D-7BBA-1D62-71643AF8D9C1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556F6B9C-335F-4AAC-57B3-E56699C6C44A}"/>
                </a:ext>
              </a:extLst>
            </p:cNvPr>
            <p:cNvSpPr/>
            <p:nvPr/>
          </p:nvSpPr>
          <p:spPr>
            <a:xfrm>
              <a:off x="3132362" y="114571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A157AA0C-E37F-60F7-3AAF-3B5397E1A7AD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A4E8EF-9C14-3573-342E-310935C02F8D}"/>
                </a:ext>
              </a:extLst>
            </p:cNvPr>
            <p:cNvCxnSpPr/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14C5D2-88D8-A31E-2BCB-2143E7BB8D98}"/>
                </a:ext>
              </a:extLst>
            </p:cNvPr>
            <p:cNvCxnSpPr>
              <a:cxnSpLocks/>
            </p:cNvCxnSpPr>
            <p:nvPr/>
          </p:nvCxnSpPr>
          <p:spPr>
            <a:xfrm>
              <a:off x="3087462" y="910319"/>
              <a:ext cx="131989" cy="24084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D807275-2437-3DD5-0C9B-817730EDA6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AE56EBBC-DC2B-9CAF-F93F-54843E1F81B3}"/>
                </a:ext>
              </a:extLst>
            </p:cNvPr>
            <p:cNvSpPr/>
            <p:nvPr/>
          </p:nvSpPr>
          <p:spPr>
            <a:xfrm>
              <a:off x="3275236" y="42453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F611BA6-7A2C-A9E8-19DA-14422C9D4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1480" y="640897"/>
              <a:ext cx="159204" cy="92529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B9CE354-6798-CA79-80B0-4BDF39C7B957}"/>
              </a:ext>
            </a:extLst>
          </p:cNvPr>
          <p:cNvSpPr/>
          <p:nvPr/>
        </p:nvSpPr>
        <p:spPr>
          <a:xfrm>
            <a:off x="7192966" y="2506973"/>
            <a:ext cx="1360712" cy="5594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38BC76-0C22-D39D-1198-AE9E2BBD50A6}"/>
              </a:ext>
            </a:extLst>
          </p:cNvPr>
          <p:cNvSpPr/>
          <p:nvPr/>
        </p:nvSpPr>
        <p:spPr>
          <a:xfrm>
            <a:off x="7192966" y="1763715"/>
            <a:ext cx="1360712" cy="548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E040B1-EE9A-957E-9E05-1126998A6DDE}"/>
              </a:ext>
            </a:extLst>
          </p:cNvPr>
          <p:cNvSpPr/>
          <p:nvPr/>
        </p:nvSpPr>
        <p:spPr>
          <a:xfrm>
            <a:off x="7192964" y="96712"/>
            <a:ext cx="1360712" cy="3509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515966-6947-8DC2-B90F-F0AC028D509B}"/>
              </a:ext>
            </a:extLst>
          </p:cNvPr>
          <p:cNvGrpSpPr/>
          <p:nvPr/>
        </p:nvGrpSpPr>
        <p:grpSpPr>
          <a:xfrm>
            <a:off x="7251476" y="642255"/>
            <a:ext cx="1183820" cy="802822"/>
            <a:chOff x="2343149" y="649059"/>
            <a:chExt cx="1183820" cy="802822"/>
          </a:xfrm>
        </p:grpSpPr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BE18E698-184B-8FC3-1633-1F8B1A182DE1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7492067E-F136-3D39-6F2D-53287140AB0F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9BD7E76-24A2-90B7-2603-5D1A986F0CD3}"/>
                </a:ext>
              </a:extLst>
            </p:cNvPr>
            <p:cNvSpPr/>
            <p:nvPr/>
          </p:nvSpPr>
          <p:spPr>
            <a:xfrm>
              <a:off x="2867023" y="1152523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E9177B76-6E26-CCAF-B2BC-6882D978EB60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7F5489-F9A3-2150-DA50-3B8BCAA818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A6A18D1-1605-90CB-4D5E-40CB7D119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1623" y="1314450"/>
              <a:ext cx="227239" cy="1088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08E5BFA-DEA0-6D5A-6C0B-ABE2E7BB3E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23AA3805-5A97-5B18-0E26-9EE2BDB41CCC}"/>
                </a:ext>
              </a:extLst>
            </p:cNvPr>
            <p:cNvSpPr/>
            <p:nvPr/>
          </p:nvSpPr>
          <p:spPr>
            <a:xfrm>
              <a:off x="3248022" y="846360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CB28BD9-B48A-004D-0575-4A0519D8BC3E}"/>
                </a:ext>
              </a:extLst>
            </p:cNvPr>
            <p:cNvCxnSpPr>
              <a:cxnSpLocks/>
            </p:cNvCxnSpPr>
            <p:nvPr/>
          </p:nvCxnSpPr>
          <p:spPr>
            <a:xfrm>
              <a:off x="3135087" y="842282"/>
              <a:ext cx="125187" cy="8436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Arrow: Up 34">
            <a:extLst>
              <a:ext uri="{FF2B5EF4-FFF2-40B4-BE49-F238E27FC236}">
                <a16:creationId xmlns:a16="http://schemas.microsoft.com/office/drawing/2014/main" id="{257395A4-AEB4-5B89-CA24-1B045B6C659D}"/>
              </a:ext>
            </a:extLst>
          </p:cNvPr>
          <p:cNvSpPr/>
          <p:nvPr/>
        </p:nvSpPr>
        <p:spPr>
          <a:xfrm>
            <a:off x="7757785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386EB5-B004-055D-7032-2CADAFE3F92A}"/>
              </a:ext>
            </a:extLst>
          </p:cNvPr>
          <p:cNvSpPr/>
          <p:nvPr/>
        </p:nvSpPr>
        <p:spPr>
          <a:xfrm>
            <a:off x="7192964" y="452552"/>
            <a:ext cx="1360712" cy="11381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D68529-AFC6-A0CD-8F94-502B0F7173D0}"/>
              </a:ext>
            </a:extLst>
          </p:cNvPr>
          <p:cNvSpPr/>
          <p:nvPr/>
        </p:nvSpPr>
        <p:spPr>
          <a:xfrm>
            <a:off x="572190" y="118278"/>
            <a:ext cx="1360712" cy="350961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BAB071-D760-F476-A347-1139A6034FEA}"/>
              </a:ext>
            </a:extLst>
          </p:cNvPr>
          <p:cNvSpPr/>
          <p:nvPr/>
        </p:nvSpPr>
        <p:spPr>
          <a:xfrm>
            <a:off x="572190" y="474118"/>
            <a:ext cx="1360712" cy="1138121"/>
          </a:xfrm>
          <a:prstGeom prst="rect">
            <a:avLst/>
          </a:prstGeom>
          <a:noFill/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B6950E-E765-9E9B-F8CD-E7A07CB87999}"/>
              </a:ext>
            </a:extLst>
          </p:cNvPr>
          <p:cNvSpPr/>
          <p:nvPr/>
        </p:nvSpPr>
        <p:spPr>
          <a:xfrm>
            <a:off x="582975" y="2506973"/>
            <a:ext cx="1360712" cy="559432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EAED75-B978-7AB0-F71A-A34700C256AD}"/>
              </a:ext>
            </a:extLst>
          </p:cNvPr>
          <p:cNvSpPr/>
          <p:nvPr/>
        </p:nvSpPr>
        <p:spPr>
          <a:xfrm>
            <a:off x="582975" y="1763715"/>
            <a:ext cx="1360712" cy="548650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E33B4429-E41C-4B82-C8EC-1DDFEB1B8642}"/>
              </a:ext>
            </a:extLst>
          </p:cNvPr>
          <p:cNvSpPr/>
          <p:nvPr/>
        </p:nvSpPr>
        <p:spPr>
          <a:xfrm>
            <a:off x="1137011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46DD3A4-D183-5D77-DE64-797D863A685E}"/>
              </a:ext>
            </a:extLst>
          </p:cNvPr>
          <p:cNvSpPr/>
          <p:nvPr/>
        </p:nvSpPr>
        <p:spPr>
          <a:xfrm>
            <a:off x="2045961" y="3864215"/>
            <a:ext cx="5053768" cy="48305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7012932-CBFC-6FEF-9694-0F95B41372D4}"/>
              </a:ext>
            </a:extLst>
          </p:cNvPr>
          <p:cNvGrpSpPr/>
          <p:nvPr/>
        </p:nvGrpSpPr>
        <p:grpSpPr>
          <a:xfrm>
            <a:off x="4691153" y="2275756"/>
            <a:ext cx="2117785" cy="694841"/>
            <a:chOff x="3310926" y="2211058"/>
            <a:chExt cx="2117785" cy="69484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2E3754-3FF9-981F-B566-E5C7D2781B2D}"/>
                </a:ext>
              </a:extLst>
            </p:cNvPr>
            <p:cNvSpPr txBox="1"/>
            <p:nvPr/>
          </p:nvSpPr>
          <p:spPr>
            <a:xfrm>
              <a:off x="3310926" y="2324280"/>
              <a:ext cx="1212012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rgbClr val="727272"/>
                  </a:solidFill>
                </a:rPr>
                <a:t>Lorazepam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89492B-1B22-CEDF-E9AA-3757A5045A35}"/>
                </a:ext>
              </a:extLst>
            </p:cNvPr>
            <p:cNvSpPr txBox="1"/>
            <p:nvPr/>
          </p:nvSpPr>
          <p:spPr>
            <a:xfrm>
              <a:off x="3475368" y="2628900"/>
              <a:ext cx="117966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Brucellosis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1209118-38C3-8C12-8AA3-97B72C29CAC3}"/>
                </a:ext>
              </a:extLst>
            </p:cNvPr>
            <p:cNvSpPr txBox="1"/>
            <p:nvPr/>
          </p:nvSpPr>
          <p:spPr>
            <a:xfrm>
              <a:off x="4189742" y="2211058"/>
              <a:ext cx="1093398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>
                  <a:solidFill>
                    <a:srgbClr val="727272"/>
                  </a:solidFill>
                </a:rPr>
                <a:t>Dengue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CB6CADB-E1BE-5446-7987-7A834CE8DDD3}"/>
                </a:ext>
              </a:extLst>
            </p:cNvPr>
            <p:cNvSpPr txBox="1"/>
            <p:nvPr/>
          </p:nvSpPr>
          <p:spPr>
            <a:xfrm>
              <a:off x="3850077" y="2529157"/>
              <a:ext cx="1578634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100">
                  <a:solidFill>
                    <a:srgbClr val="727272"/>
                  </a:solidFill>
                </a:rPr>
                <a:t>Chlordiazepoxide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AB4C589-6F79-6261-322B-B3140535B772}"/>
              </a:ext>
            </a:extLst>
          </p:cNvPr>
          <p:cNvSpPr txBox="1"/>
          <p:nvPr/>
        </p:nvSpPr>
        <p:spPr>
          <a:xfrm>
            <a:off x="4604889" y="1860610"/>
            <a:ext cx="198838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Important Entities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F82B73-FE2B-7769-1B68-4A68833BB782}"/>
              </a:ext>
            </a:extLst>
          </p:cNvPr>
          <p:cNvSpPr txBox="1"/>
          <p:nvPr/>
        </p:nvSpPr>
        <p:spPr>
          <a:xfrm>
            <a:off x="4816595" y="2180147"/>
            <a:ext cx="109339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727272"/>
                </a:solidFill>
              </a:rPr>
              <a:t>5 mg</a:t>
            </a:r>
          </a:p>
        </p:txBody>
      </p:sp>
      <p:sp>
        <p:nvSpPr>
          <p:cNvPr id="54" name="Arrow: Left 53">
            <a:extLst>
              <a:ext uri="{FF2B5EF4-FFF2-40B4-BE49-F238E27FC236}">
                <a16:creationId xmlns:a16="http://schemas.microsoft.com/office/drawing/2014/main" id="{DD9998EE-3C4E-AB7B-DC20-7BBAEC290B79}"/>
              </a:ext>
            </a:extLst>
          </p:cNvPr>
          <p:cNvSpPr/>
          <p:nvPr/>
        </p:nvSpPr>
        <p:spPr>
          <a:xfrm>
            <a:off x="6535933" y="2259343"/>
            <a:ext cx="528368" cy="312707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0D63BB4-F343-006F-D85D-E60454D09A66}"/>
              </a:ext>
            </a:extLst>
          </p:cNvPr>
          <p:cNvGrpSpPr/>
          <p:nvPr/>
        </p:nvGrpSpPr>
        <p:grpSpPr>
          <a:xfrm>
            <a:off x="2394370" y="2275756"/>
            <a:ext cx="2117785" cy="694841"/>
            <a:chOff x="3310926" y="2211058"/>
            <a:chExt cx="2117785" cy="69484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329DE41-9905-A509-5267-0C093F755D6E}"/>
                </a:ext>
              </a:extLst>
            </p:cNvPr>
            <p:cNvSpPr txBox="1"/>
            <p:nvPr/>
          </p:nvSpPr>
          <p:spPr>
            <a:xfrm>
              <a:off x="3310926" y="2324280"/>
              <a:ext cx="1212012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err="1">
                  <a:solidFill>
                    <a:srgbClr val="727272"/>
                  </a:solidFill>
                </a:rPr>
                <a:t>лоразепам</a:t>
              </a:r>
              <a:r>
                <a:rPr lang="en-US">
                  <a:solidFill>
                    <a:srgbClr val="727272"/>
                  </a:solidFill>
                </a:rPr>
                <a:t>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97FABC1-8C2D-38C8-43E0-D59EB2255C87}"/>
                </a:ext>
              </a:extLst>
            </p:cNvPr>
            <p:cNvSpPr txBox="1"/>
            <p:nvPr/>
          </p:nvSpPr>
          <p:spPr>
            <a:xfrm>
              <a:off x="3475368" y="2628900"/>
              <a:ext cx="117966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ru" sz="1200">
                  <a:solidFill>
                    <a:schemeClr val="tx2">
                      <a:lumMod val="75000"/>
                    </a:schemeClr>
                  </a:solidFill>
                </a:rPr>
                <a:t>бруцеллез</a:t>
              </a:r>
              <a:endParaRPr lang="en-US" sz="12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C6D13E2-B550-6D23-B2E8-4685D7841B4E}"/>
                </a:ext>
              </a:extLst>
            </p:cNvPr>
            <p:cNvSpPr txBox="1"/>
            <p:nvPr/>
          </p:nvSpPr>
          <p:spPr>
            <a:xfrm>
              <a:off x="4254440" y="2211058"/>
              <a:ext cx="1093398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 err="1">
                  <a:solidFill>
                    <a:srgbClr val="727272"/>
                  </a:solidFill>
                </a:rPr>
                <a:t>Денге</a:t>
              </a:r>
              <a:endParaRPr lang="en-US" sz="1200">
                <a:solidFill>
                  <a:srgbClr val="727272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1317486-048A-8126-DFF8-D7F93412E990}"/>
                </a:ext>
              </a:extLst>
            </p:cNvPr>
            <p:cNvSpPr txBox="1"/>
            <p:nvPr/>
          </p:nvSpPr>
          <p:spPr>
            <a:xfrm>
              <a:off x="3850077" y="2529157"/>
              <a:ext cx="1578634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100">
                  <a:solidFill>
                    <a:srgbClr val="727272"/>
                  </a:solidFill>
                </a:rPr>
                <a:t>Хлордиазепоксид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17500E0-DB37-754B-7185-C303DE9790C9}"/>
              </a:ext>
            </a:extLst>
          </p:cNvPr>
          <p:cNvSpPr txBox="1"/>
          <p:nvPr/>
        </p:nvSpPr>
        <p:spPr>
          <a:xfrm>
            <a:off x="2308106" y="1860610"/>
            <a:ext cx="198838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Important Entities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AC15D8C-E4F0-C403-48F3-1D4CDFF8E8AB}"/>
              </a:ext>
            </a:extLst>
          </p:cNvPr>
          <p:cNvSpPr txBox="1"/>
          <p:nvPr/>
        </p:nvSpPr>
        <p:spPr>
          <a:xfrm>
            <a:off x="2519812" y="2180147"/>
            <a:ext cx="109339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727272"/>
                </a:solidFill>
              </a:rPr>
              <a:t>5 </a:t>
            </a:r>
            <a:r>
              <a:rPr lang="ru">
                <a:solidFill>
                  <a:srgbClr val="727272"/>
                </a:solidFill>
              </a:rPr>
              <a:t>мг</a:t>
            </a:r>
            <a:endParaRPr lang="en-US">
              <a:solidFill>
                <a:srgbClr val="727272"/>
              </a:solidFill>
            </a:endParaRPr>
          </a:p>
        </p:txBody>
      </p:sp>
      <p:pic>
        <p:nvPicPr>
          <p:cNvPr id="55" name="Picture 511" descr="Logo, company name&#10;&#10;Description automatically generated">
            <a:extLst>
              <a:ext uri="{FF2B5EF4-FFF2-40B4-BE49-F238E27FC236}">
                <a16:creationId xmlns:a16="http://schemas.microsoft.com/office/drawing/2014/main" id="{37872D3D-BD3C-A390-BA0C-4C07659D8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139" y="1697605"/>
            <a:ext cx="249448" cy="206316"/>
          </a:xfrm>
          <a:prstGeom prst="rect">
            <a:avLst/>
          </a:prstGeom>
        </p:spPr>
      </p:pic>
      <p:sp>
        <p:nvSpPr>
          <p:cNvPr id="72" name="Arrow: Left 71">
            <a:extLst>
              <a:ext uri="{FF2B5EF4-FFF2-40B4-BE49-F238E27FC236}">
                <a16:creationId xmlns:a16="http://schemas.microsoft.com/office/drawing/2014/main" id="{36D6FA52-0CFB-C52E-1D74-30FE578F1EEF}"/>
              </a:ext>
            </a:extLst>
          </p:cNvPr>
          <p:cNvSpPr/>
          <p:nvPr/>
        </p:nvSpPr>
        <p:spPr>
          <a:xfrm rot="2760000">
            <a:off x="3707799" y="2981158"/>
            <a:ext cx="355840" cy="334273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row: Left 73">
            <a:extLst>
              <a:ext uri="{FF2B5EF4-FFF2-40B4-BE49-F238E27FC236}">
                <a16:creationId xmlns:a16="http://schemas.microsoft.com/office/drawing/2014/main" id="{A73C64E3-E5FA-629A-7A78-57F79C3B4717}"/>
              </a:ext>
            </a:extLst>
          </p:cNvPr>
          <p:cNvSpPr/>
          <p:nvPr/>
        </p:nvSpPr>
        <p:spPr>
          <a:xfrm rot="-2220000">
            <a:off x="4753752" y="3013507"/>
            <a:ext cx="355840" cy="334273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A0F55F62-D1B5-B8E1-2CB0-9D6CC370D49A}"/>
              </a:ext>
            </a:extLst>
          </p:cNvPr>
          <p:cNvSpPr/>
          <p:nvPr/>
        </p:nvSpPr>
        <p:spPr>
          <a:xfrm>
            <a:off x="470140" y="1694012"/>
            <a:ext cx="1606668" cy="1444924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2" name="Picture 522">
            <a:extLst>
              <a:ext uri="{FF2B5EF4-FFF2-40B4-BE49-F238E27FC236}">
                <a16:creationId xmlns:a16="http://schemas.microsoft.com/office/drawing/2014/main" id="{BFC5D48A-F272-F777-D693-967851399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353" y="2073573"/>
            <a:ext cx="780691" cy="759125"/>
          </a:xfrm>
          <a:prstGeom prst="rect">
            <a:avLst/>
          </a:prstGeom>
        </p:spPr>
      </p:pic>
      <p:sp>
        <p:nvSpPr>
          <p:cNvPr id="82" name="Arrow: Left 81">
            <a:extLst>
              <a:ext uri="{FF2B5EF4-FFF2-40B4-BE49-F238E27FC236}">
                <a16:creationId xmlns:a16="http://schemas.microsoft.com/office/drawing/2014/main" id="{7E02B065-E55C-8C85-BFF7-621B646B48DB}"/>
              </a:ext>
            </a:extLst>
          </p:cNvPr>
          <p:cNvSpPr/>
          <p:nvPr/>
        </p:nvSpPr>
        <p:spPr>
          <a:xfrm>
            <a:off x="1780621" y="2259343"/>
            <a:ext cx="528368" cy="312707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149A3A3-9973-D99C-3FEB-8DE49B32BACA}"/>
              </a:ext>
            </a:extLst>
          </p:cNvPr>
          <p:cNvGrpSpPr/>
          <p:nvPr/>
        </p:nvGrpSpPr>
        <p:grpSpPr>
          <a:xfrm>
            <a:off x="4138523" y="3097961"/>
            <a:ext cx="608163" cy="565031"/>
            <a:chOff x="4149306" y="3248923"/>
            <a:chExt cx="608163" cy="565031"/>
          </a:xfrm>
        </p:grpSpPr>
        <p:pic>
          <p:nvPicPr>
            <p:cNvPr id="85" name="Picture 515" descr="A picture containing tableware, pan, dishware&#10;&#10;Description automatically generated">
              <a:extLst>
                <a:ext uri="{FF2B5EF4-FFF2-40B4-BE49-F238E27FC236}">
                  <a16:creationId xmlns:a16="http://schemas.microsoft.com/office/drawing/2014/main" id="{5AF34723-F269-4212-C949-1ECDD0776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49306" y="3248923"/>
              <a:ext cx="608163" cy="565031"/>
            </a:xfrm>
            <a:prstGeom prst="rect">
              <a:avLst/>
            </a:prstGeom>
          </p:spPr>
        </p:pic>
        <p:pic>
          <p:nvPicPr>
            <p:cNvPr id="87" name="Picture 520" descr="Logo, company name&#10;&#10;Description automatically generated">
              <a:extLst>
                <a:ext uri="{FF2B5EF4-FFF2-40B4-BE49-F238E27FC236}">
                  <a16:creationId xmlns:a16="http://schemas.microsoft.com/office/drawing/2014/main" id="{CB3FB74E-113C-AE53-AB3B-446B61181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32617" y="3443017"/>
              <a:ext cx="241540" cy="21997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02A2B487-62E0-03D2-F752-28F57421BF31}"/>
              </a:ext>
            </a:extLst>
          </p:cNvPr>
          <p:cNvSpPr/>
          <p:nvPr/>
        </p:nvSpPr>
        <p:spPr>
          <a:xfrm>
            <a:off x="1979762" y="3785917"/>
            <a:ext cx="5111149" cy="5715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1B9C643-708A-F9D9-C288-77E09D2BD206}"/>
              </a:ext>
            </a:extLst>
          </p:cNvPr>
          <p:cNvSpPr txBox="1"/>
          <p:nvPr/>
        </p:nvSpPr>
        <p:spPr>
          <a:xfrm>
            <a:off x="2887693" y="3615547"/>
            <a:ext cx="317452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/>
              <a:t>Database Lookup</a:t>
            </a:r>
            <a:endParaRPr lang="en-US" sz="1600"/>
          </a:p>
        </p:txBody>
      </p:sp>
      <p:pic>
        <p:nvPicPr>
          <p:cNvPr id="4" name="Picture 20">
            <a:extLst>
              <a:ext uri="{FF2B5EF4-FFF2-40B4-BE49-F238E27FC236}">
                <a16:creationId xmlns:a16="http://schemas.microsoft.com/office/drawing/2014/main" id="{2EAB5E1C-3E08-2B4D-FC38-3839F81557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3808" y="1718110"/>
            <a:ext cx="238648" cy="2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09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03C0C0-0951-B4DE-75F8-075C9DAB82CC}"/>
              </a:ext>
            </a:extLst>
          </p:cNvPr>
          <p:cNvSpPr/>
          <p:nvPr/>
        </p:nvSpPr>
        <p:spPr>
          <a:xfrm>
            <a:off x="579510" y="3740604"/>
            <a:ext cx="1360712" cy="721178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(Foreign Language)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642619-4F1C-229A-C999-EDCBE9EC43CB}"/>
              </a:ext>
            </a:extLst>
          </p:cNvPr>
          <p:cNvSpPr/>
          <p:nvPr/>
        </p:nvSpPr>
        <p:spPr>
          <a:xfrm>
            <a:off x="7192966" y="3740603"/>
            <a:ext cx="1360712" cy="7211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(English)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451453-0234-C6D6-280C-AC3EAEA5F478}"/>
              </a:ext>
            </a:extLst>
          </p:cNvPr>
          <p:cNvGrpSpPr/>
          <p:nvPr/>
        </p:nvGrpSpPr>
        <p:grpSpPr>
          <a:xfrm>
            <a:off x="638021" y="529545"/>
            <a:ext cx="1211034" cy="1027342"/>
            <a:chOff x="2343149" y="424539"/>
            <a:chExt cx="1211034" cy="1027342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6C3A4FF1-BF86-DB2C-E284-6C1A8B44FF7C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ECEE3B7C-C51D-7BBA-1D62-71643AF8D9C1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556F6B9C-335F-4AAC-57B3-E56699C6C44A}"/>
                </a:ext>
              </a:extLst>
            </p:cNvPr>
            <p:cNvSpPr/>
            <p:nvPr/>
          </p:nvSpPr>
          <p:spPr>
            <a:xfrm>
              <a:off x="3132362" y="114571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A157AA0C-E37F-60F7-3AAF-3B5397E1A7AD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A4E8EF-9C14-3573-342E-310935C02F8D}"/>
                </a:ext>
              </a:extLst>
            </p:cNvPr>
            <p:cNvCxnSpPr/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14C5D2-88D8-A31E-2BCB-2143E7BB8D98}"/>
                </a:ext>
              </a:extLst>
            </p:cNvPr>
            <p:cNvCxnSpPr>
              <a:cxnSpLocks/>
            </p:cNvCxnSpPr>
            <p:nvPr/>
          </p:nvCxnSpPr>
          <p:spPr>
            <a:xfrm>
              <a:off x="3087462" y="910319"/>
              <a:ext cx="131989" cy="24084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D807275-2437-3DD5-0C9B-817730EDA6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AE56EBBC-DC2B-9CAF-F93F-54843E1F81B3}"/>
                </a:ext>
              </a:extLst>
            </p:cNvPr>
            <p:cNvSpPr/>
            <p:nvPr/>
          </p:nvSpPr>
          <p:spPr>
            <a:xfrm>
              <a:off x="3275236" y="42453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F611BA6-7A2C-A9E8-19DA-14422C9D4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1480" y="640897"/>
              <a:ext cx="159204" cy="92529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B9CE354-6798-CA79-80B0-4BDF39C7B957}"/>
              </a:ext>
            </a:extLst>
          </p:cNvPr>
          <p:cNvSpPr/>
          <p:nvPr/>
        </p:nvSpPr>
        <p:spPr>
          <a:xfrm>
            <a:off x="7192966" y="2506973"/>
            <a:ext cx="1360712" cy="5594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38BC76-0C22-D39D-1198-AE9E2BBD50A6}"/>
              </a:ext>
            </a:extLst>
          </p:cNvPr>
          <p:cNvSpPr/>
          <p:nvPr/>
        </p:nvSpPr>
        <p:spPr>
          <a:xfrm>
            <a:off x="7192966" y="1763715"/>
            <a:ext cx="1360712" cy="548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E040B1-EE9A-957E-9E05-1126998A6DDE}"/>
              </a:ext>
            </a:extLst>
          </p:cNvPr>
          <p:cNvSpPr/>
          <p:nvPr/>
        </p:nvSpPr>
        <p:spPr>
          <a:xfrm>
            <a:off x="7192964" y="96712"/>
            <a:ext cx="1360712" cy="3509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515966-6947-8DC2-B90F-F0AC028D509B}"/>
              </a:ext>
            </a:extLst>
          </p:cNvPr>
          <p:cNvGrpSpPr/>
          <p:nvPr/>
        </p:nvGrpSpPr>
        <p:grpSpPr>
          <a:xfrm>
            <a:off x="7251476" y="642255"/>
            <a:ext cx="1183820" cy="802822"/>
            <a:chOff x="2343149" y="649059"/>
            <a:chExt cx="1183820" cy="802822"/>
          </a:xfrm>
        </p:grpSpPr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BE18E698-184B-8FC3-1633-1F8B1A182DE1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7492067E-F136-3D39-6F2D-53287140AB0F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9BD7E76-24A2-90B7-2603-5D1A986F0CD3}"/>
                </a:ext>
              </a:extLst>
            </p:cNvPr>
            <p:cNvSpPr/>
            <p:nvPr/>
          </p:nvSpPr>
          <p:spPr>
            <a:xfrm>
              <a:off x="2867023" y="1152523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E9177B76-6E26-CCAF-B2BC-6882D978EB60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7F5489-F9A3-2150-DA50-3B8BCAA818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A6A18D1-1605-90CB-4D5E-40CB7D119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1623" y="1314450"/>
              <a:ext cx="227239" cy="1088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08E5BFA-DEA0-6D5A-6C0B-ABE2E7BB3E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23AA3805-5A97-5B18-0E26-9EE2BDB41CCC}"/>
                </a:ext>
              </a:extLst>
            </p:cNvPr>
            <p:cNvSpPr/>
            <p:nvPr/>
          </p:nvSpPr>
          <p:spPr>
            <a:xfrm>
              <a:off x="3248022" y="846360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CB28BD9-B48A-004D-0575-4A0519D8BC3E}"/>
                </a:ext>
              </a:extLst>
            </p:cNvPr>
            <p:cNvCxnSpPr>
              <a:cxnSpLocks/>
            </p:cNvCxnSpPr>
            <p:nvPr/>
          </p:nvCxnSpPr>
          <p:spPr>
            <a:xfrm>
              <a:off x="3135087" y="842282"/>
              <a:ext cx="125187" cy="8436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Arrow: Up 34">
            <a:extLst>
              <a:ext uri="{FF2B5EF4-FFF2-40B4-BE49-F238E27FC236}">
                <a16:creationId xmlns:a16="http://schemas.microsoft.com/office/drawing/2014/main" id="{257395A4-AEB4-5B89-CA24-1B045B6C659D}"/>
              </a:ext>
            </a:extLst>
          </p:cNvPr>
          <p:cNvSpPr/>
          <p:nvPr/>
        </p:nvSpPr>
        <p:spPr>
          <a:xfrm>
            <a:off x="7757785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386EB5-B004-055D-7032-2CADAFE3F92A}"/>
              </a:ext>
            </a:extLst>
          </p:cNvPr>
          <p:cNvSpPr/>
          <p:nvPr/>
        </p:nvSpPr>
        <p:spPr>
          <a:xfrm>
            <a:off x="7192964" y="452552"/>
            <a:ext cx="1360712" cy="11381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D68529-AFC6-A0CD-8F94-502B0F7173D0}"/>
              </a:ext>
            </a:extLst>
          </p:cNvPr>
          <p:cNvSpPr/>
          <p:nvPr/>
        </p:nvSpPr>
        <p:spPr>
          <a:xfrm>
            <a:off x="572190" y="118278"/>
            <a:ext cx="1360712" cy="350961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BAB071-D760-F476-A347-1139A6034FEA}"/>
              </a:ext>
            </a:extLst>
          </p:cNvPr>
          <p:cNvSpPr/>
          <p:nvPr/>
        </p:nvSpPr>
        <p:spPr>
          <a:xfrm>
            <a:off x="572190" y="474118"/>
            <a:ext cx="1360712" cy="1138121"/>
          </a:xfrm>
          <a:prstGeom prst="rect">
            <a:avLst/>
          </a:prstGeom>
          <a:noFill/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B6950E-E765-9E9B-F8CD-E7A07CB87999}"/>
              </a:ext>
            </a:extLst>
          </p:cNvPr>
          <p:cNvSpPr/>
          <p:nvPr/>
        </p:nvSpPr>
        <p:spPr>
          <a:xfrm>
            <a:off x="582975" y="2506973"/>
            <a:ext cx="1360712" cy="559432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EAED75-B978-7AB0-F71A-A34700C256AD}"/>
              </a:ext>
            </a:extLst>
          </p:cNvPr>
          <p:cNvSpPr/>
          <p:nvPr/>
        </p:nvSpPr>
        <p:spPr>
          <a:xfrm>
            <a:off x="582975" y="1763715"/>
            <a:ext cx="1360712" cy="548650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E33B4429-E41C-4B82-C8EC-1DDFEB1B8642}"/>
              </a:ext>
            </a:extLst>
          </p:cNvPr>
          <p:cNvSpPr/>
          <p:nvPr/>
        </p:nvSpPr>
        <p:spPr>
          <a:xfrm>
            <a:off x="1137011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46DD3A4-D183-5D77-DE64-797D863A685E}"/>
              </a:ext>
            </a:extLst>
          </p:cNvPr>
          <p:cNvSpPr/>
          <p:nvPr/>
        </p:nvSpPr>
        <p:spPr>
          <a:xfrm>
            <a:off x="2045961" y="3864215"/>
            <a:ext cx="5053768" cy="48305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7012932-CBFC-6FEF-9694-0F95B41372D4}"/>
              </a:ext>
            </a:extLst>
          </p:cNvPr>
          <p:cNvGrpSpPr/>
          <p:nvPr/>
        </p:nvGrpSpPr>
        <p:grpSpPr>
          <a:xfrm>
            <a:off x="4691153" y="2275756"/>
            <a:ext cx="2117785" cy="694841"/>
            <a:chOff x="3310926" y="2211058"/>
            <a:chExt cx="2117785" cy="69484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2E3754-3FF9-981F-B566-E5C7D2781B2D}"/>
                </a:ext>
              </a:extLst>
            </p:cNvPr>
            <p:cNvSpPr txBox="1"/>
            <p:nvPr/>
          </p:nvSpPr>
          <p:spPr>
            <a:xfrm>
              <a:off x="3310926" y="2324280"/>
              <a:ext cx="1212012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rgbClr val="727272"/>
                  </a:solidFill>
                </a:rPr>
                <a:t>Lorazepam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89492B-1B22-CEDF-E9AA-3757A5045A35}"/>
                </a:ext>
              </a:extLst>
            </p:cNvPr>
            <p:cNvSpPr txBox="1"/>
            <p:nvPr/>
          </p:nvSpPr>
          <p:spPr>
            <a:xfrm>
              <a:off x="3475368" y="2628900"/>
              <a:ext cx="117966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Brucellosis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1209118-38C3-8C12-8AA3-97B72C29CAC3}"/>
                </a:ext>
              </a:extLst>
            </p:cNvPr>
            <p:cNvSpPr txBox="1"/>
            <p:nvPr/>
          </p:nvSpPr>
          <p:spPr>
            <a:xfrm>
              <a:off x="4189742" y="2211058"/>
              <a:ext cx="1093398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>
                  <a:solidFill>
                    <a:srgbClr val="727272"/>
                  </a:solidFill>
                </a:rPr>
                <a:t>Dengue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CB6CADB-E1BE-5446-7987-7A834CE8DDD3}"/>
                </a:ext>
              </a:extLst>
            </p:cNvPr>
            <p:cNvSpPr txBox="1"/>
            <p:nvPr/>
          </p:nvSpPr>
          <p:spPr>
            <a:xfrm>
              <a:off x="3850077" y="2529157"/>
              <a:ext cx="1578634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100">
                  <a:solidFill>
                    <a:srgbClr val="727272"/>
                  </a:solidFill>
                </a:rPr>
                <a:t>Chlordiazepoxide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AB4C589-6F79-6261-322B-B3140535B772}"/>
              </a:ext>
            </a:extLst>
          </p:cNvPr>
          <p:cNvSpPr txBox="1"/>
          <p:nvPr/>
        </p:nvSpPr>
        <p:spPr>
          <a:xfrm>
            <a:off x="4604889" y="1860610"/>
            <a:ext cx="198838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Important Entities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F82B73-FE2B-7769-1B68-4A68833BB782}"/>
              </a:ext>
            </a:extLst>
          </p:cNvPr>
          <p:cNvSpPr txBox="1"/>
          <p:nvPr/>
        </p:nvSpPr>
        <p:spPr>
          <a:xfrm>
            <a:off x="4816595" y="2180147"/>
            <a:ext cx="109339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727272"/>
                </a:solidFill>
              </a:rPr>
              <a:t>5 mg</a:t>
            </a:r>
          </a:p>
        </p:txBody>
      </p:sp>
      <p:sp>
        <p:nvSpPr>
          <p:cNvPr id="54" name="Arrow: Left 53">
            <a:extLst>
              <a:ext uri="{FF2B5EF4-FFF2-40B4-BE49-F238E27FC236}">
                <a16:creationId xmlns:a16="http://schemas.microsoft.com/office/drawing/2014/main" id="{DD9998EE-3C4E-AB7B-DC20-7BBAEC290B79}"/>
              </a:ext>
            </a:extLst>
          </p:cNvPr>
          <p:cNvSpPr/>
          <p:nvPr/>
        </p:nvSpPr>
        <p:spPr>
          <a:xfrm>
            <a:off x="6535933" y="2259343"/>
            <a:ext cx="528368" cy="312707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0D63BB4-F343-006F-D85D-E60454D09A66}"/>
              </a:ext>
            </a:extLst>
          </p:cNvPr>
          <p:cNvGrpSpPr/>
          <p:nvPr/>
        </p:nvGrpSpPr>
        <p:grpSpPr>
          <a:xfrm>
            <a:off x="2394370" y="2275756"/>
            <a:ext cx="2117785" cy="694841"/>
            <a:chOff x="3310926" y="2211058"/>
            <a:chExt cx="2117785" cy="69484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329DE41-9905-A509-5267-0C093F755D6E}"/>
                </a:ext>
              </a:extLst>
            </p:cNvPr>
            <p:cNvSpPr txBox="1"/>
            <p:nvPr/>
          </p:nvSpPr>
          <p:spPr>
            <a:xfrm>
              <a:off x="3310926" y="2324280"/>
              <a:ext cx="1212012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err="1">
                  <a:solidFill>
                    <a:srgbClr val="727272"/>
                  </a:solidFill>
                </a:rPr>
                <a:t>лоразепам</a:t>
              </a:r>
              <a:r>
                <a:rPr lang="en-US">
                  <a:solidFill>
                    <a:srgbClr val="727272"/>
                  </a:solidFill>
                </a:rPr>
                <a:t>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97FABC1-8C2D-38C8-43E0-D59EB2255C87}"/>
                </a:ext>
              </a:extLst>
            </p:cNvPr>
            <p:cNvSpPr txBox="1"/>
            <p:nvPr/>
          </p:nvSpPr>
          <p:spPr>
            <a:xfrm>
              <a:off x="3475368" y="2628900"/>
              <a:ext cx="117966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ru" sz="1200">
                  <a:solidFill>
                    <a:schemeClr val="tx2">
                      <a:lumMod val="75000"/>
                    </a:schemeClr>
                  </a:solidFill>
                </a:rPr>
                <a:t>бруцеллез</a:t>
              </a:r>
              <a:endParaRPr lang="en-US" sz="12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C6D13E2-B550-6D23-B2E8-4685D7841B4E}"/>
                </a:ext>
              </a:extLst>
            </p:cNvPr>
            <p:cNvSpPr txBox="1"/>
            <p:nvPr/>
          </p:nvSpPr>
          <p:spPr>
            <a:xfrm>
              <a:off x="4254440" y="2211058"/>
              <a:ext cx="1093398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 err="1">
                  <a:solidFill>
                    <a:srgbClr val="727272"/>
                  </a:solidFill>
                </a:rPr>
                <a:t>Денге</a:t>
              </a:r>
              <a:endParaRPr lang="en-US" sz="1200">
                <a:solidFill>
                  <a:srgbClr val="727272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1317486-048A-8126-DFF8-D7F93412E990}"/>
                </a:ext>
              </a:extLst>
            </p:cNvPr>
            <p:cNvSpPr txBox="1"/>
            <p:nvPr/>
          </p:nvSpPr>
          <p:spPr>
            <a:xfrm>
              <a:off x="3850077" y="2529157"/>
              <a:ext cx="1578634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100">
                  <a:solidFill>
                    <a:srgbClr val="727272"/>
                  </a:solidFill>
                </a:rPr>
                <a:t>Хлордиазепоксид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17500E0-DB37-754B-7185-C303DE9790C9}"/>
              </a:ext>
            </a:extLst>
          </p:cNvPr>
          <p:cNvSpPr txBox="1"/>
          <p:nvPr/>
        </p:nvSpPr>
        <p:spPr>
          <a:xfrm>
            <a:off x="2308106" y="1860610"/>
            <a:ext cx="198838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Important Entities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AC15D8C-E4F0-C403-48F3-1D4CDFF8E8AB}"/>
              </a:ext>
            </a:extLst>
          </p:cNvPr>
          <p:cNvSpPr txBox="1"/>
          <p:nvPr/>
        </p:nvSpPr>
        <p:spPr>
          <a:xfrm>
            <a:off x="2519812" y="2180147"/>
            <a:ext cx="109339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727272"/>
                </a:solidFill>
              </a:rPr>
              <a:t>5 </a:t>
            </a:r>
            <a:r>
              <a:rPr lang="ru">
                <a:solidFill>
                  <a:srgbClr val="727272"/>
                </a:solidFill>
              </a:rPr>
              <a:t>мг</a:t>
            </a:r>
            <a:endParaRPr lang="en-US">
              <a:solidFill>
                <a:srgbClr val="727272"/>
              </a:solidFill>
            </a:endParaRPr>
          </a:p>
        </p:txBody>
      </p:sp>
      <p:pic>
        <p:nvPicPr>
          <p:cNvPr id="55" name="Picture 511" descr="Logo, company name&#10;&#10;Description automatically generated">
            <a:extLst>
              <a:ext uri="{FF2B5EF4-FFF2-40B4-BE49-F238E27FC236}">
                <a16:creationId xmlns:a16="http://schemas.microsoft.com/office/drawing/2014/main" id="{37872D3D-BD3C-A390-BA0C-4C07659D8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139" y="1697605"/>
            <a:ext cx="249448" cy="206316"/>
          </a:xfrm>
          <a:prstGeom prst="rect">
            <a:avLst/>
          </a:prstGeom>
        </p:spPr>
      </p:pic>
      <p:sp>
        <p:nvSpPr>
          <p:cNvPr id="72" name="Arrow: Left 71">
            <a:extLst>
              <a:ext uri="{FF2B5EF4-FFF2-40B4-BE49-F238E27FC236}">
                <a16:creationId xmlns:a16="http://schemas.microsoft.com/office/drawing/2014/main" id="{36D6FA52-0CFB-C52E-1D74-30FE578F1EEF}"/>
              </a:ext>
            </a:extLst>
          </p:cNvPr>
          <p:cNvSpPr/>
          <p:nvPr/>
        </p:nvSpPr>
        <p:spPr>
          <a:xfrm rot="2760000">
            <a:off x="3707799" y="2981158"/>
            <a:ext cx="355840" cy="334273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row: Left 73">
            <a:extLst>
              <a:ext uri="{FF2B5EF4-FFF2-40B4-BE49-F238E27FC236}">
                <a16:creationId xmlns:a16="http://schemas.microsoft.com/office/drawing/2014/main" id="{A73C64E3-E5FA-629A-7A78-57F79C3B4717}"/>
              </a:ext>
            </a:extLst>
          </p:cNvPr>
          <p:cNvSpPr/>
          <p:nvPr/>
        </p:nvSpPr>
        <p:spPr>
          <a:xfrm rot="-2220000">
            <a:off x="4753752" y="3013507"/>
            <a:ext cx="355840" cy="334273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A0F55F62-D1B5-B8E1-2CB0-9D6CC370D49A}"/>
              </a:ext>
            </a:extLst>
          </p:cNvPr>
          <p:cNvSpPr/>
          <p:nvPr/>
        </p:nvSpPr>
        <p:spPr>
          <a:xfrm>
            <a:off x="470140" y="1694012"/>
            <a:ext cx="1606668" cy="1444924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2" name="Picture 522">
            <a:extLst>
              <a:ext uri="{FF2B5EF4-FFF2-40B4-BE49-F238E27FC236}">
                <a16:creationId xmlns:a16="http://schemas.microsoft.com/office/drawing/2014/main" id="{BFC5D48A-F272-F777-D693-967851399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353" y="2073573"/>
            <a:ext cx="780691" cy="759125"/>
          </a:xfrm>
          <a:prstGeom prst="rect">
            <a:avLst/>
          </a:prstGeom>
        </p:spPr>
      </p:pic>
      <p:sp>
        <p:nvSpPr>
          <p:cNvPr id="82" name="Arrow: Left 81">
            <a:extLst>
              <a:ext uri="{FF2B5EF4-FFF2-40B4-BE49-F238E27FC236}">
                <a16:creationId xmlns:a16="http://schemas.microsoft.com/office/drawing/2014/main" id="{7E02B065-E55C-8C85-BFF7-621B646B48DB}"/>
              </a:ext>
            </a:extLst>
          </p:cNvPr>
          <p:cNvSpPr/>
          <p:nvPr/>
        </p:nvSpPr>
        <p:spPr>
          <a:xfrm>
            <a:off x="1780621" y="2259343"/>
            <a:ext cx="528368" cy="312707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149A3A3-9973-D99C-3FEB-8DE49B32BACA}"/>
              </a:ext>
            </a:extLst>
          </p:cNvPr>
          <p:cNvGrpSpPr/>
          <p:nvPr/>
        </p:nvGrpSpPr>
        <p:grpSpPr>
          <a:xfrm>
            <a:off x="4138523" y="3097961"/>
            <a:ext cx="608163" cy="565031"/>
            <a:chOff x="4149306" y="3248923"/>
            <a:chExt cx="608163" cy="565031"/>
          </a:xfrm>
        </p:grpSpPr>
        <p:pic>
          <p:nvPicPr>
            <p:cNvPr id="85" name="Picture 515" descr="A picture containing tableware, pan, dishware&#10;&#10;Description automatically generated">
              <a:extLst>
                <a:ext uri="{FF2B5EF4-FFF2-40B4-BE49-F238E27FC236}">
                  <a16:creationId xmlns:a16="http://schemas.microsoft.com/office/drawing/2014/main" id="{5AF34723-F269-4212-C949-1ECDD0776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49306" y="3248923"/>
              <a:ext cx="608163" cy="565031"/>
            </a:xfrm>
            <a:prstGeom prst="rect">
              <a:avLst/>
            </a:prstGeom>
          </p:spPr>
        </p:pic>
        <p:pic>
          <p:nvPicPr>
            <p:cNvPr id="87" name="Picture 520" descr="Logo, company name&#10;&#10;Description automatically generated">
              <a:extLst>
                <a:ext uri="{FF2B5EF4-FFF2-40B4-BE49-F238E27FC236}">
                  <a16:creationId xmlns:a16="http://schemas.microsoft.com/office/drawing/2014/main" id="{CB3FB74E-113C-AE53-AB3B-446B61181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32617" y="3443017"/>
              <a:ext cx="241540" cy="21997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02A2B487-62E0-03D2-F752-28F57421BF31}"/>
              </a:ext>
            </a:extLst>
          </p:cNvPr>
          <p:cNvSpPr/>
          <p:nvPr/>
        </p:nvSpPr>
        <p:spPr>
          <a:xfrm>
            <a:off x="1979762" y="3785917"/>
            <a:ext cx="5111149" cy="5715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1B9C643-708A-F9D9-C288-77E09D2BD206}"/>
              </a:ext>
            </a:extLst>
          </p:cNvPr>
          <p:cNvSpPr txBox="1"/>
          <p:nvPr/>
        </p:nvSpPr>
        <p:spPr>
          <a:xfrm>
            <a:off x="2887693" y="3615547"/>
            <a:ext cx="317452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/>
              <a:t>Database Lookup</a:t>
            </a:r>
            <a:endParaRPr 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7B1844-4D1F-6B0F-E9B9-51D4726F5EEB}"/>
              </a:ext>
            </a:extLst>
          </p:cNvPr>
          <p:cNvSpPr txBox="1"/>
          <p:nvPr/>
        </p:nvSpPr>
        <p:spPr>
          <a:xfrm>
            <a:off x="2449819" y="473730"/>
            <a:ext cx="4188123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/>
              <a:t>Confidence</a:t>
            </a:r>
            <a:endParaRPr lang="en-US"/>
          </a:p>
          <a:p>
            <a:pPr algn="ctr"/>
            <a:endParaRPr lang="en-US" sz="2000" i="1"/>
          </a:p>
        </p:txBody>
      </p:sp>
      <p:pic>
        <p:nvPicPr>
          <p:cNvPr id="2" name="Picture 20">
            <a:extLst>
              <a:ext uri="{FF2B5EF4-FFF2-40B4-BE49-F238E27FC236}">
                <a16:creationId xmlns:a16="http://schemas.microsoft.com/office/drawing/2014/main" id="{F6F6A739-E3A3-DF01-A345-FA2FAA4F4E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3808" y="1718110"/>
            <a:ext cx="238648" cy="2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14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0">
            <a:extLst>
              <a:ext uri="{FF2B5EF4-FFF2-40B4-BE49-F238E27FC236}">
                <a16:creationId xmlns:a16="http://schemas.microsoft.com/office/drawing/2014/main" id="{120F3EB1-E625-1569-181D-DA625FE71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808" y="1718110"/>
            <a:ext cx="238648" cy="223616"/>
          </a:xfrm>
          <a:prstGeom prst="rect">
            <a:avLst/>
          </a:prstGeom>
        </p:spPr>
      </p:pic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149A3A3-9973-D99C-3FEB-8DE49B32BACA}"/>
              </a:ext>
            </a:extLst>
          </p:cNvPr>
          <p:cNvGrpSpPr/>
          <p:nvPr/>
        </p:nvGrpSpPr>
        <p:grpSpPr>
          <a:xfrm>
            <a:off x="4138523" y="3097961"/>
            <a:ext cx="608163" cy="565031"/>
            <a:chOff x="4149306" y="3248923"/>
            <a:chExt cx="608163" cy="565031"/>
          </a:xfrm>
        </p:grpSpPr>
        <p:pic>
          <p:nvPicPr>
            <p:cNvPr id="85" name="Picture 515" descr="A picture containing tableware, pan, dishware&#10;&#10;Description automatically generated">
              <a:extLst>
                <a:ext uri="{FF2B5EF4-FFF2-40B4-BE49-F238E27FC236}">
                  <a16:creationId xmlns:a16="http://schemas.microsoft.com/office/drawing/2014/main" id="{5AF34723-F269-4212-C949-1ECDD0776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9306" y="3248923"/>
              <a:ext cx="608163" cy="565031"/>
            </a:xfrm>
            <a:prstGeom prst="rect">
              <a:avLst/>
            </a:prstGeom>
          </p:spPr>
        </p:pic>
        <p:pic>
          <p:nvPicPr>
            <p:cNvPr id="87" name="Picture 520" descr="Logo, company name&#10;&#10;Description automatically generated">
              <a:extLst>
                <a:ext uri="{FF2B5EF4-FFF2-40B4-BE49-F238E27FC236}">
                  <a16:creationId xmlns:a16="http://schemas.microsoft.com/office/drawing/2014/main" id="{CB3FB74E-113C-AE53-AB3B-446B61181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32617" y="3443017"/>
              <a:ext cx="241540" cy="21997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31B9C643-708A-F9D9-C288-77E09D2BD206}"/>
              </a:ext>
            </a:extLst>
          </p:cNvPr>
          <p:cNvSpPr txBox="1"/>
          <p:nvPr/>
        </p:nvSpPr>
        <p:spPr>
          <a:xfrm>
            <a:off x="2887693" y="3615547"/>
            <a:ext cx="317452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/>
              <a:t>Database Lookup</a:t>
            </a:r>
            <a:endParaRPr lang="en-US" sz="1600"/>
          </a:p>
        </p:txBody>
      </p:sp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03C0C0-0951-B4DE-75F8-075C9DAB82CC}"/>
              </a:ext>
            </a:extLst>
          </p:cNvPr>
          <p:cNvSpPr/>
          <p:nvPr/>
        </p:nvSpPr>
        <p:spPr>
          <a:xfrm>
            <a:off x="579510" y="3740604"/>
            <a:ext cx="1360712" cy="721178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(Foreign Language)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642619-4F1C-229A-C999-EDCBE9EC43CB}"/>
              </a:ext>
            </a:extLst>
          </p:cNvPr>
          <p:cNvSpPr/>
          <p:nvPr/>
        </p:nvSpPr>
        <p:spPr>
          <a:xfrm>
            <a:off x="7192966" y="3740603"/>
            <a:ext cx="1360712" cy="7211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(English)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451453-0234-C6D6-280C-AC3EAEA5F478}"/>
              </a:ext>
            </a:extLst>
          </p:cNvPr>
          <p:cNvGrpSpPr/>
          <p:nvPr/>
        </p:nvGrpSpPr>
        <p:grpSpPr>
          <a:xfrm>
            <a:off x="638021" y="529545"/>
            <a:ext cx="1211034" cy="1027342"/>
            <a:chOff x="2343149" y="424539"/>
            <a:chExt cx="1211034" cy="1027342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6C3A4FF1-BF86-DB2C-E284-6C1A8B44FF7C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ECEE3B7C-C51D-7BBA-1D62-71643AF8D9C1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556F6B9C-335F-4AAC-57B3-E56699C6C44A}"/>
                </a:ext>
              </a:extLst>
            </p:cNvPr>
            <p:cNvSpPr/>
            <p:nvPr/>
          </p:nvSpPr>
          <p:spPr>
            <a:xfrm>
              <a:off x="3132362" y="114571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A157AA0C-E37F-60F7-3AAF-3B5397E1A7AD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A4E8EF-9C14-3573-342E-310935C02F8D}"/>
                </a:ext>
              </a:extLst>
            </p:cNvPr>
            <p:cNvCxnSpPr/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14C5D2-88D8-A31E-2BCB-2143E7BB8D98}"/>
                </a:ext>
              </a:extLst>
            </p:cNvPr>
            <p:cNvCxnSpPr>
              <a:cxnSpLocks/>
            </p:cNvCxnSpPr>
            <p:nvPr/>
          </p:nvCxnSpPr>
          <p:spPr>
            <a:xfrm>
              <a:off x="3087462" y="910319"/>
              <a:ext cx="131989" cy="24084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D807275-2437-3DD5-0C9B-817730EDA6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AE56EBBC-DC2B-9CAF-F93F-54843E1F81B3}"/>
                </a:ext>
              </a:extLst>
            </p:cNvPr>
            <p:cNvSpPr/>
            <p:nvPr/>
          </p:nvSpPr>
          <p:spPr>
            <a:xfrm>
              <a:off x="3275236" y="42453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F611BA6-7A2C-A9E8-19DA-14422C9D4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1480" y="640897"/>
              <a:ext cx="159204" cy="92529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B9CE354-6798-CA79-80B0-4BDF39C7B957}"/>
              </a:ext>
            </a:extLst>
          </p:cNvPr>
          <p:cNvSpPr/>
          <p:nvPr/>
        </p:nvSpPr>
        <p:spPr>
          <a:xfrm>
            <a:off x="7192966" y="2506973"/>
            <a:ext cx="1360712" cy="5594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38BC76-0C22-D39D-1198-AE9E2BBD50A6}"/>
              </a:ext>
            </a:extLst>
          </p:cNvPr>
          <p:cNvSpPr/>
          <p:nvPr/>
        </p:nvSpPr>
        <p:spPr>
          <a:xfrm>
            <a:off x="7192966" y="1763715"/>
            <a:ext cx="1360712" cy="548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E040B1-EE9A-957E-9E05-1126998A6DDE}"/>
              </a:ext>
            </a:extLst>
          </p:cNvPr>
          <p:cNvSpPr/>
          <p:nvPr/>
        </p:nvSpPr>
        <p:spPr>
          <a:xfrm>
            <a:off x="7192964" y="96712"/>
            <a:ext cx="1360712" cy="3509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515966-6947-8DC2-B90F-F0AC028D509B}"/>
              </a:ext>
            </a:extLst>
          </p:cNvPr>
          <p:cNvGrpSpPr/>
          <p:nvPr/>
        </p:nvGrpSpPr>
        <p:grpSpPr>
          <a:xfrm>
            <a:off x="7251476" y="642255"/>
            <a:ext cx="1183820" cy="802822"/>
            <a:chOff x="2343149" y="649059"/>
            <a:chExt cx="1183820" cy="802822"/>
          </a:xfrm>
        </p:grpSpPr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BE18E698-184B-8FC3-1633-1F8B1A182DE1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7492067E-F136-3D39-6F2D-53287140AB0F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9BD7E76-24A2-90B7-2603-5D1A986F0CD3}"/>
                </a:ext>
              </a:extLst>
            </p:cNvPr>
            <p:cNvSpPr/>
            <p:nvPr/>
          </p:nvSpPr>
          <p:spPr>
            <a:xfrm>
              <a:off x="2867023" y="1152523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E9177B76-6E26-CCAF-B2BC-6882D978EB60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7F5489-F9A3-2150-DA50-3B8BCAA818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A6A18D1-1605-90CB-4D5E-40CB7D119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1623" y="1314450"/>
              <a:ext cx="227239" cy="1088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08E5BFA-DEA0-6D5A-6C0B-ABE2E7BB3E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23AA3805-5A97-5B18-0E26-9EE2BDB41CCC}"/>
                </a:ext>
              </a:extLst>
            </p:cNvPr>
            <p:cNvSpPr/>
            <p:nvPr/>
          </p:nvSpPr>
          <p:spPr>
            <a:xfrm>
              <a:off x="3248022" y="846360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CB28BD9-B48A-004D-0575-4A0519D8BC3E}"/>
                </a:ext>
              </a:extLst>
            </p:cNvPr>
            <p:cNvCxnSpPr>
              <a:cxnSpLocks/>
            </p:cNvCxnSpPr>
            <p:nvPr/>
          </p:nvCxnSpPr>
          <p:spPr>
            <a:xfrm>
              <a:off x="3135087" y="842282"/>
              <a:ext cx="125187" cy="8436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Arrow: Up 34">
            <a:extLst>
              <a:ext uri="{FF2B5EF4-FFF2-40B4-BE49-F238E27FC236}">
                <a16:creationId xmlns:a16="http://schemas.microsoft.com/office/drawing/2014/main" id="{257395A4-AEB4-5B89-CA24-1B045B6C659D}"/>
              </a:ext>
            </a:extLst>
          </p:cNvPr>
          <p:cNvSpPr/>
          <p:nvPr/>
        </p:nvSpPr>
        <p:spPr>
          <a:xfrm>
            <a:off x="7757785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386EB5-B004-055D-7032-2CADAFE3F92A}"/>
              </a:ext>
            </a:extLst>
          </p:cNvPr>
          <p:cNvSpPr/>
          <p:nvPr/>
        </p:nvSpPr>
        <p:spPr>
          <a:xfrm>
            <a:off x="7192964" y="452552"/>
            <a:ext cx="1360712" cy="11381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D68529-AFC6-A0CD-8F94-502B0F7173D0}"/>
              </a:ext>
            </a:extLst>
          </p:cNvPr>
          <p:cNvSpPr/>
          <p:nvPr/>
        </p:nvSpPr>
        <p:spPr>
          <a:xfrm>
            <a:off x="572190" y="118278"/>
            <a:ext cx="1360712" cy="350961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BAB071-D760-F476-A347-1139A6034FEA}"/>
              </a:ext>
            </a:extLst>
          </p:cNvPr>
          <p:cNvSpPr/>
          <p:nvPr/>
        </p:nvSpPr>
        <p:spPr>
          <a:xfrm>
            <a:off x="572190" y="474118"/>
            <a:ext cx="1360712" cy="1138121"/>
          </a:xfrm>
          <a:prstGeom prst="rect">
            <a:avLst/>
          </a:prstGeom>
          <a:noFill/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B6950E-E765-9E9B-F8CD-E7A07CB87999}"/>
              </a:ext>
            </a:extLst>
          </p:cNvPr>
          <p:cNvSpPr/>
          <p:nvPr/>
        </p:nvSpPr>
        <p:spPr>
          <a:xfrm>
            <a:off x="582975" y="2506973"/>
            <a:ext cx="1360712" cy="559432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EAED75-B978-7AB0-F71A-A34700C256AD}"/>
              </a:ext>
            </a:extLst>
          </p:cNvPr>
          <p:cNvSpPr/>
          <p:nvPr/>
        </p:nvSpPr>
        <p:spPr>
          <a:xfrm>
            <a:off x="582975" y="1763715"/>
            <a:ext cx="1360712" cy="548650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E33B4429-E41C-4B82-C8EC-1DDFEB1B8642}"/>
              </a:ext>
            </a:extLst>
          </p:cNvPr>
          <p:cNvSpPr/>
          <p:nvPr/>
        </p:nvSpPr>
        <p:spPr>
          <a:xfrm>
            <a:off x="1137011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46DD3A4-D183-5D77-DE64-797D863A685E}"/>
              </a:ext>
            </a:extLst>
          </p:cNvPr>
          <p:cNvSpPr/>
          <p:nvPr/>
        </p:nvSpPr>
        <p:spPr>
          <a:xfrm>
            <a:off x="2045961" y="3864215"/>
            <a:ext cx="5053768" cy="48305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7012932-CBFC-6FEF-9694-0F95B41372D4}"/>
              </a:ext>
            </a:extLst>
          </p:cNvPr>
          <p:cNvGrpSpPr/>
          <p:nvPr/>
        </p:nvGrpSpPr>
        <p:grpSpPr>
          <a:xfrm>
            <a:off x="4691153" y="2275756"/>
            <a:ext cx="2117785" cy="694841"/>
            <a:chOff x="3310926" y="2211058"/>
            <a:chExt cx="2117785" cy="69484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2E3754-3FF9-981F-B566-E5C7D2781B2D}"/>
                </a:ext>
              </a:extLst>
            </p:cNvPr>
            <p:cNvSpPr txBox="1"/>
            <p:nvPr/>
          </p:nvSpPr>
          <p:spPr>
            <a:xfrm>
              <a:off x="3310926" y="2324280"/>
              <a:ext cx="1212012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rgbClr val="727272"/>
                  </a:solidFill>
                </a:rPr>
                <a:t>Lorazepam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89492B-1B22-CEDF-E9AA-3757A5045A35}"/>
                </a:ext>
              </a:extLst>
            </p:cNvPr>
            <p:cNvSpPr txBox="1"/>
            <p:nvPr/>
          </p:nvSpPr>
          <p:spPr>
            <a:xfrm>
              <a:off x="3475368" y="2628900"/>
              <a:ext cx="117966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Brucellosis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1209118-38C3-8C12-8AA3-97B72C29CAC3}"/>
                </a:ext>
              </a:extLst>
            </p:cNvPr>
            <p:cNvSpPr txBox="1"/>
            <p:nvPr/>
          </p:nvSpPr>
          <p:spPr>
            <a:xfrm>
              <a:off x="4189742" y="2211058"/>
              <a:ext cx="1093398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>
                  <a:solidFill>
                    <a:srgbClr val="727272"/>
                  </a:solidFill>
                </a:rPr>
                <a:t>Dengue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CB6CADB-E1BE-5446-7987-7A834CE8DDD3}"/>
                </a:ext>
              </a:extLst>
            </p:cNvPr>
            <p:cNvSpPr txBox="1"/>
            <p:nvPr/>
          </p:nvSpPr>
          <p:spPr>
            <a:xfrm>
              <a:off x="3850077" y="2529157"/>
              <a:ext cx="1578634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100">
                  <a:solidFill>
                    <a:srgbClr val="727272"/>
                  </a:solidFill>
                </a:rPr>
                <a:t>Chlordiazepoxide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AB4C589-6F79-6261-322B-B3140535B772}"/>
              </a:ext>
            </a:extLst>
          </p:cNvPr>
          <p:cNvSpPr txBox="1"/>
          <p:nvPr/>
        </p:nvSpPr>
        <p:spPr>
          <a:xfrm>
            <a:off x="4604889" y="1860610"/>
            <a:ext cx="198838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Important Entities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F82B73-FE2B-7769-1B68-4A68833BB782}"/>
              </a:ext>
            </a:extLst>
          </p:cNvPr>
          <p:cNvSpPr txBox="1"/>
          <p:nvPr/>
        </p:nvSpPr>
        <p:spPr>
          <a:xfrm>
            <a:off x="4816595" y="2180147"/>
            <a:ext cx="109339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727272"/>
                </a:solidFill>
              </a:rPr>
              <a:t>5 mg</a:t>
            </a:r>
          </a:p>
        </p:txBody>
      </p:sp>
      <p:sp>
        <p:nvSpPr>
          <p:cNvPr id="54" name="Arrow: Left 53">
            <a:extLst>
              <a:ext uri="{FF2B5EF4-FFF2-40B4-BE49-F238E27FC236}">
                <a16:creationId xmlns:a16="http://schemas.microsoft.com/office/drawing/2014/main" id="{DD9998EE-3C4E-AB7B-DC20-7BBAEC290B79}"/>
              </a:ext>
            </a:extLst>
          </p:cNvPr>
          <p:cNvSpPr/>
          <p:nvPr/>
        </p:nvSpPr>
        <p:spPr>
          <a:xfrm>
            <a:off x="6731256" y="2259343"/>
            <a:ext cx="528368" cy="312707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0D63BB4-F343-006F-D85D-E60454D09A66}"/>
              </a:ext>
            </a:extLst>
          </p:cNvPr>
          <p:cNvGrpSpPr/>
          <p:nvPr/>
        </p:nvGrpSpPr>
        <p:grpSpPr>
          <a:xfrm>
            <a:off x="2394370" y="2275756"/>
            <a:ext cx="2117785" cy="694841"/>
            <a:chOff x="3310926" y="2211058"/>
            <a:chExt cx="2117785" cy="69484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329DE41-9905-A509-5267-0C093F755D6E}"/>
                </a:ext>
              </a:extLst>
            </p:cNvPr>
            <p:cNvSpPr txBox="1"/>
            <p:nvPr/>
          </p:nvSpPr>
          <p:spPr>
            <a:xfrm>
              <a:off x="3310926" y="2324280"/>
              <a:ext cx="1212012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err="1">
                  <a:solidFill>
                    <a:srgbClr val="727272"/>
                  </a:solidFill>
                </a:rPr>
                <a:t>лоразепам</a:t>
              </a:r>
              <a:r>
                <a:rPr lang="en-US">
                  <a:solidFill>
                    <a:srgbClr val="727272"/>
                  </a:solidFill>
                </a:rPr>
                <a:t>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97FABC1-8C2D-38C8-43E0-D59EB2255C87}"/>
                </a:ext>
              </a:extLst>
            </p:cNvPr>
            <p:cNvSpPr txBox="1"/>
            <p:nvPr/>
          </p:nvSpPr>
          <p:spPr>
            <a:xfrm>
              <a:off x="3475368" y="2628900"/>
              <a:ext cx="117966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ru" sz="1200">
                  <a:solidFill>
                    <a:schemeClr val="tx2">
                      <a:lumMod val="75000"/>
                    </a:schemeClr>
                  </a:solidFill>
                </a:rPr>
                <a:t>бруцеллез</a:t>
              </a:r>
              <a:endParaRPr lang="en-US" sz="12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C6D13E2-B550-6D23-B2E8-4685D7841B4E}"/>
                </a:ext>
              </a:extLst>
            </p:cNvPr>
            <p:cNvSpPr txBox="1"/>
            <p:nvPr/>
          </p:nvSpPr>
          <p:spPr>
            <a:xfrm>
              <a:off x="4254440" y="2211058"/>
              <a:ext cx="1093398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 err="1">
                  <a:solidFill>
                    <a:srgbClr val="727272"/>
                  </a:solidFill>
                </a:rPr>
                <a:t>Денге</a:t>
              </a:r>
              <a:endParaRPr lang="en-US" sz="1200">
                <a:solidFill>
                  <a:srgbClr val="727272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1317486-048A-8126-DFF8-D7F93412E990}"/>
                </a:ext>
              </a:extLst>
            </p:cNvPr>
            <p:cNvSpPr txBox="1"/>
            <p:nvPr/>
          </p:nvSpPr>
          <p:spPr>
            <a:xfrm>
              <a:off x="3850077" y="2529157"/>
              <a:ext cx="1578634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100">
                  <a:solidFill>
                    <a:srgbClr val="727272"/>
                  </a:solidFill>
                </a:rPr>
                <a:t>Хлордиазепоксид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17500E0-DB37-754B-7185-C303DE9790C9}"/>
              </a:ext>
            </a:extLst>
          </p:cNvPr>
          <p:cNvSpPr txBox="1"/>
          <p:nvPr/>
        </p:nvSpPr>
        <p:spPr>
          <a:xfrm>
            <a:off x="2308106" y="1860610"/>
            <a:ext cx="198838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Important Entities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AC15D8C-E4F0-C403-48F3-1D4CDFF8E8AB}"/>
              </a:ext>
            </a:extLst>
          </p:cNvPr>
          <p:cNvSpPr txBox="1"/>
          <p:nvPr/>
        </p:nvSpPr>
        <p:spPr>
          <a:xfrm>
            <a:off x="2519812" y="2180147"/>
            <a:ext cx="109339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727272"/>
                </a:solidFill>
              </a:rPr>
              <a:t>5 </a:t>
            </a:r>
            <a:r>
              <a:rPr lang="ru">
                <a:solidFill>
                  <a:srgbClr val="727272"/>
                </a:solidFill>
              </a:rPr>
              <a:t>мг</a:t>
            </a:r>
            <a:endParaRPr lang="en-US">
              <a:solidFill>
                <a:srgbClr val="727272"/>
              </a:solidFill>
            </a:endParaRPr>
          </a:p>
        </p:txBody>
      </p:sp>
      <p:pic>
        <p:nvPicPr>
          <p:cNvPr id="55" name="Picture 511" descr="Logo, company name&#10;&#10;Description automatically generated">
            <a:extLst>
              <a:ext uri="{FF2B5EF4-FFF2-40B4-BE49-F238E27FC236}">
                <a16:creationId xmlns:a16="http://schemas.microsoft.com/office/drawing/2014/main" id="{37872D3D-BD3C-A390-BA0C-4C07659D8D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3139" y="1697605"/>
            <a:ext cx="249448" cy="206316"/>
          </a:xfrm>
          <a:prstGeom prst="rect">
            <a:avLst/>
          </a:prstGeom>
        </p:spPr>
      </p:pic>
      <p:sp>
        <p:nvSpPr>
          <p:cNvPr id="72" name="Arrow: Left 71">
            <a:extLst>
              <a:ext uri="{FF2B5EF4-FFF2-40B4-BE49-F238E27FC236}">
                <a16:creationId xmlns:a16="http://schemas.microsoft.com/office/drawing/2014/main" id="{36D6FA52-0CFB-C52E-1D74-30FE578F1EEF}"/>
              </a:ext>
            </a:extLst>
          </p:cNvPr>
          <p:cNvSpPr/>
          <p:nvPr/>
        </p:nvSpPr>
        <p:spPr>
          <a:xfrm rot="2760000">
            <a:off x="3707799" y="2981158"/>
            <a:ext cx="355840" cy="334273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row: Left 73">
            <a:extLst>
              <a:ext uri="{FF2B5EF4-FFF2-40B4-BE49-F238E27FC236}">
                <a16:creationId xmlns:a16="http://schemas.microsoft.com/office/drawing/2014/main" id="{A73C64E3-E5FA-629A-7A78-57F79C3B4717}"/>
              </a:ext>
            </a:extLst>
          </p:cNvPr>
          <p:cNvSpPr/>
          <p:nvPr/>
        </p:nvSpPr>
        <p:spPr>
          <a:xfrm rot="-2220000">
            <a:off x="4753752" y="3013507"/>
            <a:ext cx="355840" cy="334273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Left 81">
            <a:extLst>
              <a:ext uri="{FF2B5EF4-FFF2-40B4-BE49-F238E27FC236}">
                <a16:creationId xmlns:a16="http://schemas.microsoft.com/office/drawing/2014/main" id="{7E02B065-E55C-8C85-BFF7-621B646B48DB}"/>
              </a:ext>
            </a:extLst>
          </p:cNvPr>
          <p:cNvSpPr/>
          <p:nvPr/>
        </p:nvSpPr>
        <p:spPr>
          <a:xfrm>
            <a:off x="1780621" y="2259343"/>
            <a:ext cx="528368" cy="312707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A0F55F62-D1B5-B8E1-2CB0-9D6CC370D49A}"/>
              </a:ext>
            </a:extLst>
          </p:cNvPr>
          <p:cNvSpPr/>
          <p:nvPr/>
        </p:nvSpPr>
        <p:spPr>
          <a:xfrm>
            <a:off x="445400" y="47548"/>
            <a:ext cx="8142426" cy="4431691"/>
          </a:xfrm>
          <a:prstGeom prst="rect">
            <a:avLst/>
          </a:prstGeom>
          <a:solidFill>
            <a:srgbClr val="FFFFF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2" name="Picture 522">
            <a:extLst>
              <a:ext uri="{FF2B5EF4-FFF2-40B4-BE49-F238E27FC236}">
                <a16:creationId xmlns:a16="http://schemas.microsoft.com/office/drawing/2014/main" id="{BFC5D48A-F272-F777-D693-9678513993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353" y="2073573"/>
            <a:ext cx="780691" cy="759125"/>
          </a:xfrm>
          <a:prstGeom prst="rect">
            <a:avLst/>
          </a:prstGeom>
        </p:spPr>
      </p:pic>
      <p:sp>
        <p:nvSpPr>
          <p:cNvPr id="526" name="TextBox 525">
            <a:extLst>
              <a:ext uri="{FF2B5EF4-FFF2-40B4-BE49-F238E27FC236}">
                <a16:creationId xmlns:a16="http://schemas.microsoft.com/office/drawing/2014/main" id="{5AD7BE77-688A-4B82-D13C-50C7EE4C6646}"/>
              </a:ext>
            </a:extLst>
          </p:cNvPr>
          <p:cNvSpPr txBox="1"/>
          <p:nvPr/>
        </p:nvSpPr>
        <p:spPr>
          <a:xfrm>
            <a:off x="2449819" y="473730"/>
            <a:ext cx="4188123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/>
              <a:t>Confidence</a:t>
            </a:r>
            <a:endParaRPr lang="en-US"/>
          </a:p>
          <a:p>
            <a:pPr algn="ctr"/>
            <a:endParaRPr lang="en-US" sz="2000" i="1"/>
          </a:p>
        </p:txBody>
      </p:sp>
      <p:pic>
        <p:nvPicPr>
          <p:cNvPr id="36" name="Picture 42" descr="Icon&#10;&#10;Description automatically generated">
            <a:extLst>
              <a:ext uri="{FF2B5EF4-FFF2-40B4-BE49-F238E27FC236}">
                <a16:creationId xmlns:a16="http://schemas.microsoft.com/office/drawing/2014/main" id="{E7119AAF-FB2C-7F12-1096-314918231CD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80" t="40654" r="4715" b="52843"/>
          <a:stretch/>
        </p:blipFill>
        <p:spPr>
          <a:xfrm rot="10800000" flipV="1">
            <a:off x="1873962" y="2787740"/>
            <a:ext cx="5222271" cy="73332"/>
          </a:xfrm>
          <a:prstGeom prst="rect">
            <a:avLst/>
          </a:prstGeom>
        </p:spPr>
      </p:pic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C2BCD7F0-848D-C35F-85DF-3427F5901D9B}"/>
              </a:ext>
            </a:extLst>
          </p:cNvPr>
          <p:cNvSpPr/>
          <p:nvPr/>
        </p:nvSpPr>
        <p:spPr>
          <a:xfrm>
            <a:off x="2335655" y="2072642"/>
            <a:ext cx="551089" cy="551089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9D9BA838-C413-2AD5-E1ED-D16D61988E78}"/>
              </a:ext>
            </a:extLst>
          </p:cNvPr>
          <p:cNvSpPr/>
          <p:nvPr/>
        </p:nvSpPr>
        <p:spPr>
          <a:xfrm>
            <a:off x="1843215" y="2072643"/>
            <a:ext cx="551089" cy="551089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DAC18086-5D0B-8702-60A7-F95A3EEE35A9}"/>
              </a:ext>
            </a:extLst>
          </p:cNvPr>
          <p:cNvSpPr/>
          <p:nvPr/>
        </p:nvSpPr>
        <p:spPr>
          <a:xfrm>
            <a:off x="6545861" y="2074365"/>
            <a:ext cx="551089" cy="551089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CF2184F4-9E19-9708-00C4-336DE5D43009}"/>
              </a:ext>
            </a:extLst>
          </p:cNvPr>
          <p:cNvSpPr/>
          <p:nvPr/>
        </p:nvSpPr>
        <p:spPr>
          <a:xfrm>
            <a:off x="6463787" y="2074366"/>
            <a:ext cx="551089" cy="551089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0DB1FD5-5E74-3979-555B-20D6E0B88751}"/>
              </a:ext>
            </a:extLst>
          </p:cNvPr>
          <p:cNvSpPr txBox="1"/>
          <p:nvPr/>
        </p:nvSpPr>
        <p:spPr>
          <a:xfrm>
            <a:off x="1423291" y="2872278"/>
            <a:ext cx="183152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i="1">
                <a:solidFill>
                  <a:srgbClr val="FF0000"/>
                </a:solidFill>
              </a:rPr>
              <a:t>Low Confidence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235F5B8-43DC-8827-65C6-7E0C731FD280}"/>
              </a:ext>
            </a:extLst>
          </p:cNvPr>
          <p:cNvSpPr txBox="1"/>
          <p:nvPr/>
        </p:nvSpPr>
        <p:spPr>
          <a:xfrm>
            <a:off x="5671820" y="2859533"/>
            <a:ext cx="183152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i="1">
                <a:solidFill>
                  <a:schemeClr val="accent4"/>
                </a:solidFill>
              </a:rPr>
              <a:t>High Confidence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61326C-3285-0195-5A0E-0F484D8DD2E8}"/>
              </a:ext>
            </a:extLst>
          </p:cNvPr>
          <p:cNvSpPr txBox="1"/>
          <p:nvPr/>
        </p:nvSpPr>
        <p:spPr>
          <a:xfrm>
            <a:off x="2844720" y="1398314"/>
            <a:ext cx="3394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/>
              <a:t>Overlap coefficient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501541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0">
            <a:extLst>
              <a:ext uri="{FF2B5EF4-FFF2-40B4-BE49-F238E27FC236}">
                <a16:creationId xmlns:a16="http://schemas.microsoft.com/office/drawing/2014/main" id="{29950C6B-536C-1F2A-C901-FCF731EAE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808" y="1718110"/>
            <a:ext cx="238648" cy="223616"/>
          </a:xfrm>
          <a:prstGeom prst="rect">
            <a:avLst/>
          </a:prstGeom>
        </p:spPr>
      </p:pic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149A3A3-9973-D99C-3FEB-8DE49B32BACA}"/>
              </a:ext>
            </a:extLst>
          </p:cNvPr>
          <p:cNvGrpSpPr/>
          <p:nvPr/>
        </p:nvGrpSpPr>
        <p:grpSpPr>
          <a:xfrm>
            <a:off x="4138523" y="3097961"/>
            <a:ext cx="608163" cy="565031"/>
            <a:chOff x="4149306" y="3248923"/>
            <a:chExt cx="608163" cy="565031"/>
          </a:xfrm>
        </p:grpSpPr>
        <p:pic>
          <p:nvPicPr>
            <p:cNvPr id="85" name="Picture 515" descr="A picture containing tableware, pan, dishware&#10;&#10;Description automatically generated">
              <a:extLst>
                <a:ext uri="{FF2B5EF4-FFF2-40B4-BE49-F238E27FC236}">
                  <a16:creationId xmlns:a16="http://schemas.microsoft.com/office/drawing/2014/main" id="{5AF34723-F269-4212-C949-1ECDD0776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9306" y="3248923"/>
              <a:ext cx="608163" cy="565031"/>
            </a:xfrm>
            <a:prstGeom prst="rect">
              <a:avLst/>
            </a:prstGeom>
          </p:spPr>
        </p:pic>
        <p:pic>
          <p:nvPicPr>
            <p:cNvPr id="87" name="Picture 520" descr="Logo, company name&#10;&#10;Description automatically generated">
              <a:extLst>
                <a:ext uri="{FF2B5EF4-FFF2-40B4-BE49-F238E27FC236}">
                  <a16:creationId xmlns:a16="http://schemas.microsoft.com/office/drawing/2014/main" id="{CB3FB74E-113C-AE53-AB3B-446B61181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32617" y="3443017"/>
              <a:ext cx="241540" cy="21997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31B9C643-708A-F9D9-C288-77E09D2BD206}"/>
              </a:ext>
            </a:extLst>
          </p:cNvPr>
          <p:cNvSpPr txBox="1"/>
          <p:nvPr/>
        </p:nvSpPr>
        <p:spPr>
          <a:xfrm>
            <a:off x="2887693" y="3615547"/>
            <a:ext cx="317452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/>
              <a:t>Database Lookup</a:t>
            </a:r>
            <a:endParaRPr lang="en-US" sz="1600"/>
          </a:p>
        </p:txBody>
      </p:sp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03C0C0-0951-B4DE-75F8-075C9DAB82CC}"/>
              </a:ext>
            </a:extLst>
          </p:cNvPr>
          <p:cNvSpPr/>
          <p:nvPr/>
        </p:nvSpPr>
        <p:spPr>
          <a:xfrm>
            <a:off x="579510" y="3740604"/>
            <a:ext cx="1360712" cy="721178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(Foreign Language)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642619-4F1C-229A-C999-EDCBE9EC43CB}"/>
              </a:ext>
            </a:extLst>
          </p:cNvPr>
          <p:cNvSpPr/>
          <p:nvPr/>
        </p:nvSpPr>
        <p:spPr>
          <a:xfrm>
            <a:off x="7192966" y="3740603"/>
            <a:ext cx="1360712" cy="7211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(English)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451453-0234-C6D6-280C-AC3EAEA5F478}"/>
              </a:ext>
            </a:extLst>
          </p:cNvPr>
          <p:cNvGrpSpPr/>
          <p:nvPr/>
        </p:nvGrpSpPr>
        <p:grpSpPr>
          <a:xfrm>
            <a:off x="638021" y="529545"/>
            <a:ext cx="1211034" cy="1027342"/>
            <a:chOff x="2343149" y="424539"/>
            <a:chExt cx="1211034" cy="1027342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6C3A4FF1-BF86-DB2C-E284-6C1A8B44FF7C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ECEE3B7C-C51D-7BBA-1D62-71643AF8D9C1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556F6B9C-335F-4AAC-57B3-E56699C6C44A}"/>
                </a:ext>
              </a:extLst>
            </p:cNvPr>
            <p:cNvSpPr/>
            <p:nvPr/>
          </p:nvSpPr>
          <p:spPr>
            <a:xfrm>
              <a:off x="3132362" y="114571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A157AA0C-E37F-60F7-3AAF-3B5397E1A7AD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A4E8EF-9C14-3573-342E-310935C02F8D}"/>
                </a:ext>
              </a:extLst>
            </p:cNvPr>
            <p:cNvCxnSpPr/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14C5D2-88D8-A31E-2BCB-2143E7BB8D98}"/>
                </a:ext>
              </a:extLst>
            </p:cNvPr>
            <p:cNvCxnSpPr>
              <a:cxnSpLocks/>
            </p:cNvCxnSpPr>
            <p:nvPr/>
          </p:nvCxnSpPr>
          <p:spPr>
            <a:xfrm>
              <a:off x="3087462" y="910319"/>
              <a:ext cx="131989" cy="24084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D807275-2437-3DD5-0C9B-817730EDA6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AE56EBBC-DC2B-9CAF-F93F-54843E1F81B3}"/>
                </a:ext>
              </a:extLst>
            </p:cNvPr>
            <p:cNvSpPr/>
            <p:nvPr/>
          </p:nvSpPr>
          <p:spPr>
            <a:xfrm>
              <a:off x="3275236" y="42453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F611BA6-7A2C-A9E8-19DA-14422C9D4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1480" y="640897"/>
              <a:ext cx="159204" cy="92529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B9CE354-6798-CA79-80B0-4BDF39C7B957}"/>
              </a:ext>
            </a:extLst>
          </p:cNvPr>
          <p:cNvSpPr/>
          <p:nvPr/>
        </p:nvSpPr>
        <p:spPr>
          <a:xfrm>
            <a:off x="7192966" y="2506973"/>
            <a:ext cx="1360712" cy="5594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38BC76-0C22-D39D-1198-AE9E2BBD50A6}"/>
              </a:ext>
            </a:extLst>
          </p:cNvPr>
          <p:cNvSpPr/>
          <p:nvPr/>
        </p:nvSpPr>
        <p:spPr>
          <a:xfrm>
            <a:off x="7192966" y="1763715"/>
            <a:ext cx="1360712" cy="548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E040B1-EE9A-957E-9E05-1126998A6DDE}"/>
              </a:ext>
            </a:extLst>
          </p:cNvPr>
          <p:cNvSpPr/>
          <p:nvPr/>
        </p:nvSpPr>
        <p:spPr>
          <a:xfrm>
            <a:off x="7192964" y="96712"/>
            <a:ext cx="1360712" cy="3509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515966-6947-8DC2-B90F-F0AC028D509B}"/>
              </a:ext>
            </a:extLst>
          </p:cNvPr>
          <p:cNvGrpSpPr/>
          <p:nvPr/>
        </p:nvGrpSpPr>
        <p:grpSpPr>
          <a:xfrm>
            <a:off x="7251476" y="642255"/>
            <a:ext cx="1183820" cy="802822"/>
            <a:chOff x="2343149" y="649059"/>
            <a:chExt cx="1183820" cy="802822"/>
          </a:xfrm>
        </p:grpSpPr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BE18E698-184B-8FC3-1633-1F8B1A182DE1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7492067E-F136-3D39-6F2D-53287140AB0F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9BD7E76-24A2-90B7-2603-5D1A986F0CD3}"/>
                </a:ext>
              </a:extLst>
            </p:cNvPr>
            <p:cNvSpPr/>
            <p:nvPr/>
          </p:nvSpPr>
          <p:spPr>
            <a:xfrm>
              <a:off x="2867023" y="1152523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E9177B76-6E26-CCAF-B2BC-6882D978EB60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7F5489-F9A3-2150-DA50-3B8BCAA818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A6A18D1-1605-90CB-4D5E-40CB7D119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1623" y="1314450"/>
              <a:ext cx="227239" cy="1088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08E5BFA-DEA0-6D5A-6C0B-ABE2E7BB3E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23AA3805-5A97-5B18-0E26-9EE2BDB41CCC}"/>
                </a:ext>
              </a:extLst>
            </p:cNvPr>
            <p:cNvSpPr/>
            <p:nvPr/>
          </p:nvSpPr>
          <p:spPr>
            <a:xfrm>
              <a:off x="3248022" y="846360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CB28BD9-B48A-004D-0575-4A0519D8BC3E}"/>
                </a:ext>
              </a:extLst>
            </p:cNvPr>
            <p:cNvCxnSpPr>
              <a:cxnSpLocks/>
            </p:cNvCxnSpPr>
            <p:nvPr/>
          </p:nvCxnSpPr>
          <p:spPr>
            <a:xfrm>
              <a:off x="3135087" y="842282"/>
              <a:ext cx="125187" cy="8436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Arrow: Up 34">
            <a:extLst>
              <a:ext uri="{FF2B5EF4-FFF2-40B4-BE49-F238E27FC236}">
                <a16:creationId xmlns:a16="http://schemas.microsoft.com/office/drawing/2014/main" id="{257395A4-AEB4-5B89-CA24-1B045B6C659D}"/>
              </a:ext>
            </a:extLst>
          </p:cNvPr>
          <p:cNvSpPr/>
          <p:nvPr/>
        </p:nvSpPr>
        <p:spPr>
          <a:xfrm>
            <a:off x="7757785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386EB5-B004-055D-7032-2CADAFE3F92A}"/>
              </a:ext>
            </a:extLst>
          </p:cNvPr>
          <p:cNvSpPr/>
          <p:nvPr/>
        </p:nvSpPr>
        <p:spPr>
          <a:xfrm>
            <a:off x="7192964" y="452552"/>
            <a:ext cx="1360712" cy="11381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D68529-AFC6-A0CD-8F94-502B0F7173D0}"/>
              </a:ext>
            </a:extLst>
          </p:cNvPr>
          <p:cNvSpPr/>
          <p:nvPr/>
        </p:nvSpPr>
        <p:spPr>
          <a:xfrm>
            <a:off x="572190" y="118278"/>
            <a:ext cx="1360712" cy="350961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BAB071-D760-F476-A347-1139A6034FEA}"/>
              </a:ext>
            </a:extLst>
          </p:cNvPr>
          <p:cNvSpPr/>
          <p:nvPr/>
        </p:nvSpPr>
        <p:spPr>
          <a:xfrm>
            <a:off x="572190" y="474118"/>
            <a:ext cx="1360712" cy="1138121"/>
          </a:xfrm>
          <a:prstGeom prst="rect">
            <a:avLst/>
          </a:prstGeom>
          <a:noFill/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B6950E-E765-9E9B-F8CD-E7A07CB87999}"/>
              </a:ext>
            </a:extLst>
          </p:cNvPr>
          <p:cNvSpPr/>
          <p:nvPr/>
        </p:nvSpPr>
        <p:spPr>
          <a:xfrm>
            <a:off x="582975" y="2506973"/>
            <a:ext cx="1360712" cy="559432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EAED75-B978-7AB0-F71A-A34700C256AD}"/>
              </a:ext>
            </a:extLst>
          </p:cNvPr>
          <p:cNvSpPr/>
          <p:nvPr/>
        </p:nvSpPr>
        <p:spPr>
          <a:xfrm>
            <a:off x="582975" y="1763715"/>
            <a:ext cx="1360712" cy="548650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E33B4429-E41C-4B82-C8EC-1DDFEB1B8642}"/>
              </a:ext>
            </a:extLst>
          </p:cNvPr>
          <p:cNvSpPr/>
          <p:nvPr/>
        </p:nvSpPr>
        <p:spPr>
          <a:xfrm>
            <a:off x="1137011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46DD3A4-D183-5D77-DE64-797D863A685E}"/>
              </a:ext>
            </a:extLst>
          </p:cNvPr>
          <p:cNvSpPr/>
          <p:nvPr/>
        </p:nvSpPr>
        <p:spPr>
          <a:xfrm>
            <a:off x="2045961" y="3864215"/>
            <a:ext cx="5053768" cy="48305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7012932-CBFC-6FEF-9694-0F95B41372D4}"/>
              </a:ext>
            </a:extLst>
          </p:cNvPr>
          <p:cNvGrpSpPr/>
          <p:nvPr/>
        </p:nvGrpSpPr>
        <p:grpSpPr>
          <a:xfrm>
            <a:off x="4691153" y="2275756"/>
            <a:ext cx="2117785" cy="694841"/>
            <a:chOff x="3310926" y="2211058"/>
            <a:chExt cx="2117785" cy="69484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2E3754-3FF9-981F-B566-E5C7D2781B2D}"/>
                </a:ext>
              </a:extLst>
            </p:cNvPr>
            <p:cNvSpPr txBox="1"/>
            <p:nvPr/>
          </p:nvSpPr>
          <p:spPr>
            <a:xfrm>
              <a:off x="3310926" y="2324280"/>
              <a:ext cx="1212012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rgbClr val="727272"/>
                  </a:solidFill>
                </a:rPr>
                <a:t>Lorazepam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89492B-1B22-CEDF-E9AA-3757A5045A35}"/>
                </a:ext>
              </a:extLst>
            </p:cNvPr>
            <p:cNvSpPr txBox="1"/>
            <p:nvPr/>
          </p:nvSpPr>
          <p:spPr>
            <a:xfrm>
              <a:off x="3475368" y="2628900"/>
              <a:ext cx="117966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Brucellosis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1209118-38C3-8C12-8AA3-97B72C29CAC3}"/>
                </a:ext>
              </a:extLst>
            </p:cNvPr>
            <p:cNvSpPr txBox="1"/>
            <p:nvPr/>
          </p:nvSpPr>
          <p:spPr>
            <a:xfrm>
              <a:off x="4189742" y="2211058"/>
              <a:ext cx="1093398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>
                  <a:solidFill>
                    <a:srgbClr val="727272"/>
                  </a:solidFill>
                </a:rPr>
                <a:t>Dengue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CB6CADB-E1BE-5446-7987-7A834CE8DDD3}"/>
                </a:ext>
              </a:extLst>
            </p:cNvPr>
            <p:cNvSpPr txBox="1"/>
            <p:nvPr/>
          </p:nvSpPr>
          <p:spPr>
            <a:xfrm>
              <a:off x="3850077" y="2529157"/>
              <a:ext cx="1578634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100">
                  <a:solidFill>
                    <a:srgbClr val="727272"/>
                  </a:solidFill>
                </a:rPr>
                <a:t>Chlordiazepoxide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AB4C589-6F79-6261-322B-B3140535B772}"/>
              </a:ext>
            </a:extLst>
          </p:cNvPr>
          <p:cNvSpPr txBox="1"/>
          <p:nvPr/>
        </p:nvSpPr>
        <p:spPr>
          <a:xfrm>
            <a:off x="4604889" y="1860610"/>
            <a:ext cx="198838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Important Entities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F82B73-FE2B-7769-1B68-4A68833BB782}"/>
              </a:ext>
            </a:extLst>
          </p:cNvPr>
          <p:cNvSpPr txBox="1"/>
          <p:nvPr/>
        </p:nvSpPr>
        <p:spPr>
          <a:xfrm>
            <a:off x="4816595" y="2180147"/>
            <a:ext cx="109339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727272"/>
                </a:solidFill>
              </a:rPr>
              <a:t>5 mg</a:t>
            </a:r>
          </a:p>
        </p:txBody>
      </p:sp>
      <p:sp>
        <p:nvSpPr>
          <p:cNvPr id="54" name="Arrow: Left 53">
            <a:extLst>
              <a:ext uri="{FF2B5EF4-FFF2-40B4-BE49-F238E27FC236}">
                <a16:creationId xmlns:a16="http://schemas.microsoft.com/office/drawing/2014/main" id="{DD9998EE-3C4E-AB7B-DC20-7BBAEC290B79}"/>
              </a:ext>
            </a:extLst>
          </p:cNvPr>
          <p:cNvSpPr/>
          <p:nvPr/>
        </p:nvSpPr>
        <p:spPr>
          <a:xfrm>
            <a:off x="6731256" y="2259343"/>
            <a:ext cx="528368" cy="312707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0D63BB4-F343-006F-D85D-E60454D09A66}"/>
              </a:ext>
            </a:extLst>
          </p:cNvPr>
          <p:cNvGrpSpPr/>
          <p:nvPr/>
        </p:nvGrpSpPr>
        <p:grpSpPr>
          <a:xfrm>
            <a:off x="2394370" y="2275756"/>
            <a:ext cx="2117785" cy="694841"/>
            <a:chOff x="3310926" y="2211058"/>
            <a:chExt cx="2117785" cy="69484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329DE41-9905-A509-5267-0C093F755D6E}"/>
                </a:ext>
              </a:extLst>
            </p:cNvPr>
            <p:cNvSpPr txBox="1"/>
            <p:nvPr/>
          </p:nvSpPr>
          <p:spPr>
            <a:xfrm>
              <a:off x="3310926" y="2324280"/>
              <a:ext cx="1212012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err="1">
                  <a:solidFill>
                    <a:srgbClr val="727272"/>
                  </a:solidFill>
                </a:rPr>
                <a:t>лоразепам</a:t>
              </a:r>
              <a:r>
                <a:rPr lang="en-US">
                  <a:solidFill>
                    <a:srgbClr val="727272"/>
                  </a:solidFill>
                </a:rPr>
                <a:t>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97FABC1-8C2D-38C8-43E0-D59EB2255C87}"/>
                </a:ext>
              </a:extLst>
            </p:cNvPr>
            <p:cNvSpPr txBox="1"/>
            <p:nvPr/>
          </p:nvSpPr>
          <p:spPr>
            <a:xfrm>
              <a:off x="3475368" y="2628900"/>
              <a:ext cx="117966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ru" sz="1200">
                  <a:solidFill>
                    <a:schemeClr val="tx2">
                      <a:lumMod val="75000"/>
                    </a:schemeClr>
                  </a:solidFill>
                </a:rPr>
                <a:t>бруцеллез</a:t>
              </a:r>
              <a:endParaRPr lang="en-US" sz="12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C6D13E2-B550-6D23-B2E8-4685D7841B4E}"/>
                </a:ext>
              </a:extLst>
            </p:cNvPr>
            <p:cNvSpPr txBox="1"/>
            <p:nvPr/>
          </p:nvSpPr>
          <p:spPr>
            <a:xfrm>
              <a:off x="4254440" y="2211058"/>
              <a:ext cx="1093398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 err="1">
                  <a:solidFill>
                    <a:srgbClr val="727272"/>
                  </a:solidFill>
                </a:rPr>
                <a:t>Денге</a:t>
              </a:r>
              <a:endParaRPr lang="en-US" sz="1200">
                <a:solidFill>
                  <a:srgbClr val="727272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1317486-048A-8126-DFF8-D7F93412E990}"/>
                </a:ext>
              </a:extLst>
            </p:cNvPr>
            <p:cNvSpPr txBox="1"/>
            <p:nvPr/>
          </p:nvSpPr>
          <p:spPr>
            <a:xfrm>
              <a:off x="3850077" y="2529157"/>
              <a:ext cx="1578634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100">
                  <a:solidFill>
                    <a:srgbClr val="727272"/>
                  </a:solidFill>
                </a:rPr>
                <a:t>Хлордиазепоксид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17500E0-DB37-754B-7185-C303DE9790C9}"/>
              </a:ext>
            </a:extLst>
          </p:cNvPr>
          <p:cNvSpPr txBox="1"/>
          <p:nvPr/>
        </p:nvSpPr>
        <p:spPr>
          <a:xfrm>
            <a:off x="2308106" y="1860610"/>
            <a:ext cx="198838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Important Entities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AC15D8C-E4F0-C403-48F3-1D4CDFF8E8AB}"/>
              </a:ext>
            </a:extLst>
          </p:cNvPr>
          <p:cNvSpPr txBox="1"/>
          <p:nvPr/>
        </p:nvSpPr>
        <p:spPr>
          <a:xfrm>
            <a:off x="2519812" y="2180147"/>
            <a:ext cx="109339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727272"/>
                </a:solidFill>
              </a:rPr>
              <a:t>5 </a:t>
            </a:r>
            <a:r>
              <a:rPr lang="ru">
                <a:solidFill>
                  <a:srgbClr val="727272"/>
                </a:solidFill>
              </a:rPr>
              <a:t>мг</a:t>
            </a:r>
            <a:endParaRPr lang="en-US">
              <a:solidFill>
                <a:srgbClr val="727272"/>
              </a:solidFill>
            </a:endParaRPr>
          </a:p>
        </p:txBody>
      </p:sp>
      <p:pic>
        <p:nvPicPr>
          <p:cNvPr id="55" name="Picture 511" descr="Logo, company name&#10;&#10;Description automatically generated">
            <a:extLst>
              <a:ext uri="{FF2B5EF4-FFF2-40B4-BE49-F238E27FC236}">
                <a16:creationId xmlns:a16="http://schemas.microsoft.com/office/drawing/2014/main" id="{37872D3D-BD3C-A390-BA0C-4C07659D8D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3139" y="1697605"/>
            <a:ext cx="249448" cy="206316"/>
          </a:xfrm>
          <a:prstGeom prst="rect">
            <a:avLst/>
          </a:prstGeom>
        </p:spPr>
      </p:pic>
      <p:sp>
        <p:nvSpPr>
          <p:cNvPr id="72" name="Arrow: Left 71">
            <a:extLst>
              <a:ext uri="{FF2B5EF4-FFF2-40B4-BE49-F238E27FC236}">
                <a16:creationId xmlns:a16="http://schemas.microsoft.com/office/drawing/2014/main" id="{36D6FA52-0CFB-C52E-1D74-30FE578F1EEF}"/>
              </a:ext>
            </a:extLst>
          </p:cNvPr>
          <p:cNvSpPr/>
          <p:nvPr/>
        </p:nvSpPr>
        <p:spPr>
          <a:xfrm rot="2760000">
            <a:off x="3707799" y="2981158"/>
            <a:ext cx="355840" cy="334273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row: Left 73">
            <a:extLst>
              <a:ext uri="{FF2B5EF4-FFF2-40B4-BE49-F238E27FC236}">
                <a16:creationId xmlns:a16="http://schemas.microsoft.com/office/drawing/2014/main" id="{A73C64E3-E5FA-629A-7A78-57F79C3B4717}"/>
              </a:ext>
            </a:extLst>
          </p:cNvPr>
          <p:cNvSpPr/>
          <p:nvPr/>
        </p:nvSpPr>
        <p:spPr>
          <a:xfrm rot="-2220000">
            <a:off x="4753752" y="3013507"/>
            <a:ext cx="355840" cy="334273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Left 81">
            <a:extLst>
              <a:ext uri="{FF2B5EF4-FFF2-40B4-BE49-F238E27FC236}">
                <a16:creationId xmlns:a16="http://schemas.microsoft.com/office/drawing/2014/main" id="{7E02B065-E55C-8C85-BFF7-621B646B48DB}"/>
              </a:ext>
            </a:extLst>
          </p:cNvPr>
          <p:cNvSpPr/>
          <p:nvPr/>
        </p:nvSpPr>
        <p:spPr>
          <a:xfrm>
            <a:off x="1780621" y="2259343"/>
            <a:ext cx="528368" cy="312707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A0F55F62-D1B5-B8E1-2CB0-9D6CC370D49A}"/>
              </a:ext>
            </a:extLst>
          </p:cNvPr>
          <p:cNvSpPr/>
          <p:nvPr/>
        </p:nvSpPr>
        <p:spPr>
          <a:xfrm>
            <a:off x="326646" y="47548"/>
            <a:ext cx="8261180" cy="4431691"/>
          </a:xfrm>
          <a:prstGeom prst="rect">
            <a:avLst/>
          </a:prstGeom>
          <a:solidFill>
            <a:srgbClr val="FFFFF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2" name="Picture 522">
            <a:extLst>
              <a:ext uri="{FF2B5EF4-FFF2-40B4-BE49-F238E27FC236}">
                <a16:creationId xmlns:a16="http://schemas.microsoft.com/office/drawing/2014/main" id="{BFC5D48A-F272-F777-D693-9678513993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353" y="2073573"/>
            <a:ext cx="780691" cy="759125"/>
          </a:xfrm>
          <a:prstGeom prst="rect">
            <a:avLst/>
          </a:prstGeom>
        </p:spPr>
      </p:pic>
      <p:sp>
        <p:nvSpPr>
          <p:cNvPr id="526" name="TextBox 525">
            <a:extLst>
              <a:ext uri="{FF2B5EF4-FFF2-40B4-BE49-F238E27FC236}">
                <a16:creationId xmlns:a16="http://schemas.microsoft.com/office/drawing/2014/main" id="{5AD7BE77-688A-4B82-D13C-50C7EE4C6646}"/>
              </a:ext>
            </a:extLst>
          </p:cNvPr>
          <p:cNvSpPr txBox="1"/>
          <p:nvPr/>
        </p:nvSpPr>
        <p:spPr>
          <a:xfrm>
            <a:off x="2449819" y="473730"/>
            <a:ext cx="4188123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/>
              <a:t>Confidence</a:t>
            </a:r>
            <a:endParaRPr lang="en-US"/>
          </a:p>
          <a:p>
            <a:pPr algn="ctr"/>
            <a:endParaRPr lang="en-US" sz="2000" i="1"/>
          </a:p>
        </p:txBody>
      </p:sp>
      <p:pic>
        <p:nvPicPr>
          <p:cNvPr id="36" name="Picture 42" descr="Icon&#10;&#10;Description automatically generated">
            <a:extLst>
              <a:ext uri="{FF2B5EF4-FFF2-40B4-BE49-F238E27FC236}">
                <a16:creationId xmlns:a16="http://schemas.microsoft.com/office/drawing/2014/main" id="{E7119AAF-FB2C-7F12-1096-314918231CD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80" t="40654" r="4715" b="52843"/>
          <a:stretch/>
        </p:blipFill>
        <p:spPr>
          <a:xfrm rot="10800000" flipV="1">
            <a:off x="1873962" y="2787740"/>
            <a:ext cx="5222271" cy="73332"/>
          </a:xfrm>
          <a:prstGeom prst="rect">
            <a:avLst/>
          </a:prstGeom>
        </p:spPr>
      </p:pic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C2BCD7F0-848D-C35F-85DF-3427F5901D9B}"/>
              </a:ext>
            </a:extLst>
          </p:cNvPr>
          <p:cNvSpPr/>
          <p:nvPr/>
        </p:nvSpPr>
        <p:spPr>
          <a:xfrm>
            <a:off x="2335655" y="2072642"/>
            <a:ext cx="551089" cy="551089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9D9BA838-C413-2AD5-E1ED-D16D61988E78}"/>
              </a:ext>
            </a:extLst>
          </p:cNvPr>
          <p:cNvSpPr/>
          <p:nvPr/>
        </p:nvSpPr>
        <p:spPr>
          <a:xfrm>
            <a:off x="1843215" y="2072643"/>
            <a:ext cx="551089" cy="551089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DAC18086-5D0B-8702-60A7-F95A3EEE35A9}"/>
              </a:ext>
            </a:extLst>
          </p:cNvPr>
          <p:cNvSpPr/>
          <p:nvPr/>
        </p:nvSpPr>
        <p:spPr>
          <a:xfrm>
            <a:off x="6545861" y="2074365"/>
            <a:ext cx="551089" cy="551089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CF2184F4-9E19-9708-00C4-336DE5D43009}"/>
              </a:ext>
            </a:extLst>
          </p:cNvPr>
          <p:cNvSpPr/>
          <p:nvPr/>
        </p:nvSpPr>
        <p:spPr>
          <a:xfrm>
            <a:off x="6463787" y="2074366"/>
            <a:ext cx="551089" cy="551089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0DB1FD5-5E74-3979-555B-20D6E0B88751}"/>
              </a:ext>
            </a:extLst>
          </p:cNvPr>
          <p:cNvSpPr txBox="1"/>
          <p:nvPr/>
        </p:nvSpPr>
        <p:spPr>
          <a:xfrm>
            <a:off x="1423291" y="2872278"/>
            <a:ext cx="183152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i="1">
                <a:solidFill>
                  <a:srgbClr val="FF0000"/>
                </a:solidFill>
              </a:rPr>
              <a:t>Low Confidence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235F5B8-43DC-8827-65C6-7E0C731FD280}"/>
              </a:ext>
            </a:extLst>
          </p:cNvPr>
          <p:cNvSpPr txBox="1"/>
          <p:nvPr/>
        </p:nvSpPr>
        <p:spPr>
          <a:xfrm>
            <a:off x="5671820" y="2859533"/>
            <a:ext cx="183152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i="1">
                <a:solidFill>
                  <a:schemeClr val="accent4"/>
                </a:solidFill>
              </a:rPr>
              <a:t>High Confidence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61326C-3285-0195-5A0E-0F484D8DD2E8}"/>
              </a:ext>
            </a:extLst>
          </p:cNvPr>
          <p:cNvSpPr txBox="1"/>
          <p:nvPr/>
        </p:nvSpPr>
        <p:spPr>
          <a:xfrm>
            <a:off x="2844720" y="1398314"/>
            <a:ext cx="3394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/>
              <a:t>Overlap coefficient</a:t>
            </a:r>
            <a:endParaRPr lang="en-US" sz="1600"/>
          </a:p>
        </p:txBody>
      </p:sp>
      <p:pic>
        <p:nvPicPr>
          <p:cNvPr id="2" name="Picture 3" descr="Icon&#10;&#10;Description automatically generated">
            <a:extLst>
              <a:ext uri="{FF2B5EF4-FFF2-40B4-BE49-F238E27FC236}">
                <a16:creationId xmlns:a16="http://schemas.microsoft.com/office/drawing/2014/main" id="{09A90982-C988-F038-B727-AEECA29A2E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3602" y="3316060"/>
            <a:ext cx="994683" cy="981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6F5499-4B5A-79CE-BD59-4E0008ED5214}"/>
              </a:ext>
            </a:extLst>
          </p:cNvPr>
          <p:cNvSpPr txBox="1"/>
          <p:nvPr/>
        </p:nvSpPr>
        <p:spPr>
          <a:xfrm>
            <a:off x="1166476" y="3496744"/>
            <a:ext cx="14165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Request an</a:t>
            </a:r>
          </a:p>
          <a:p>
            <a:pPr algn="ctr"/>
            <a:r>
              <a:rPr lang="en-US"/>
              <a:t>expert review</a:t>
            </a:r>
          </a:p>
        </p:txBody>
      </p:sp>
    </p:spTree>
    <p:extLst>
      <p:ext uri="{BB962C8B-B14F-4D97-AF65-F5344CB8AC3E}">
        <p14:creationId xmlns:p14="http://schemas.microsoft.com/office/powerpoint/2010/main" val="1070241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B5C22-67A3-B7AA-E304-7AE2CE966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0" y="219788"/>
            <a:ext cx="6996600" cy="715800"/>
          </a:xfrm>
        </p:spPr>
        <p:txBody>
          <a:bodyPr/>
          <a:lstStyle/>
          <a:p>
            <a:r>
              <a:rPr lang="en-US"/>
              <a:t>Improve Translation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D4473-175D-AA12-02EA-23ED6098E84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0267" y="1004600"/>
            <a:ext cx="4089993" cy="3137287"/>
          </a:xfrm>
        </p:spPr>
        <p:txBody>
          <a:bodyPr/>
          <a:lstStyle/>
          <a:p>
            <a:pPr marL="114300" indent="0">
              <a:buNone/>
            </a:pPr>
            <a:r>
              <a:rPr lang="en-US" b="1"/>
              <a:t>Entity Overlapping Percentage (EOP)</a:t>
            </a:r>
          </a:p>
          <a:p>
            <a:r>
              <a:rPr lang="en-US"/>
              <a:t>Serves as overall quality insurance</a:t>
            </a:r>
          </a:p>
          <a:p>
            <a:pPr lvl="1"/>
            <a:r>
              <a:rPr lang="en-US"/>
              <a:t>Estimates quality of translation</a:t>
            </a:r>
          </a:p>
          <a:p>
            <a:pPr lvl="1"/>
            <a:r>
              <a:rPr lang="en-US"/>
              <a:t>Estimates improvement of fine-tuning summarization</a:t>
            </a:r>
          </a:p>
          <a:p>
            <a:r>
              <a:rPr lang="en-US"/>
              <a:t>Highly accurate translation of entities</a:t>
            </a:r>
          </a:p>
          <a:p>
            <a:r>
              <a:rPr lang="en-US"/>
              <a:t>Average EOP of translation ~70%</a:t>
            </a:r>
          </a:p>
          <a:p>
            <a:pPr lvl="1"/>
            <a:endParaRPr lang="en-US"/>
          </a:p>
        </p:txBody>
      </p:sp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0F0FC85A-4512-9951-42D0-0DC520878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013" y="935831"/>
            <a:ext cx="2743200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3D4152-2426-D022-CDF5-D8B100E11F0F}"/>
              </a:ext>
            </a:extLst>
          </p:cNvPr>
          <p:cNvSpPr txBox="1"/>
          <p:nvPr/>
        </p:nvSpPr>
        <p:spPr>
          <a:xfrm>
            <a:off x="6361736" y="3601897"/>
            <a:ext cx="164360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Overlap Example</a:t>
            </a:r>
          </a:p>
        </p:txBody>
      </p:sp>
    </p:spTree>
    <p:extLst>
      <p:ext uri="{BB962C8B-B14F-4D97-AF65-F5344CB8AC3E}">
        <p14:creationId xmlns:p14="http://schemas.microsoft.com/office/powerpoint/2010/main" val="912583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B5C22-67A3-B7AA-E304-7AE2CE966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0" y="219788"/>
            <a:ext cx="6996600" cy="715800"/>
          </a:xfrm>
        </p:spPr>
        <p:txBody>
          <a:bodyPr/>
          <a:lstStyle/>
          <a:p>
            <a:r>
              <a:rPr lang="en-US"/>
              <a:t>Improve Translation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6A814-B366-BBA5-7698-88929826D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0025" y="1139074"/>
            <a:ext cx="4108349" cy="2776473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/>
              <a:t>Fine-Tuning on Medical Domain</a:t>
            </a:r>
          </a:p>
          <a:p>
            <a:r>
              <a:rPr lang="en-US" b="1"/>
              <a:t>Tuning Set</a:t>
            </a:r>
            <a:br>
              <a:rPr lang="en-US"/>
            </a:br>
            <a:r>
              <a:rPr lang="en-US"/>
              <a:t>Medical sentence pairs </a:t>
            </a:r>
            <a:r>
              <a:rPr lang="en-US" b="1"/>
              <a:t>(~40.000)</a:t>
            </a:r>
            <a:r>
              <a:rPr lang="en-US"/>
              <a:t> </a:t>
            </a:r>
          </a:p>
          <a:p>
            <a:r>
              <a:rPr lang="en-US" b="1"/>
              <a:t>Database Lookup </a:t>
            </a:r>
            <a:br>
              <a:rPr lang="en-US" b="1"/>
            </a:br>
            <a:r>
              <a:rPr lang="en-US"/>
              <a:t>1 to 1 conversion of medical terms</a:t>
            </a:r>
          </a:p>
          <a:p>
            <a:r>
              <a:rPr lang="en-US" b="1"/>
              <a:t>BLEU</a:t>
            </a:r>
            <a:r>
              <a:rPr lang="en-US"/>
              <a:t> score from </a:t>
            </a:r>
            <a:r>
              <a:rPr lang="en-US" b="1"/>
              <a:t>39 to</a:t>
            </a:r>
            <a:r>
              <a:rPr lang="en-US"/>
              <a:t> </a:t>
            </a:r>
            <a:r>
              <a:rPr lang="en-US" b="1"/>
              <a:t>81</a:t>
            </a:r>
            <a:r>
              <a:rPr lang="en-US"/>
              <a:t> </a:t>
            </a:r>
            <a:br>
              <a:rPr lang="en-US"/>
            </a:br>
            <a:r>
              <a:rPr lang="en-US" sz="1400"/>
              <a:t>(super-human performance)</a:t>
            </a:r>
          </a:p>
          <a:p>
            <a:endParaRPr lang="en-US"/>
          </a:p>
        </p:txBody>
      </p:sp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EBBA170-4ED6-A6B9-C569-31D49C25B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125" y="2006779"/>
            <a:ext cx="3228975" cy="12328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0256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Benefits of our Approach</a:t>
            </a:r>
            <a:endParaRPr lang="en-US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1438584" y="4059250"/>
            <a:ext cx="6085457" cy="771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Taking a look at the closed feedback loop!</a:t>
            </a:r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2"/>
                </a:solidFill>
                <a:latin typeface="Oswald"/>
                <a:sym typeface="Oswald"/>
              </a:rPr>
              <a:t>3</a:t>
            </a:r>
            <a:endParaRPr lang="en" sz="12000" b="1">
              <a:solidFill>
                <a:schemeClr val="accent2"/>
              </a:solidFill>
              <a:latin typeface="Oswald"/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2415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54984" y="178372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Biggest Benefits</a:t>
            </a: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287" y="961440"/>
            <a:ext cx="6996600" cy="3057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b="1"/>
              <a:t>Shorter Pipeline </a:t>
            </a:r>
            <a:endParaRPr lang="en-US" b="1"/>
          </a:p>
          <a:p>
            <a:pPr lvl="1"/>
            <a:r>
              <a:rPr lang="en">
                <a:solidFill>
                  <a:schemeClr val="tx2">
                    <a:lumMod val="25000"/>
                  </a:schemeClr>
                </a:solidFill>
              </a:rPr>
              <a:t>Less loss in translation</a:t>
            </a:r>
          </a:p>
          <a:p>
            <a:pPr lvl="1"/>
            <a:r>
              <a:rPr lang="en">
                <a:solidFill>
                  <a:schemeClr val="tx2">
                    <a:lumMod val="25000"/>
                  </a:schemeClr>
                </a:solidFill>
              </a:rPr>
              <a:t>Lower inference costs </a:t>
            </a:r>
            <a:r>
              <a:rPr lang="en" sz="1100">
                <a:solidFill>
                  <a:schemeClr val="tx2">
                    <a:lumMod val="50000"/>
                  </a:schemeClr>
                </a:solidFill>
              </a:rPr>
              <a:t>(no back &amp; forth translation)</a:t>
            </a:r>
          </a:p>
          <a:p>
            <a:pPr>
              <a:lnSpc>
                <a:spcPct val="150000"/>
              </a:lnSpc>
            </a:pPr>
            <a:r>
              <a:rPr lang="en" b="1"/>
              <a:t>Confidence Feedback</a:t>
            </a:r>
            <a:endParaRPr lang="en-US" b="1"/>
          </a:p>
          <a:p>
            <a:pPr lvl="1"/>
            <a:r>
              <a:rPr lang="en">
                <a:solidFill>
                  <a:schemeClr val="tx2">
                    <a:lumMod val="25000"/>
                  </a:schemeClr>
                </a:solidFill>
              </a:rPr>
              <a:t>Discover Weaknesses</a:t>
            </a:r>
          </a:p>
          <a:p>
            <a:pPr lvl="1"/>
            <a:r>
              <a:rPr lang="en">
                <a:solidFill>
                  <a:schemeClr val="tx2">
                    <a:lumMod val="25000"/>
                  </a:schemeClr>
                </a:solidFill>
              </a:rPr>
              <a:t>Know when to seek expertise</a:t>
            </a:r>
          </a:p>
          <a:p>
            <a:pPr>
              <a:lnSpc>
                <a:spcPct val="150000"/>
              </a:lnSpc>
            </a:pPr>
            <a:r>
              <a:rPr lang="en" b="1"/>
              <a:t>Augmented Translation</a:t>
            </a:r>
          </a:p>
          <a:p>
            <a:pPr lvl="1"/>
            <a:r>
              <a:rPr lang="en">
                <a:solidFill>
                  <a:schemeClr val="tx2">
                    <a:lumMod val="25000"/>
                  </a:schemeClr>
                </a:solidFill>
              </a:rPr>
              <a:t>Enables models for low resource languages</a:t>
            </a:r>
          </a:p>
          <a:p>
            <a:endParaRPr lang="en"/>
          </a:p>
          <a:p>
            <a:pPr lvl="1"/>
            <a:endParaRPr lang="en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1593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8"/>
          <p:cNvSpPr txBox="1">
            <a:spLocks noGrp="1"/>
          </p:cNvSpPr>
          <p:nvPr>
            <p:ph type="ctrTitle" idx="4294967295"/>
          </p:nvPr>
        </p:nvSpPr>
        <p:spPr>
          <a:xfrm>
            <a:off x="685800" y="752658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800">
                <a:solidFill>
                  <a:schemeClr val="accent2"/>
                </a:solidFill>
              </a:rPr>
              <a:t>10.000s of sentence pairs</a:t>
            </a:r>
          </a:p>
        </p:txBody>
      </p:sp>
      <p:sp>
        <p:nvSpPr>
          <p:cNvPr id="609" name="Google Shape;609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5656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sz="2600"/>
              <a:t>... is all you need!</a:t>
            </a:r>
          </a:p>
        </p:txBody>
      </p:sp>
      <p:sp>
        <p:nvSpPr>
          <p:cNvPr id="610" name="Google Shape;610;p28"/>
          <p:cNvSpPr txBox="1">
            <a:spLocks noGrp="1"/>
          </p:cNvSpPr>
          <p:nvPr>
            <p:ph type="ctrTitle" idx="4294967295"/>
          </p:nvPr>
        </p:nvSpPr>
        <p:spPr>
          <a:xfrm>
            <a:off x="392906" y="2176255"/>
            <a:ext cx="8358187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800">
                <a:solidFill>
                  <a:schemeClr val="accent2"/>
                </a:solidFill>
              </a:rPr>
              <a:t>1 dictionary for entity mapping</a:t>
            </a:r>
          </a:p>
        </p:txBody>
      </p:sp>
      <p:sp>
        <p:nvSpPr>
          <p:cNvPr id="612" name="Google Shape;612;p2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E3343-A916-8967-6742-51EC497DECE6}"/>
              </a:ext>
            </a:extLst>
          </p:cNvPr>
          <p:cNvSpPr txBox="1"/>
          <p:nvPr/>
        </p:nvSpPr>
        <p:spPr>
          <a:xfrm>
            <a:off x="3200399" y="1503984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>
                <a:solidFill>
                  <a:schemeClr val="accent2"/>
                </a:solidFill>
                <a:latin typeface="Oswald"/>
                <a:sym typeface="Oswald"/>
              </a:rPr>
              <a:t>&amp;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0"/>
          <p:cNvSpPr txBox="1">
            <a:spLocks noGrp="1"/>
          </p:cNvSpPr>
          <p:nvPr>
            <p:ph type="body" idx="1"/>
          </p:nvPr>
        </p:nvSpPr>
        <p:spPr>
          <a:xfrm>
            <a:off x="457947" y="1376058"/>
            <a:ext cx="4203953" cy="29329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/>
              <a:t>Doctor and patient might not share a common language</a:t>
            </a:r>
          </a:p>
          <a:p>
            <a:pPr marL="285750" indent="-285750"/>
            <a:endParaRPr lang="en"/>
          </a:p>
          <a:p>
            <a:pPr marL="0" indent="0">
              <a:buNone/>
            </a:pPr>
            <a:endParaRPr lang="en"/>
          </a:p>
          <a:p>
            <a:pPr marL="0" indent="0">
              <a:buNone/>
            </a:pPr>
            <a:endParaRPr lang="en"/>
          </a:p>
          <a:p>
            <a:pPr marL="0" indent="0">
              <a:buNone/>
            </a:pPr>
            <a:endParaRPr lang="en"/>
          </a:p>
          <a:p>
            <a:pPr marL="285750" indent="-285750"/>
            <a:r>
              <a:rPr lang="en"/>
              <a:t>Diagnosis might be overwhelmingly long and confusing</a:t>
            </a:r>
            <a:endParaRPr lang="en-US"/>
          </a:p>
          <a:p>
            <a:pPr indent="-355600">
              <a:buNone/>
            </a:pPr>
            <a:endParaRPr lang="en"/>
          </a:p>
          <a:p>
            <a:pPr indent="-355600">
              <a:buNone/>
            </a:pPr>
            <a:endParaRPr lang="en"/>
          </a:p>
          <a:p>
            <a:pPr marL="101600" indent="0">
              <a:buNone/>
            </a:pPr>
            <a:endParaRPr lang="en"/>
          </a:p>
          <a:p>
            <a:pPr marL="101600" indent="0">
              <a:buNone/>
            </a:pPr>
            <a:endParaRPr lang="en"/>
          </a:p>
          <a:p>
            <a:pPr marL="0" indent="0">
              <a:buNone/>
            </a:pPr>
            <a:endParaRPr lang="en"/>
          </a:p>
        </p:txBody>
      </p:sp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945696" y="137464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800"/>
              <a:t>The Problem</a:t>
            </a:r>
            <a:endParaRPr lang="en-US" sz="2800"/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Picture 3" descr="Icon&#10;&#10;Description automatically generated">
            <a:extLst>
              <a:ext uri="{FF2B5EF4-FFF2-40B4-BE49-F238E27FC236}">
                <a16:creationId xmlns:a16="http://schemas.microsoft.com/office/drawing/2014/main" id="{C6666597-7150-D783-5079-5C8E1994A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1" y="3057524"/>
            <a:ext cx="1280432" cy="1260022"/>
          </a:xfrm>
          <a:prstGeom prst="rect">
            <a:avLst/>
          </a:prstGeom>
        </p:spPr>
      </p:pic>
      <p:pic>
        <p:nvPicPr>
          <p:cNvPr id="6" name="Picture 7" descr="Icon&#10;&#10;Description automatically generated">
            <a:extLst>
              <a:ext uri="{FF2B5EF4-FFF2-40B4-BE49-F238E27FC236}">
                <a16:creationId xmlns:a16="http://schemas.microsoft.com/office/drawing/2014/main" id="{1DC624DA-0B17-0B23-E833-AB859987A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186" y="1050471"/>
            <a:ext cx="1314450" cy="1314450"/>
          </a:xfrm>
          <a:prstGeom prst="rect">
            <a:avLst/>
          </a:prstGeom>
        </p:spPr>
      </p:pic>
      <p:pic>
        <p:nvPicPr>
          <p:cNvPr id="10" name="Picture 11" descr="Icon&#10;&#10;Description automatically generated">
            <a:extLst>
              <a:ext uri="{FF2B5EF4-FFF2-40B4-BE49-F238E27FC236}">
                <a16:creationId xmlns:a16="http://schemas.microsoft.com/office/drawing/2014/main" id="{1EF691E9-B700-24E1-BDF0-92A64E53D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8246" y="1284514"/>
            <a:ext cx="962025" cy="968828"/>
          </a:xfrm>
          <a:prstGeom prst="rect">
            <a:avLst/>
          </a:prstGeom>
        </p:spPr>
      </p:pic>
      <p:pic>
        <p:nvPicPr>
          <p:cNvPr id="15" name="Picture 3" descr="Icon&#10;&#10;Description automatically generated">
            <a:extLst>
              <a:ext uri="{FF2B5EF4-FFF2-40B4-BE49-F238E27FC236}">
                <a16:creationId xmlns:a16="http://schemas.microsoft.com/office/drawing/2014/main" id="{569BFC52-17D8-9B82-50E1-D1A83AE8A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633" y="1132112"/>
            <a:ext cx="1280432" cy="1260022"/>
          </a:xfrm>
          <a:prstGeom prst="rect">
            <a:avLst/>
          </a:prstGeom>
        </p:spPr>
      </p:pic>
      <p:pic>
        <p:nvPicPr>
          <p:cNvPr id="12" name="Picture 12" descr="Icon&#10;&#10;Description automatically generated">
            <a:extLst>
              <a:ext uri="{FF2B5EF4-FFF2-40B4-BE49-F238E27FC236}">
                <a16:creationId xmlns:a16="http://schemas.microsoft.com/office/drawing/2014/main" id="{8896125A-87C8-8F62-D0AB-25149F34293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106" r="559" b="12169"/>
          <a:stretch/>
        </p:blipFill>
        <p:spPr>
          <a:xfrm>
            <a:off x="6061982" y="3033030"/>
            <a:ext cx="1204272" cy="1130757"/>
          </a:xfrm>
          <a:prstGeom prst="rect">
            <a:avLst/>
          </a:prstGeom>
        </p:spPr>
      </p:pic>
      <p:pic>
        <p:nvPicPr>
          <p:cNvPr id="18" name="Picture 11" descr="Icon&#10;&#10;Description automatically generated">
            <a:extLst>
              <a:ext uri="{FF2B5EF4-FFF2-40B4-BE49-F238E27FC236}">
                <a16:creationId xmlns:a16="http://schemas.microsoft.com/office/drawing/2014/main" id="{B6C27464-19FF-10F2-C615-F3EB0B4FD4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478" y="3114675"/>
            <a:ext cx="962025" cy="968828"/>
          </a:xfrm>
          <a:prstGeom prst="rect">
            <a:avLst/>
          </a:prstGeom>
        </p:spPr>
      </p:pic>
      <p:pic>
        <p:nvPicPr>
          <p:cNvPr id="19" name="Picture 7" descr="Icon&#10;&#10;Description automatically generated">
            <a:extLst>
              <a:ext uri="{FF2B5EF4-FFF2-40B4-BE49-F238E27FC236}">
                <a16:creationId xmlns:a16="http://schemas.microsoft.com/office/drawing/2014/main" id="{DBCF33EA-1BC0-F6A7-9CEC-F59C0F8A8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596" y="3003096"/>
            <a:ext cx="1314450" cy="1314450"/>
          </a:xfrm>
          <a:prstGeom prst="rect">
            <a:avLst/>
          </a:prstGeom>
        </p:spPr>
      </p:pic>
      <p:pic>
        <p:nvPicPr>
          <p:cNvPr id="3" name="Picture 20">
            <a:extLst>
              <a:ext uri="{FF2B5EF4-FFF2-40B4-BE49-F238E27FC236}">
                <a16:creationId xmlns:a16="http://schemas.microsoft.com/office/drawing/2014/main" id="{800733AE-7A8B-1916-1AD2-1675629B7F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4653" y="1851708"/>
            <a:ext cx="832413" cy="839647"/>
          </a:xfrm>
          <a:prstGeom prst="rect">
            <a:avLst/>
          </a:prstGeom>
        </p:spPr>
      </p:pic>
      <p:pic>
        <p:nvPicPr>
          <p:cNvPr id="4" name="Picture 2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4DB2111-ACD3-DF68-3AFD-1343220BD0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3043" y="1873598"/>
            <a:ext cx="810712" cy="817946"/>
          </a:xfrm>
          <a:prstGeom prst="rect">
            <a:avLst/>
          </a:prstGeom>
        </p:spPr>
      </p:pic>
      <p:pic>
        <p:nvPicPr>
          <p:cNvPr id="16" name="Picture 20">
            <a:extLst>
              <a:ext uri="{FF2B5EF4-FFF2-40B4-BE49-F238E27FC236}">
                <a16:creationId xmlns:a16="http://schemas.microsoft.com/office/drawing/2014/main" id="{27C408DC-2372-DA74-C96E-5B995CACA5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9724" y="3774026"/>
            <a:ext cx="832413" cy="83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78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8"/>
          <p:cNvSpPr txBox="1">
            <a:spLocks noGrp="1"/>
          </p:cNvSpPr>
          <p:nvPr>
            <p:ph type="ctrTitle"/>
          </p:nvPr>
        </p:nvSpPr>
        <p:spPr>
          <a:xfrm>
            <a:off x="3793766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742" name="Google Shape;742;p38"/>
          <p:cNvSpPr txBox="1">
            <a:spLocks noGrp="1"/>
          </p:cNvSpPr>
          <p:nvPr>
            <p:ph type="subTitle" idx="1"/>
          </p:nvPr>
        </p:nvSpPr>
        <p:spPr>
          <a:xfrm>
            <a:off x="3793857" y="3999873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>
                <a:solidFill>
                  <a:schemeClr val="bg1"/>
                </a:solidFill>
              </a:rPr>
              <a:t>https://cutt.ly/PHlKnok, https://users.ugent.be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156D0-7328-4AB5-A8D9-383B3083477F}"/>
              </a:ext>
            </a:extLst>
          </p:cNvPr>
          <p:cNvSpPr txBox="1"/>
          <p:nvPr/>
        </p:nvSpPr>
        <p:spPr>
          <a:xfrm>
            <a:off x="135634" y="2918852"/>
            <a:ext cx="461653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6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Sebastien Foucher</a:t>
            </a:r>
          </a:p>
          <a:p>
            <a:r>
              <a:rPr lang="en" sz="16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Siddhant Ray</a:t>
            </a:r>
          </a:p>
          <a:p>
            <a:r>
              <a:rPr lang="en" sz="16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Rafael Sterzinger</a:t>
            </a:r>
          </a:p>
          <a:p>
            <a:r>
              <a:rPr lang="en" sz="16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Fatjon Zogaj</a:t>
            </a:r>
            <a:endParaRPr lang="en-US" sz="1600" dirty="0">
              <a:solidFill>
                <a:srgbClr val="FFFFFF"/>
              </a:solidFill>
              <a:latin typeface="Source Sans Pro"/>
              <a:ea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Baseline</a:t>
            </a:r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1438584" y="4059250"/>
            <a:ext cx="6085457" cy="771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Architecture as seen in the introduction</a:t>
            </a:r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154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03C0C0-0951-B4DE-75F8-075C9DAB82CC}"/>
              </a:ext>
            </a:extLst>
          </p:cNvPr>
          <p:cNvSpPr/>
          <p:nvPr/>
        </p:nvSpPr>
        <p:spPr>
          <a:xfrm>
            <a:off x="579510" y="3740604"/>
            <a:ext cx="1360712" cy="721178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(Foreign Language)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642619-4F1C-229A-C999-EDCBE9EC43CB}"/>
              </a:ext>
            </a:extLst>
          </p:cNvPr>
          <p:cNvSpPr/>
          <p:nvPr/>
        </p:nvSpPr>
        <p:spPr>
          <a:xfrm>
            <a:off x="5036362" y="3740603"/>
            <a:ext cx="1360712" cy="7211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(English)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14CE115-D956-F4D9-4505-894E3C607958}"/>
              </a:ext>
            </a:extLst>
          </p:cNvPr>
          <p:cNvSpPr/>
          <p:nvPr/>
        </p:nvSpPr>
        <p:spPr>
          <a:xfrm>
            <a:off x="2045961" y="3864215"/>
            <a:ext cx="2918731" cy="48305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sp>
        <p:nvSpPr>
          <p:cNvPr id="2" name="Google Shape;524;p20">
            <a:extLst>
              <a:ext uri="{FF2B5EF4-FFF2-40B4-BE49-F238E27FC236}">
                <a16:creationId xmlns:a16="http://schemas.microsoft.com/office/drawing/2014/main" id="{192743D8-AA31-66D8-E221-0E705FAA5BC4}"/>
              </a:ext>
            </a:extLst>
          </p:cNvPr>
          <p:cNvSpPr txBox="1">
            <a:spLocks/>
          </p:cNvSpPr>
          <p:nvPr/>
        </p:nvSpPr>
        <p:spPr>
          <a:xfrm>
            <a:off x="945696" y="137464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b="1">
                <a:solidFill>
                  <a:schemeClr val="accent1"/>
                </a:solidFill>
                <a:latin typeface="Oswald"/>
                <a:sym typeface="Oswald"/>
              </a:rPr>
              <a:t>Baseline</a:t>
            </a:r>
            <a:endParaRPr lang="en-US" sz="2800" b="1">
              <a:solidFill>
                <a:schemeClr val="accent1"/>
              </a:solidFill>
              <a:latin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89891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03C0C0-0951-B4DE-75F8-075C9DAB82CC}"/>
              </a:ext>
            </a:extLst>
          </p:cNvPr>
          <p:cNvSpPr/>
          <p:nvPr/>
        </p:nvSpPr>
        <p:spPr>
          <a:xfrm>
            <a:off x="579510" y="3740604"/>
            <a:ext cx="1360712" cy="721178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(Foreign Language)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642619-4F1C-229A-C999-EDCBE9EC43CB}"/>
              </a:ext>
            </a:extLst>
          </p:cNvPr>
          <p:cNvSpPr/>
          <p:nvPr/>
        </p:nvSpPr>
        <p:spPr>
          <a:xfrm>
            <a:off x="5036362" y="3740603"/>
            <a:ext cx="1360712" cy="7211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(English)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14CE115-D956-F4D9-4505-894E3C607958}"/>
              </a:ext>
            </a:extLst>
          </p:cNvPr>
          <p:cNvSpPr/>
          <p:nvPr/>
        </p:nvSpPr>
        <p:spPr>
          <a:xfrm>
            <a:off x="2045961" y="3864215"/>
            <a:ext cx="2918731" cy="48305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9CE354-6798-CA79-80B0-4BDF39C7B957}"/>
              </a:ext>
            </a:extLst>
          </p:cNvPr>
          <p:cNvSpPr/>
          <p:nvPr/>
        </p:nvSpPr>
        <p:spPr>
          <a:xfrm>
            <a:off x="5036362" y="2506973"/>
            <a:ext cx="1360712" cy="5594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38BC76-0C22-D39D-1198-AE9E2BBD50A6}"/>
              </a:ext>
            </a:extLst>
          </p:cNvPr>
          <p:cNvSpPr/>
          <p:nvPr/>
        </p:nvSpPr>
        <p:spPr>
          <a:xfrm>
            <a:off x="5036362" y="1763715"/>
            <a:ext cx="1360712" cy="548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E040B1-EE9A-957E-9E05-1126998A6DDE}"/>
              </a:ext>
            </a:extLst>
          </p:cNvPr>
          <p:cNvSpPr/>
          <p:nvPr/>
        </p:nvSpPr>
        <p:spPr>
          <a:xfrm>
            <a:off x="5036360" y="96712"/>
            <a:ext cx="1360712" cy="3509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515966-6947-8DC2-B90F-F0AC028D509B}"/>
              </a:ext>
            </a:extLst>
          </p:cNvPr>
          <p:cNvGrpSpPr/>
          <p:nvPr/>
        </p:nvGrpSpPr>
        <p:grpSpPr>
          <a:xfrm>
            <a:off x="5094872" y="642255"/>
            <a:ext cx="1183820" cy="802822"/>
            <a:chOff x="2343149" y="649059"/>
            <a:chExt cx="1183820" cy="802822"/>
          </a:xfrm>
        </p:grpSpPr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BE18E698-184B-8FC3-1633-1F8B1A182DE1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7492067E-F136-3D39-6F2D-53287140AB0F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9BD7E76-24A2-90B7-2603-5D1A986F0CD3}"/>
                </a:ext>
              </a:extLst>
            </p:cNvPr>
            <p:cNvSpPr/>
            <p:nvPr/>
          </p:nvSpPr>
          <p:spPr>
            <a:xfrm>
              <a:off x="2867023" y="1152523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E9177B76-6E26-CCAF-B2BC-6882D978EB60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7F5489-F9A3-2150-DA50-3B8BCAA818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A6A18D1-1605-90CB-4D5E-40CB7D119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1623" y="1314450"/>
              <a:ext cx="227239" cy="1088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08E5BFA-DEA0-6D5A-6C0B-ABE2E7BB3E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23AA3805-5A97-5B18-0E26-9EE2BDB41CCC}"/>
                </a:ext>
              </a:extLst>
            </p:cNvPr>
            <p:cNvSpPr/>
            <p:nvPr/>
          </p:nvSpPr>
          <p:spPr>
            <a:xfrm>
              <a:off x="3248022" y="846360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CB28BD9-B48A-004D-0575-4A0519D8BC3E}"/>
                </a:ext>
              </a:extLst>
            </p:cNvPr>
            <p:cNvCxnSpPr>
              <a:cxnSpLocks/>
            </p:cNvCxnSpPr>
            <p:nvPr/>
          </p:nvCxnSpPr>
          <p:spPr>
            <a:xfrm>
              <a:off x="3135087" y="842282"/>
              <a:ext cx="125187" cy="8436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Arrow: Up 34">
            <a:extLst>
              <a:ext uri="{FF2B5EF4-FFF2-40B4-BE49-F238E27FC236}">
                <a16:creationId xmlns:a16="http://schemas.microsoft.com/office/drawing/2014/main" id="{257395A4-AEB4-5B89-CA24-1B045B6C659D}"/>
              </a:ext>
            </a:extLst>
          </p:cNvPr>
          <p:cNvSpPr/>
          <p:nvPr/>
        </p:nvSpPr>
        <p:spPr>
          <a:xfrm>
            <a:off x="5601181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386EB5-B004-055D-7032-2CADAFE3F92A}"/>
              </a:ext>
            </a:extLst>
          </p:cNvPr>
          <p:cNvSpPr/>
          <p:nvPr/>
        </p:nvSpPr>
        <p:spPr>
          <a:xfrm>
            <a:off x="5036360" y="452552"/>
            <a:ext cx="1360712" cy="11381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2" name="Google Shape;524;p20">
            <a:extLst>
              <a:ext uri="{FF2B5EF4-FFF2-40B4-BE49-F238E27FC236}">
                <a16:creationId xmlns:a16="http://schemas.microsoft.com/office/drawing/2014/main" id="{82B0A1E5-3EB0-A81D-A413-06DFF1132396}"/>
              </a:ext>
            </a:extLst>
          </p:cNvPr>
          <p:cNvSpPr txBox="1">
            <a:spLocks/>
          </p:cNvSpPr>
          <p:nvPr/>
        </p:nvSpPr>
        <p:spPr>
          <a:xfrm>
            <a:off x="945696" y="137464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b="1">
                <a:solidFill>
                  <a:schemeClr val="accent1"/>
                </a:solidFill>
                <a:latin typeface="Oswald"/>
                <a:sym typeface="Oswald"/>
              </a:rPr>
              <a:t>Baseline</a:t>
            </a:r>
            <a:endParaRPr lang="en-US" sz="2800" b="1">
              <a:solidFill>
                <a:schemeClr val="accent1"/>
              </a:solidFill>
              <a:latin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261616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03C0C0-0951-B4DE-75F8-075C9DAB82CC}"/>
              </a:ext>
            </a:extLst>
          </p:cNvPr>
          <p:cNvSpPr/>
          <p:nvPr/>
        </p:nvSpPr>
        <p:spPr>
          <a:xfrm>
            <a:off x="579510" y="3740604"/>
            <a:ext cx="1360712" cy="721178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(Foreign Language)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642619-4F1C-229A-C999-EDCBE9EC43CB}"/>
              </a:ext>
            </a:extLst>
          </p:cNvPr>
          <p:cNvSpPr/>
          <p:nvPr/>
        </p:nvSpPr>
        <p:spPr>
          <a:xfrm>
            <a:off x="5036362" y="3740603"/>
            <a:ext cx="1360712" cy="7211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(English)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14CE115-D956-F4D9-4505-894E3C607958}"/>
              </a:ext>
            </a:extLst>
          </p:cNvPr>
          <p:cNvSpPr/>
          <p:nvPr/>
        </p:nvSpPr>
        <p:spPr>
          <a:xfrm>
            <a:off x="2045961" y="3864215"/>
            <a:ext cx="2918731" cy="48305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451453-0234-C6D6-280C-AC3EAEA5F478}"/>
              </a:ext>
            </a:extLst>
          </p:cNvPr>
          <p:cNvGrpSpPr/>
          <p:nvPr/>
        </p:nvGrpSpPr>
        <p:grpSpPr>
          <a:xfrm>
            <a:off x="7733247" y="529545"/>
            <a:ext cx="1211034" cy="1027342"/>
            <a:chOff x="2343149" y="424539"/>
            <a:chExt cx="1211034" cy="1027342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6C3A4FF1-BF86-DB2C-E284-6C1A8B44FF7C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ECEE3B7C-C51D-7BBA-1D62-71643AF8D9C1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556F6B9C-335F-4AAC-57B3-E56699C6C44A}"/>
                </a:ext>
              </a:extLst>
            </p:cNvPr>
            <p:cNvSpPr/>
            <p:nvPr/>
          </p:nvSpPr>
          <p:spPr>
            <a:xfrm>
              <a:off x="3132362" y="114571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A157AA0C-E37F-60F7-3AAF-3B5397E1A7AD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A4E8EF-9C14-3573-342E-310935C02F8D}"/>
                </a:ext>
              </a:extLst>
            </p:cNvPr>
            <p:cNvCxnSpPr/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14C5D2-88D8-A31E-2BCB-2143E7BB8D98}"/>
                </a:ext>
              </a:extLst>
            </p:cNvPr>
            <p:cNvCxnSpPr>
              <a:cxnSpLocks/>
            </p:cNvCxnSpPr>
            <p:nvPr/>
          </p:nvCxnSpPr>
          <p:spPr>
            <a:xfrm>
              <a:off x="3087462" y="910319"/>
              <a:ext cx="131989" cy="24084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D807275-2437-3DD5-0C9B-817730EDA6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AE56EBBC-DC2B-9CAF-F93F-54843E1F81B3}"/>
                </a:ext>
              </a:extLst>
            </p:cNvPr>
            <p:cNvSpPr/>
            <p:nvPr/>
          </p:nvSpPr>
          <p:spPr>
            <a:xfrm>
              <a:off x="3275236" y="42453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F611BA6-7A2C-A9E8-19DA-14422C9D4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1480" y="640897"/>
              <a:ext cx="159204" cy="92529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B9CE354-6798-CA79-80B0-4BDF39C7B957}"/>
              </a:ext>
            </a:extLst>
          </p:cNvPr>
          <p:cNvSpPr/>
          <p:nvPr/>
        </p:nvSpPr>
        <p:spPr>
          <a:xfrm>
            <a:off x="5036362" y="2506973"/>
            <a:ext cx="1360712" cy="5594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38BC76-0C22-D39D-1198-AE9E2BBD50A6}"/>
              </a:ext>
            </a:extLst>
          </p:cNvPr>
          <p:cNvSpPr/>
          <p:nvPr/>
        </p:nvSpPr>
        <p:spPr>
          <a:xfrm>
            <a:off x="5036362" y="1763715"/>
            <a:ext cx="1360712" cy="548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E040B1-EE9A-957E-9E05-1126998A6DDE}"/>
              </a:ext>
            </a:extLst>
          </p:cNvPr>
          <p:cNvSpPr/>
          <p:nvPr/>
        </p:nvSpPr>
        <p:spPr>
          <a:xfrm>
            <a:off x="5036360" y="96712"/>
            <a:ext cx="1360712" cy="3509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515966-6947-8DC2-B90F-F0AC028D509B}"/>
              </a:ext>
            </a:extLst>
          </p:cNvPr>
          <p:cNvGrpSpPr/>
          <p:nvPr/>
        </p:nvGrpSpPr>
        <p:grpSpPr>
          <a:xfrm>
            <a:off x="5094872" y="642255"/>
            <a:ext cx="1183820" cy="802822"/>
            <a:chOff x="2343149" y="649059"/>
            <a:chExt cx="1183820" cy="802822"/>
          </a:xfrm>
        </p:grpSpPr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BE18E698-184B-8FC3-1633-1F8B1A182DE1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7492067E-F136-3D39-6F2D-53287140AB0F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9BD7E76-24A2-90B7-2603-5D1A986F0CD3}"/>
                </a:ext>
              </a:extLst>
            </p:cNvPr>
            <p:cNvSpPr/>
            <p:nvPr/>
          </p:nvSpPr>
          <p:spPr>
            <a:xfrm>
              <a:off x="2867023" y="1152523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E9177B76-6E26-CCAF-B2BC-6882D978EB60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7F5489-F9A3-2150-DA50-3B8BCAA818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A6A18D1-1605-90CB-4D5E-40CB7D119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1623" y="1314450"/>
              <a:ext cx="227239" cy="1088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08E5BFA-DEA0-6D5A-6C0B-ABE2E7BB3E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23AA3805-5A97-5B18-0E26-9EE2BDB41CCC}"/>
                </a:ext>
              </a:extLst>
            </p:cNvPr>
            <p:cNvSpPr/>
            <p:nvPr/>
          </p:nvSpPr>
          <p:spPr>
            <a:xfrm>
              <a:off x="3248022" y="846360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CB28BD9-B48A-004D-0575-4A0519D8BC3E}"/>
                </a:ext>
              </a:extLst>
            </p:cNvPr>
            <p:cNvCxnSpPr>
              <a:cxnSpLocks/>
            </p:cNvCxnSpPr>
            <p:nvPr/>
          </p:nvCxnSpPr>
          <p:spPr>
            <a:xfrm>
              <a:off x="3135087" y="842282"/>
              <a:ext cx="125187" cy="8436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Arrow: Up 34">
            <a:extLst>
              <a:ext uri="{FF2B5EF4-FFF2-40B4-BE49-F238E27FC236}">
                <a16:creationId xmlns:a16="http://schemas.microsoft.com/office/drawing/2014/main" id="{257395A4-AEB4-5B89-CA24-1B045B6C659D}"/>
              </a:ext>
            </a:extLst>
          </p:cNvPr>
          <p:cNvSpPr/>
          <p:nvPr/>
        </p:nvSpPr>
        <p:spPr>
          <a:xfrm>
            <a:off x="5601181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1D770E84-BABC-E836-4E1D-B7CFC9DFAD47}"/>
              </a:ext>
            </a:extLst>
          </p:cNvPr>
          <p:cNvSpPr/>
          <p:nvPr/>
        </p:nvSpPr>
        <p:spPr>
          <a:xfrm>
            <a:off x="6466998" y="2581035"/>
            <a:ext cx="1139533" cy="48305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9772E882-2526-0CA6-D6D8-FB888485B209}"/>
              </a:ext>
            </a:extLst>
          </p:cNvPr>
          <p:cNvSpPr/>
          <p:nvPr/>
        </p:nvSpPr>
        <p:spPr>
          <a:xfrm>
            <a:off x="6466998" y="1815441"/>
            <a:ext cx="1139533" cy="48305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D5520C8-0048-A86E-C773-CC6B4C68E458}"/>
              </a:ext>
            </a:extLst>
          </p:cNvPr>
          <p:cNvSpPr/>
          <p:nvPr/>
        </p:nvSpPr>
        <p:spPr>
          <a:xfrm>
            <a:off x="6466998" y="683224"/>
            <a:ext cx="1139533" cy="48305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386EB5-B004-055D-7032-2CADAFE3F92A}"/>
              </a:ext>
            </a:extLst>
          </p:cNvPr>
          <p:cNvSpPr/>
          <p:nvPr/>
        </p:nvSpPr>
        <p:spPr>
          <a:xfrm>
            <a:off x="5036360" y="452552"/>
            <a:ext cx="1360712" cy="11381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D68529-AFC6-A0CD-8F94-502B0F7173D0}"/>
              </a:ext>
            </a:extLst>
          </p:cNvPr>
          <p:cNvSpPr/>
          <p:nvPr/>
        </p:nvSpPr>
        <p:spPr>
          <a:xfrm>
            <a:off x="7667416" y="118278"/>
            <a:ext cx="1360712" cy="350961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BAB071-D760-F476-A347-1139A6034FEA}"/>
              </a:ext>
            </a:extLst>
          </p:cNvPr>
          <p:cNvSpPr/>
          <p:nvPr/>
        </p:nvSpPr>
        <p:spPr>
          <a:xfrm>
            <a:off x="7667416" y="474118"/>
            <a:ext cx="1360712" cy="1138121"/>
          </a:xfrm>
          <a:prstGeom prst="rect">
            <a:avLst/>
          </a:prstGeom>
          <a:noFill/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B6950E-E765-9E9B-F8CD-E7A07CB87999}"/>
              </a:ext>
            </a:extLst>
          </p:cNvPr>
          <p:cNvSpPr/>
          <p:nvPr/>
        </p:nvSpPr>
        <p:spPr>
          <a:xfrm>
            <a:off x="7678201" y="2506973"/>
            <a:ext cx="1360712" cy="559432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EAED75-B978-7AB0-F71A-A34700C256AD}"/>
              </a:ext>
            </a:extLst>
          </p:cNvPr>
          <p:cNvSpPr/>
          <p:nvPr/>
        </p:nvSpPr>
        <p:spPr>
          <a:xfrm>
            <a:off x="7678201" y="1763715"/>
            <a:ext cx="1360712" cy="548650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2" name="Google Shape;524;p20">
            <a:extLst>
              <a:ext uri="{FF2B5EF4-FFF2-40B4-BE49-F238E27FC236}">
                <a16:creationId xmlns:a16="http://schemas.microsoft.com/office/drawing/2014/main" id="{D0A88FBC-D83B-33A8-35C7-3FCCD63B8977}"/>
              </a:ext>
            </a:extLst>
          </p:cNvPr>
          <p:cNvSpPr txBox="1">
            <a:spLocks/>
          </p:cNvSpPr>
          <p:nvPr/>
        </p:nvSpPr>
        <p:spPr>
          <a:xfrm>
            <a:off x="945696" y="137464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b="1">
                <a:solidFill>
                  <a:schemeClr val="accent1"/>
                </a:solidFill>
                <a:latin typeface="Oswald"/>
                <a:sym typeface="Oswald"/>
              </a:rPr>
              <a:t>Baseline</a:t>
            </a:r>
            <a:endParaRPr lang="en-US" sz="2800" b="1">
              <a:solidFill>
                <a:schemeClr val="accent1"/>
              </a:solidFill>
              <a:latin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362145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03C0C0-0951-B4DE-75F8-075C9DAB82CC}"/>
              </a:ext>
            </a:extLst>
          </p:cNvPr>
          <p:cNvSpPr/>
          <p:nvPr/>
        </p:nvSpPr>
        <p:spPr>
          <a:xfrm>
            <a:off x="579510" y="3740604"/>
            <a:ext cx="1360712" cy="721178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(Foreign Language)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642619-4F1C-229A-C999-EDCBE9EC43CB}"/>
              </a:ext>
            </a:extLst>
          </p:cNvPr>
          <p:cNvSpPr/>
          <p:nvPr/>
        </p:nvSpPr>
        <p:spPr>
          <a:xfrm>
            <a:off x="5036362" y="3740603"/>
            <a:ext cx="1360712" cy="7211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(English)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14CE115-D956-F4D9-4505-894E3C607958}"/>
              </a:ext>
            </a:extLst>
          </p:cNvPr>
          <p:cNvSpPr/>
          <p:nvPr/>
        </p:nvSpPr>
        <p:spPr>
          <a:xfrm>
            <a:off x="2045961" y="3864215"/>
            <a:ext cx="2918731" cy="48305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451453-0234-C6D6-280C-AC3EAEA5F478}"/>
              </a:ext>
            </a:extLst>
          </p:cNvPr>
          <p:cNvGrpSpPr/>
          <p:nvPr/>
        </p:nvGrpSpPr>
        <p:grpSpPr>
          <a:xfrm>
            <a:off x="7733247" y="529545"/>
            <a:ext cx="1211034" cy="1027342"/>
            <a:chOff x="2343149" y="424539"/>
            <a:chExt cx="1211034" cy="1027342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6C3A4FF1-BF86-DB2C-E284-6C1A8B44FF7C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ECEE3B7C-C51D-7BBA-1D62-71643AF8D9C1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556F6B9C-335F-4AAC-57B3-E56699C6C44A}"/>
                </a:ext>
              </a:extLst>
            </p:cNvPr>
            <p:cNvSpPr/>
            <p:nvPr/>
          </p:nvSpPr>
          <p:spPr>
            <a:xfrm>
              <a:off x="3132362" y="114571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A157AA0C-E37F-60F7-3AAF-3B5397E1A7AD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A4E8EF-9C14-3573-342E-310935C02F8D}"/>
                </a:ext>
              </a:extLst>
            </p:cNvPr>
            <p:cNvCxnSpPr/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14C5D2-88D8-A31E-2BCB-2143E7BB8D98}"/>
                </a:ext>
              </a:extLst>
            </p:cNvPr>
            <p:cNvCxnSpPr>
              <a:cxnSpLocks/>
            </p:cNvCxnSpPr>
            <p:nvPr/>
          </p:nvCxnSpPr>
          <p:spPr>
            <a:xfrm>
              <a:off x="3087462" y="910319"/>
              <a:ext cx="131989" cy="24084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D807275-2437-3DD5-0C9B-817730EDA6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AE56EBBC-DC2B-9CAF-F93F-54843E1F81B3}"/>
                </a:ext>
              </a:extLst>
            </p:cNvPr>
            <p:cNvSpPr/>
            <p:nvPr/>
          </p:nvSpPr>
          <p:spPr>
            <a:xfrm>
              <a:off x="3275236" y="42453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F611BA6-7A2C-A9E8-19DA-14422C9D4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1480" y="640897"/>
              <a:ext cx="159204" cy="92529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B9CE354-6798-CA79-80B0-4BDF39C7B957}"/>
              </a:ext>
            </a:extLst>
          </p:cNvPr>
          <p:cNvSpPr/>
          <p:nvPr/>
        </p:nvSpPr>
        <p:spPr>
          <a:xfrm>
            <a:off x="5036362" y="2506973"/>
            <a:ext cx="1360712" cy="5594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38BC76-0C22-D39D-1198-AE9E2BBD50A6}"/>
              </a:ext>
            </a:extLst>
          </p:cNvPr>
          <p:cNvSpPr/>
          <p:nvPr/>
        </p:nvSpPr>
        <p:spPr>
          <a:xfrm>
            <a:off x="5036362" y="1763715"/>
            <a:ext cx="1360712" cy="548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E040B1-EE9A-957E-9E05-1126998A6DDE}"/>
              </a:ext>
            </a:extLst>
          </p:cNvPr>
          <p:cNvSpPr/>
          <p:nvPr/>
        </p:nvSpPr>
        <p:spPr>
          <a:xfrm>
            <a:off x="5036360" y="96712"/>
            <a:ext cx="1360712" cy="3509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515966-6947-8DC2-B90F-F0AC028D509B}"/>
              </a:ext>
            </a:extLst>
          </p:cNvPr>
          <p:cNvGrpSpPr/>
          <p:nvPr/>
        </p:nvGrpSpPr>
        <p:grpSpPr>
          <a:xfrm>
            <a:off x="5094872" y="642255"/>
            <a:ext cx="1183820" cy="802822"/>
            <a:chOff x="2343149" y="649059"/>
            <a:chExt cx="1183820" cy="802822"/>
          </a:xfrm>
        </p:grpSpPr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BE18E698-184B-8FC3-1633-1F8B1A182DE1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7492067E-F136-3D39-6F2D-53287140AB0F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9BD7E76-24A2-90B7-2603-5D1A986F0CD3}"/>
                </a:ext>
              </a:extLst>
            </p:cNvPr>
            <p:cNvSpPr/>
            <p:nvPr/>
          </p:nvSpPr>
          <p:spPr>
            <a:xfrm>
              <a:off x="2867023" y="1152523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E9177B76-6E26-CCAF-B2BC-6882D978EB60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7F5489-F9A3-2150-DA50-3B8BCAA818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A6A18D1-1605-90CB-4D5E-40CB7D119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1623" y="1314450"/>
              <a:ext cx="227239" cy="1088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08E5BFA-DEA0-6D5A-6C0B-ABE2E7BB3E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23AA3805-5A97-5B18-0E26-9EE2BDB41CCC}"/>
                </a:ext>
              </a:extLst>
            </p:cNvPr>
            <p:cNvSpPr/>
            <p:nvPr/>
          </p:nvSpPr>
          <p:spPr>
            <a:xfrm>
              <a:off x="3248022" y="846360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CB28BD9-B48A-004D-0575-4A0519D8BC3E}"/>
                </a:ext>
              </a:extLst>
            </p:cNvPr>
            <p:cNvCxnSpPr>
              <a:cxnSpLocks/>
            </p:cNvCxnSpPr>
            <p:nvPr/>
          </p:nvCxnSpPr>
          <p:spPr>
            <a:xfrm>
              <a:off x="3135087" y="842282"/>
              <a:ext cx="125187" cy="8436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Arrow: Up 34">
            <a:extLst>
              <a:ext uri="{FF2B5EF4-FFF2-40B4-BE49-F238E27FC236}">
                <a16:creationId xmlns:a16="http://schemas.microsoft.com/office/drawing/2014/main" id="{257395A4-AEB4-5B89-CA24-1B045B6C659D}"/>
              </a:ext>
            </a:extLst>
          </p:cNvPr>
          <p:cNvSpPr/>
          <p:nvPr/>
        </p:nvSpPr>
        <p:spPr>
          <a:xfrm>
            <a:off x="5601181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1D770E84-BABC-E836-4E1D-B7CFC9DFAD47}"/>
              </a:ext>
            </a:extLst>
          </p:cNvPr>
          <p:cNvSpPr/>
          <p:nvPr/>
        </p:nvSpPr>
        <p:spPr>
          <a:xfrm>
            <a:off x="6466998" y="2581035"/>
            <a:ext cx="1139533" cy="48305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9772E882-2526-0CA6-D6D8-FB888485B209}"/>
              </a:ext>
            </a:extLst>
          </p:cNvPr>
          <p:cNvSpPr/>
          <p:nvPr/>
        </p:nvSpPr>
        <p:spPr>
          <a:xfrm>
            <a:off x="6466998" y="1815441"/>
            <a:ext cx="1139533" cy="48305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D5520C8-0048-A86E-C773-CC6B4C68E458}"/>
              </a:ext>
            </a:extLst>
          </p:cNvPr>
          <p:cNvSpPr/>
          <p:nvPr/>
        </p:nvSpPr>
        <p:spPr>
          <a:xfrm>
            <a:off x="6466998" y="683224"/>
            <a:ext cx="1139533" cy="48305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386EB5-B004-055D-7032-2CADAFE3F92A}"/>
              </a:ext>
            </a:extLst>
          </p:cNvPr>
          <p:cNvSpPr/>
          <p:nvPr/>
        </p:nvSpPr>
        <p:spPr>
          <a:xfrm>
            <a:off x="5036360" y="452552"/>
            <a:ext cx="1360712" cy="11381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D68529-AFC6-A0CD-8F94-502B0F7173D0}"/>
              </a:ext>
            </a:extLst>
          </p:cNvPr>
          <p:cNvSpPr/>
          <p:nvPr/>
        </p:nvSpPr>
        <p:spPr>
          <a:xfrm>
            <a:off x="7667416" y="118278"/>
            <a:ext cx="1360712" cy="350961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BAB071-D760-F476-A347-1139A6034FEA}"/>
              </a:ext>
            </a:extLst>
          </p:cNvPr>
          <p:cNvSpPr/>
          <p:nvPr/>
        </p:nvSpPr>
        <p:spPr>
          <a:xfrm>
            <a:off x="7667416" y="474118"/>
            <a:ext cx="1360712" cy="1138121"/>
          </a:xfrm>
          <a:prstGeom prst="rect">
            <a:avLst/>
          </a:prstGeom>
          <a:noFill/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B6950E-E765-9E9B-F8CD-E7A07CB87999}"/>
              </a:ext>
            </a:extLst>
          </p:cNvPr>
          <p:cNvSpPr/>
          <p:nvPr/>
        </p:nvSpPr>
        <p:spPr>
          <a:xfrm>
            <a:off x="7678201" y="2506973"/>
            <a:ext cx="1360712" cy="559432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EAED75-B978-7AB0-F71A-A34700C256AD}"/>
              </a:ext>
            </a:extLst>
          </p:cNvPr>
          <p:cNvSpPr/>
          <p:nvPr/>
        </p:nvSpPr>
        <p:spPr>
          <a:xfrm>
            <a:off x="7678201" y="1763715"/>
            <a:ext cx="1360712" cy="548650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003F1C-9F12-6AA6-D0F2-0B51973EEA86}"/>
              </a:ext>
            </a:extLst>
          </p:cNvPr>
          <p:cNvSpPr/>
          <p:nvPr/>
        </p:nvSpPr>
        <p:spPr>
          <a:xfrm>
            <a:off x="4977442" y="76560"/>
            <a:ext cx="1466489" cy="441025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1DDE3A-D233-D974-8B81-AD9E4C5C9452}"/>
              </a:ext>
            </a:extLst>
          </p:cNvPr>
          <p:cNvSpPr/>
          <p:nvPr/>
        </p:nvSpPr>
        <p:spPr>
          <a:xfrm>
            <a:off x="487727" y="3688871"/>
            <a:ext cx="1466489" cy="797943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A39349C-3BA8-903B-B385-7E0426E0DFCC}"/>
              </a:ext>
            </a:extLst>
          </p:cNvPr>
          <p:cNvSpPr/>
          <p:nvPr/>
        </p:nvSpPr>
        <p:spPr>
          <a:xfrm>
            <a:off x="7619281" y="54994"/>
            <a:ext cx="1477272" cy="3116292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F4F50-3076-8C50-076B-C812B5D85159}"/>
              </a:ext>
            </a:extLst>
          </p:cNvPr>
          <p:cNvSpPr txBox="1"/>
          <p:nvPr/>
        </p:nvSpPr>
        <p:spPr>
          <a:xfrm>
            <a:off x="1119277" y="1307980"/>
            <a:ext cx="320686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>
                <a:solidFill>
                  <a:schemeClr val="accent3">
                    <a:lumMod val="50000"/>
                  </a:schemeClr>
                </a:solidFill>
              </a:rPr>
              <a:t>Compounding Errors</a:t>
            </a:r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B7C91C-2B07-6EC6-3732-E031213EC38D}"/>
              </a:ext>
            </a:extLst>
          </p:cNvPr>
          <p:cNvCxnSpPr/>
          <p:nvPr/>
        </p:nvCxnSpPr>
        <p:spPr>
          <a:xfrm>
            <a:off x="3060246" y="2495550"/>
            <a:ext cx="288471" cy="1363434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6864CA7-5F5E-A576-7F4C-0B2B4CF35EC1}"/>
              </a:ext>
            </a:extLst>
          </p:cNvPr>
          <p:cNvCxnSpPr>
            <a:cxnSpLocks/>
          </p:cNvCxnSpPr>
          <p:nvPr/>
        </p:nvCxnSpPr>
        <p:spPr>
          <a:xfrm>
            <a:off x="4142014" y="1930854"/>
            <a:ext cx="2186667" cy="23131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524;p20">
            <a:extLst>
              <a:ext uri="{FF2B5EF4-FFF2-40B4-BE49-F238E27FC236}">
                <a16:creationId xmlns:a16="http://schemas.microsoft.com/office/drawing/2014/main" id="{BEF2247E-F7EA-3155-D98E-DCAA8047B369}"/>
              </a:ext>
            </a:extLst>
          </p:cNvPr>
          <p:cNvSpPr txBox="1">
            <a:spLocks/>
          </p:cNvSpPr>
          <p:nvPr/>
        </p:nvSpPr>
        <p:spPr>
          <a:xfrm>
            <a:off x="945696" y="137464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b="1">
                <a:solidFill>
                  <a:schemeClr val="accent1"/>
                </a:solidFill>
                <a:latin typeface="Oswald"/>
                <a:sym typeface="Oswald"/>
              </a:rPr>
              <a:t>Baseline</a:t>
            </a:r>
            <a:endParaRPr lang="en-US" sz="2800" b="1">
              <a:solidFill>
                <a:schemeClr val="accent1"/>
              </a:solidFill>
              <a:latin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041394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9"/>
          <p:cNvSpPr txBox="1">
            <a:spLocks noGrp="1"/>
          </p:cNvSpPr>
          <p:nvPr>
            <p:ph type="title"/>
          </p:nvPr>
        </p:nvSpPr>
        <p:spPr>
          <a:xfrm>
            <a:off x="1019175" y="612694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800"/>
              <a:t>Our Goals</a:t>
            </a:r>
            <a:endParaRPr lang="en-US" sz="2800"/>
          </a:p>
        </p:txBody>
      </p:sp>
      <p:sp>
        <p:nvSpPr>
          <p:cNvPr id="621" name="Google Shape;621;p2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B62F00-CE26-F12F-754C-18987C477C1D}"/>
              </a:ext>
            </a:extLst>
          </p:cNvPr>
          <p:cNvGrpSpPr/>
          <p:nvPr/>
        </p:nvGrpSpPr>
        <p:grpSpPr>
          <a:xfrm>
            <a:off x="172809" y="1972694"/>
            <a:ext cx="3091202" cy="1670092"/>
            <a:chOff x="101372" y="2151288"/>
            <a:chExt cx="3091202" cy="167009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4A61D72-155C-1C31-E4E7-6484CEDF0427}"/>
                </a:ext>
              </a:extLst>
            </p:cNvPr>
            <p:cNvSpPr txBox="1"/>
            <p:nvPr/>
          </p:nvSpPr>
          <p:spPr>
            <a:xfrm>
              <a:off x="101372" y="2151288"/>
              <a:ext cx="3091202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Oswald"/>
                  <a:sym typeface="Oswald"/>
                </a:rPr>
                <a:t>Reduce Error Compounding</a:t>
              </a:r>
              <a:endParaRPr lang="en-US" sz="2000" b="1">
                <a:latin typeface="Oswald"/>
              </a:endParaRPr>
            </a:p>
          </p:txBody>
        </p:sp>
        <p:pic>
          <p:nvPicPr>
            <p:cNvPr id="6" name="Picture 7" descr="A picture containing dark, lit&#10;&#10;Description automatically generated">
              <a:extLst>
                <a:ext uri="{FF2B5EF4-FFF2-40B4-BE49-F238E27FC236}">
                  <a16:creationId xmlns:a16="http://schemas.microsoft.com/office/drawing/2014/main" id="{17D2D594-3086-DDBF-8CE8-FDE259D4E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1020536" y="2758292"/>
              <a:ext cx="1260022" cy="1063088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0E04E4E-D6AE-ED88-9971-4C8B33E94BD6}"/>
              </a:ext>
            </a:extLst>
          </p:cNvPr>
          <p:cNvGrpSpPr/>
          <p:nvPr/>
        </p:nvGrpSpPr>
        <p:grpSpPr>
          <a:xfrm>
            <a:off x="3268436" y="1972355"/>
            <a:ext cx="2498271" cy="1841726"/>
            <a:chOff x="3268436" y="2043792"/>
            <a:chExt cx="2498271" cy="184172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578254-3914-AE20-195E-5DC1EB9586EF}"/>
                </a:ext>
              </a:extLst>
            </p:cNvPr>
            <p:cNvSpPr txBox="1"/>
            <p:nvPr/>
          </p:nvSpPr>
          <p:spPr>
            <a:xfrm>
              <a:off x="3268436" y="2043792"/>
              <a:ext cx="2498271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Oswald"/>
                  <a:sym typeface="Oswald"/>
                </a:rPr>
                <a:t>Confidence Feedback</a:t>
              </a:r>
              <a:endParaRPr lang="en-US" sz="2000" b="1">
                <a:latin typeface="Oswald"/>
              </a:endParaRPr>
            </a:p>
          </p:txBody>
        </p:sp>
        <p:pic>
          <p:nvPicPr>
            <p:cNvPr id="8" name="Picture 9" descr="Icon&#10;&#10;Description automatically generated">
              <a:extLst>
                <a:ext uri="{FF2B5EF4-FFF2-40B4-BE49-F238E27FC236}">
                  <a16:creationId xmlns:a16="http://schemas.microsoft.com/office/drawing/2014/main" id="{D27ADACA-5A7D-7179-A0F1-930C09785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48793" y="2700336"/>
              <a:ext cx="1137558" cy="1185182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43540C7-8792-69BF-0147-F6A37E42EA6F}"/>
              </a:ext>
            </a:extLst>
          </p:cNvPr>
          <p:cNvGrpSpPr/>
          <p:nvPr/>
        </p:nvGrpSpPr>
        <p:grpSpPr>
          <a:xfrm>
            <a:off x="5758986" y="1970994"/>
            <a:ext cx="2672238" cy="1640367"/>
            <a:chOff x="6294767" y="2071007"/>
            <a:chExt cx="2672238" cy="164036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16549AA-6C7A-024C-1586-DE8205D852D4}"/>
                </a:ext>
              </a:extLst>
            </p:cNvPr>
            <p:cNvSpPr txBox="1"/>
            <p:nvPr/>
          </p:nvSpPr>
          <p:spPr>
            <a:xfrm>
              <a:off x="6391275" y="2071007"/>
              <a:ext cx="2498271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Oswald"/>
                  <a:sym typeface="Oswald"/>
                </a:rPr>
                <a:t>Improve Translation</a:t>
              </a:r>
              <a:endParaRPr lang="en-US" sz="2000" b="1">
                <a:latin typeface="Oswald"/>
              </a:endParaRPr>
            </a:p>
          </p:txBody>
        </p:sp>
        <p:sp>
          <p:nvSpPr>
            <p:cNvPr id="5" name="Arrow: Left-Right 4">
              <a:extLst>
                <a:ext uri="{FF2B5EF4-FFF2-40B4-BE49-F238E27FC236}">
                  <a16:creationId xmlns:a16="http://schemas.microsoft.com/office/drawing/2014/main" id="{513F5DA3-4934-1AC6-1BFD-0126B1E26701}"/>
                </a:ext>
              </a:extLst>
            </p:cNvPr>
            <p:cNvSpPr/>
            <p:nvPr/>
          </p:nvSpPr>
          <p:spPr>
            <a:xfrm>
              <a:off x="7243245" y="3125450"/>
              <a:ext cx="796018" cy="394607"/>
            </a:xfrm>
            <a:prstGeom prst="leftRight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511" descr="Logo, company name&#10;&#10;Description automatically generated">
              <a:extLst>
                <a:ext uri="{FF2B5EF4-FFF2-40B4-BE49-F238E27FC236}">
                  <a16:creationId xmlns:a16="http://schemas.microsoft.com/office/drawing/2014/main" id="{EAE040D4-6B91-4E08-814F-871C9AD0F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94767" y="2944327"/>
              <a:ext cx="864080" cy="756249"/>
            </a:xfrm>
            <a:prstGeom prst="rect">
              <a:avLst/>
            </a:prstGeom>
          </p:spPr>
        </p:pic>
        <p:pic>
          <p:nvPicPr>
            <p:cNvPr id="11" name="Picture 20">
              <a:extLst>
                <a:ext uri="{FF2B5EF4-FFF2-40B4-BE49-F238E27FC236}">
                  <a16:creationId xmlns:a16="http://schemas.microsoft.com/office/drawing/2014/main" id="{9D4AC667-8234-A082-F1B7-7DC7C48C3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34592" y="2871727"/>
              <a:ext cx="832413" cy="8396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5884827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797</Words>
  <Application>Microsoft Office PowerPoint</Application>
  <PresentationFormat>On-screen Show (16:9)</PresentationFormat>
  <Paragraphs>411</Paragraphs>
  <Slides>30</Slides>
  <Notes>30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Source Sans Pro</vt:lpstr>
      <vt:lpstr>Oswald</vt:lpstr>
      <vt:lpstr>Quince template</vt:lpstr>
      <vt:lpstr>  NoLIT No(t as much) Loss in Translation   </vt:lpstr>
      <vt:lpstr>The Problem</vt:lpstr>
      <vt:lpstr>The Problem</vt:lpstr>
      <vt:lpstr>Baseline</vt:lpstr>
      <vt:lpstr>PowerPoint Presentation</vt:lpstr>
      <vt:lpstr>PowerPoint Presentation</vt:lpstr>
      <vt:lpstr>PowerPoint Presentation</vt:lpstr>
      <vt:lpstr>PowerPoint Presentation</vt:lpstr>
      <vt:lpstr>Our Goals</vt:lpstr>
      <vt:lpstr>NoLIT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Improve Translation</vt:lpstr>
      <vt:lpstr>Improve Translation</vt:lpstr>
      <vt:lpstr>Benefits of our Approach</vt:lpstr>
      <vt:lpstr>Biggest Benefits</vt:lpstr>
      <vt:lpstr>10.000s of sentence pairs</vt:lpstr>
      <vt:lpstr>EXTRA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YOUR PRESENTATION TITLE</dc:title>
  <dc:creator>fzogaj</dc:creator>
  <cp:lastModifiedBy>Fatjon Zogaj</cp:lastModifiedBy>
  <cp:revision>8</cp:revision>
  <dcterms:modified xsi:type="dcterms:W3CDTF">2022-05-16T10:36:29Z</dcterms:modified>
</cp:coreProperties>
</file>