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3" r:id="rId3"/>
    <p:sldId id="292" r:id="rId4"/>
    <p:sldId id="271" r:id="rId5"/>
    <p:sldId id="277" r:id="rId6"/>
    <p:sldId id="274" r:id="rId7"/>
    <p:sldId id="275" r:id="rId8"/>
    <p:sldId id="276" r:id="rId9"/>
    <p:sldId id="278" r:id="rId10"/>
    <p:sldId id="279" r:id="rId11"/>
    <p:sldId id="280" r:id="rId12"/>
    <p:sldId id="287" r:id="rId13"/>
    <p:sldId id="281" r:id="rId14"/>
    <p:sldId id="283" r:id="rId15"/>
    <p:sldId id="284" r:id="rId16"/>
    <p:sldId id="285" r:id="rId17"/>
    <p:sldId id="290" r:id="rId18"/>
    <p:sldId id="286" r:id="rId19"/>
    <p:sldId id="288" r:id="rId20"/>
    <p:sldId id="291" r:id="rId21"/>
    <p:sldId id="273" r:id="rId22"/>
    <p:sldId id="267" r:id="rId23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748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pos="6000" userDrawn="1">
          <p15:clr>
            <a:srgbClr val="A4A3A4"/>
          </p15:clr>
        </p15:guide>
        <p15:guide id="7" orient="horz" pos="576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orient="horz" pos="255" userDrawn="1">
          <p15:clr>
            <a:srgbClr val="A4A3A4"/>
          </p15:clr>
        </p15:guide>
        <p15:guide id="10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439"/>
    <a:srgbClr val="000000"/>
    <a:srgbClr val="6F6F6F"/>
    <a:srgbClr val="37FFFF"/>
    <a:srgbClr val="F15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9" autoAdjust="0"/>
    <p:restoredTop sz="85200" autoAdjust="0"/>
  </p:normalViewPr>
  <p:slideViewPr>
    <p:cSldViewPr snapToGrid="0" showGuides="1">
      <p:cViewPr varScale="1">
        <p:scale>
          <a:sx n="98" d="100"/>
          <a:sy n="98" d="100"/>
        </p:scale>
        <p:origin x="1944" y="84"/>
      </p:cViewPr>
      <p:guideLst>
        <p:guide orient="horz" pos="3748"/>
        <p:guide orient="horz" pos="1026"/>
        <p:guide pos="6000"/>
        <p:guide orient="horz" pos="576"/>
        <p:guide pos="240"/>
        <p:guide orient="horz" pos="255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1" d="100"/>
          <a:sy n="111" d="100"/>
        </p:scale>
        <p:origin x="-5166" y="-7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2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z="1000" b="1" smtClean="0"/>
              <a:t>Präsentationstitel, Datum und Autor über -&gt; Header &amp; Footer einfügen</a:t>
            </a:r>
            <a:endParaRPr lang="de-DE" sz="1000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0" y="9430306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r>
              <a:rPr lang="de-DE" sz="800" smtClean="0"/>
              <a:t>(c) msg, tt.mm.20jj</a:t>
            </a:r>
            <a:endParaRPr lang="de-DE" sz="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182977"/>
            <a:ext cx="6797675" cy="2572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 smtClean="0"/>
              <a:t>Autor / Referent</a:t>
            </a:r>
            <a:endParaRPr lang="de-DE" sz="1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2028-3979-6647-9A71-4C9AB7B7838A}" type="slidenum">
              <a:rPr lang="de-DE" sz="800" smtClean="0"/>
              <a:t>‹#›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5847282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2709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 b="1"/>
            </a:lvl1pPr>
          </a:lstStyle>
          <a:p>
            <a:r>
              <a:rPr lang="de-DE" smtClean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0" y="942858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32341" y="930583"/>
            <a:ext cx="5732992" cy="3971308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524933" y="5139266"/>
            <a:ext cx="5748867" cy="395393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82982"/>
            <a:ext cx="6797675" cy="2572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mtClean="0"/>
              <a:t>Autor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1AA78027-27C9-475A-B317-673982703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3692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71450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7188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42925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223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001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dirty="0" smtClean="0"/>
              <a:t>Präsentationstitel, Datum und Autor über -&gt; Header &amp; </a:t>
            </a:r>
            <a:r>
              <a:rPr lang="de-DE" dirty="0" err="1" smtClean="0"/>
              <a:t>Footer</a:t>
            </a:r>
            <a:r>
              <a:rPr lang="de-DE" dirty="0" smtClean="0"/>
              <a:t> einfügen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dirty="0" smtClean="0"/>
              <a:t>(c) </a:t>
            </a:r>
            <a:r>
              <a:rPr lang="de-DE" dirty="0" err="1" smtClean="0"/>
              <a:t>msg</a:t>
            </a:r>
            <a:r>
              <a:rPr lang="de-DE" dirty="0" smtClean="0"/>
              <a:t>, tt.mm.20jj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Autor / Referent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6659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29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04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07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43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0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Servlets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! </a:t>
            </a:r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requests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on a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in JEE?</a:t>
            </a:r>
          </a:p>
          <a:p>
            <a:endParaRPr lang="de-DE" dirty="0" smtClean="0"/>
          </a:p>
          <a:p>
            <a:r>
              <a:rPr lang="de-DE" dirty="0" smtClean="0"/>
              <a:t>Browser </a:t>
            </a:r>
            <a:r>
              <a:rPr lang="de-DE" dirty="0" err="1" smtClean="0"/>
              <a:t>launches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endParaRPr lang="de-DE" dirty="0" smtClean="0"/>
          </a:p>
          <a:p>
            <a:pPr lvl="1"/>
            <a:r>
              <a:rPr lang="de-DE" dirty="0" smtClean="0"/>
              <a:t>Values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gathered</a:t>
            </a:r>
            <a:r>
              <a:rPr lang="de-DE" baseline="0" dirty="0" smtClean="0"/>
              <a:t> in a Form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packed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body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automatically</a:t>
            </a:r>
            <a:endParaRPr lang="de-DE" baseline="0" dirty="0" smtClean="0"/>
          </a:p>
          <a:p>
            <a:pPr lvl="1"/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also </a:t>
            </a:r>
            <a:r>
              <a:rPr lang="de-DE" baseline="0" dirty="0" err="1" smtClean="0"/>
              <a:t>appear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URL</a:t>
            </a:r>
          </a:p>
          <a:p>
            <a:pPr lvl="1"/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true</a:t>
            </a:r>
            <a:endParaRPr lang="de-DE" baseline="0" dirty="0" smtClean="0"/>
          </a:p>
          <a:p>
            <a:pPr lvl="1"/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also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requests</a:t>
            </a:r>
            <a:r>
              <a:rPr lang="de-DE" baseline="0" dirty="0" smtClean="0"/>
              <a:t> like </a:t>
            </a:r>
            <a:r>
              <a:rPr lang="de-DE" baseline="0" dirty="0" err="1" smtClean="0"/>
              <a:t>these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manually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sent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browser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Java,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tools</a:t>
            </a:r>
            <a:r>
              <a:rPr lang="de-DE" baseline="0" dirty="0" smtClean="0"/>
              <a:t>)</a:t>
            </a:r>
          </a:p>
          <a:p>
            <a:pPr lvl="1"/>
            <a:r>
              <a:rPr lang="de-DE" baseline="0" dirty="0" smtClean="0"/>
              <a:t>Request Header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also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parameters</a:t>
            </a:r>
            <a:endParaRPr lang="de-DE" baseline="0" dirty="0" smtClean="0"/>
          </a:p>
          <a:p>
            <a:pPr lvl="1"/>
            <a:endParaRPr lang="de-DE" baseline="0" dirty="0" smtClean="0"/>
          </a:p>
          <a:p>
            <a:pPr lvl="0"/>
            <a:r>
              <a:rPr lang="de-DE" baseline="0" dirty="0" err="1" smtClean="0"/>
              <a:t>WebContainer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catches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finds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appropiate</a:t>
            </a:r>
            <a:r>
              <a:rPr lang="de-DE" baseline="0" dirty="0" smtClean="0"/>
              <a:t> Servlet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handle </a:t>
            </a:r>
            <a:r>
              <a:rPr lang="de-DE" baseline="0" dirty="0" err="1" smtClean="0"/>
              <a:t>it</a:t>
            </a:r>
            <a:endParaRPr lang="de-DE" baseline="0" dirty="0" smtClean="0"/>
          </a:p>
          <a:p>
            <a:pPr lvl="1"/>
            <a:r>
              <a:rPr lang="de-DE" baseline="0" dirty="0" smtClean="0"/>
              <a:t>Checks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url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rules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declared</a:t>
            </a:r>
            <a:r>
              <a:rPr lang="de-DE" baseline="0" dirty="0" smtClean="0"/>
              <a:t> in web.xml</a:t>
            </a:r>
          </a:p>
          <a:p>
            <a:pPr lvl="1"/>
            <a:r>
              <a:rPr lang="de-DE" baseline="0" dirty="0" smtClean="0"/>
              <a:t>Sends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on ist </a:t>
            </a:r>
            <a:r>
              <a:rPr lang="de-DE" baseline="0" dirty="0" err="1" smtClean="0"/>
              <a:t>way</a:t>
            </a:r>
            <a:endParaRPr lang="de-DE" baseline="0" dirty="0" smtClean="0"/>
          </a:p>
          <a:p>
            <a:pPr lvl="1"/>
            <a:r>
              <a:rPr lang="de-DE" baseline="0" dirty="0" smtClean="0"/>
              <a:t>Spoiler: JSF will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single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servlet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catches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requests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routs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internally</a:t>
            </a:r>
            <a:endParaRPr lang="de-DE" baseline="0" dirty="0" smtClean="0"/>
          </a:p>
          <a:p>
            <a:pPr lvl="1"/>
            <a:endParaRPr lang="de-DE" baseline="0" dirty="0" smtClean="0"/>
          </a:p>
          <a:p>
            <a:pPr lvl="0"/>
            <a:r>
              <a:rPr lang="de-DE" baseline="0" dirty="0" smtClean="0"/>
              <a:t>Servlet </a:t>
            </a:r>
            <a:r>
              <a:rPr lang="de-DE" baseline="0" dirty="0" err="1" smtClean="0"/>
              <a:t>gets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</a:t>
            </a:r>
            <a:endParaRPr lang="de-DE" baseline="0" dirty="0" smtClean="0"/>
          </a:p>
          <a:p>
            <a:pPr lvl="1"/>
            <a:r>
              <a:rPr lang="de-DE" baseline="0" dirty="0" err="1" smtClean="0"/>
              <a:t>doGet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doPost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called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httpRequest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httpResponse</a:t>
            </a:r>
            <a:endParaRPr lang="de-DE" baseline="0" dirty="0" smtClean="0"/>
          </a:p>
          <a:p>
            <a:pPr lvl="2"/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entire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parameter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 in a </a:t>
            </a:r>
            <a:r>
              <a:rPr lang="de-DE" baseline="0" dirty="0" err="1" smtClean="0"/>
              <a:t>single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key-value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Map</a:t>
            </a:r>
            <a:endParaRPr lang="de-DE" baseline="0" dirty="0" smtClean="0"/>
          </a:p>
          <a:p>
            <a:pPr lvl="3"/>
            <a:r>
              <a:rPr lang="de-DE" baseline="0" dirty="0" smtClean="0"/>
              <a:t>Irrelevant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sent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GET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POST</a:t>
            </a:r>
          </a:p>
          <a:p>
            <a:pPr lvl="2"/>
            <a:r>
              <a:rPr lang="de-DE" baseline="0" dirty="0" err="1" smtClean="0"/>
              <a:t>You</a:t>
            </a:r>
            <a:r>
              <a:rPr lang="de-DE" baseline="0" dirty="0" smtClean="0"/>
              <a:t> also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parameters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maybe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though</a:t>
            </a:r>
            <a:r>
              <a:rPr lang="de-DE" baseline="0" dirty="0" smtClean="0"/>
              <a:t> at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point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ignore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endParaRPr lang="de-DE" baseline="0" dirty="0" smtClean="0"/>
          </a:p>
          <a:p>
            <a:pPr lvl="1"/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response</a:t>
            </a:r>
            <a:endParaRPr lang="de-DE" baseline="0" dirty="0" smtClean="0"/>
          </a:p>
          <a:p>
            <a:pPr lvl="2"/>
            <a:r>
              <a:rPr lang="de-DE" baseline="0" dirty="0" err="1" smtClean="0"/>
              <a:t>Usually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html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a .</a:t>
            </a:r>
            <a:r>
              <a:rPr lang="de-DE" baseline="0" dirty="0" err="1" smtClean="0"/>
              <a:t>jsp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endParaRPr lang="de-DE" baseline="0" dirty="0" smtClean="0"/>
          </a:p>
          <a:p>
            <a:pPr lvl="2"/>
            <a:r>
              <a:rPr lang="de-DE" baseline="0" dirty="0" smtClean="0"/>
              <a:t>Can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anything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client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understand</a:t>
            </a:r>
            <a:endParaRPr lang="de-DE" baseline="0" dirty="0" smtClean="0"/>
          </a:p>
          <a:p>
            <a:pPr lvl="1"/>
            <a:endParaRPr lang="de-DE" baseline="0" dirty="0" smtClean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0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Basic web </a:t>
            </a:r>
            <a:r>
              <a:rPr lang="de-DE" dirty="0" err="1" smtClean="0"/>
              <a:t>projects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Servlets + .</a:t>
            </a:r>
            <a:r>
              <a:rPr lang="de-DE" dirty="0" err="1" smtClean="0"/>
              <a:t>jsp</a:t>
            </a:r>
            <a:r>
              <a:rPr lang="de-DE" dirty="0" smtClean="0"/>
              <a:t>-s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jdbc</a:t>
            </a:r>
            <a:r>
              <a:rPr lang="de-DE" baseline="0" dirty="0" smtClean="0"/>
              <a:t> for backend</a:t>
            </a:r>
          </a:p>
          <a:p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improvement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Hibernate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JPA for backend</a:t>
            </a:r>
          </a:p>
          <a:p>
            <a:r>
              <a:rPr lang="de-DE" baseline="0" dirty="0" err="1" smtClean="0"/>
              <a:t>Another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adding</a:t>
            </a:r>
            <a:r>
              <a:rPr lang="de-DE" baseline="0" dirty="0" smtClean="0"/>
              <a:t> EJBs for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logic</a:t>
            </a:r>
            <a:endParaRPr lang="de-DE" baseline="0" dirty="0" smtClean="0"/>
          </a:p>
          <a:p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finally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adding</a:t>
            </a:r>
            <a:r>
              <a:rPr lang="de-DE" baseline="0" dirty="0" smtClean="0"/>
              <a:t> JSF for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Web </a:t>
            </a:r>
            <a:r>
              <a:rPr lang="de-DE" baseline="0" dirty="0" err="1" smtClean="0"/>
              <a:t>part</a:t>
            </a:r>
            <a:r>
              <a:rPr lang="de-DE" baseline="0" dirty="0" smtClean="0"/>
              <a:t>, just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lives</a:t>
            </a:r>
            <a:r>
              <a:rPr lang="de-DE" baseline="0" dirty="0" smtClean="0"/>
              <a:t> simpler.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JSF </a:t>
            </a:r>
            <a:r>
              <a:rPr lang="de-DE" baseline="0" dirty="0" err="1" smtClean="0"/>
              <a:t>basically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reduces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complexity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saves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writing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stuff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similarly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JDBC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JPA </a:t>
            </a:r>
            <a:r>
              <a:rPr lang="de-DE" baseline="0" dirty="0" err="1" smtClean="0"/>
              <a:t>makes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managing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entities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easier</a:t>
            </a:r>
            <a:endParaRPr lang="de-DE" baseline="0" dirty="0" smtClean="0"/>
          </a:p>
          <a:p>
            <a:r>
              <a:rPr lang="de-DE" baseline="0" dirty="0" smtClean="0"/>
              <a:t>For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imagine</a:t>
            </a:r>
            <a:r>
              <a:rPr lang="de-DE" baseline="0" dirty="0" smtClean="0"/>
              <a:t> a simple </a:t>
            </a:r>
            <a:r>
              <a:rPr lang="de-DE" baseline="0" dirty="0" err="1" smtClean="0"/>
              <a:t>request</a:t>
            </a:r>
            <a:r>
              <a:rPr lang="de-DE" baseline="0" dirty="0" smtClean="0"/>
              <a:t>: simple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screens</a:t>
            </a:r>
            <a:r>
              <a:rPr lang="de-DE" baseline="0" dirty="0" smtClean="0"/>
              <a:t>:</a:t>
            </a:r>
          </a:p>
          <a:p>
            <a:pPr lvl="1"/>
            <a:r>
              <a:rPr lang="de-DE" baseline="0" dirty="0" smtClean="0"/>
              <a:t>Login</a:t>
            </a:r>
          </a:p>
          <a:p>
            <a:pPr lvl="2"/>
            <a:r>
              <a:rPr lang="de-DE" baseline="0" dirty="0" smtClean="0"/>
              <a:t>Username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password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fields</a:t>
            </a:r>
            <a:endParaRPr lang="de-DE" baseline="0" dirty="0" smtClean="0"/>
          </a:p>
          <a:p>
            <a:pPr lvl="2"/>
            <a:r>
              <a:rPr lang="de-DE" baseline="0" dirty="0" smtClean="0"/>
              <a:t>I18n</a:t>
            </a:r>
          </a:p>
          <a:p>
            <a:pPr lvl="2"/>
            <a:r>
              <a:rPr lang="de-DE" baseline="0" dirty="0" smtClean="0"/>
              <a:t>Input </a:t>
            </a:r>
            <a:r>
              <a:rPr lang="de-DE" baseline="0" dirty="0" err="1" smtClean="0"/>
              <a:t>validation</a:t>
            </a:r>
            <a:endParaRPr lang="de-DE" baseline="0" dirty="0" smtClean="0"/>
          </a:p>
          <a:p>
            <a:pPr lvl="2"/>
            <a:r>
              <a:rPr lang="de-DE" baseline="0" dirty="0" smtClean="0"/>
              <a:t>Error </a:t>
            </a:r>
            <a:r>
              <a:rPr lang="de-DE" baseline="0" dirty="0" err="1" smtClean="0"/>
              <a:t>handling</a:t>
            </a:r>
            <a:endParaRPr lang="de-DE" baseline="0" dirty="0" smtClean="0"/>
          </a:p>
          <a:p>
            <a:pPr lvl="2"/>
            <a:r>
              <a:rPr lang="de-DE" baseline="0" dirty="0" smtClean="0"/>
              <a:t>Session </a:t>
            </a:r>
            <a:r>
              <a:rPr lang="de-DE" baseline="0" dirty="0" err="1" smtClean="0"/>
              <a:t>handling</a:t>
            </a:r>
            <a:endParaRPr lang="de-DE" baseline="0" dirty="0" smtClean="0"/>
          </a:p>
          <a:p>
            <a:pPr lvl="1"/>
            <a:r>
              <a:rPr lang="de-DE" baseline="0" dirty="0" smtClean="0"/>
              <a:t>Main</a:t>
            </a:r>
          </a:p>
          <a:p>
            <a:pPr lvl="2"/>
            <a:r>
              <a:rPr lang="de-DE" baseline="0" dirty="0" smtClean="0"/>
              <a:t>Rich </a:t>
            </a:r>
            <a:r>
              <a:rPr lang="de-DE" baseline="0" dirty="0" err="1" smtClean="0"/>
              <a:t>text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edditor</a:t>
            </a:r>
            <a:endParaRPr lang="de-DE" baseline="0" dirty="0" smtClean="0"/>
          </a:p>
          <a:p>
            <a:pPr lvl="2"/>
            <a:r>
              <a:rPr lang="de-DE" baseline="0" dirty="0" err="1" smtClean="0"/>
              <a:t>Logout</a:t>
            </a:r>
            <a:endParaRPr lang="de-DE" baseline="0" dirty="0" smtClean="0"/>
          </a:p>
          <a:p>
            <a:pPr lvl="0"/>
            <a:r>
              <a:rPr lang="de-DE" baseline="0" dirty="0" err="1" smtClean="0"/>
              <a:t>We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much</a:t>
            </a:r>
            <a:r>
              <a:rPr lang="de-DE" baseline="0" dirty="0" smtClean="0"/>
              <a:t> simpler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JSF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PrimeFaces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compared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just Servlets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.</a:t>
            </a:r>
            <a:r>
              <a:rPr lang="de-DE" baseline="0" dirty="0" err="1" smtClean="0"/>
              <a:t>jsp</a:t>
            </a:r>
            <a:r>
              <a:rPr lang="de-DE" baseline="0" dirty="0" smtClean="0"/>
              <a:t>-s</a:t>
            </a:r>
          </a:p>
          <a:p>
            <a:pPr marL="371475" lvl="2" indent="0"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9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Just a quick </a:t>
            </a:r>
            <a:r>
              <a:rPr lang="de-DE" dirty="0" err="1" smtClean="0"/>
              <a:t>recap</a:t>
            </a:r>
            <a:r>
              <a:rPr lang="de-DE" dirty="0" smtClean="0"/>
              <a:t>,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r>
              <a:rPr lang="de-DE" dirty="0" smtClean="0"/>
              <a:t> </a:t>
            </a:r>
            <a:r>
              <a:rPr lang="de-DE" dirty="0" err="1" smtClean="0"/>
              <a:t>progression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capabilities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technologies</a:t>
            </a:r>
            <a:endParaRPr lang="de-DE" baseline="0" dirty="0" smtClean="0"/>
          </a:p>
          <a:p>
            <a:r>
              <a:rPr lang="de-DE" baseline="0" dirty="0" smtClean="0"/>
              <a:t>I </a:t>
            </a:r>
            <a:r>
              <a:rPr lang="de-DE" baseline="0" dirty="0" err="1" smtClean="0"/>
              <a:t>always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each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,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Servlet -&gt; JSP -&gt; JSF</a:t>
            </a:r>
          </a:p>
          <a:p>
            <a:pPr lvl="1"/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understand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complex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ones</a:t>
            </a:r>
            <a:r>
              <a:rPr lang="de-DE" baseline="0" dirty="0" smtClean="0"/>
              <a:t> bevor </a:t>
            </a:r>
            <a:r>
              <a:rPr lang="de-DE" baseline="0" dirty="0" err="1" smtClean="0"/>
              <a:t>knowing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others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well</a:t>
            </a:r>
            <a:endParaRPr lang="de-DE" baseline="0" dirty="0" smtClean="0"/>
          </a:p>
          <a:p>
            <a:pPr lvl="0"/>
            <a:r>
              <a:rPr lang="de-DE" baseline="0" dirty="0" smtClean="0"/>
              <a:t>Even JSF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servlet</a:t>
            </a:r>
            <a:r>
              <a:rPr lang="de-DE" baseline="0" dirty="0" smtClean="0"/>
              <a:t> at ist </a:t>
            </a:r>
            <a:r>
              <a:rPr lang="de-DE" baseline="0" dirty="0" err="1" smtClean="0"/>
              <a:t>core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declared</a:t>
            </a:r>
            <a:r>
              <a:rPr lang="de-DE" baseline="0" dirty="0" smtClean="0"/>
              <a:t> in web.xml…</a:t>
            </a:r>
          </a:p>
          <a:p>
            <a:pPr lvl="0"/>
            <a:endParaRPr lang="de-DE" baseline="0" dirty="0" smtClean="0"/>
          </a:p>
          <a:p>
            <a:pPr lvl="0"/>
            <a:r>
              <a:rPr lang="de-DE" baseline="0" dirty="0" smtClean="0"/>
              <a:t>Servlet</a:t>
            </a:r>
          </a:p>
          <a:p>
            <a:pPr lvl="1"/>
            <a:r>
              <a:rPr lang="de-DE" baseline="0" dirty="0" smtClean="0"/>
              <a:t>Basic </a:t>
            </a:r>
            <a:r>
              <a:rPr lang="de-DE" baseline="0" dirty="0" err="1" smtClean="0"/>
              <a:t>building</a:t>
            </a:r>
            <a:r>
              <a:rPr lang="de-DE" baseline="0" dirty="0" smtClean="0"/>
              <a:t> block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java</a:t>
            </a:r>
            <a:r>
              <a:rPr lang="de-DE" baseline="0" dirty="0" smtClean="0"/>
              <a:t> web</a:t>
            </a:r>
          </a:p>
          <a:p>
            <a:pPr lvl="1"/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2 </a:t>
            </a:r>
            <a:r>
              <a:rPr lang="de-DE" baseline="0" dirty="0" err="1" smtClean="0"/>
              <a:t>most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important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methods</a:t>
            </a:r>
            <a:endParaRPr lang="de-DE" baseline="0" dirty="0" smtClean="0"/>
          </a:p>
          <a:p>
            <a:pPr lvl="1"/>
            <a:r>
              <a:rPr lang="de-DE" dirty="0" smtClean="0"/>
              <a:t>Needs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declared</a:t>
            </a:r>
            <a:r>
              <a:rPr lang="de-DE" dirty="0" smtClean="0"/>
              <a:t> in web.xml, so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container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knows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endParaRPr lang="de-DE" baseline="0" dirty="0" smtClean="0"/>
          </a:p>
          <a:p>
            <a:pPr lvl="1"/>
            <a:r>
              <a:rPr lang="de-DE" baseline="0" dirty="0" err="1" smtClean="0"/>
              <a:t>Stays</a:t>
            </a:r>
            <a:r>
              <a:rPr lang="de-DE" baseline="0" dirty="0" smtClean="0"/>
              <a:t> at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webapp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directly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endParaRPr lang="de-DE" baseline="0" dirty="0" smtClean="0"/>
          </a:p>
          <a:p>
            <a:pPr marL="185738" lvl="1" indent="0">
              <a:buNone/>
            </a:pPr>
            <a:r>
              <a:rPr lang="de-DE" baseline="0" dirty="0" smtClean="0"/>
              <a:t>	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de-DE" baseline="0" dirty="0" smtClean="0"/>
              <a:t>JSP</a:t>
            </a:r>
          </a:p>
          <a:p>
            <a:pPr marL="357188" lvl="1" indent="-171450">
              <a:buFont typeface="Wingdings" panose="05000000000000000000" pitchFamily="2" charset="2"/>
              <a:buChar char="§"/>
            </a:pP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, but still a </a:t>
            </a:r>
            <a:r>
              <a:rPr lang="de-DE" baseline="0" dirty="0" err="1" smtClean="0"/>
              <a:t>servlet</a:t>
            </a:r>
            <a:r>
              <a:rPr lang="de-DE" baseline="0" dirty="0" smtClean="0"/>
              <a:t> at </a:t>
            </a:r>
            <a:r>
              <a:rPr lang="de-DE" baseline="0" dirty="0" err="1" smtClean="0"/>
              <a:t>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</a:t>
            </a:r>
            <a:endParaRPr lang="de-DE" baseline="0" dirty="0" smtClean="0"/>
          </a:p>
          <a:p>
            <a:pPr marL="357188" lvl="1" indent="-171450">
              <a:buFont typeface="Wingdings" panose="05000000000000000000" pitchFamily="2" charset="2"/>
              <a:buChar char="§"/>
            </a:pPr>
            <a:r>
              <a:rPr lang="de-DE" baseline="0" dirty="0" err="1" smtClean="0"/>
              <a:t>Makes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writing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markup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easier</a:t>
            </a:r>
            <a:endParaRPr lang="de-DE" baseline="0" dirty="0" smtClean="0"/>
          </a:p>
          <a:p>
            <a:pPr marL="357188" lvl="1" indent="-171450">
              <a:buFont typeface="Wingdings" panose="05000000000000000000" pitchFamily="2" charset="2"/>
              <a:buChar char="§"/>
            </a:pPr>
            <a:endParaRPr lang="de-DE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de-DE" baseline="0" dirty="0" smtClean="0"/>
              <a:t>JSF</a:t>
            </a:r>
          </a:p>
          <a:p>
            <a:pPr marL="357188" lvl="1" indent="-171450">
              <a:buFont typeface="Wingdings" panose="05000000000000000000" pitchFamily="2" charset="2"/>
              <a:buChar char="§"/>
            </a:pPr>
            <a:r>
              <a:rPr lang="de-DE" baseline="0" dirty="0" smtClean="0"/>
              <a:t>The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presentation</a:t>
            </a:r>
            <a:endParaRPr lang="de-DE" baseline="0" dirty="0" smtClean="0"/>
          </a:p>
          <a:p>
            <a:pPr marL="357188" lvl="1" indent="-171450">
              <a:buFont typeface="Wingdings" panose="05000000000000000000" pitchFamily="2" charset="2"/>
              <a:buChar char="§"/>
            </a:pPr>
            <a:r>
              <a:rPr lang="de-DE" baseline="0" dirty="0" err="1" smtClean="0"/>
              <a:t>Makes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life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easier</a:t>
            </a:r>
            <a:endParaRPr lang="de-DE" baseline="0" dirty="0" smtClean="0"/>
          </a:p>
          <a:p>
            <a:pPr marL="357188" lvl="1" indent="-171450">
              <a:buFont typeface="Wingdings" panose="05000000000000000000" pitchFamily="2" charset="2"/>
              <a:buChar char="§"/>
            </a:pPr>
            <a:endParaRPr lang="de-DE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1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Basic Request </a:t>
            </a:r>
            <a:r>
              <a:rPr lang="de-DE" dirty="0" err="1" smtClean="0"/>
              <a:t>Lifecicle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Browser </a:t>
            </a:r>
            <a:r>
              <a:rPr lang="de-DE" dirty="0" err="1" smtClean="0"/>
              <a:t>launches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endParaRPr lang="de-DE" dirty="0" smtClean="0"/>
          </a:p>
          <a:p>
            <a:pPr lvl="1"/>
            <a:r>
              <a:rPr lang="de-DE" dirty="0" smtClean="0"/>
              <a:t>Values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gathered</a:t>
            </a:r>
            <a:r>
              <a:rPr lang="de-DE" baseline="0" dirty="0" smtClean="0"/>
              <a:t> in a Form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packed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body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automatically</a:t>
            </a:r>
            <a:endParaRPr lang="de-DE" baseline="0" dirty="0" smtClean="0"/>
          </a:p>
          <a:p>
            <a:pPr lvl="1"/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also </a:t>
            </a:r>
            <a:r>
              <a:rPr lang="de-DE" baseline="0" dirty="0" err="1" smtClean="0"/>
              <a:t>appear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URL</a:t>
            </a:r>
          </a:p>
          <a:p>
            <a:pPr lvl="1"/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true</a:t>
            </a:r>
            <a:endParaRPr lang="de-DE" baseline="0" dirty="0" smtClean="0"/>
          </a:p>
          <a:p>
            <a:pPr lvl="1"/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also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requests</a:t>
            </a:r>
            <a:r>
              <a:rPr lang="de-DE" baseline="0" dirty="0" smtClean="0"/>
              <a:t> like </a:t>
            </a:r>
            <a:r>
              <a:rPr lang="de-DE" baseline="0" dirty="0" err="1" smtClean="0"/>
              <a:t>these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manually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sent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browser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Java,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tools</a:t>
            </a:r>
            <a:r>
              <a:rPr lang="de-DE" baseline="0" dirty="0" smtClean="0"/>
              <a:t>)</a:t>
            </a:r>
          </a:p>
          <a:p>
            <a:pPr lvl="1"/>
            <a:endParaRPr lang="de-DE" baseline="0" dirty="0" smtClean="0"/>
          </a:p>
          <a:p>
            <a:pPr lvl="0"/>
            <a:r>
              <a:rPr lang="de-DE" baseline="0" dirty="0" err="1" smtClean="0"/>
              <a:t>WebContainer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catches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finds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appropiate</a:t>
            </a:r>
            <a:r>
              <a:rPr lang="de-DE" baseline="0" dirty="0" smtClean="0"/>
              <a:t> Servlet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handle </a:t>
            </a:r>
            <a:r>
              <a:rPr lang="de-DE" baseline="0" dirty="0" err="1" smtClean="0"/>
              <a:t>it</a:t>
            </a:r>
            <a:endParaRPr lang="de-DE" baseline="0" dirty="0" smtClean="0"/>
          </a:p>
          <a:p>
            <a:pPr lvl="1"/>
            <a:r>
              <a:rPr lang="de-DE" baseline="0" dirty="0" smtClean="0"/>
              <a:t>Checks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url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rules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declared</a:t>
            </a:r>
            <a:r>
              <a:rPr lang="de-DE" baseline="0" dirty="0" smtClean="0"/>
              <a:t> in web.xml</a:t>
            </a:r>
          </a:p>
          <a:p>
            <a:pPr lvl="1"/>
            <a:r>
              <a:rPr lang="de-DE" baseline="0" dirty="0" smtClean="0"/>
              <a:t>Sends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on ist </a:t>
            </a:r>
            <a:r>
              <a:rPr lang="de-DE" baseline="0" dirty="0" err="1" smtClean="0"/>
              <a:t>way</a:t>
            </a:r>
            <a:endParaRPr lang="de-DE" baseline="0" dirty="0" smtClean="0"/>
          </a:p>
          <a:p>
            <a:pPr lvl="1"/>
            <a:r>
              <a:rPr lang="de-DE" baseline="0" dirty="0" smtClean="0"/>
              <a:t>JSF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single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servlet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catches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requests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routs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internally</a:t>
            </a:r>
            <a:endParaRPr lang="de-DE" baseline="0" dirty="0" smtClean="0"/>
          </a:p>
          <a:p>
            <a:pPr lvl="1"/>
            <a:endParaRPr lang="de-DE" baseline="0" dirty="0" smtClean="0"/>
          </a:p>
          <a:p>
            <a:pPr lvl="0"/>
            <a:r>
              <a:rPr lang="de-DE" baseline="0" dirty="0" err="1" smtClean="0"/>
              <a:t>WebComponents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</a:t>
            </a:r>
            <a:endParaRPr lang="de-DE" baseline="0" dirty="0" smtClean="0"/>
          </a:p>
          <a:p>
            <a:pPr lvl="1"/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routed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JSF </a:t>
            </a:r>
            <a:r>
              <a:rPr lang="de-DE" baseline="0" dirty="0" err="1" smtClean="0"/>
              <a:t>servlet</a:t>
            </a:r>
            <a:endParaRPr lang="de-DE" baseline="0" dirty="0" smtClean="0"/>
          </a:p>
          <a:p>
            <a:pPr lvl="1"/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parameters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mapped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later</a:t>
            </a:r>
            <a:endParaRPr lang="de-DE" baseline="0" dirty="0" smtClean="0"/>
          </a:p>
          <a:p>
            <a:pPr lvl="1"/>
            <a:r>
              <a:rPr lang="de-DE" baseline="0" dirty="0" err="1" smtClean="0"/>
              <a:t>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choose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send a </a:t>
            </a:r>
            <a:r>
              <a:rPr lang="de-DE" baseline="0" dirty="0" err="1" smtClean="0"/>
              <a:t>response</a:t>
            </a:r>
            <a:endParaRPr lang="de-DE" baseline="0" dirty="0" smtClean="0"/>
          </a:p>
          <a:p>
            <a:pPr lvl="2"/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logic</a:t>
            </a:r>
            <a:endParaRPr lang="de-DE" baseline="0" dirty="0" smtClean="0"/>
          </a:p>
          <a:p>
            <a:pPr lvl="2"/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endParaRPr lang="de-DE" baseline="0" dirty="0" smtClean="0"/>
          </a:p>
          <a:p>
            <a:pPr lvl="1"/>
            <a:r>
              <a:rPr lang="de-DE" baseline="0" dirty="0" smtClean="0"/>
              <a:t>But at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end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send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normally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return</a:t>
            </a:r>
            <a:r>
              <a:rPr lang="de-DE" baseline="0" dirty="0" smtClean="0"/>
              <a:t> after done</a:t>
            </a:r>
          </a:p>
          <a:p>
            <a:pPr lvl="1"/>
            <a:endParaRPr lang="de-DE" baseline="0" dirty="0" smtClean="0"/>
          </a:p>
          <a:p>
            <a:pPr lvl="0"/>
            <a:r>
              <a:rPr lang="de-DE" baseline="0" dirty="0" smtClean="0"/>
              <a:t>Calling </a:t>
            </a:r>
            <a:r>
              <a:rPr lang="de-DE" baseline="0" dirty="0" err="1" smtClean="0"/>
              <a:t>JavaBeans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components</a:t>
            </a:r>
            <a:endParaRPr lang="de-DE" baseline="0" dirty="0" smtClean="0"/>
          </a:p>
          <a:p>
            <a:pPr lvl="1"/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logic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wish</a:t>
            </a:r>
            <a:endParaRPr lang="de-DE" baseline="0" dirty="0" smtClean="0"/>
          </a:p>
          <a:p>
            <a:pPr lvl="1"/>
            <a:r>
              <a:rPr lang="de-DE" baseline="0" dirty="0" err="1" smtClean="0"/>
              <a:t>Normally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EJBs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created</a:t>
            </a:r>
            <a:endParaRPr lang="de-DE" baseline="0" dirty="0" smtClean="0"/>
          </a:p>
          <a:p>
            <a:pPr lvl="1"/>
            <a:endParaRPr lang="de-DE" baseline="0" dirty="0" smtClean="0"/>
          </a:p>
          <a:p>
            <a:pPr lvl="0"/>
            <a:r>
              <a:rPr lang="de-DE" baseline="0" dirty="0" smtClean="0"/>
              <a:t>Calling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endParaRPr lang="de-DE" baseline="0" dirty="0" smtClean="0"/>
          </a:p>
          <a:p>
            <a:pPr lvl="1"/>
            <a:r>
              <a:rPr lang="de-DE" baseline="0" dirty="0" smtClean="0"/>
              <a:t>In a simple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might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directly</a:t>
            </a:r>
            <a:r>
              <a:rPr lang="de-DE" baseline="0" dirty="0" smtClean="0"/>
              <a:t>, but not </a:t>
            </a:r>
            <a:r>
              <a:rPr lang="de-DE" baseline="0" dirty="0" err="1" smtClean="0"/>
              <a:t>recommended</a:t>
            </a:r>
            <a:endParaRPr lang="de-DE" baseline="0" dirty="0" smtClean="0"/>
          </a:p>
          <a:p>
            <a:pPr lvl="1"/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logic</a:t>
            </a:r>
            <a:r>
              <a:rPr lang="de-DE" baseline="0" dirty="0" smtClean="0"/>
              <a:t> handle </a:t>
            </a:r>
            <a:r>
              <a:rPr lang="de-DE" baseline="0" dirty="0" err="1" smtClean="0"/>
              <a:t>this</a:t>
            </a:r>
            <a:endParaRPr lang="de-DE" baseline="0" dirty="0" smtClean="0"/>
          </a:p>
          <a:p>
            <a:pPr lvl="1"/>
            <a:endParaRPr lang="de-DE" baseline="0" dirty="0" smtClean="0"/>
          </a:p>
          <a:p>
            <a:pPr lvl="0"/>
            <a:r>
              <a:rPr lang="de-DE" baseline="0" dirty="0" err="1" smtClean="0"/>
              <a:t>Sending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response</a:t>
            </a:r>
            <a:endParaRPr lang="de-DE" baseline="0" dirty="0" smtClean="0"/>
          </a:p>
          <a:p>
            <a:pPr lvl="1"/>
            <a:r>
              <a:rPr lang="de-DE" baseline="0" dirty="0" err="1" smtClean="0"/>
              <a:t>Would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html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jsp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out.print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statements</a:t>
            </a:r>
            <a:endParaRPr lang="de-DE" baseline="0" dirty="0" smtClean="0"/>
          </a:p>
          <a:p>
            <a:pPr lvl="1"/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any</a:t>
            </a:r>
            <a:r>
              <a:rPr lang="de-DE" baseline="0" dirty="0" smtClean="0"/>
              <a:t> valid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structure</a:t>
            </a:r>
            <a:r>
              <a:rPr lang="de-DE" baseline="0" dirty="0" smtClean="0"/>
              <a:t>, like XML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JSON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client</a:t>
            </a:r>
            <a:r>
              <a:rPr lang="de-DE" baseline="0" dirty="0" smtClean="0"/>
              <a:t> so </a:t>
            </a:r>
            <a:r>
              <a:rPr lang="de-DE" baseline="0" dirty="0" err="1" smtClean="0"/>
              <a:t>requires</a:t>
            </a:r>
            <a:endParaRPr lang="de-DE" baseline="0" dirty="0" smtClean="0"/>
          </a:p>
          <a:p>
            <a:pPr lvl="1"/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59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tell</a:t>
            </a:r>
            <a:r>
              <a:rPr lang="de-DE" baseline="0" dirty="0" smtClean="0"/>
              <a:t> JSF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connect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components</a:t>
            </a:r>
            <a:endParaRPr lang="de-DE" baseline="0" dirty="0" smtClean="0"/>
          </a:p>
          <a:p>
            <a:pPr lvl="1"/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greeting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response</a:t>
            </a:r>
            <a:endParaRPr lang="de-DE" baseline="0" dirty="0" smtClean="0"/>
          </a:p>
          <a:p>
            <a:pPr lvl="1"/>
            <a:endParaRPr lang="de-DE" baseline="0" dirty="0" smtClean="0"/>
          </a:p>
          <a:p>
            <a:pPr lvl="0"/>
            <a:r>
              <a:rPr lang="de-DE" baseline="0" dirty="0" smtClean="0"/>
              <a:t>Can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done in </a:t>
            </a:r>
            <a:r>
              <a:rPr lang="de-DE" baseline="0" dirty="0" err="1" smtClean="0"/>
              <a:t>faces-config</a:t>
            </a:r>
            <a:endParaRPr lang="de-DE" baseline="0" dirty="0" smtClean="0"/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Buttons </a:t>
            </a:r>
            <a:r>
              <a:rPr lang="de-DE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UI </a:t>
            </a:r>
            <a:r>
              <a:rPr lang="de-DE" baseline="0" dirty="0" err="1" smtClean="0"/>
              <a:t>elements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launch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actions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containing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</a:t>
            </a:r>
            <a:endParaRPr lang="de-DE" baseline="0" dirty="0" smtClean="0"/>
          </a:p>
          <a:p>
            <a:pPr lvl="0"/>
            <a:r>
              <a:rPr lang="de-DE" baseline="0" dirty="0" smtClean="0"/>
              <a:t>The JSF </a:t>
            </a:r>
            <a:r>
              <a:rPr lang="de-DE" baseline="0" dirty="0" err="1" smtClean="0"/>
              <a:t>action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listener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checks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these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finds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correct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beans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calls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mapped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methods</a:t>
            </a:r>
            <a:endParaRPr lang="de-DE" baseline="0" dirty="0" smtClean="0"/>
          </a:p>
          <a:p>
            <a:pPr lvl="0"/>
            <a:r>
              <a:rPr lang="de-DE" baseline="0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done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Navigation </a:t>
            </a:r>
            <a:r>
              <a:rPr lang="de-DE" baseline="0" dirty="0" err="1" smtClean="0"/>
              <a:t>handler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takes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find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endParaRPr lang="de-DE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56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Normally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1 </a:t>
            </a:r>
            <a:r>
              <a:rPr lang="de-DE" baseline="0" dirty="0" err="1" smtClean="0"/>
              <a:t>xhtml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smaller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component</a:t>
            </a:r>
            <a:r>
              <a:rPr lang="de-DE" baseline="0" dirty="0" smtClean="0"/>
              <a:t> mit JSF </a:t>
            </a:r>
            <a:r>
              <a:rPr lang="de-DE" baseline="0" dirty="0" err="1" smtClean="0"/>
              <a:t>markup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backing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bean</a:t>
            </a:r>
            <a:r>
              <a:rPr lang="de-DE" baseline="0" dirty="0" smtClean="0"/>
              <a:t> for </a:t>
            </a:r>
            <a:r>
              <a:rPr lang="de-DE" baseline="0" dirty="0" err="1" smtClean="0"/>
              <a:t>it</a:t>
            </a:r>
            <a:endParaRPr lang="de-DE" baseline="0" dirty="0" smtClean="0"/>
          </a:p>
          <a:p>
            <a:pPr lvl="1"/>
            <a:r>
              <a:rPr lang="de-DE" baseline="0" dirty="0" smtClean="0"/>
              <a:t>The </a:t>
            </a:r>
            <a:r>
              <a:rPr lang="de-DE" baseline="0" dirty="0" err="1" smtClean="0"/>
              <a:t>page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handles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endParaRPr lang="de-DE" baseline="0" dirty="0" smtClean="0"/>
          </a:p>
          <a:p>
            <a:pPr lvl="1"/>
            <a:r>
              <a:rPr lang="de-DE" baseline="0" dirty="0" smtClean="0"/>
              <a:t>The </a:t>
            </a:r>
            <a:r>
              <a:rPr lang="de-DE" baseline="0" dirty="0" err="1" smtClean="0"/>
              <a:t>backing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beans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handles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UI </a:t>
            </a:r>
            <a:r>
              <a:rPr lang="de-DE" baseline="0" dirty="0" err="1" smtClean="0"/>
              <a:t>logic</a:t>
            </a:r>
            <a:endParaRPr lang="de-DE" baseline="0" dirty="0" smtClean="0"/>
          </a:p>
          <a:p>
            <a:pPr lvl="1"/>
            <a:endParaRPr lang="de-DE" baseline="0" dirty="0" smtClean="0"/>
          </a:p>
          <a:p>
            <a:pPr lvl="0"/>
            <a:r>
              <a:rPr lang="de-DE" baseline="0" dirty="0" err="1" smtClean="0"/>
              <a:t>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backing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bean</a:t>
            </a:r>
            <a:endParaRPr lang="de-DE" baseline="0" dirty="0" smtClean="0"/>
          </a:p>
          <a:p>
            <a:pPr lvl="1"/>
            <a:r>
              <a:rPr lang="de-DE" baseline="0" dirty="0" smtClean="0"/>
              <a:t>Needs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annotated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en-US" baseline="0" dirty="0" smtClean="0"/>
              <a:t>@</a:t>
            </a:r>
            <a:r>
              <a:rPr lang="en-US" baseline="0" dirty="0" err="1" smtClean="0"/>
              <a:t>ManagedBean</a:t>
            </a:r>
            <a:endParaRPr lang="en-US" baseline="0" dirty="0" smtClean="0"/>
          </a:p>
          <a:p>
            <a:pPr lvl="2"/>
            <a:r>
              <a:rPr lang="en-US" baseline="0" dirty="0" smtClean="0"/>
              <a:t>Otherwise JSF will just ignore it</a:t>
            </a:r>
          </a:p>
          <a:p>
            <a:pPr lvl="1"/>
            <a:r>
              <a:rPr lang="en-US" baseline="0" dirty="0" smtClean="0"/>
              <a:t>Needs to have a scope</a:t>
            </a:r>
          </a:p>
          <a:p>
            <a:pPr lvl="2"/>
            <a:r>
              <a:rPr lang="en-US" baseline="0" dirty="0" smtClean="0"/>
              <a:t>Tells JSF how long to keep the bean around</a:t>
            </a:r>
          </a:p>
          <a:p>
            <a:pPr lvl="3"/>
            <a:r>
              <a:rPr lang="en-US" baseline="0" dirty="0" smtClean="0"/>
              <a:t>Request: destroy the class once a response is generated, and create a new one for each request</a:t>
            </a:r>
          </a:p>
          <a:p>
            <a:pPr lvl="4"/>
            <a:r>
              <a:rPr lang="en-US" baseline="0" dirty="0" smtClean="0"/>
              <a:t>No internal state, useful for normal application logic</a:t>
            </a:r>
          </a:p>
          <a:p>
            <a:pPr lvl="3"/>
            <a:r>
              <a:rPr lang="en-US" baseline="0" dirty="0" smtClean="0"/>
              <a:t>Session:  keep it around till the session exists</a:t>
            </a:r>
          </a:p>
          <a:p>
            <a:pPr lvl="4"/>
            <a:r>
              <a:rPr lang="en-US" baseline="0" dirty="0" smtClean="0"/>
              <a:t>Keeps the internal state, useful for ex. Shopping card</a:t>
            </a:r>
          </a:p>
          <a:p>
            <a:pPr lvl="4"/>
            <a:r>
              <a:rPr lang="en-US" baseline="0" dirty="0" smtClean="0"/>
              <a:t>Don’t use it all over the place, eats memory</a:t>
            </a:r>
          </a:p>
          <a:p>
            <a:pPr lvl="3"/>
            <a:r>
              <a:rPr lang="en-US" baseline="0" dirty="0" smtClean="0"/>
              <a:t>View</a:t>
            </a:r>
          </a:p>
          <a:p>
            <a:pPr lvl="4"/>
            <a:r>
              <a:rPr lang="en-US" baseline="0" dirty="0" smtClean="0"/>
              <a:t>One of the more complex ones</a:t>
            </a:r>
          </a:p>
          <a:p>
            <a:pPr lvl="4"/>
            <a:r>
              <a:rPr lang="en-US" baseline="0" dirty="0" smtClean="0"/>
              <a:t>Several JSF pages need to declare the same view, and </a:t>
            </a:r>
            <a:r>
              <a:rPr lang="en-US" baseline="0" dirty="0" err="1" smtClean="0"/>
              <a:t>ViewScoped</a:t>
            </a:r>
            <a:r>
              <a:rPr lang="en-US" baseline="0" dirty="0" smtClean="0"/>
              <a:t> backing beans associated with them will be kept, as long as you stay within the view</a:t>
            </a:r>
          </a:p>
          <a:p>
            <a:pPr lvl="4"/>
            <a:r>
              <a:rPr lang="en-US" baseline="0" dirty="0" smtClean="0"/>
              <a:t>Useful for ex. Multi-page forms with Next buttons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42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JSF has its own special tags, much more powerful then html</a:t>
            </a:r>
          </a:p>
          <a:p>
            <a:r>
              <a:rPr lang="en-US" dirty="0" smtClean="0"/>
              <a:t>They</a:t>
            </a:r>
            <a:r>
              <a:rPr lang="en-US" baseline="0" dirty="0" smtClean="0"/>
              <a:t> handle connection to backing beans</a:t>
            </a:r>
          </a:p>
          <a:p>
            <a:r>
              <a:rPr lang="en-US" baseline="0" dirty="0" smtClean="0"/>
              <a:t>Consider Servlet vs JSF</a:t>
            </a:r>
          </a:p>
          <a:p>
            <a:pPr lvl="1"/>
            <a:r>
              <a:rPr lang="en-US" dirty="0" smtClean="0"/>
              <a:t>Servlet:</a:t>
            </a:r>
            <a:r>
              <a:rPr lang="en-US" baseline="0" dirty="0" smtClean="0"/>
              <a:t> need to have Input with Name set, then find the value in the request map, validate it, etc.</a:t>
            </a:r>
          </a:p>
          <a:p>
            <a:pPr lvl="1"/>
            <a:r>
              <a:rPr lang="en-US" baseline="0" dirty="0" smtClean="0"/>
              <a:t>JSF: set the </a:t>
            </a:r>
            <a:r>
              <a:rPr lang="en-US" baseline="0" dirty="0" err="1" smtClean="0"/>
              <a:t>bean.getter</a:t>
            </a:r>
            <a:r>
              <a:rPr lang="en-US" baseline="0" dirty="0" smtClean="0"/>
              <a:t> as value, and have the getter in the backing bean. Done.</a:t>
            </a:r>
          </a:p>
          <a:p>
            <a:pPr lvl="1"/>
            <a:r>
              <a:rPr lang="en-US" baseline="0" dirty="0" smtClean="0"/>
              <a:t>And that is for something simple. JSF does the same for complex UI elements. With servlets you’re on your own.</a:t>
            </a:r>
          </a:p>
          <a:p>
            <a:pPr lvl="0"/>
            <a:r>
              <a:rPr lang="en-US" baseline="0" dirty="0" smtClean="0"/>
              <a:t>Also built in support for internationalization</a:t>
            </a:r>
          </a:p>
          <a:p>
            <a:pPr lvl="1"/>
            <a:r>
              <a:rPr lang="en-US" baseline="0" dirty="0" smtClean="0"/>
              <a:t>How often do apps support just a single language?</a:t>
            </a:r>
          </a:p>
          <a:p>
            <a:pPr lvl="1"/>
            <a:r>
              <a:rPr lang="en-US" baseline="0" dirty="0" smtClean="0"/>
              <a:t>Only need to have language files for each language, JSF handles the rest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82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Expression Language is</a:t>
            </a:r>
            <a:r>
              <a:rPr lang="en-US" baseline="0" dirty="0" smtClean="0"/>
              <a:t> just the syntax JSF uses to map things</a:t>
            </a:r>
          </a:p>
          <a:p>
            <a:r>
              <a:rPr lang="en-US" baseline="0" dirty="0" smtClean="0"/>
              <a:t>Immediate vs Deferred – just read only or read-write, you’ll mostly use deferred</a:t>
            </a:r>
          </a:p>
          <a:p>
            <a:r>
              <a:rPr lang="en-US" dirty="0" smtClean="0"/>
              <a:t>When getting and setting values you</a:t>
            </a:r>
            <a:r>
              <a:rPr lang="en-US" baseline="0" dirty="0" smtClean="0"/>
              <a:t> usually have #{[BEAN].[VALUE]}</a:t>
            </a:r>
          </a:p>
          <a:p>
            <a:pPr lvl="1"/>
            <a:r>
              <a:rPr lang="en-US" baseline="0" dirty="0" smtClean="0"/>
              <a:t>Where bean is just the name of the backing bean, with lowercase starting camelCase</a:t>
            </a:r>
          </a:p>
          <a:p>
            <a:pPr lvl="1"/>
            <a:r>
              <a:rPr lang="en-US" baseline="0" dirty="0" smtClean="0"/>
              <a:t>Value is the name of the getter, also lowercase starting camelCase, and without the get part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0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 bwMode="gray">
          <a:xfrm>
            <a:off x="0" y="3429000"/>
            <a:ext cx="9906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261129" y="3767047"/>
            <a:ext cx="8012343" cy="1529140"/>
          </a:xfrm>
        </p:spPr>
        <p:txBody>
          <a:bodyPr anchor="b">
            <a:normAutofit/>
          </a:bodyPr>
          <a:lstStyle>
            <a:lvl1pPr algn="l"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261129" y="5380710"/>
            <a:ext cx="8012343" cy="8157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0" name="Ellipse 39"/>
          <p:cNvSpPr/>
          <p:nvPr/>
        </p:nvSpPr>
        <p:spPr bwMode="gray">
          <a:xfrm>
            <a:off x="7758830" y="2545915"/>
            <a:ext cx="1766170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1056265" y="534513"/>
            <a:ext cx="5764412" cy="496333"/>
            <a:chOff x="1056265" y="534513"/>
            <a:chExt cx="5764412" cy="496333"/>
          </a:xfrm>
        </p:grpSpPr>
        <p:grpSp>
          <p:nvGrpSpPr>
            <p:cNvPr id="11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2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3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4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5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6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  <p:sp>
          <p:nvSpPr>
            <p:cNvPr id="17" name="Textfeld 16"/>
            <p:cNvSpPr txBox="1"/>
            <p:nvPr/>
          </p:nvSpPr>
          <p:spPr>
            <a:xfrm>
              <a:off x="2922429" y="740522"/>
              <a:ext cx="3898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spc="50" baseline="0" dirty="0" smtClean="0">
                  <a:solidFill>
                    <a:schemeClr val="accent2"/>
                  </a:solidFill>
                </a:rPr>
                <a:t>.</a:t>
              </a:r>
              <a:r>
                <a:rPr lang="de-DE" sz="1400" spc="50" baseline="0" dirty="0" err="1" smtClean="0">
                  <a:solidFill>
                    <a:schemeClr val="accent2"/>
                  </a:solidFill>
                </a:rPr>
                <a:t>consulting</a:t>
              </a:r>
              <a:r>
                <a:rPr lang="de-DE" sz="1400" spc="50" baseline="0" dirty="0" smtClean="0">
                  <a:solidFill>
                    <a:schemeClr val="accent2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chemeClr val="accent2"/>
                  </a:solidFill>
                </a:rPr>
                <a:t>solutions</a:t>
              </a:r>
              <a:r>
                <a:rPr lang="de-DE" sz="1400" spc="50" baseline="0" dirty="0" smtClean="0">
                  <a:solidFill>
                    <a:schemeClr val="accent2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chemeClr val="accent2"/>
                  </a:solidFill>
                </a:rPr>
                <a:t>partnership</a:t>
              </a:r>
              <a:endParaRPr lang="de-DE" sz="1400" i="1" spc="50" baseline="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153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 smtClean="0"/>
              <a:t>Enter Title</a:t>
            </a:r>
            <a:endParaRPr lang="de-DE" noProof="0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0999" y="5949951"/>
            <a:ext cx="7454030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err="1" smtClean="0"/>
              <a:t>Footnote</a:t>
            </a:r>
            <a:r>
              <a:rPr lang="de-DE" dirty="0" smtClean="0"/>
              <a:t> / </a:t>
            </a:r>
            <a:r>
              <a:rPr lang="de-DE" noProof="0" dirty="0" err="1" smtClean="0"/>
              <a:t>source</a:t>
            </a:r>
            <a:endParaRPr lang="de-DE" noProof="0" dirty="0" smtClean="0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de-DE" dirty="0" smtClean="0"/>
              <a:t>© </a:t>
            </a:r>
            <a:r>
              <a:rPr lang="de-DE" dirty="0" err="1" smtClean="0"/>
              <a:t>msg</a:t>
            </a:r>
            <a:r>
              <a:rPr lang="de-DE" dirty="0" smtClean="0"/>
              <a:t> | Monat 2015 | Präsentationstitel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20"/>
          </p:nvPr>
        </p:nvSpPr>
        <p:spPr bwMode="gray">
          <a:xfrm>
            <a:off x="374650" y="1633538"/>
            <a:ext cx="9150350" cy="4316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1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968084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anchor="ctr"/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373063" y="1633538"/>
            <a:ext cx="4410476" cy="4316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152030" y="1633538"/>
            <a:ext cx="4365507" cy="4316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 smtClean="0"/>
              <a:t>Enter Title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de-DE" dirty="0" smtClean="0"/>
              <a:t>© </a:t>
            </a:r>
            <a:r>
              <a:rPr lang="de-DE" dirty="0" err="1" smtClean="0"/>
              <a:t>msg</a:t>
            </a:r>
            <a:r>
              <a:rPr lang="de-DE" dirty="0" smtClean="0"/>
              <a:t> | Monat 2015 |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0999" y="5949951"/>
            <a:ext cx="7454030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noProof="0" dirty="0" err="1" smtClean="0"/>
              <a:t>Footnote</a:t>
            </a:r>
            <a:r>
              <a:rPr lang="de-DE" dirty="0" smtClean="0"/>
              <a:t> / </a:t>
            </a:r>
            <a:r>
              <a:rPr lang="de-DE" dirty="0" err="1" smtClean="0"/>
              <a:t>source</a:t>
            </a:r>
            <a:endParaRPr lang="de-DE" dirty="0" smtClean="0"/>
          </a:p>
        </p:txBody>
      </p:sp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2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19421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/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de-DE" dirty="0" smtClean="0"/>
              <a:t>© </a:t>
            </a:r>
            <a:r>
              <a:rPr lang="de-DE" dirty="0" err="1" smtClean="0"/>
              <a:t>msg</a:t>
            </a:r>
            <a:r>
              <a:rPr lang="de-DE" dirty="0" smtClean="0"/>
              <a:t> | Monat 2015 | Präsentationstitel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 smtClean="0"/>
              <a:t>Enter </a:t>
            </a:r>
            <a:r>
              <a:rPr lang="de-DE" noProof="0" dirty="0" smtClean="0"/>
              <a:t>Title</a:t>
            </a:r>
            <a:endParaRPr lang="de-DE" noProof="0" dirty="0"/>
          </a:p>
        </p:txBody>
      </p:sp>
      <p:sp>
        <p:nvSpPr>
          <p:cNvPr id="13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0999" y="5949951"/>
            <a:ext cx="7454030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noProof="0" dirty="0" err="1" smtClean="0"/>
              <a:t>Footnote</a:t>
            </a:r>
            <a:r>
              <a:rPr lang="de-DE" noProof="0" dirty="0" smtClean="0"/>
              <a:t> / </a:t>
            </a:r>
            <a:r>
              <a:rPr lang="de-DE" noProof="0" dirty="0" err="1" smtClean="0"/>
              <a:t>source</a:t>
            </a:r>
            <a:endParaRPr lang="de-DE" noProof="0" dirty="0" smtClean="0"/>
          </a:p>
        </p:txBody>
      </p:sp>
      <p:grpSp>
        <p:nvGrpSpPr>
          <p:cNvPr id="8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4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pty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de-DE" dirty="0" smtClean="0"/>
              <a:t>© </a:t>
            </a:r>
            <a:r>
              <a:rPr lang="de-DE" dirty="0" err="1" smtClean="0"/>
              <a:t>msg</a:t>
            </a:r>
            <a:r>
              <a:rPr lang="de-DE" dirty="0" smtClean="0"/>
              <a:t> | Monat 2015 | 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3" name="Gerader Verbinder 25"/>
          <p:cNvCxnSpPr/>
          <p:nvPr/>
        </p:nvCxnSpPr>
        <p:spPr bwMode="gray">
          <a:xfrm>
            <a:off x="0" y="6488739"/>
            <a:ext cx="990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0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949363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Imag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4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264722"/>
            <a:ext cx="9906000" cy="52237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 dirty="0" smtClean="0"/>
              <a:t>Insert</a:t>
            </a:r>
            <a:r>
              <a:rPr lang="de-DE" dirty="0" smtClean="0"/>
              <a:t> Image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de-DE" dirty="0" smtClean="0"/>
              <a:t>© </a:t>
            </a:r>
            <a:r>
              <a:rPr lang="de-DE" dirty="0" err="1" smtClean="0"/>
              <a:t>msg</a:t>
            </a:r>
            <a:r>
              <a:rPr lang="de-DE" dirty="0" smtClean="0"/>
              <a:t> | Monat 2015 | Präsentationstitel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 smtClean="0"/>
              <a:t>Enter Title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6014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9906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AutoShape 727"/>
          <p:cNvSpPr>
            <a:spLocks noChangeAspect="1" noChangeArrowheads="1" noTextEdit="1"/>
          </p:cNvSpPr>
          <p:nvPr/>
        </p:nvSpPr>
        <p:spPr bwMode="gray">
          <a:xfrm>
            <a:off x="5769758" y="2771562"/>
            <a:ext cx="3738905" cy="492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45" name="Ellipse 44"/>
          <p:cNvSpPr/>
          <p:nvPr/>
        </p:nvSpPr>
        <p:spPr bwMode="gray">
          <a:xfrm>
            <a:off x="7758830" y="2545915"/>
            <a:ext cx="1766170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1056265" y="5563713"/>
            <a:ext cx="5764412" cy="496333"/>
            <a:chOff x="1056265" y="534513"/>
            <a:chExt cx="5764412" cy="496333"/>
          </a:xfrm>
        </p:grpSpPr>
        <p:grpSp>
          <p:nvGrpSpPr>
            <p:cNvPr id="8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0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1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3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4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5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  <p:sp>
          <p:nvSpPr>
            <p:cNvPr id="9" name="Textfeld 8"/>
            <p:cNvSpPr txBox="1"/>
            <p:nvPr/>
          </p:nvSpPr>
          <p:spPr>
            <a:xfrm>
              <a:off x="2922429" y="740522"/>
              <a:ext cx="3898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spc="50" baseline="0" dirty="0" smtClean="0">
                  <a:solidFill>
                    <a:srgbClr val="841439"/>
                  </a:solidFill>
                </a:rPr>
                <a:t>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consulting</a:t>
              </a:r>
              <a:r>
                <a:rPr lang="de-DE" sz="1400" spc="50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solutions</a:t>
              </a:r>
              <a:r>
                <a:rPr lang="de-DE" sz="1400" spc="50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partnership</a:t>
              </a:r>
              <a:endParaRPr lang="de-DE" sz="1400" i="1" spc="50" baseline="0" dirty="0">
                <a:solidFill>
                  <a:srgbClr val="8414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31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Contact Details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9906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260475" y="620714"/>
            <a:ext cx="662271" cy="8510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r>
              <a:rPr lang="de-DE" dirty="0" smtClean="0"/>
              <a:t>Insert Image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260475" y="1874545"/>
            <a:ext cx="662271" cy="8510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de-DE" dirty="0" smtClean="0"/>
              <a:t>Insert Image</a:t>
            </a:r>
            <a:endParaRPr lang="de-DE" dirty="0"/>
          </a:p>
        </p:txBody>
      </p:sp>
      <p:sp>
        <p:nvSpPr>
          <p:cNvPr id="40" name="Ellipse 39"/>
          <p:cNvSpPr/>
          <p:nvPr/>
        </p:nvSpPr>
        <p:spPr bwMode="gray">
          <a:xfrm>
            <a:off x="7758830" y="2545915"/>
            <a:ext cx="1766170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1056265" y="5563713"/>
            <a:ext cx="5764412" cy="496333"/>
            <a:chOff x="1056265" y="534513"/>
            <a:chExt cx="5764412" cy="496333"/>
          </a:xfrm>
        </p:grpSpPr>
        <p:grpSp>
          <p:nvGrpSpPr>
            <p:cNvPr id="10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3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4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5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6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7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2922429" y="740522"/>
              <a:ext cx="3898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spc="50" baseline="0" dirty="0" smtClean="0">
                  <a:solidFill>
                    <a:srgbClr val="841439"/>
                  </a:solidFill>
                </a:rPr>
                <a:t>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consulting</a:t>
              </a:r>
              <a:r>
                <a:rPr lang="de-DE" sz="1400" spc="50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solutions</a:t>
              </a:r>
              <a:r>
                <a:rPr lang="de-DE" sz="1400" spc="50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partnership</a:t>
              </a:r>
              <a:endParaRPr lang="de-DE" sz="1400" i="1" spc="50" baseline="0" dirty="0">
                <a:solidFill>
                  <a:srgbClr val="8414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43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80999" y="412750"/>
            <a:ext cx="7454030" cy="83911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 smtClean="0"/>
              <a:t>Master title style Click to edit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80999" y="6575786"/>
            <a:ext cx="7454030" cy="1366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msg | Monat 2015 | Präsentationstitel</a:t>
            </a:r>
            <a:endParaRPr lang="en-US" dirty="0"/>
          </a:p>
        </p:txBody>
      </p:sp>
      <p:cxnSp>
        <p:nvCxnSpPr>
          <p:cNvPr id="10" name="Gerader Verbinder 9"/>
          <p:cNvCxnSpPr/>
          <p:nvPr/>
        </p:nvCxnSpPr>
        <p:spPr bwMode="gray">
          <a:xfrm>
            <a:off x="381000" y="-36576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 bwMode="gray">
          <a:xfrm>
            <a:off x="9525000" y="-36576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 bwMode="gray">
          <a:xfrm>
            <a:off x="381000" y="6914271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 bwMode="gray">
          <a:xfrm>
            <a:off x="9525000" y="6914271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 bwMode="gray">
          <a:xfrm rot="5400000">
            <a:off x="-209845" y="581279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gray">
          <a:xfrm rot="5400000">
            <a:off x="-209845" y="1483798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gray">
          <a:xfrm rot="5400000">
            <a:off x="10129911" y="581279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 bwMode="gray">
          <a:xfrm rot="5400000">
            <a:off x="10129911" y="1483798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 bwMode="gray">
          <a:xfrm>
            <a:off x="0" y="6488739"/>
            <a:ext cx="990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056318" y="6575786"/>
            <a:ext cx="468682" cy="136678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accent2"/>
                </a:solidFill>
              </a:defRPr>
            </a:lvl1pPr>
          </a:lstStyle>
          <a:p>
            <a:fld id="{3960B6C3-C496-4A7C-9C45-3D663D266B2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0" y="1277912"/>
            <a:ext cx="990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 bwMode="gray">
          <a:xfrm>
            <a:off x="373063" y="1633539"/>
            <a:ext cx="9151937" cy="4316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Format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noProof="0" dirty="0" smtClean="0"/>
              <a:t>Fourth</a:t>
            </a:r>
            <a:r>
              <a:rPr lang="en-US" dirty="0" smtClean="0"/>
              <a:t>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Symbol" panose="05050102010706020507" pitchFamily="18" charset="2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92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Symbol" panose="05050102010706020507" pitchFamily="18" charset="2"/>
        <a:buChar char="-"/>
        <a:tabLst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296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240" userDrawn="1">
          <p15:clr>
            <a:srgbClr val="F26B43"/>
          </p15:clr>
        </p15:guide>
        <p15:guide id="3" pos="6000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5/tutorial/doc/bnaph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vogella.com/tutorials/JavaServerFaces/article.html" TargetMode="External"/><Relationship Id="rId4" Type="http://schemas.openxmlformats.org/officeDocument/2006/relationships/hyperlink" Target="https://docs.oracle.com/javaee/6/tutorial/doc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JSF 101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Mihaly Fodor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72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Facelets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JSF Tag </a:t>
            </a:r>
            <a:r>
              <a:rPr lang="de-DE" dirty="0" err="1" smtClean="0"/>
              <a:t>library</a:t>
            </a:r>
            <a:endParaRPr lang="de-DE" dirty="0" smtClean="0"/>
          </a:p>
          <a:p>
            <a:pPr lvl="1"/>
            <a:r>
              <a:rPr lang="de-DE" dirty="0" err="1" smtClean="0"/>
              <a:t>mapping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backing</a:t>
            </a:r>
            <a:r>
              <a:rPr lang="de-DE" dirty="0" smtClean="0"/>
              <a:t> </a:t>
            </a:r>
            <a:r>
              <a:rPr lang="de-DE" dirty="0" err="1" smtClean="0"/>
              <a:t>beans</a:t>
            </a:r>
            <a:endParaRPr lang="de-DE" dirty="0" smtClean="0"/>
          </a:p>
          <a:p>
            <a:pPr lvl="1"/>
            <a:r>
              <a:rPr lang="de-DE" dirty="0" smtClean="0"/>
              <a:t>Mapping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bundles</a:t>
            </a:r>
            <a:endParaRPr lang="de-DE" dirty="0" smtClean="0"/>
          </a:p>
          <a:p>
            <a:pPr lvl="2"/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internationalizations</a:t>
            </a:r>
            <a:endParaRPr lang="de-DE" dirty="0" smtClean="0"/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mostly</a:t>
            </a:r>
            <a:r>
              <a:rPr lang="de-DE" dirty="0" smtClean="0"/>
              <a:t> </a:t>
            </a:r>
            <a:r>
              <a:rPr lang="de-DE" dirty="0" err="1" smtClean="0"/>
              <a:t>replace</a:t>
            </a:r>
            <a:r>
              <a:rPr lang="de-DE" dirty="0" smtClean="0"/>
              <a:t> normal HTML</a:t>
            </a:r>
          </a:p>
          <a:p>
            <a:pPr lvl="1"/>
            <a:r>
              <a:rPr lang="de-DE" dirty="0" err="1" smtClean="0"/>
              <a:t>Complex</a:t>
            </a:r>
            <a:r>
              <a:rPr lang="de-DE" dirty="0" smtClean="0"/>
              <a:t> UI </a:t>
            </a:r>
            <a:r>
              <a:rPr lang="de-DE" dirty="0" err="1" smtClean="0"/>
              <a:t>elements</a:t>
            </a:r>
            <a:endParaRPr lang="de-DE" dirty="0" smtClean="0"/>
          </a:p>
          <a:p>
            <a:pPr lvl="2"/>
            <a:r>
              <a:rPr lang="de-DE" dirty="0" smtClean="0"/>
              <a:t>Forms</a:t>
            </a:r>
          </a:p>
          <a:p>
            <a:pPr lvl="2"/>
            <a:r>
              <a:rPr lang="de-DE" dirty="0" smtClean="0"/>
              <a:t>Links</a:t>
            </a:r>
          </a:p>
          <a:p>
            <a:pPr lvl="2"/>
            <a:r>
              <a:rPr lang="de-DE" dirty="0" smtClean="0"/>
              <a:t>Buttons</a:t>
            </a:r>
          </a:p>
          <a:p>
            <a:pPr lvl="2"/>
            <a:r>
              <a:rPr lang="de-DE" dirty="0" err="1" smtClean="0"/>
              <a:t>Tables</a:t>
            </a:r>
            <a:endParaRPr lang="de-DE" dirty="0" smtClean="0"/>
          </a:p>
          <a:p>
            <a:pPr lvl="2"/>
            <a:r>
              <a:rPr lang="de-DE" dirty="0" smtClean="0"/>
              <a:t>Etc.</a:t>
            </a:r>
          </a:p>
          <a:p>
            <a:pPr marL="287338" lvl="1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&lt;</a:t>
            </a:r>
            <a:r>
              <a:rPr lang="de-DE" dirty="0" err="1"/>
              <a:t>h:panelGrid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=</a:t>
            </a:r>
            <a:r>
              <a:rPr lang="de-DE" i="1" dirty="0"/>
              <a:t>"</a:t>
            </a:r>
            <a:r>
              <a:rPr lang="de-DE" i="1" dirty="0" err="1"/>
              <a:t>loginPanel</a:t>
            </a:r>
            <a:r>
              <a:rPr lang="de-DE" i="1" dirty="0"/>
              <a:t>" </a:t>
            </a:r>
            <a:r>
              <a:rPr lang="de-DE" i="1" dirty="0" err="1"/>
              <a:t>columns</a:t>
            </a:r>
            <a:r>
              <a:rPr lang="de-DE" i="1" dirty="0"/>
              <a:t>="2" </a:t>
            </a:r>
            <a:r>
              <a:rPr lang="de-DE" i="1" dirty="0" err="1"/>
              <a:t>cellpadding</a:t>
            </a:r>
            <a:r>
              <a:rPr lang="de-DE" i="1" dirty="0"/>
              <a:t>="5"</a:t>
            </a:r>
          </a:p>
          <a:p>
            <a:pPr marL="0" indent="0">
              <a:buNone/>
            </a:pPr>
            <a:r>
              <a:rPr lang="de-DE" dirty="0" err="1"/>
              <a:t>cellspacing</a:t>
            </a:r>
            <a:r>
              <a:rPr lang="de-DE" dirty="0"/>
              <a:t>=</a:t>
            </a:r>
            <a:r>
              <a:rPr lang="de-DE" i="1" dirty="0"/>
              <a:t>"5"&gt;</a:t>
            </a:r>
          </a:p>
          <a:p>
            <a:pPr marL="0" indent="0">
              <a:buNone/>
            </a:pPr>
            <a:r>
              <a:rPr lang="de-DE" dirty="0"/>
              <a:t>&lt;</a:t>
            </a:r>
            <a:r>
              <a:rPr lang="de-DE" dirty="0" err="1"/>
              <a:t>f:facet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=</a:t>
            </a:r>
            <a:r>
              <a:rPr lang="de-DE" i="1" dirty="0"/>
              <a:t>"</a:t>
            </a:r>
            <a:r>
              <a:rPr lang="de-DE" i="1" dirty="0" err="1"/>
              <a:t>header</a:t>
            </a:r>
            <a:r>
              <a:rPr lang="de-DE" i="1" dirty="0"/>
              <a:t>"&gt;</a:t>
            </a:r>
          </a:p>
          <a:p>
            <a:pPr marL="0" indent="0">
              <a:buNone/>
            </a:pPr>
            <a:r>
              <a:rPr lang="de-DE" dirty="0"/>
              <a:t>&lt;</a:t>
            </a:r>
            <a:r>
              <a:rPr lang="de-DE" dirty="0" err="1"/>
              <a:t>h:outputText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=</a:t>
            </a:r>
            <a:r>
              <a:rPr lang="de-DE" i="1" dirty="0"/>
              <a:t>"#{msg['</a:t>
            </a:r>
            <a:r>
              <a:rPr lang="de-DE" i="1" dirty="0" err="1"/>
              <a:t>login.header</a:t>
            </a:r>
            <a:r>
              <a:rPr lang="de-DE" i="1" dirty="0"/>
              <a:t>']}" /&gt;</a:t>
            </a:r>
          </a:p>
          <a:p>
            <a:pPr marL="0" indent="0">
              <a:buNone/>
            </a:pPr>
            <a:r>
              <a:rPr lang="de-DE" dirty="0"/>
              <a:t>&lt;/</a:t>
            </a:r>
            <a:r>
              <a:rPr lang="de-DE" dirty="0" err="1"/>
              <a:t>f:facet</a:t>
            </a:r>
            <a:r>
              <a:rPr lang="de-DE" dirty="0"/>
              <a:t>&gt;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&lt;</a:t>
            </a:r>
            <a:r>
              <a:rPr lang="de-DE" dirty="0" err="1"/>
              <a:t>h:outputLabel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=</a:t>
            </a:r>
            <a:r>
              <a:rPr lang="de-DE" i="1" dirty="0"/>
              <a:t>"</a:t>
            </a:r>
            <a:r>
              <a:rPr lang="de-DE" i="1" dirty="0" err="1"/>
              <a:t>username</a:t>
            </a:r>
            <a:r>
              <a:rPr lang="de-DE" i="1" dirty="0"/>
              <a:t>" </a:t>
            </a:r>
            <a:r>
              <a:rPr lang="de-DE" i="1" dirty="0" err="1"/>
              <a:t>value</a:t>
            </a:r>
            <a:r>
              <a:rPr lang="de-DE" i="1" dirty="0"/>
              <a:t>="#{msg['</a:t>
            </a:r>
            <a:r>
              <a:rPr lang="de-DE" i="1" dirty="0" err="1"/>
              <a:t>login.username</a:t>
            </a:r>
            <a:r>
              <a:rPr lang="de-DE" i="1" dirty="0"/>
              <a:t>']}" /&gt;</a:t>
            </a:r>
          </a:p>
          <a:p>
            <a:pPr marL="0" indent="0">
              <a:buNone/>
            </a:pPr>
            <a:r>
              <a:rPr lang="de-DE" dirty="0"/>
              <a:t>&lt;</a:t>
            </a:r>
            <a:r>
              <a:rPr lang="de-DE" dirty="0" err="1"/>
              <a:t>h:inputText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=</a:t>
            </a:r>
            <a:r>
              <a:rPr lang="de-DE" i="1" dirty="0"/>
              <a:t>"</a:t>
            </a:r>
            <a:r>
              <a:rPr lang="de-DE" i="1" dirty="0" err="1"/>
              <a:t>username</a:t>
            </a:r>
            <a:r>
              <a:rPr lang="de-DE" i="1" dirty="0"/>
              <a:t>" </a:t>
            </a:r>
            <a:r>
              <a:rPr lang="de-DE" i="1" dirty="0" err="1"/>
              <a:t>value</a:t>
            </a:r>
            <a:r>
              <a:rPr lang="de-DE" i="1" dirty="0"/>
              <a:t>="#{</a:t>
            </a:r>
            <a:r>
              <a:rPr lang="de-DE" i="1" dirty="0" err="1"/>
              <a:t>loginBean.user.userName</a:t>
            </a:r>
            <a:r>
              <a:rPr lang="de-DE" i="1" dirty="0"/>
              <a:t>}" </a:t>
            </a:r>
            <a:r>
              <a:rPr lang="de-DE" i="1" dirty="0" smtClean="0"/>
              <a:t>/&gt;</a:t>
            </a:r>
          </a:p>
          <a:p>
            <a:pPr marL="0" indent="0">
              <a:buNone/>
            </a:pPr>
            <a:endParaRPr lang="de-DE" i="1" dirty="0">
              <a:latin typeface="Courier" pitchFamily="49" charset="0"/>
            </a:endParaRPr>
          </a:p>
          <a:p>
            <a:pPr marL="0" indent="0">
              <a:buNone/>
            </a:pPr>
            <a:endParaRPr lang="de-DE" i="1" dirty="0" smtClean="0">
              <a:latin typeface="Courier" pitchFamily="49" charset="0"/>
            </a:endParaRPr>
          </a:p>
          <a:p>
            <a:pPr marL="0" indent="0">
              <a:buNone/>
            </a:pPr>
            <a:endParaRPr lang="de-DE" dirty="0">
              <a:latin typeface="Courier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JSF </a:t>
            </a:r>
            <a:r>
              <a:rPr lang="de-DE" dirty="0" smtClean="0"/>
              <a:t>101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© msg | 2016 | JSF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64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JSF </a:t>
            </a:r>
            <a:r>
              <a:rPr lang="de-DE" dirty="0" smtClean="0"/>
              <a:t>101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Language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© msg | 2016 | JSF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pPr lvl="1"/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expessions</a:t>
            </a:r>
            <a:endParaRPr lang="de-DE" dirty="0" smtClean="0"/>
          </a:p>
          <a:p>
            <a:pPr lvl="1"/>
            <a:r>
              <a:rPr lang="de-DE" dirty="0" smtClean="0"/>
              <a:t>Set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data</a:t>
            </a:r>
          </a:p>
          <a:p>
            <a:pPr lvl="1"/>
            <a:r>
              <a:rPr lang="de-DE" dirty="0" err="1" smtClean="0"/>
              <a:t>Invoke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r>
              <a:rPr lang="de-DE" dirty="0" err="1" smtClean="0"/>
              <a:t>Deferred</a:t>
            </a:r>
            <a:r>
              <a:rPr lang="de-DE" dirty="0" smtClean="0"/>
              <a:t> </a:t>
            </a:r>
            <a:r>
              <a:rPr lang="de-DE" dirty="0" err="1" smtClean="0"/>
              <a:t>evaluation</a:t>
            </a:r>
            <a:endParaRPr lang="de-DE" dirty="0" smtClean="0"/>
          </a:p>
          <a:p>
            <a:pPr lvl="1"/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 smtClean="0"/>
              <a:t>#{}</a:t>
            </a:r>
          </a:p>
          <a:p>
            <a:pPr lvl="2"/>
            <a:r>
              <a:rPr lang="en-US" dirty="0">
                <a:latin typeface="Courier" pitchFamily="49" charset="0"/>
              </a:rPr>
              <a:t>&lt;</a:t>
            </a:r>
            <a:r>
              <a:rPr lang="en-US" dirty="0" err="1">
                <a:latin typeface="Courier" pitchFamily="49" charset="0"/>
              </a:rPr>
              <a:t>h:inputText</a:t>
            </a:r>
            <a:r>
              <a:rPr lang="en-US" dirty="0">
                <a:latin typeface="Courier" pitchFamily="49" charset="0"/>
              </a:rPr>
              <a:t> id="name" value="#{customer.name}" </a:t>
            </a:r>
            <a:r>
              <a:rPr lang="en-US" dirty="0" smtClean="0">
                <a:latin typeface="Courier" pitchFamily="49" charset="0"/>
              </a:rPr>
              <a:t>/&gt;</a:t>
            </a:r>
          </a:p>
          <a:p>
            <a:pPr lvl="3"/>
            <a:r>
              <a:rPr lang="en-US" dirty="0" smtClean="0"/>
              <a:t>Can read and write the value: first it will read it, and if submitted in a form it will also set it</a:t>
            </a:r>
          </a:p>
          <a:p>
            <a:pPr lvl="3"/>
            <a:r>
              <a:rPr lang="en-US" dirty="0" smtClean="0"/>
              <a:t>More </a:t>
            </a:r>
            <a:r>
              <a:rPr lang="en-US" dirty="0" smtClean="0"/>
              <a:t>flexible</a:t>
            </a:r>
          </a:p>
          <a:p>
            <a:r>
              <a:rPr lang="de-DE" i="1" dirty="0">
                <a:solidFill>
                  <a:schemeClr val="bg2"/>
                </a:solidFill>
              </a:rPr>
              <a:t>Immediate </a:t>
            </a:r>
            <a:r>
              <a:rPr lang="de-DE" i="1" dirty="0" err="1">
                <a:solidFill>
                  <a:schemeClr val="bg2"/>
                </a:solidFill>
              </a:rPr>
              <a:t>evaluation</a:t>
            </a:r>
            <a:endParaRPr lang="de-DE" i="1" dirty="0">
              <a:solidFill>
                <a:schemeClr val="bg2"/>
              </a:solidFill>
            </a:endParaRPr>
          </a:p>
          <a:p>
            <a:pPr lvl="1"/>
            <a:r>
              <a:rPr lang="de-DE" i="1" dirty="0" err="1">
                <a:solidFill>
                  <a:schemeClr val="bg2"/>
                </a:solidFill>
              </a:rPr>
              <a:t>Always</a:t>
            </a:r>
            <a:r>
              <a:rPr lang="de-DE" i="1" dirty="0">
                <a:solidFill>
                  <a:schemeClr val="bg2"/>
                </a:solidFill>
              </a:rPr>
              <a:t> </a:t>
            </a:r>
            <a:r>
              <a:rPr lang="de-DE" i="1" dirty="0" err="1">
                <a:solidFill>
                  <a:schemeClr val="bg2"/>
                </a:solidFill>
              </a:rPr>
              <a:t>inside</a:t>
            </a:r>
            <a:r>
              <a:rPr lang="de-DE" i="1" dirty="0">
                <a:solidFill>
                  <a:schemeClr val="bg2"/>
                </a:solidFill>
              </a:rPr>
              <a:t> </a:t>
            </a:r>
            <a:r>
              <a:rPr lang="de-DE" i="1" dirty="0" err="1">
                <a:solidFill>
                  <a:schemeClr val="bg2"/>
                </a:solidFill>
              </a:rPr>
              <a:t>of</a:t>
            </a:r>
            <a:r>
              <a:rPr lang="de-DE" i="1" dirty="0">
                <a:solidFill>
                  <a:schemeClr val="bg2"/>
                </a:solidFill>
              </a:rPr>
              <a:t> </a:t>
            </a:r>
            <a:r>
              <a:rPr lang="de-DE" b="1" i="1" dirty="0">
                <a:solidFill>
                  <a:schemeClr val="bg2"/>
                </a:solidFill>
              </a:rPr>
              <a:t>${}</a:t>
            </a:r>
          </a:p>
          <a:p>
            <a:pPr lvl="2"/>
            <a:r>
              <a:rPr lang="de-DE" i="1" dirty="0">
                <a:solidFill>
                  <a:schemeClr val="bg2"/>
                </a:solidFill>
                <a:latin typeface="Courier" pitchFamily="49" charset="0"/>
              </a:rPr>
              <a:t>&lt;</a:t>
            </a:r>
            <a:r>
              <a:rPr lang="de-DE" i="1" dirty="0" err="1">
                <a:solidFill>
                  <a:schemeClr val="bg2"/>
                </a:solidFill>
                <a:latin typeface="Courier" pitchFamily="49" charset="0"/>
              </a:rPr>
              <a:t>fmt:formatNumber</a:t>
            </a:r>
            <a:r>
              <a:rPr lang="de-DE" i="1" dirty="0">
                <a:solidFill>
                  <a:schemeClr val="bg2"/>
                </a:solidFill>
                <a:latin typeface="Courier" pitchFamily="49" charset="0"/>
              </a:rPr>
              <a:t> </a:t>
            </a:r>
            <a:r>
              <a:rPr lang="de-DE" i="1" dirty="0" err="1">
                <a:solidFill>
                  <a:schemeClr val="bg2"/>
                </a:solidFill>
                <a:latin typeface="Courier" pitchFamily="49" charset="0"/>
              </a:rPr>
              <a:t>value</a:t>
            </a:r>
            <a:r>
              <a:rPr lang="de-DE" i="1" dirty="0">
                <a:solidFill>
                  <a:schemeClr val="bg2"/>
                </a:solidFill>
                <a:latin typeface="Courier" pitchFamily="49" charset="0"/>
              </a:rPr>
              <a:t>="${</a:t>
            </a:r>
            <a:r>
              <a:rPr lang="de-DE" i="1" dirty="0" err="1">
                <a:solidFill>
                  <a:schemeClr val="bg2"/>
                </a:solidFill>
                <a:latin typeface="Courier" pitchFamily="49" charset="0"/>
              </a:rPr>
              <a:t>sessionScope.cart.total</a:t>
            </a:r>
            <a:r>
              <a:rPr lang="de-DE" i="1" dirty="0">
                <a:solidFill>
                  <a:schemeClr val="bg2"/>
                </a:solidFill>
                <a:latin typeface="Courier" pitchFamily="49" charset="0"/>
              </a:rPr>
              <a:t>}"/&gt;</a:t>
            </a:r>
          </a:p>
          <a:p>
            <a:pPr lvl="3"/>
            <a:r>
              <a:rPr lang="de-DE" i="1" dirty="0" err="1">
                <a:solidFill>
                  <a:schemeClr val="bg2"/>
                </a:solidFill>
              </a:rPr>
              <a:t>Get</a:t>
            </a:r>
            <a:r>
              <a:rPr lang="de-DE" i="1" dirty="0">
                <a:solidFill>
                  <a:schemeClr val="bg2"/>
                </a:solidFill>
              </a:rPr>
              <a:t> </a:t>
            </a:r>
            <a:r>
              <a:rPr lang="de-DE" i="1" dirty="0" err="1">
                <a:solidFill>
                  <a:schemeClr val="bg2"/>
                </a:solidFill>
              </a:rPr>
              <a:t>the</a:t>
            </a:r>
            <a:r>
              <a:rPr lang="de-DE" i="1" dirty="0">
                <a:solidFill>
                  <a:schemeClr val="bg2"/>
                </a:solidFill>
              </a:rPr>
              <a:t> </a:t>
            </a:r>
            <a:r>
              <a:rPr lang="de-DE" i="1" dirty="0" err="1">
                <a:solidFill>
                  <a:schemeClr val="bg2"/>
                </a:solidFill>
              </a:rPr>
              <a:t>value</a:t>
            </a:r>
            <a:r>
              <a:rPr lang="de-DE" i="1" dirty="0">
                <a:solidFill>
                  <a:schemeClr val="bg2"/>
                </a:solidFill>
              </a:rPr>
              <a:t> </a:t>
            </a:r>
            <a:r>
              <a:rPr lang="de-DE" i="1" dirty="0" err="1">
                <a:solidFill>
                  <a:schemeClr val="bg2"/>
                </a:solidFill>
              </a:rPr>
              <a:t>of</a:t>
            </a:r>
            <a:r>
              <a:rPr lang="de-DE" i="1" dirty="0">
                <a:solidFill>
                  <a:schemeClr val="bg2"/>
                </a:solidFill>
              </a:rPr>
              <a:t> total, pass </a:t>
            </a:r>
            <a:r>
              <a:rPr lang="de-DE" i="1" dirty="0" err="1">
                <a:solidFill>
                  <a:schemeClr val="bg2"/>
                </a:solidFill>
              </a:rPr>
              <a:t>it</a:t>
            </a:r>
            <a:r>
              <a:rPr lang="de-DE" i="1" dirty="0">
                <a:solidFill>
                  <a:schemeClr val="bg2"/>
                </a:solidFill>
              </a:rPr>
              <a:t> </a:t>
            </a:r>
            <a:r>
              <a:rPr lang="de-DE" i="1" dirty="0" err="1">
                <a:solidFill>
                  <a:schemeClr val="bg2"/>
                </a:solidFill>
              </a:rPr>
              <a:t>along</a:t>
            </a:r>
            <a:r>
              <a:rPr lang="de-DE" i="1" dirty="0">
                <a:solidFill>
                  <a:schemeClr val="bg2"/>
                </a:solidFill>
              </a:rPr>
              <a:t> </a:t>
            </a:r>
            <a:r>
              <a:rPr lang="de-DE" i="1" dirty="0" err="1">
                <a:solidFill>
                  <a:schemeClr val="bg2"/>
                </a:solidFill>
              </a:rPr>
              <a:t>to</a:t>
            </a:r>
            <a:r>
              <a:rPr lang="de-DE" i="1" dirty="0">
                <a:solidFill>
                  <a:schemeClr val="bg2"/>
                </a:solidFill>
              </a:rPr>
              <a:t> </a:t>
            </a:r>
            <a:r>
              <a:rPr lang="de-DE" i="1" dirty="0" err="1">
                <a:solidFill>
                  <a:schemeClr val="bg2"/>
                </a:solidFill>
              </a:rPr>
              <a:t>the</a:t>
            </a:r>
            <a:r>
              <a:rPr lang="de-DE" i="1" dirty="0">
                <a:solidFill>
                  <a:schemeClr val="bg2"/>
                </a:solidFill>
              </a:rPr>
              <a:t> </a:t>
            </a:r>
            <a:r>
              <a:rPr lang="de-DE" i="1" dirty="0" err="1">
                <a:solidFill>
                  <a:schemeClr val="bg2"/>
                </a:solidFill>
              </a:rPr>
              <a:t>formatter</a:t>
            </a:r>
            <a:endParaRPr lang="de-DE" i="1" dirty="0">
              <a:solidFill>
                <a:schemeClr val="bg2"/>
              </a:solidFill>
            </a:endParaRPr>
          </a:p>
          <a:p>
            <a:pPr lvl="3"/>
            <a:r>
              <a:rPr lang="de-DE" i="1" dirty="0" err="1">
                <a:solidFill>
                  <a:schemeClr val="bg2"/>
                </a:solidFill>
              </a:rPr>
              <a:t>Gan</a:t>
            </a:r>
            <a:r>
              <a:rPr lang="de-DE" i="1" dirty="0">
                <a:solidFill>
                  <a:schemeClr val="bg2"/>
                </a:solidFill>
              </a:rPr>
              <a:t> </a:t>
            </a:r>
            <a:r>
              <a:rPr lang="de-DE" i="1" dirty="0" err="1">
                <a:solidFill>
                  <a:schemeClr val="bg2"/>
                </a:solidFill>
              </a:rPr>
              <a:t>only</a:t>
            </a:r>
            <a:r>
              <a:rPr lang="de-DE" i="1" dirty="0">
                <a:solidFill>
                  <a:schemeClr val="bg2"/>
                </a:solidFill>
              </a:rPr>
              <a:t> </a:t>
            </a:r>
            <a:r>
              <a:rPr lang="de-DE" i="1" dirty="0" err="1">
                <a:solidFill>
                  <a:schemeClr val="bg2"/>
                </a:solidFill>
              </a:rPr>
              <a:t>read</a:t>
            </a:r>
            <a:r>
              <a:rPr lang="de-DE" i="1" dirty="0">
                <a:solidFill>
                  <a:schemeClr val="bg2"/>
                </a:solidFill>
              </a:rPr>
              <a:t> </a:t>
            </a:r>
            <a:r>
              <a:rPr lang="de-DE" i="1" dirty="0" err="1">
                <a:solidFill>
                  <a:schemeClr val="bg2"/>
                </a:solidFill>
              </a:rPr>
              <a:t>values</a:t>
            </a:r>
            <a:endParaRPr lang="en-US" i="1" dirty="0" smtClean="0">
              <a:solidFill>
                <a:schemeClr val="bg2"/>
              </a:solidFill>
            </a:endParaRPr>
          </a:p>
          <a:p>
            <a:pPr lvl="2"/>
            <a:endParaRPr lang="de-DE" b="1" dirty="0"/>
          </a:p>
          <a:p>
            <a:r>
              <a:rPr lang="de-DE" dirty="0" smtClean="0"/>
              <a:t>Basic Java Objects </a:t>
            </a:r>
            <a:r>
              <a:rPr lang="de-DE" dirty="0" err="1" smtClean="0"/>
              <a:t>are</a:t>
            </a:r>
            <a:r>
              <a:rPr lang="de-DE" dirty="0" smtClean="0"/>
              <a:t> all </a:t>
            </a:r>
            <a:r>
              <a:rPr lang="de-DE" dirty="0" err="1" smtClean="0"/>
              <a:t>supported</a:t>
            </a:r>
            <a:endParaRPr lang="de-DE" dirty="0" smtClean="0"/>
          </a:p>
          <a:p>
            <a:pPr lvl="1"/>
            <a:r>
              <a:rPr lang="de-DE" dirty="0" err="1" smtClean="0"/>
              <a:t>Thanks</a:t>
            </a:r>
            <a:r>
              <a:rPr lang="de-DE" dirty="0" smtClean="0"/>
              <a:t> </a:t>
            </a:r>
            <a:r>
              <a:rPr lang="de-DE" dirty="0" err="1" smtClean="0"/>
              <a:t>toString</a:t>
            </a:r>
            <a:endParaRPr lang="de-DE" dirty="0" smtClean="0"/>
          </a:p>
          <a:p>
            <a:r>
              <a:rPr lang="de-DE" dirty="0" err="1" smtClean="0"/>
              <a:t>Beans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mapped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their</a:t>
            </a:r>
            <a:r>
              <a:rPr lang="de-DE" dirty="0" smtClean="0"/>
              <a:t> properties</a:t>
            </a:r>
          </a:p>
          <a:p>
            <a:pPr lvl="1"/>
            <a:r>
              <a:rPr lang="de-DE" dirty="0" err="1" smtClean="0"/>
              <a:t>Customer.getName</a:t>
            </a:r>
            <a:r>
              <a:rPr lang="de-DE" dirty="0" smtClean="0"/>
              <a:t>() -&gt; #{customer.name}</a:t>
            </a:r>
            <a:endParaRPr lang="de-DE" dirty="0"/>
          </a:p>
          <a:p>
            <a:endParaRPr lang="de-DE" b="1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006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JSF </a:t>
            </a:r>
            <a:r>
              <a:rPr lang="de-DE" dirty="0" smtClean="0"/>
              <a:t>101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© msg | 2016 | JSF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BackingBean</a:t>
            </a:r>
            <a:endParaRPr lang="de-DE" dirty="0" smtClean="0"/>
          </a:p>
          <a:p>
            <a:pPr lvl="1"/>
            <a:r>
              <a:rPr lang="de-DE" dirty="0" err="1" smtClean="0"/>
              <a:t>FacesContext.getCurrentInstance</a:t>
            </a:r>
            <a:r>
              <a:rPr lang="de-DE" dirty="0" smtClean="0"/>
              <a:t>().</a:t>
            </a:r>
            <a:r>
              <a:rPr lang="de-DE" dirty="0" err="1" smtClean="0"/>
              <a:t>addMessage</a:t>
            </a:r>
            <a:r>
              <a:rPr lang="de-DE" dirty="0" smtClean="0"/>
              <a:t>(COMPONENT_ID,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FacesMessage</a:t>
            </a:r>
            <a:r>
              <a:rPr lang="de-DE" dirty="0" smtClean="0"/>
              <a:t>(</a:t>
            </a:r>
            <a:r>
              <a:rPr lang="en-US" dirty="0" smtClean="0"/>
              <a:t>“ERROR_MESSAGE”);</a:t>
            </a:r>
          </a:p>
          <a:p>
            <a:pPr lvl="2"/>
            <a:r>
              <a:rPr lang="en-US" dirty="0" smtClean="0"/>
              <a:t>Component id: “</a:t>
            </a:r>
            <a:r>
              <a:rPr lang="en-US" dirty="0" err="1" smtClean="0"/>
              <a:t>form_id:component_id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From xhtml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h:messages</a:t>
            </a:r>
            <a:r>
              <a:rPr lang="en-US" dirty="0" smtClean="0"/>
              <a:t> /&gt;</a:t>
            </a:r>
          </a:p>
          <a:p>
            <a:pPr lvl="2"/>
            <a:r>
              <a:rPr lang="en-US" dirty="0" smtClean="0"/>
              <a:t>Dump all messages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h:message</a:t>
            </a:r>
            <a:r>
              <a:rPr lang="en-US" dirty="0" smtClean="0"/>
              <a:t> for=“COMPONENT_ID” /&gt;</a:t>
            </a:r>
          </a:p>
          <a:p>
            <a:pPr lvl="2"/>
            <a:r>
              <a:rPr lang="en-US" dirty="0" smtClean="0"/>
              <a:t>For a specific component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66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JSF </a:t>
            </a:r>
            <a:r>
              <a:rPr lang="de-DE" dirty="0" smtClean="0"/>
              <a:t>101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01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© msg | 2016 | JSF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de-DE" dirty="0" smtClean="0"/>
              <a:t>JSF tags</a:t>
            </a:r>
          </a:p>
          <a:p>
            <a:r>
              <a:rPr lang="de-DE" dirty="0" smtClean="0"/>
              <a:t>Navigation </a:t>
            </a:r>
            <a:r>
              <a:rPr lang="de-DE" dirty="0" err="1" smtClean="0"/>
              <a:t>rules</a:t>
            </a:r>
            <a:endParaRPr lang="de-DE" dirty="0" smtClean="0"/>
          </a:p>
          <a:p>
            <a:r>
              <a:rPr lang="de-DE" dirty="0" err="1" smtClean="0"/>
              <a:t>Backing</a:t>
            </a:r>
            <a:r>
              <a:rPr lang="de-DE" dirty="0" smtClean="0"/>
              <a:t> </a:t>
            </a:r>
            <a:r>
              <a:rPr lang="de-DE" dirty="0" err="1" smtClean="0"/>
              <a:t>beans</a:t>
            </a:r>
            <a:endParaRPr lang="de-DE" dirty="0" smtClean="0"/>
          </a:p>
          <a:p>
            <a:r>
              <a:rPr lang="de-DE" dirty="0" err="1" smtClean="0"/>
              <a:t>Using</a:t>
            </a:r>
            <a:r>
              <a:rPr lang="de-DE" dirty="0" smtClean="0"/>
              <a:t> EJBs</a:t>
            </a:r>
          </a:p>
          <a:p>
            <a:r>
              <a:rPr lang="de-DE" dirty="0" err="1" smtClean="0"/>
              <a:t>Adding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messages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684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JSF </a:t>
            </a:r>
            <a:r>
              <a:rPr lang="de-DE" dirty="0" smtClean="0"/>
              <a:t>101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Listeners vs Actions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© msg | 2016 | JSF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 err="1" smtClean="0"/>
              <a:t>actionListener</a:t>
            </a:r>
            <a:r>
              <a:rPr lang="en-US" dirty="0" smtClean="0"/>
              <a:t>=“#{METHOD_NAME}”</a:t>
            </a:r>
          </a:p>
          <a:p>
            <a:pPr lvl="1"/>
            <a:r>
              <a:rPr lang="en-US" dirty="0" smtClean="0"/>
              <a:t>Execute code before processing the action itself</a:t>
            </a:r>
          </a:p>
          <a:p>
            <a:pPr lvl="1"/>
            <a:r>
              <a:rPr lang="en-US" dirty="0" smtClean="0"/>
              <a:t>Access to the component that invokes the listener</a:t>
            </a:r>
          </a:p>
          <a:p>
            <a:pPr marL="287338" lvl="1" indent="0">
              <a:buNone/>
            </a:pPr>
            <a:endParaRPr lang="en-US" dirty="0" smtClean="0"/>
          </a:p>
          <a:p>
            <a:r>
              <a:rPr lang="en-US" dirty="0" smtClean="0"/>
              <a:t>Public void </a:t>
            </a:r>
            <a:r>
              <a:rPr lang="en-US" dirty="0" err="1" smtClean="0"/>
              <a:t>actionListener</a:t>
            </a:r>
            <a:r>
              <a:rPr lang="en-US" dirty="0" smtClean="0"/>
              <a:t>(</a:t>
            </a:r>
            <a:r>
              <a:rPr lang="en-US" dirty="0" err="1" smtClean="0"/>
              <a:t>ActionEvent</a:t>
            </a:r>
            <a:r>
              <a:rPr lang="en-US" dirty="0" smtClean="0"/>
              <a:t> event) {</a:t>
            </a:r>
            <a:r>
              <a:rPr lang="de-DE" dirty="0" smtClean="0"/>
              <a:t> … }</a:t>
            </a:r>
          </a:p>
          <a:p>
            <a:pPr lvl="1"/>
            <a:r>
              <a:rPr lang="en-US" dirty="0" err="1" smtClean="0"/>
              <a:t>ActionEvent</a:t>
            </a:r>
            <a:r>
              <a:rPr lang="en-US" dirty="0" smtClean="0"/>
              <a:t> has your UI element and other details</a:t>
            </a:r>
          </a:p>
          <a:p>
            <a:pPr lvl="1"/>
            <a:endParaRPr lang="en-US" dirty="0"/>
          </a:p>
          <a:p>
            <a:r>
              <a:rPr lang="en-US" dirty="0" smtClean="0"/>
              <a:t>Action=“#{METHOD_NAME}”</a:t>
            </a:r>
          </a:p>
          <a:p>
            <a:pPr lvl="1"/>
            <a:r>
              <a:rPr lang="en-US" dirty="0" smtClean="0"/>
              <a:t>Execute code normally</a:t>
            </a:r>
          </a:p>
          <a:p>
            <a:pPr lvl="1"/>
            <a:r>
              <a:rPr lang="en-US" dirty="0" smtClean="0"/>
              <a:t>Process navigation rules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acces</a:t>
            </a:r>
            <a:r>
              <a:rPr lang="en-US" dirty="0" smtClean="0"/>
              <a:t> to UI elements (normally)</a:t>
            </a:r>
          </a:p>
        </p:txBody>
      </p:sp>
    </p:spTree>
    <p:extLst>
      <p:ext uri="{BB962C8B-B14F-4D97-AF65-F5344CB8AC3E}">
        <p14:creationId xmlns:p14="http://schemas.microsoft.com/office/powerpoint/2010/main" val="252110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JSF </a:t>
            </a:r>
            <a:r>
              <a:rPr lang="de-DE" dirty="0" smtClean="0"/>
              <a:t>101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Validators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© msg | 2016 | JSF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 smtClean="0"/>
              <a:t>F:validateSomething</a:t>
            </a:r>
          </a:p>
          <a:p>
            <a:pPr lvl="1"/>
            <a:r>
              <a:rPr lang="en-US" dirty="0" smtClean="0"/>
              <a:t>Length, </a:t>
            </a:r>
            <a:r>
              <a:rPr lang="en-US" dirty="0" err="1" smtClean="0"/>
              <a:t>DoubleRange</a:t>
            </a:r>
            <a:r>
              <a:rPr lang="en-US" dirty="0" smtClean="0"/>
              <a:t>, </a:t>
            </a:r>
            <a:r>
              <a:rPr lang="en-US" dirty="0" err="1" smtClean="0"/>
              <a:t>LongRange</a:t>
            </a:r>
            <a:r>
              <a:rPr lang="en-US" dirty="0" smtClean="0"/>
              <a:t>, …</a:t>
            </a:r>
          </a:p>
          <a:p>
            <a:pPr lvl="1"/>
            <a:endParaRPr lang="en-US" dirty="0"/>
          </a:p>
          <a:p>
            <a:r>
              <a:rPr lang="en-US" dirty="0" smtClean="0"/>
              <a:t>Custom validators</a:t>
            </a:r>
          </a:p>
          <a:p>
            <a:pPr lvl="1"/>
            <a:r>
              <a:rPr lang="en-US" dirty="0" smtClean="0"/>
              <a:t>Implement Validator + validate method</a:t>
            </a:r>
          </a:p>
          <a:p>
            <a:pPr lvl="2"/>
            <a:r>
              <a:rPr lang="en-US" dirty="0" smtClean="0"/>
              <a:t>Any logic allowed</a:t>
            </a:r>
          </a:p>
          <a:p>
            <a:pPr lvl="2"/>
            <a:r>
              <a:rPr lang="en-US" dirty="0" smtClean="0"/>
              <a:t>Must throw </a:t>
            </a:r>
            <a:r>
              <a:rPr lang="en-US" dirty="0" err="1" smtClean="0"/>
              <a:t>ValidatorException</a:t>
            </a:r>
            <a:r>
              <a:rPr lang="en-US" dirty="0" smtClean="0"/>
              <a:t> if wrong</a:t>
            </a:r>
          </a:p>
          <a:p>
            <a:pPr lvl="3"/>
            <a:r>
              <a:rPr lang="en-US" dirty="0" smtClean="0"/>
              <a:t>Do nothing if ok</a:t>
            </a:r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FacesValidator</a:t>
            </a:r>
            <a:endParaRPr lang="en-US" dirty="0" smtClean="0"/>
          </a:p>
          <a:p>
            <a:pPr lvl="1"/>
            <a:r>
              <a:rPr lang="en-US" dirty="0" smtClean="0"/>
              <a:t>F:validator </a:t>
            </a:r>
            <a:r>
              <a:rPr lang="en-US" dirty="0" err="1" smtClean="0"/>
              <a:t>validatorId</a:t>
            </a:r>
            <a:r>
              <a:rPr lang="en-US" dirty="0" smtClean="0"/>
              <a:t>=“ID”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4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JSF 101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© msg | 2016 | JSF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63" y="1541760"/>
            <a:ext cx="7387324" cy="4499968"/>
          </a:xfrm>
        </p:spPr>
      </p:pic>
    </p:spTree>
    <p:extLst>
      <p:ext uri="{BB962C8B-B14F-4D97-AF65-F5344CB8AC3E}">
        <p14:creationId xmlns:p14="http://schemas.microsoft.com/office/powerpoint/2010/main" val="107089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JSF 101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© msg | 2016 | JSF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 smtClean="0"/>
              <a:t>Restore view</a:t>
            </a:r>
          </a:p>
          <a:p>
            <a:pPr lvl="1"/>
            <a:r>
              <a:rPr lang="en-US" dirty="0" smtClean="0"/>
              <a:t>Build  the view of the page, connect event handlers and validators,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Save it all in </a:t>
            </a:r>
            <a:r>
              <a:rPr lang="en-US" dirty="0" err="1" smtClean="0"/>
              <a:t>FacesContext</a:t>
            </a:r>
            <a:endParaRPr lang="en-US" dirty="0"/>
          </a:p>
          <a:p>
            <a:pPr lvl="2"/>
            <a:r>
              <a:rPr lang="en-US" dirty="0" smtClean="0"/>
              <a:t>Empty vs existing, depending on if initial or </a:t>
            </a:r>
            <a:r>
              <a:rPr lang="en-US" dirty="0" err="1" smtClean="0"/>
              <a:t>postback</a:t>
            </a:r>
            <a:r>
              <a:rPr lang="en-US" dirty="0" smtClean="0"/>
              <a:t> request</a:t>
            </a:r>
          </a:p>
          <a:p>
            <a:r>
              <a:rPr lang="en-US" dirty="0" smtClean="0"/>
              <a:t>Apply request values</a:t>
            </a:r>
          </a:p>
          <a:p>
            <a:pPr lvl="1"/>
            <a:r>
              <a:rPr lang="en-US" dirty="0" smtClean="0"/>
              <a:t>Each component grabs its values, automatically convert if possible</a:t>
            </a:r>
          </a:p>
          <a:p>
            <a:r>
              <a:rPr lang="en-US" dirty="0" smtClean="0"/>
              <a:t>Process validations</a:t>
            </a:r>
          </a:p>
          <a:p>
            <a:r>
              <a:rPr lang="en-US" dirty="0" smtClean="0"/>
              <a:t>Update model values</a:t>
            </a:r>
          </a:p>
          <a:p>
            <a:pPr lvl="1"/>
            <a:r>
              <a:rPr lang="en-US" dirty="0" smtClean="0"/>
              <a:t>Update server-side components (any mapped entities for example)</a:t>
            </a:r>
          </a:p>
          <a:p>
            <a:r>
              <a:rPr lang="en-US" dirty="0" smtClean="0"/>
              <a:t>Invoke action phase</a:t>
            </a:r>
          </a:p>
          <a:p>
            <a:pPr lvl="1"/>
            <a:r>
              <a:rPr lang="en-US" dirty="0" smtClean="0"/>
              <a:t>Process any mapped actions</a:t>
            </a:r>
          </a:p>
          <a:p>
            <a:r>
              <a:rPr lang="en-US" dirty="0" smtClean="0"/>
              <a:t>Render response</a:t>
            </a:r>
          </a:p>
          <a:p>
            <a:pPr lvl="1"/>
            <a:r>
              <a:rPr lang="en-US" dirty="0" smtClean="0"/>
              <a:t>Besides rendering add any errors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50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JSF 101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Session Handling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© msg | 2016 | JSF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</a:p>
          <a:p>
            <a:pPr lvl="1"/>
            <a:r>
              <a:rPr lang="en-US" dirty="0" err="1" smtClean="0"/>
              <a:t>FacesContext.getCurrentInstance</a:t>
            </a:r>
            <a:r>
              <a:rPr lang="en-US" dirty="0" smtClean="0"/>
              <a:t>().</a:t>
            </a:r>
            <a:r>
              <a:rPr lang="en-US" dirty="0" err="1" smtClean="0"/>
              <a:t>getExternalContext</a:t>
            </a:r>
            <a:r>
              <a:rPr lang="en-US" dirty="0" smtClean="0"/>
              <a:t>().</a:t>
            </a:r>
            <a:r>
              <a:rPr lang="en-US" dirty="0" err="1" smtClean="0"/>
              <a:t>getSession</a:t>
            </a:r>
            <a:r>
              <a:rPr lang="en-US" dirty="0" smtClean="0"/>
              <a:t>(false)</a:t>
            </a:r>
          </a:p>
          <a:p>
            <a:pPr lvl="2"/>
            <a:r>
              <a:rPr lang="en-US" dirty="0" smtClean="0"/>
              <a:t>Set/get attribute</a:t>
            </a:r>
          </a:p>
          <a:p>
            <a:pPr lvl="2"/>
            <a:r>
              <a:rPr lang="en-US" dirty="0" smtClean="0"/>
              <a:t>Invalidate</a:t>
            </a:r>
          </a:p>
          <a:p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WebFilter</a:t>
            </a:r>
            <a:r>
              <a:rPr lang="en-US" dirty="0" smtClean="0"/>
              <a:t> + </a:t>
            </a:r>
            <a:r>
              <a:rPr lang="en-US" dirty="0" err="1" smtClean="0"/>
              <a:t>url</a:t>
            </a:r>
            <a:r>
              <a:rPr lang="en-US" dirty="0" smtClean="0"/>
              <a:t> pattern</a:t>
            </a:r>
          </a:p>
          <a:p>
            <a:pPr lvl="1"/>
            <a:r>
              <a:rPr lang="en-US" dirty="0" err="1" smtClean="0"/>
              <a:t>doFilter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If everything is ok -&gt; </a:t>
            </a:r>
            <a:r>
              <a:rPr lang="en-US" dirty="0" err="1" smtClean="0"/>
              <a:t>chain.doFilter</a:t>
            </a:r>
            <a:endParaRPr lang="en-US" dirty="0" smtClean="0"/>
          </a:p>
          <a:p>
            <a:pPr lvl="2"/>
            <a:r>
              <a:rPr lang="en-US" dirty="0" smtClean="0"/>
              <a:t>Else redirect to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1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JSF 101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Primefaces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© msg | 2016 | JSF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 smtClean="0"/>
              <a:t>Showcase</a:t>
            </a:r>
          </a:p>
          <a:p>
            <a:r>
              <a:rPr lang="en-US" dirty="0" err="1" smtClean="0"/>
              <a:t>Primefaces</a:t>
            </a:r>
            <a:r>
              <a:rPr lang="en-US" dirty="0" smtClean="0"/>
              <a:t>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87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Program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/>
              <a:t>© msg | Monat 2015 | Präsentationstitel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de-DE" sz="3200" dirty="0" smtClean="0"/>
              <a:t>09.00-12.30</a:t>
            </a:r>
          </a:p>
          <a:p>
            <a:pPr lvl="1"/>
            <a:r>
              <a:rPr lang="de-DE" sz="3200" dirty="0" err="1" smtClean="0"/>
              <a:t>Partea</a:t>
            </a:r>
            <a:r>
              <a:rPr lang="de-DE" sz="3200" dirty="0" smtClean="0"/>
              <a:t> </a:t>
            </a:r>
            <a:r>
              <a:rPr lang="de-DE" sz="3200" dirty="0" err="1" smtClean="0"/>
              <a:t>teoretica</a:t>
            </a:r>
            <a:endParaRPr lang="de-DE" sz="3200" dirty="0" smtClean="0"/>
          </a:p>
          <a:p>
            <a:r>
              <a:rPr lang="de-DE" sz="3200" dirty="0" smtClean="0"/>
              <a:t>14:00-18:00</a:t>
            </a:r>
          </a:p>
          <a:p>
            <a:pPr lvl="1"/>
            <a:r>
              <a:rPr lang="de-DE" sz="3200" dirty="0" err="1" smtClean="0"/>
              <a:t>Partea</a:t>
            </a:r>
            <a:r>
              <a:rPr lang="de-DE" sz="3200" dirty="0" smtClean="0"/>
              <a:t> </a:t>
            </a:r>
            <a:r>
              <a:rPr lang="de-DE" sz="3200" dirty="0" err="1" smtClean="0"/>
              <a:t>practica</a:t>
            </a:r>
            <a:endParaRPr lang="de-DE" sz="3200" dirty="0" smtClean="0"/>
          </a:p>
          <a:p>
            <a:pPr lvl="1"/>
            <a:endParaRPr lang="de-DE" sz="3200" dirty="0"/>
          </a:p>
          <a:p>
            <a:pPr lvl="1"/>
            <a:endParaRPr lang="de-DE" sz="3200" dirty="0" smtClean="0"/>
          </a:p>
          <a:p>
            <a:r>
              <a:rPr lang="de-DE" sz="3200" dirty="0" err="1" smtClean="0"/>
              <a:t>Pauze</a:t>
            </a:r>
            <a:r>
              <a:rPr lang="de-DE" sz="3200" dirty="0" smtClean="0"/>
              <a:t> de 10 min/</a:t>
            </a:r>
            <a:r>
              <a:rPr lang="de-DE" sz="3200" dirty="0" err="1" smtClean="0"/>
              <a:t>ora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79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JSF 101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Part 02 – Small Project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© msg | 2016 | JSF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r>
              <a:rPr lang="de-DE" dirty="0" err="1" smtClean="0"/>
              <a:t>Lets</a:t>
            </a:r>
            <a:r>
              <a:rPr lang="de-DE" dirty="0" smtClean="0"/>
              <a:t> </a:t>
            </a:r>
            <a:r>
              <a:rPr lang="de-DE" dirty="0" err="1" smtClean="0"/>
              <a:t>tie</a:t>
            </a:r>
            <a:r>
              <a:rPr lang="de-DE" dirty="0" smtClean="0"/>
              <a:t> all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together</a:t>
            </a:r>
            <a:r>
              <a:rPr lang="de-DE" dirty="0" smtClean="0"/>
              <a:t>…</a:t>
            </a:r>
          </a:p>
          <a:p>
            <a:endParaRPr lang="de-DE" dirty="0"/>
          </a:p>
          <a:p>
            <a:r>
              <a:rPr lang="de-DE" dirty="0" smtClean="0"/>
              <a:t>Login</a:t>
            </a:r>
          </a:p>
          <a:p>
            <a:pPr lvl="1"/>
            <a:r>
              <a:rPr lang="de-DE" dirty="0" smtClean="0"/>
              <a:t>Username, Password</a:t>
            </a:r>
          </a:p>
          <a:p>
            <a:pPr lvl="1"/>
            <a:r>
              <a:rPr lang="de-DE" dirty="0" err="1" smtClean="0"/>
              <a:t>Validate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endParaRPr lang="de-DE" dirty="0" smtClean="0"/>
          </a:p>
          <a:p>
            <a:pPr lvl="1"/>
            <a:r>
              <a:rPr lang="de-DE" dirty="0" smtClean="0"/>
              <a:t>Show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messages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Create </a:t>
            </a:r>
            <a:r>
              <a:rPr lang="de-DE" dirty="0" err="1" smtClean="0"/>
              <a:t>user</a:t>
            </a:r>
            <a:endParaRPr lang="de-DE" dirty="0" smtClean="0"/>
          </a:p>
          <a:p>
            <a:pPr lvl="1"/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Login</a:t>
            </a:r>
          </a:p>
          <a:p>
            <a:pPr lvl="1"/>
            <a:endParaRPr lang="de-DE" dirty="0"/>
          </a:p>
          <a:p>
            <a:r>
              <a:rPr lang="de-DE" dirty="0" smtClean="0"/>
              <a:t>Users</a:t>
            </a:r>
          </a:p>
          <a:p>
            <a:pPr lvl="1"/>
            <a:r>
              <a:rPr lang="de-DE" dirty="0" smtClean="0"/>
              <a:t>List all </a:t>
            </a:r>
            <a:r>
              <a:rPr lang="de-DE" dirty="0" err="1" smtClean="0"/>
              <a:t>users</a:t>
            </a:r>
            <a:endParaRPr lang="de-DE" dirty="0" smtClean="0"/>
          </a:p>
          <a:p>
            <a:pPr lvl="1"/>
            <a:r>
              <a:rPr lang="de-DE" dirty="0" smtClean="0"/>
              <a:t>CRUD </a:t>
            </a:r>
            <a:r>
              <a:rPr lang="de-DE" dirty="0" err="1" smtClean="0"/>
              <a:t>operations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Logout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61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JSF 101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 / Resources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© msg | 2016 | JSF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/>
              <a:t>EE </a:t>
            </a:r>
            <a:r>
              <a:rPr lang="en-US" dirty="0" smtClean="0"/>
              <a:t>docs: 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docs.oracle.com/javaee/5/tutorial/doc/bnaph.html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https://docs.oracle.com/javaee/6/tutorial/doc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de-DE" dirty="0" err="1" smtClean="0"/>
              <a:t>Vogella</a:t>
            </a:r>
            <a:r>
              <a:rPr lang="de-DE" dirty="0" smtClean="0"/>
              <a:t>: </a:t>
            </a:r>
            <a:r>
              <a:rPr lang="de-DE" dirty="0" smtClean="0">
                <a:hlinkClick r:id="rId5"/>
              </a:rPr>
              <a:t>http</a:t>
            </a:r>
            <a:r>
              <a:rPr lang="de-DE" dirty="0">
                <a:hlinkClick r:id="rId5"/>
              </a:rPr>
              <a:t>://</a:t>
            </a:r>
            <a:r>
              <a:rPr lang="de-DE" dirty="0" smtClean="0">
                <a:hlinkClick r:id="rId5"/>
              </a:rPr>
              <a:t>www.vogella.com/tutorials/JavaServerFaces/article.html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629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Textplatzhalter 4"/>
          <p:cNvSpPr txBox="1">
            <a:spLocks/>
          </p:cNvSpPr>
          <p:nvPr/>
        </p:nvSpPr>
        <p:spPr>
          <a:xfrm>
            <a:off x="2054202" y="623645"/>
            <a:ext cx="3607561" cy="115172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44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ea typeface="ＭＳ Ｐゴシック"/>
                <a:cs typeface="ＭＳ Ｐゴシック"/>
              </a:rPr>
              <a:t>Mihaly Fodor</a:t>
            </a:r>
            <a:endParaRPr lang="en-US" sz="1200" b="1" dirty="0">
              <a:ea typeface="ＭＳ Ｐゴシック"/>
              <a:cs typeface="ＭＳ Ｐゴシック"/>
            </a:endParaRPr>
          </a:p>
          <a:p>
            <a:r>
              <a:rPr lang="en-US" sz="1200" dirty="0" smtClean="0">
                <a:ea typeface="ＭＳ Ｐゴシック"/>
                <a:cs typeface="ＭＳ Ｐゴシック"/>
              </a:rPr>
              <a:t>Senior IT Consultant</a:t>
            </a:r>
            <a:endParaRPr lang="en-US" sz="1200" dirty="0">
              <a:ea typeface="ＭＳ Ｐゴシック"/>
              <a:cs typeface="ＭＳ Ｐゴシック"/>
            </a:endParaRPr>
          </a:p>
          <a:p>
            <a:endParaRPr lang="en-US" sz="1200" dirty="0">
              <a:ea typeface="ＭＳ Ｐゴシック"/>
              <a:cs typeface="ＭＳ Ｐゴシック"/>
            </a:endParaRPr>
          </a:p>
          <a:p>
            <a:r>
              <a:rPr lang="en-US" sz="1200" dirty="0">
                <a:ea typeface="ＭＳ Ｐゴシック"/>
                <a:cs typeface="ＭＳ Ｐゴシック"/>
              </a:rPr>
              <a:t>+49 (0) </a:t>
            </a:r>
            <a:r>
              <a:rPr lang="de-DE" sz="1200" dirty="0"/>
              <a:t>899 6101 2508</a:t>
            </a:r>
            <a:endParaRPr lang="en-US" sz="1200" dirty="0">
              <a:ea typeface="ＭＳ Ｐゴシック"/>
              <a:cs typeface="ＭＳ Ｐゴシック"/>
            </a:endParaRPr>
          </a:p>
          <a:p>
            <a:r>
              <a:rPr lang="en-US" sz="1200" dirty="0">
                <a:ea typeface="ＭＳ Ｐゴシック"/>
                <a:cs typeface="ＭＳ Ｐゴシック"/>
              </a:rPr>
              <a:t>surname.name@msg-systems.com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6503155" y="620714"/>
            <a:ext cx="2888580" cy="138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>
                <a:ea typeface="ＭＳ Ｐゴシック"/>
                <a:cs typeface="ＭＳ Ｐゴシック"/>
              </a:rPr>
              <a:t>msg systems ag </a:t>
            </a:r>
            <a:r>
              <a:rPr lang="en-US" sz="1200" dirty="0">
                <a:ea typeface="ＭＳ Ｐゴシック"/>
                <a:cs typeface="ＭＳ Ｐゴシック"/>
              </a:rPr>
              <a:t>(Headquarters)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>
                <a:ea typeface="ＭＳ Ｐゴシック"/>
                <a:cs typeface="ＭＳ Ｐゴシック"/>
              </a:rPr>
              <a:t>Robert-</a:t>
            </a:r>
            <a:r>
              <a:rPr lang="en-US" sz="1200" dirty="0" err="1">
                <a:ea typeface="ＭＳ Ｐゴシック"/>
                <a:cs typeface="ＭＳ Ｐゴシック"/>
              </a:rPr>
              <a:t>Buerkle</a:t>
            </a:r>
            <a:r>
              <a:rPr lang="en-US" sz="1200" dirty="0">
                <a:ea typeface="ＭＳ Ｐゴシック"/>
                <a:cs typeface="ＭＳ Ｐゴシック"/>
              </a:rPr>
              <a:t>-Str. 1, 85737 </a:t>
            </a:r>
            <a:r>
              <a:rPr lang="en-US" sz="1200" dirty="0" err="1" smtClean="0">
                <a:ea typeface="ＭＳ Ｐゴシック"/>
                <a:cs typeface="ＭＳ Ｐゴシック"/>
              </a:rPr>
              <a:t>Ismaning</a:t>
            </a:r>
            <a:endParaRPr lang="en-US" sz="1200" dirty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>
                <a:ea typeface="ＭＳ Ｐゴシック"/>
                <a:cs typeface="ＭＳ Ｐゴシック"/>
              </a:rPr>
              <a:t>Germany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1200" b="1" dirty="0" smtClean="0">
              <a:latin typeface="+mn-lt"/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 smtClean="0">
                <a:latin typeface="+mn-lt"/>
                <a:ea typeface="ＭＳ Ｐゴシック"/>
                <a:cs typeface="ＭＳ Ｐゴシック"/>
              </a:rPr>
              <a:t>www.msg-systems.com</a:t>
            </a:r>
            <a:endParaRPr lang="en-US" sz="1200" b="1" dirty="0">
              <a:latin typeface="+mn-lt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3212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JSF 101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else</a:t>
            </a:r>
            <a:r>
              <a:rPr lang="de-DE" dirty="0" smtClean="0"/>
              <a:t>…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© msg | 2016 | JSF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75" y="1915319"/>
            <a:ext cx="7581900" cy="3752850"/>
          </a:xfrm>
        </p:spPr>
      </p:pic>
    </p:spTree>
    <p:extLst>
      <p:ext uri="{BB962C8B-B14F-4D97-AF65-F5344CB8AC3E}">
        <p14:creationId xmlns:p14="http://schemas.microsoft.com/office/powerpoint/2010/main" val="222741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Part 1</a:t>
            </a:r>
            <a:endParaRPr lang="de-DE" sz="2400" dirty="0" smtClean="0"/>
          </a:p>
          <a:p>
            <a:pPr lvl="1"/>
            <a:r>
              <a:rPr lang="de-DE" sz="2000" dirty="0" err="1" smtClean="0"/>
              <a:t>What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JSF?</a:t>
            </a:r>
          </a:p>
          <a:p>
            <a:pPr lvl="1"/>
            <a:r>
              <a:rPr lang="en-US" sz="2000" dirty="0" smtClean="0"/>
              <a:t>Example01</a:t>
            </a:r>
          </a:p>
          <a:p>
            <a:pPr lvl="2"/>
            <a:r>
              <a:rPr lang="de-DE" sz="1800" dirty="0"/>
              <a:t>JSF tags</a:t>
            </a:r>
          </a:p>
          <a:p>
            <a:pPr lvl="2"/>
            <a:r>
              <a:rPr lang="de-DE" sz="1800" dirty="0"/>
              <a:t>Navigation </a:t>
            </a:r>
            <a:r>
              <a:rPr lang="de-DE" sz="1800" dirty="0" err="1"/>
              <a:t>rules</a:t>
            </a:r>
            <a:endParaRPr lang="de-DE" sz="1800" dirty="0"/>
          </a:p>
          <a:p>
            <a:pPr lvl="2"/>
            <a:r>
              <a:rPr lang="de-DE" sz="1800" dirty="0" err="1"/>
              <a:t>Backing</a:t>
            </a:r>
            <a:r>
              <a:rPr lang="de-DE" sz="1800" dirty="0"/>
              <a:t> </a:t>
            </a:r>
            <a:r>
              <a:rPr lang="de-DE" sz="1800" dirty="0" err="1"/>
              <a:t>beans</a:t>
            </a:r>
            <a:endParaRPr lang="de-DE" sz="1800" dirty="0"/>
          </a:p>
          <a:p>
            <a:pPr lvl="2"/>
            <a:r>
              <a:rPr lang="de-DE" sz="1800" dirty="0" err="1"/>
              <a:t>Using</a:t>
            </a:r>
            <a:r>
              <a:rPr lang="de-DE" sz="1800" dirty="0"/>
              <a:t> EJBs</a:t>
            </a:r>
          </a:p>
          <a:p>
            <a:pPr lvl="2"/>
            <a:r>
              <a:rPr lang="de-DE" sz="1800" dirty="0" err="1"/>
              <a:t>Adding</a:t>
            </a:r>
            <a:r>
              <a:rPr lang="de-DE" sz="1800" dirty="0"/>
              <a:t> </a:t>
            </a:r>
            <a:r>
              <a:rPr lang="de-DE" sz="1800" dirty="0" err="1"/>
              <a:t>error</a:t>
            </a:r>
            <a:r>
              <a:rPr lang="de-DE" sz="1800" dirty="0"/>
              <a:t> </a:t>
            </a:r>
            <a:r>
              <a:rPr lang="de-DE" sz="1800" dirty="0" err="1" smtClean="0"/>
              <a:t>messages</a:t>
            </a:r>
            <a:endParaRPr lang="en-US" sz="1800" dirty="0" smtClean="0"/>
          </a:p>
          <a:p>
            <a:pPr lvl="1"/>
            <a:r>
              <a:rPr lang="en-US" sz="2000" dirty="0" smtClean="0"/>
              <a:t>Example02</a:t>
            </a:r>
          </a:p>
          <a:p>
            <a:pPr lvl="2"/>
            <a:r>
              <a:rPr lang="en-US" sz="1800" dirty="0"/>
              <a:t>Listeners</a:t>
            </a:r>
          </a:p>
          <a:p>
            <a:pPr lvl="2"/>
            <a:r>
              <a:rPr lang="en-US" sz="1800" dirty="0"/>
              <a:t>Validators</a:t>
            </a:r>
          </a:p>
          <a:p>
            <a:pPr lvl="2"/>
            <a:r>
              <a:rPr lang="en-US" sz="1800" dirty="0"/>
              <a:t>Session </a:t>
            </a:r>
            <a:r>
              <a:rPr lang="en-US" sz="1800" dirty="0" smtClean="0"/>
              <a:t>handling</a:t>
            </a:r>
          </a:p>
          <a:p>
            <a:pPr lvl="1"/>
            <a:r>
              <a:rPr lang="en-US" sz="2000" dirty="0" err="1" smtClean="0"/>
              <a:t>Primefaces</a:t>
            </a:r>
            <a:endParaRPr lang="en-US" sz="1800" dirty="0" smtClean="0"/>
          </a:p>
          <a:p>
            <a:endParaRPr lang="en-US" dirty="0" smtClean="0"/>
          </a:p>
          <a:p>
            <a:endParaRPr lang="de-DE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Part 2</a:t>
            </a:r>
          </a:p>
          <a:p>
            <a:pPr lvl="1"/>
            <a:r>
              <a:rPr lang="en-US" sz="1800" dirty="0" smtClean="0"/>
              <a:t>Small Project</a:t>
            </a:r>
          </a:p>
          <a:p>
            <a:pPr lvl="2"/>
            <a:r>
              <a:rPr lang="en-US" sz="1600" dirty="0" err="1" smtClean="0"/>
              <a:t>Jsf</a:t>
            </a:r>
            <a:r>
              <a:rPr lang="en-US" sz="1600" dirty="0" smtClean="0"/>
              <a:t> + </a:t>
            </a:r>
            <a:r>
              <a:rPr lang="en-US" sz="1600" dirty="0" err="1" smtClean="0"/>
              <a:t>primefaces</a:t>
            </a:r>
            <a:endParaRPr lang="de-DE" sz="1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JSF 101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 smtClean="0"/>
              <a:t>© msg | 2016 | JSF 101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82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JSF 101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JSF?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© msg | 2016 | JSF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de-DE" dirty="0"/>
              <a:t>„UI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Java Web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 smtClean="0"/>
              <a:t>framework</a:t>
            </a:r>
            <a:r>
              <a:rPr lang="de-DE" dirty="0" smtClean="0"/>
              <a:t>“</a:t>
            </a:r>
          </a:p>
          <a:p>
            <a:endParaRPr lang="en-US" dirty="0" smtClean="0"/>
          </a:p>
          <a:p>
            <a:r>
              <a:rPr lang="en-US" dirty="0" smtClean="0"/>
              <a:t>Official documentation:</a:t>
            </a:r>
            <a:endParaRPr lang="de-DE" dirty="0"/>
          </a:p>
          <a:p>
            <a:pPr lvl="1"/>
            <a:r>
              <a:rPr lang="en-US" dirty="0"/>
              <a:t>Drop components onto a page by adding component tags</a:t>
            </a:r>
          </a:p>
          <a:p>
            <a:pPr lvl="1"/>
            <a:r>
              <a:rPr lang="en-US" dirty="0"/>
              <a:t>Wire component-generated events to server-side application code</a:t>
            </a:r>
          </a:p>
          <a:p>
            <a:pPr lvl="1"/>
            <a:r>
              <a:rPr lang="en-US" dirty="0"/>
              <a:t>Bind UI components on a page to server-side data</a:t>
            </a:r>
          </a:p>
          <a:p>
            <a:pPr lvl="1"/>
            <a:r>
              <a:rPr lang="en-US" dirty="0"/>
              <a:t>Construct a UI with reusable and extensible components</a:t>
            </a:r>
          </a:p>
          <a:p>
            <a:pPr lvl="1"/>
            <a:r>
              <a:rPr lang="en-US" dirty="0"/>
              <a:t>Save and restore UI state beyond the life of server </a:t>
            </a:r>
            <a:r>
              <a:rPr lang="en-US" dirty="0" smtClean="0"/>
              <a:t>requests</a:t>
            </a:r>
          </a:p>
          <a:p>
            <a:pPr lvl="1"/>
            <a:endParaRPr lang="en-US" dirty="0"/>
          </a:p>
          <a:p>
            <a:r>
              <a:rPr lang="en-US" dirty="0" smtClean="0"/>
              <a:t>Based on MCV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384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Servlet</a:t>
            </a:r>
          </a:p>
          <a:p>
            <a:pPr lvl="1"/>
            <a:r>
              <a:rPr lang="en-US" dirty="0" smtClean="0"/>
              <a:t>Java Class</a:t>
            </a:r>
            <a:endParaRPr lang="de-DE" dirty="0" smtClean="0"/>
          </a:p>
          <a:p>
            <a:pPr lvl="2"/>
            <a:r>
              <a:rPr lang="de-DE" dirty="0" err="1" smtClean="0"/>
              <a:t>doPost</a:t>
            </a:r>
            <a:endParaRPr lang="de-DE" dirty="0" smtClean="0"/>
          </a:p>
          <a:p>
            <a:pPr lvl="2"/>
            <a:r>
              <a:rPr lang="de-DE" dirty="0" err="1" smtClean="0"/>
              <a:t>doGet</a:t>
            </a:r>
            <a:endParaRPr lang="de-DE" dirty="0" smtClean="0"/>
          </a:p>
          <a:p>
            <a:pPr lvl="1"/>
            <a:r>
              <a:rPr lang="de-DE" dirty="0" smtClean="0"/>
              <a:t>Web.xml</a:t>
            </a:r>
          </a:p>
          <a:p>
            <a:pPr lvl="2"/>
            <a:r>
              <a:rPr lang="en-US" dirty="0" smtClean="0"/>
              <a:t>Servlet declaration</a:t>
            </a:r>
          </a:p>
          <a:p>
            <a:pPr lvl="2"/>
            <a:r>
              <a:rPr lang="en-US" dirty="0" smtClean="0"/>
              <a:t>Servlet mapping</a:t>
            </a:r>
          </a:p>
          <a:p>
            <a:pPr lvl="1"/>
            <a:r>
              <a:rPr lang="en-US" dirty="0" smtClean="0"/>
              <a:t>Index page</a:t>
            </a:r>
          </a:p>
          <a:p>
            <a:pPr marL="287338" lvl="1" indent="0">
              <a:buNone/>
            </a:pPr>
            <a:endParaRPr lang="en-US" dirty="0"/>
          </a:p>
          <a:p>
            <a:r>
              <a:rPr lang="en-US" dirty="0" err="1" smtClean="0"/>
              <a:t>Jsp</a:t>
            </a:r>
            <a:endParaRPr lang="en-US" dirty="0" smtClean="0"/>
          </a:p>
          <a:p>
            <a:pPr lvl="1"/>
            <a:r>
              <a:rPr lang="en-US" dirty="0" smtClean="0"/>
              <a:t>Index page</a:t>
            </a:r>
          </a:p>
          <a:p>
            <a:pPr lvl="1"/>
            <a:r>
              <a:rPr lang="en-US" dirty="0" smtClean="0"/>
              <a:t>Web.xml</a:t>
            </a:r>
          </a:p>
          <a:p>
            <a:pPr lvl="2"/>
            <a:r>
              <a:rPr lang="en-US" dirty="0" smtClean="0"/>
              <a:t>Nothing of interest</a:t>
            </a:r>
          </a:p>
          <a:p>
            <a:pPr lvl="1"/>
            <a:endParaRPr lang="en-US" dirty="0" smtClean="0"/>
          </a:p>
          <a:p>
            <a:pPr lvl="1"/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JSF</a:t>
            </a:r>
          </a:p>
          <a:p>
            <a:pPr lvl="1"/>
            <a:r>
              <a:rPr lang="en-US" dirty="0" err="1" smtClean="0"/>
              <a:t>HelloBean</a:t>
            </a:r>
            <a:endParaRPr lang="en-US" dirty="0" smtClean="0"/>
          </a:p>
          <a:p>
            <a:pPr lvl="2"/>
            <a:r>
              <a:rPr lang="en-US" dirty="0" smtClean="0"/>
              <a:t>Backing Bean</a:t>
            </a:r>
          </a:p>
          <a:p>
            <a:pPr lvl="2"/>
            <a:r>
              <a:rPr lang="en-US" dirty="0" err="1" smtClean="0"/>
              <a:t>SessionScoped</a:t>
            </a:r>
            <a:endParaRPr lang="en-US" dirty="0" smtClean="0"/>
          </a:p>
          <a:p>
            <a:pPr lvl="2"/>
            <a:r>
              <a:rPr lang="en-US" dirty="0" smtClean="0"/>
              <a:t>Navigation</a:t>
            </a:r>
          </a:p>
          <a:p>
            <a:pPr lvl="1"/>
            <a:r>
              <a:rPr lang="en-US" dirty="0" err="1" smtClean="0"/>
              <a:t>Index.xhtml</a:t>
            </a:r>
            <a:r>
              <a:rPr lang="en-US" dirty="0" smtClean="0"/>
              <a:t>, </a:t>
            </a:r>
            <a:r>
              <a:rPr lang="en-US" dirty="0" err="1" smtClean="0"/>
              <a:t>Hello.xhtml</a:t>
            </a:r>
            <a:endParaRPr lang="en-US" dirty="0" smtClean="0"/>
          </a:p>
          <a:p>
            <a:pPr lvl="2"/>
            <a:r>
              <a:rPr lang="en-US" dirty="0" err="1" smtClean="0"/>
              <a:t>Jsf</a:t>
            </a:r>
            <a:r>
              <a:rPr lang="en-US" dirty="0" smtClean="0"/>
              <a:t> Tags</a:t>
            </a:r>
          </a:p>
          <a:p>
            <a:pPr lvl="3"/>
            <a:r>
              <a:rPr lang="en-US" dirty="0" smtClean="0"/>
              <a:t>Expression language</a:t>
            </a:r>
          </a:p>
          <a:p>
            <a:pPr lvl="2"/>
            <a:r>
              <a:rPr lang="en-US" dirty="0" smtClean="0"/>
              <a:t>Xhtml format</a:t>
            </a:r>
          </a:p>
          <a:p>
            <a:pPr lvl="1"/>
            <a:r>
              <a:rPr lang="en-US" dirty="0" smtClean="0"/>
              <a:t>Web.xml</a:t>
            </a:r>
          </a:p>
          <a:p>
            <a:pPr lvl="2"/>
            <a:r>
              <a:rPr lang="en-US" dirty="0" smtClean="0"/>
              <a:t>Faces servlet mapping</a:t>
            </a:r>
          </a:p>
          <a:p>
            <a:pPr lvl="3"/>
            <a:r>
              <a:rPr lang="en-US" dirty="0" smtClean="0"/>
              <a:t>Main JSF Servlet</a:t>
            </a:r>
          </a:p>
          <a:p>
            <a:pPr lvl="2"/>
            <a:r>
              <a:rPr lang="en-US" dirty="0" smtClean="0"/>
              <a:t>Servlet mapping</a:t>
            </a:r>
          </a:p>
          <a:p>
            <a:pPr lvl="3"/>
            <a:r>
              <a:rPr lang="en-US" dirty="0" smtClean="0"/>
              <a:t>What patterns to look for</a:t>
            </a:r>
            <a:endParaRPr lang="de-DE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JSF 101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© msg | 2016 | JSF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10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JSF 101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https://docs.oracle.com/javaee/6/tutorial/doc/geysj.html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</a:t>
            </a:r>
            <a:r>
              <a:rPr lang="de-DE" dirty="0" err="1" smtClean="0"/>
              <a:t>Application</a:t>
            </a:r>
            <a:r>
              <a:rPr lang="de-DE" dirty="0" smtClean="0"/>
              <a:t> Request Handling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© msg | 2016 | JSF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49" y="1872574"/>
            <a:ext cx="6559550" cy="3838340"/>
          </a:xfrm>
        </p:spPr>
      </p:pic>
    </p:spTree>
    <p:extLst>
      <p:ext uri="{BB962C8B-B14F-4D97-AF65-F5344CB8AC3E}">
        <p14:creationId xmlns:p14="http://schemas.microsoft.com/office/powerpoint/2010/main" val="135317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JSF 101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Navigation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© msg | 2016 | JSF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 smtClean="0"/>
              <a:t>Faces-</a:t>
            </a:r>
            <a:r>
              <a:rPr lang="en-US" dirty="0" err="1" smtClean="0"/>
              <a:t>config</a:t>
            </a:r>
            <a:endParaRPr lang="en-US" dirty="0"/>
          </a:p>
          <a:p>
            <a:endParaRPr lang="en-US" dirty="0" smtClean="0"/>
          </a:p>
          <a:p>
            <a:pPr marL="506250" lvl="2" indent="0">
              <a:buNone/>
            </a:pPr>
            <a:r>
              <a:rPr lang="en-US" dirty="0">
                <a:latin typeface="Courier" pitchFamily="49" charset="0"/>
              </a:rPr>
              <a:t>&lt;navigation-rule&gt;</a:t>
            </a:r>
          </a:p>
          <a:p>
            <a:pPr marL="506250" lvl="2" indent="0">
              <a:buNone/>
            </a:pPr>
            <a:r>
              <a:rPr lang="en-US" dirty="0">
                <a:latin typeface="Courier" pitchFamily="49" charset="0"/>
              </a:rPr>
              <a:t>    &lt;from-view-id&gt;/</a:t>
            </a:r>
            <a:r>
              <a:rPr lang="en-US" dirty="0" err="1">
                <a:latin typeface="Courier" pitchFamily="49" charset="0"/>
              </a:rPr>
              <a:t>greeting.jsp</a:t>
            </a:r>
            <a:r>
              <a:rPr lang="en-US" dirty="0">
                <a:latin typeface="Courier" pitchFamily="49" charset="0"/>
              </a:rPr>
              <a:t>&lt;/from-view-id&gt;</a:t>
            </a:r>
          </a:p>
          <a:p>
            <a:pPr marL="506250" lvl="2" indent="0">
              <a:buNone/>
            </a:pPr>
            <a:r>
              <a:rPr lang="en-US" dirty="0">
                <a:latin typeface="Courier" pitchFamily="49" charset="0"/>
              </a:rPr>
              <a:t>    &lt;navigation-case&gt;</a:t>
            </a:r>
          </a:p>
          <a:p>
            <a:pPr marL="506250" lvl="2" indent="0">
              <a:buNone/>
            </a:pPr>
            <a:r>
              <a:rPr lang="en-US" dirty="0">
                <a:latin typeface="Courier" pitchFamily="49" charset="0"/>
              </a:rPr>
              <a:t>        &lt;from-outcome&gt;success&lt;/from-outcome&gt;</a:t>
            </a:r>
          </a:p>
          <a:p>
            <a:pPr marL="506250" lvl="2" indent="0">
              <a:buNone/>
            </a:pPr>
            <a:r>
              <a:rPr lang="en-US" dirty="0">
                <a:latin typeface="Courier" pitchFamily="49" charset="0"/>
              </a:rPr>
              <a:t>        &lt;to-view-id&gt;/</a:t>
            </a:r>
            <a:r>
              <a:rPr lang="en-US" dirty="0" err="1">
                <a:latin typeface="Courier" pitchFamily="49" charset="0"/>
              </a:rPr>
              <a:t>response.jsp</a:t>
            </a:r>
            <a:r>
              <a:rPr lang="en-US" dirty="0">
                <a:latin typeface="Courier" pitchFamily="49" charset="0"/>
              </a:rPr>
              <a:t>&lt;/to-view-id&gt;</a:t>
            </a:r>
          </a:p>
          <a:p>
            <a:pPr marL="506250" lvl="2" indent="0">
              <a:buNone/>
            </a:pPr>
            <a:r>
              <a:rPr lang="en-US" dirty="0">
                <a:latin typeface="Courier" pitchFamily="49" charset="0"/>
              </a:rPr>
              <a:t>    &lt;/navigation-case&gt;</a:t>
            </a:r>
          </a:p>
          <a:p>
            <a:pPr marL="506250" lvl="2" indent="0">
              <a:buNone/>
            </a:pPr>
            <a:r>
              <a:rPr lang="en-US" dirty="0">
                <a:latin typeface="Courier" pitchFamily="49" charset="0"/>
              </a:rPr>
              <a:t>&lt;/</a:t>
            </a:r>
            <a:r>
              <a:rPr lang="en-US" dirty="0" smtClean="0">
                <a:latin typeface="Courier" pitchFamily="49" charset="0"/>
              </a:rPr>
              <a:t>navigation-rule&gt;</a:t>
            </a:r>
            <a:endParaRPr lang="de-DE" dirty="0">
              <a:latin typeface="Courier" pitchFamily="49" charset="0"/>
            </a:endParaRPr>
          </a:p>
          <a:p>
            <a:pPr marL="171450" indent="-171450"/>
            <a:r>
              <a:rPr lang="en-US" dirty="0" smtClean="0">
                <a:latin typeface="+mj-lt"/>
              </a:rPr>
              <a:t>If no rule present it will search for the outcome directly in the </a:t>
            </a:r>
            <a:r>
              <a:rPr lang="en-US" dirty="0" err="1" smtClean="0">
                <a:latin typeface="+mj-lt"/>
              </a:rPr>
              <a:t>ManagedBeans</a:t>
            </a:r>
            <a:endParaRPr lang="en-US" dirty="0" smtClean="0">
              <a:latin typeface="+mj-lt"/>
            </a:endParaRPr>
          </a:p>
          <a:p>
            <a:pPr marL="458788" lvl="1" indent="-171450"/>
            <a:r>
              <a:rPr lang="en-US" dirty="0" smtClean="0">
                <a:latin typeface="+mj-lt"/>
              </a:rPr>
              <a:t>Usually not a good idea, would result in hardcoded values</a:t>
            </a:r>
          </a:p>
          <a:p>
            <a:pPr marL="458788" lvl="1" indent="-171450"/>
            <a:endParaRPr lang="en-US" dirty="0">
              <a:latin typeface="+mj-lt"/>
            </a:endParaRPr>
          </a:p>
          <a:p>
            <a:pPr marL="171450" indent="-171450"/>
            <a:r>
              <a:rPr lang="en-US" sz="1200" dirty="0">
                <a:latin typeface="Courier" pitchFamily="49" charset="0"/>
              </a:rPr>
              <a:t>&lt;h:commandButton id="</a:t>
            </a:r>
            <a:r>
              <a:rPr lang="en-US" sz="1200" dirty="0" smtClean="0">
                <a:latin typeface="Courier" pitchFamily="49" charset="0"/>
              </a:rPr>
              <a:t>submit“ action</a:t>
            </a:r>
            <a:r>
              <a:rPr lang="en-US" sz="1200" dirty="0">
                <a:latin typeface="Courier" pitchFamily="49" charset="0"/>
              </a:rPr>
              <a:t>="#{</a:t>
            </a:r>
            <a:r>
              <a:rPr lang="en-US" sz="1200" dirty="0" err="1">
                <a:latin typeface="Courier" pitchFamily="49" charset="0"/>
              </a:rPr>
              <a:t>userNumberBean.getOrderStatus</a:t>
            </a:r>
            <a:r>
              <a:rPr lang="en-US" sz="1200" dirty="0">
                <a:latin typeface="Courier" pitchFamily="49" charset="0"/>
              </a:rPr>
              <a:t>}" value="Submit" </a:t>
            </a:r>
            <a:r>
              <a:rPr lang="en-US" sz="1200" dirty="0" smtClean="0">
                <a:latin typeface="Courier" pitchFamily="49" charset="0"/>
              </a:rPr>
              <a:t>/&gt;</a:t>
            </a:r>
            <a:endParaRPr lang="en-US" dirty="0" smtClean="0">
              <a:latin typeface="Courier" pitchFamily="49" charset="0"/>
            </a:endParaRPr>
          </a:p>
          <a:p>
            <a:pPr marL="458788" lvl="1" indent="-171450"/>
            <a:r>
              <a:rPr lang="en-US" dirty="0" smtClean="0">
                <a:latin typeface="+mj-lt"/>
              </a:rPr>
              <a:t>Event generated, sent to the default </a:t>
            </a:r>
            <a:r>
              <a:rPr lang="en-US" dirty="0" err="1" smtClean="0">
                <a:latin typeface="+mj-lt"/>
              </a:rPr>
              <a:t>ActionListener</a:t>
            </a:r>
            <a:endParaRPr lang="en-US" dirty="0" smtClean="0">
              <a:latin typeface="+mj-lt"/>
            </a:endParaRPr>
          </a:p>
          <a:p>
            <a:pPr marL="677700" lvl="2" indent="-171450"/>
            <a:r>
              <a:rPr lang="en-US" dirty="0" smtClean="0">
                <a:latin typeface="+mj-lt"/>
              </a:rPr>
              <a:t>Search for referenced method, call it</a:t>
            </a:r>
          </a:p>
          <a:p>
            <a:pPr marL="677700" lvl="2" indent="-171450"/>
            <a:r>
              <a:rPr lang="en-US" dirty="0" smtClean="0">
                <a:latin typeface="+mj-lt"/>
              </a:rPr>
              <a:t>Pass result to </a:t>
            </a:r>
            <a:r>
              <a:rPr lang="en-US" dirty="0" err="1" smtClean="0">
                <a:latin typeface="+mj-lt"/>
              </a:rPr>
              <a:t>NavigationHandler</a:t>
            </a:r>
            <a:endParaRPr lang="en-US" dirty="0" smtClean="0">
              <a:latin typeface="+mj-lt"/>
            </a:endParaRPr>
          </a:p>
          <a:p>
            <a:pPr marL="458788" lvl="1" indent="-171450"/>
            <a:r>
              <a:rPr lang="en-US" dirty="0" err="1" smtClean="0">
                <a:latin typeface="+mj-lt"/>
              </a:rPr>
              <a:t>NavigationHandler</a:t>
            </a:r>
            <a:r>
              <a:rPr lang="en-US" dirty="0" smtClean="0">
                <a:latin typeface="+mj-lt"/>
              </a:rPr>
              <a:t> searches for the right page</a:t>
            </a:r>
          </a:p>
          <a:p>
            <a:pPr marL="677700" lvl="2" indent="-171450"/>
            <a:r>
              <a:rPr lang="en-US" dirty="0" smtClean="0">
                <a:latin typeface="+mj-lt"/>
              </a:rPr>
              <a:t>Look in faces </a:t>
            </a:r>
            <a:r>
              <a:rPr lang="en-US" dirty="0" err="1" smtClean="0">
                <a:latin typeface="+mj-lt"/>
              </a:rPr>
              <a:t>config</a:t>
            </a:r>
            <a:r>
              <a:rPr lang="en-US" dirty="0" smtClean="0">
                <a:latin typeface="+mj-lt"/>
              </a:rPr>
              <a:t> for compatible navigation rules</a:t>
            </a:r>
          </a:p>
          <a:p>
            <a:pPr marL="677700" lvl="2" indent="-171450"/>
            <a:r>
              <a:rPr lang="en-US" dirty="0" smtClean="0">
                <a:latin typeface="+mj-lt"/>
              </a:rPr>
              <a:t>Else try to match the result string to a page</a:t>
            </a:r>
          </a:p>
          <a:p>
            <a:pPr marL="171450" indent="-171450"/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31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JSF 101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Backing</a:t>
            </a:r>
            <a:r>
              <a:rPr lang="de-DE" dirty="0" smtClean="0"/>
              <a:t> </a:t>
            </a:r>
            <a:r>
              <a:rPr lang="de-DE" dirty="0" err="1" smtClean="0"/>
              <a:t>Beans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© msg | 2016 | JSF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 smtClean="0"/>
              <a:t>Managed beans associated with UI Components</a:t>
            </a:r>
          </a:p>
          <a:p>
            <a:pPr lvl="1"/>
            <a:r>
              <a:rPr lang="en-US" dirty="0" smtClean="0"/>
              <a:t>Handle data</a:t>
            </a:r>
          </a:p>
          <a:p>
            <a:pPr lvl="1"/>
            <a:r>
              <a:rPr lang="en-US" dirty="0" smtClean="0"/>
              <a:t>Handle events</a:t>
            </a:r>
          </a:p>
          <a:p>
            <a:r>
              <a:rPr lang="en-US" dirty="0" smtClean="0"/>
              <a:t>Basic bean structure</a:t>
            </a:r>
          </a:p>
          <a:p>
            <a:pPr lvl="1"/>
            <a:r>
              <a:rPr lang="en-US" dirty="0" smtClean="0"/>
              <a:t>Getters/setters</a:t>
            </a:r>
          </a:p>
          <a:p>
            <a:pPr lvl="1"/>
            <a:r>
              <a:rPr lang="en-US" dirty="0" err="1" smtClean="0"/>
              <a:t>Noarg</a:t>
            </a:r>
            <a:r>
              <a:rPr lang="en-US" dirty="0" smtClean="0"/>
              <a:t> constructor</a:t>
            </a:r>
          </a:p>
          <a:p>
            <a:pPr lvl="1"/>
            <a:endParaRPr lang="en-US" dirty="0"/>
          </a:p>
          <a:p>
            <a:r>
              <a:rPr lang="en-US" dirty="0" smtClean="0"/>
              <a:t>Annotations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ManagedBean</a:t>
            </a:r>
            <a:endParaRPr lang="en-US" dirty="0" smtClean="0"/>
          </a:p>
          <a:p>
            <a:pPr lvl="1"/>
            <a:r>
              <a:rPr lang="en-US" dirty="0" smtClean="0"/>
              <a:t>Scope: Request, Session, View, …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27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g systems">
  <a:themeElements>
    <a:clrScheme name="msg 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60A3BC"/>
      </a:accent1>
      <a:accent2>
        <a:srgbClr val="841439"/>
      </a:accent2>
      <a:accent3>
        <a:srgbClr val="1E4A35"/>
      </a:accent3>
      <a:accent4>
        <a:srgbClr val="D08B01"/>
      </a:accent4>
      <a:accent5>
        <a:srgbClr val="8EA499"/>
      </a:accent5>
      <a:accent6>
        <a:srgbClr val="E8B380"/>
      </a:accent6>
      <a:hlink>
        <a:srgbClr val="60A3BC"/>
      </a:hlink>
      <a:folHlink>
        <a:srgbClr val="60A3B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000" indent="-180000">
          <a:spcBef>
            <a:spcPts val="300"/>
          </a:spcBef>
          <a:buClr>
            <a:schemeClr val="accent2"/>
          </a:buClr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ster - msg systems.potx" id="{C1095432-09C5-491B-AB11-871CCB704EE8}" vid="{12C59A29-1F07-4DE6-9B09-418FCF88B042}"/>
    </a:ext>
  </a:extLst>
</a:theme>
</file>

<file path=ppt/theme/theme2.xml><?xml version="1.0" encoding="utf-8"?>
<a:theme xmlns:a="http://schemas.openxmlformats.org/drawingml/2006/main" name="Office Theme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2445</Words>
  <Application>Microsoft Office PowerPoint</Application>
  <PresentationFormat>A4 Paper (210x297 mm)</PresentationFormat>
  <Paragraphs>482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ＭＳ Ｐゴシック</vt:lpstr>
      <vt:lpstr>Arial</vt:lpstr>
      <vt:lpstr>Courier</vt:lpstr>
      <vt:lpstr>Symbol</vt:lpstr>
      <vt:lpstr>Wingdings</vt:lpstr>
      <vt:lpstr>msg systems</vt:lpstr>
      <vt:lpstr>JSF 101</vt:lpstr>
      <vt:lpstr>Program</vt:lpstr>
      <vt:lpstr>Before everything else…</vt:lpstr>
      <vt:lpstr>Overview</vt:lpstr>
      <vt:lpstr>What is JSF?</vt:lpstr>
      <vt:lpstr>Hello World</vt:lpstr>
      <vt:lpstr>Web Application Request Handling</vt:lpstr>
      <vt:lpstr>Navigation</vt:lpstr>
      <vt:lpstr>Backing Beans</vt:lpstr>
      <vt:lpstr>Facelets</vt:lpstr>
      <vt:lpstr>Expression Language</vt:lpstr>
      <vt:lpstr>Error Messages</vt:lpstr>
      <vt:lpstr>Example 01</vt:lpstr>
      <vt:lpstr>Listeners vs Actions</vt:lpstr>
      <vt:lpstr>Validators</vt:lpstr>
      <vt:lpstr>Lifecycle</vt:lpstr>
      <vt:lpstr>Lifecycle</vt:lpstr>
      <vt:lpstr>Session Handling</vt:lpstr>
      <vt:lpstr>Primefaces</vt:lpstr>
      <vt:lpstr>Part 02 – Small Project</vt:lpstr>
      <vt:lpstr>References / Resources</vt:lpstr>
      <vt:lpstr>PowerPoint Presentation</vt:lpstr>
    </vt:vector>
  </TitlesOfParts>
  <Company>msg systems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 Presentations</dc:title>
  <dc:creator>Mihaly Fodor</dc:creator>
  <cp:lastModifiedBy>Mihaly Fodor</cp:lastModifiedBy>
  <cp:revision>73</cp:revision>
  <cp:lastPrinted>2014-09-03T07:52:31Z</cp:lastPrinted>
  <dcterms:created xsi:type="dcterms:W3CDTF">2015-04-14T06:18:44Z</dcterms:created>
  <dcterms:modified xsi:type="dcterms:W3CDTF">2016-08-29T14:49:23Z</dcterms:modified>
</cp:coreProperties>
</file>