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5" r:id="rId2"/>
    <p:sldId id="267" r:id="rId3"/>
    <p:sldId id="273" r:id="rId4"/>
    <p:sldId id="274" r:id="rId5"/>
    <p:sldId id="281" r:id="rId6"/>
    <p:sldId id="275" r:id="rId7"/>
    <p:sldId id="276" r:id="rId8"/>
    <p:sldId id="277" r:id="rId9"/>
    <p:sldId id="282" r:id="rId10"/>
    <p:sldId id="283" r:id="rId11"/>
    <p:sldId id="270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963" autoAdjust="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3110-0B3F-40C0-9A84-1B9CA6D0DBBD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F7C4B-32CA-41D8-92CA-35755EB3820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1253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7C4B-32CA-41D8-92CA-35755EB38200}" type="slidenum">
              <a:rPr lang="en-KE" smtClean="0"/>
              <a:t>1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511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264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772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55796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81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75257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5447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4306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24833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236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279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390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705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328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946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390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916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686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572D4E-2819-4339-9397-E2B4DAC6787C}" type="datetimeFigureOut">
              <a:rPr lang="en-KE" smtClean="0"/>
              <a:t>23-Oct-2024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K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D8C9D1-0411-4C15-A2BE-6376044B2710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9928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077DB-3ED5-4D89-BCAB-A7A05983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29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D61AD-AD3C-4912-88AF-99FC66B9AA9D}"/>
              </a:ext>
            </a:extLst>
          </p:cNvPr>
          <p:cNvSpPr txBox="1"/>
          <p:nvPr/>
        </p:nvSpPr>
        <p:spPr>
          <a:xfrm>
            <a:off x="309283" y="12774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alisto MT" panose="02040603050505030304"/>
              </a:rPr>
              <a:t>                   PANAMA LIMITED</a:t>
            </a:r>
          </a:p>
          <a:p>
            <a:pPr lvl="0" defTabSz="457200">
              <a:defRPr/>
            </a:pPr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</a:rPr>
              <a:t>     EMPLOYEE ATTRITION ANALYSIS</a:t>
            </a:r>
          </a:p>
          <a:p>
            <a:pPr lvl="0" defTabSz="457200">
              <a:defRPr/>
            </a:pPr>
            <a:r>
              <a:rPr kumimoji="0" lang="en-US" sz="4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                            2024</a:t>
            </a:r>
            <a:endParaRPr kumimoji="0" lang="en-KE" sz="44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5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94" y="-34792"/>
            <a:ext cx="10694351" cy="120116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9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  <a:endParaRPr lang="en-KE" sz="3900" b="1" dirty="0">
              <a:solidFill>
                <a:schemeClr val="bg1"/>
              </a:solidFill>
            </a:endParaRPr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5B8FD383-5F3D-4F7E-86B3-F0E13F53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373" y="99857"/>
            <a:ext cx="1455604" cy="1396970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C71F91A-F593-4608-B982-A982EABCEF93}"/>
              </a:ext>
            </a:extLst>
          </p:cNvPr>
          <p:cNvSpPr txBox="1">
            <a:spLocks/>
          </p:cNvSpPr>
          <p:nvPr/>
        </p:nvSpPr>
        <p:spPr>
          <a:xfrm>
            <a:off x="5631780" y="2434887"/>
            <a:ext cx="508359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endParaRPr kumimoji="0" lang="en-KE" sz="20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A0CA2-D977-4B54-B2CB-09E9B6892549}"/>
              </a:ext>
            </a:extLst>
          </p:cNvPr>
          <p:cNvSpPr txBox="1"/>
          <p:nvPr/>
        </p:nvSpPr>
        <p:spPr>
          <a:xfrm>
            <a:off x="689676" y="1071007"/>
            <a:ext cx="508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en-US" b="1" dirty="0"/>
              <a:t>   DEPARTMENTS WITH UNDER-AGED           	         EMPLOYEES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089AC7-8C6C-4AD4-8A21-C80F3EE05960}"/>
              </a:ext>
            </a:extLst>
          </p:cNvPr>
          <p:cNvSpPr/>
          <p:nvPr/>
        </p:nvSpPr>
        <p:spPr>
          <a:xfrm>
            <a:off x="6096000" y="10710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900" indent="0">
              <a:buNone/>
            </a:pPr>
            <a:r>
              <a:rPr lang="en-US" b="1" dirty="0"/>
              <a:t>            JOB TITLES WITH UNDER-AGED           	         	 	      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F376F-CD6E-4E2E-B867-7DD356958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5" y="1844553"/>
            <a:ext cx="5048955" cy="4771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C2B3D-495F-4113-9139-4AE1550CD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4552"/>
            <a:ext cx="5199529" cy="477139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51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D063-DEFC-496B-8D78-4CEABC24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</a:rPr>
              <a:t>DATA VISUALIZATION</a:t>
            </a:r>
            <a:endParaRPr lang="en-KE" sz="3900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4D667C-9809-4EED-B847-7B1311CE8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1580050"/>
            <a:ext cx="11860306" cy="5156926"/>
          </a:xfrm>
        </p:spPr>
      </p:pic>
    </p:spTree>
    <p:extLst>
      <p:ext uri="{BB962C8B-B14F-4D97-AF65-F5344CB8AC3E}">
        <p14:creationId xmlns:p14="http://schemas.microsoft.com/office/powerpoint/2010/main" val="265387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24" y="547918"/>
            <a:ext cx="10694351" cy="1580329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</a:rPr>
              <a:t>           RECOMMENDATIONS</a:t>
            </a:r>
            <a:endParaRPr lang="en-KE" sz="39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244" y="1986761"/>
            <a:ext cx="7077356" cy="4454380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Panama Limited should avoid employing underage employees (below 18 years).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This is an issue that could be contributing to the high attrition as the employees are too young to work effectively and also not qualified to meet the job requirements.</a:t>
            </a:r>
            <a:endParaRPr lang="en-KE" sz="16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company should look into departments and job titles with high attrition rates and tenure of &lt;1 year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and find out what could be causing employees to leave</a:t>
            </a:r>
            <a:endParaRPr lang="en-KE" sz="16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should also analyze departments and job titles with high retention rates and tenure of 23 years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get insights as to why they stay. This will help them apply the same strategies to the other departments and job titles especially those with high retention rates</a:t>
            </a:r>
            <a:endParaRPr lang="en-KE" sz="16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Panama limited should also consider having more remote roles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as the analysis showed higher attrition rates among the employees who work at the headquarters</a:t>
            </a:r>
            <a:endParaRPr lang="en-KE" sz="16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Business Growth">
            <a:extLst>
              <a:ext uri="{FF2B5EF4-FFF2-40B4-BE49-F238E27FC236}">
                <a16:creationId xmlns:a16="http://schemas.microsoft.com/office/drawing/2014/main" id="{E462F1F3-C3DE-49F1-9AE7-DE139CD6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890" y="3805469"/>
            <a:ext cx="2381019" cy="23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24" y="547918"/>
            <a:ext cx="10694351" cy="1580329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</a:rPr>
              <a:t>           RECOMMENDATIONS</a:t>
            </a:r>
            <a:endParaRPr lang="en-KE" sz="39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244" y="2170519"/>
            <a:ext cx="7077356" cy="4258856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company should also find out why employees who come from Michigan have the  highest attrition rate of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11.72%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Is there an issue from that region that causes that?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company should also be open to getting job review, satisfaction and rating from the employees.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This will help them understand if there are any issues facing the employees and solve them.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Above all, Panama Limited should create a conducive working environment, salary review, recognize employees for their performances, offer training and career development opportunities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None/>
            </a:pPr>
            <a:endParaRPr lang="en-US" sz="1800" b="1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D0769D61-3C10-4D6B-9EC4-95B8242C3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890" y="3805469"/>
            <a:ext cx="2381019" cy="23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1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E90E56-6C8C-4A59-A67B-235CDC42E9A5}"/>
              </a:ext>
            </a:extLst>
          </p:cNvPr>
          <p:cNvSpPr txBox="1"/>
          <p:nvPr/>
        </p:nvSpPr>
        <p:spPr>
          <a:xfrm>
            <a:off x="2943226" y="1905240"/>
            <a:ext cx="6772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Bodoni MT Black" panose="02070A03080606020203" pitchFamily="18" charset="0"/>
              </a:rPr>
              <a:t>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0C972-8CD3-4CAE-B0CE-234E85A0FBFF}"/>
              </a:ext>
            </a:extLst>
          </p:cNvPr>
          <p:cNvSpPr txBox="1"/>
          <p:nvPr/>
        </p:nvSpPr>
        <p:spPr>
          <a:xfrm>
            <a:off x="4614862" y="3474900"/>
            <a:ext cx="2670988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THANK  YOU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95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83" y="359660"/>
            <a:ext cx="10694351" cy="15803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INTRODUCTION</a:t>
            </a:r>
            <a:endParaRPr lang="en-KE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47" y="1883188"/>
            <a:ext cx="6510587" cy="4289012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36900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Employee attrition 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refers to the natural process by which employees leave the workforce – for example, through resignation for personal reasons or retirement – and are not immediately replaced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this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I’m conducting an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Employee Attrition Analysis 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Panama Limited Company 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which is facing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high employee turnover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The HR department has provided me with a dataset containing information on employee demographics, job roles and tenure with the company in order to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analyze 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and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identify key factors contributing to employee attrition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then provide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reduce turnover</a:t>
            </a:r>
            <a:endParaRPr lang="en-KE" sz="1800" b="1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None/>
            </a:pPr>
            <a:endParaRPr lang="en-KE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aphic 12" descr="Downward trend">
            <a:extLst>
              <a:ext uri="{FF2B5EF4-FFF2-40B4-BE49-F238E27FC236}">
                <a16:creationId xmlns:a16="http://schemas.microsoft.com/office/drawing/2014/main" id="{A2DF8951-A6D6-466B-A9D6-95EF461FC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028951"/>
            <a:ext cx="3442447" cy="33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24" y="547919"/>
            <a:ext cx="10694351" cy="1580329"/>
          </a:xfrm>
        </p:spPr>
        <p:txBody>
          <a:bodyPr>
            <a:normAutofit/>
          </a:bodyPr>
          <a:lstStyle/>
          <a:p>
            <a:r>
              <a:rPr lang="en-US" sz="385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PROJECT OBJECTIVES</a:t>
            </a:r>
            <a:endParaRPr lang="en-KE" sz="385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682" y="2128248"/>
            <a:ext cx="6419833" cy="3657000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6900" indent="0">
              <a:buClr>
                <a:srgbClr val="DADADA"/>
              </a:buClr>
              <a:buNone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understand Panama Limited employee demographics </a:t>
            </a:r>
            <a:endParaRPr lang="en-KE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analyze the employee data to find factors contributing to high attrition in the company</a:t>
            </a:r>
            <a:endParaRPr lang="en-KE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give recommendations to reduce attrition rate</a:t>
            </a:r>
            <a:endParaRPr lang="en-KE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DADADA"/>
              </a:buClr>
              <a:buFont typeface="Wingdings" panose="05000000000000000000" pitchFamily="2" charset="2"/>
              <a:buChar char="Ø"/>
            </a:pPr>
            <a:endParaRPr lang="en-KE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5FA413D3-B9B1-493C-8AF3-2164E507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5" y="3429000"/>
            <a:ext cx="2729753" cy="27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03414"/>
            <a:ext cx="10542494" cy="931257"/>
          </a:xfrm>
        </p:spPr>
        <p:txBody>
          <a:bodyPr>
            <a:normAutofit/>
          </a:bodyPr>
          <a:lstStyle/>
          <a:p>
            <a:r>
              <a:rPr lang="en-US" sz="385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   PROBLEM STATEMENT</a:t>
            </a:r>
            <a:endParaRPr lang="en-KE" sz="385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052" y="2070847"/>
            <a:ext cx="6512400" cy="4289012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are the factors contributing to employee attrition in Panama Limited?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Which departments, Job titles, Gender, Race, Age and Locations are affected by attrition and what are their attrition rates?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 what ages were the employees hired?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Which departments and job titles have underage employees(below 18years) and how many are they?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attrition rate comparison between underaged employees and normal aged employees?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None/>
            </a:pP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KE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K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6EFD0E53-3EC0-4B69-87D7-FDAFC730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88" y="3429001"/>
            <a:ext cx="2743200" cy="27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24" y="547919"/>
            <a:ext cx="10694351" cy="1580329"/>
          </a:xfrm>
        </p:spPr>
        <p:txBody>
          <a:bodyPr>
            <a:normAutofit/>
          </a:bodyPr>
          <a:lstStyle/>
          <a:p>
            <a:r>
              <a:rPr lang="en-US" sz="385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  PROBLEM STATEMENT</a:t>
            </a:r>
            <a:endParaRPr lang="en-KE" sz="385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871" y="2128247"/>
            <a:ext cx="6512400" cy="3963271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36900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are the departments and job titles with highest retention rates?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average tenure?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many employees in each job title have a tenure of less than 1 year? What are the issues causing that?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Which current employees have stayed the longest in the company and what departments and job titles are they in? What can we learn from them?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measures to take to reduce employee attrition?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KE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None/>
            </a:pPr>
            <a:endParaRPr lang="en-K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6EFD0E53-3EC0-4B69-87D7-FDAFC730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124" y="3307976"/>
            <a:ext cx="2743200" cy="28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24" y="225190"/>
            <a:ext cx="10694351" cy="15803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39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  <a:endParaRPr lang="en-KE" sz="39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423" y="1805519"/>
            <a:ext cx="6915150" cy="4401140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Imported the Employee Data into MySQL Workbench using the Import Table Wizard  for cleaning and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For data cleaning  and standardization I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Removed duplicates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Checked if any trim is required or misspelt words and Modified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Merged First and Last Name into a new column - Full Name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Modified the Gender Column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Converted data type to date for column Hire_date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Converted data type to date for column Birthdate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Converted data type to date for column Termdate</a:t>
            </a: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KE" sz="18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KE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F3F63863-3BFB-4D4E-98FA-9459F167E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172" y="3525603"/>
            <a:ext cx="2793586" cy="26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9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24" y="547918"/>
            <a:ext cx="10694351" cy="15803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39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  <a:endParaRPr lang="en-KE" sz="39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" y="1919585"/>
            <a:ext cx="6387353" cy="4499221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5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conducted the analysis using </a:t>
            </a:r>
            <a:r>
              <a:rPr lang="en-US" sz="158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en-US" sz="15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got the following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8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Number of</a:t>
            </a:r>
            <a:r>
              <a:rPr lang="en-US" sz="158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Employees (22214),  Department(13),  Job title(184),  Race(7)</a:t>
            </a:r>
            <a:endParaRPr lang="en-US" sz="158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58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Auditing Department </a:t>
            </a:r>
            <a:r>
              <a:rPr lang="en-US" sz="158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has the highest attrition rate of </a:t>
            </a:r>
            <a:r>
              <a:rPr lang="en-US" sz="158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17.07%</a:t>
            </a:r>
            <a:endParaRPr lang="en-US" sz="158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58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  <a:r>
              <a:rPr lang="en-US" sz="158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who work at the </a:t>
            </a:r>
            <a:r>
              <a:rPr lang="en-US" sz="158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Headquarters</a:t>
            </a:r>
            <a:r>
              <a:rPr lang="en-US" sz="158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have the highest attrition rate of </a:t>
            </a:r>
            <a:r>
              <a:rPr lang="en-US" sz="158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11.02% </a:t>
            </a:r>
            <a:r>
              <a:rPr lang="en-US" sz="158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compared to those who work remotely</a:t>
            </a:r>
          </a:p>
          <a:p>
            <a:pPr lvl="0"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88% of Employees 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were 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above 18 years 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when hired and 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12% were underaged</a:t>
            </a:r>
            <a:endParaRPr lang="en-US" sz="158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DADADA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who joined Panama limited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under-aged (below 18 years)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the highest attrition rate of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13.25%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compared to the normal aged-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10.57%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is a high indicator to the company to not hire under-aged employees as it contributes to attrition among other factors.</a:t>
            </a:r>
          </a:p>
          <a:p>
            <a:pPr lvl="0">
              <a:buClr>
                <a:srgbClr val="DADADA"/>
              </a:buClr>
              <a:buFont typeface="Wingdings" panose="05000000000000000000" pitchFamily="2" charset="2"/>
              <a:buChar char="Ø"/>
            </a:pPr>
            <a:endParaRPr lang="en-US" sz="16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None/>
            </a:pPr>
            <a:endParaRPr lang="en-US" sz="158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17692-A177-408D-BAAA-D9D3BAC46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74" y="886265"/>
            <a:ext cx="5645226" cy="55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24" y="547919"/>
            <a:ext cx="10694351" cy="15803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sz="39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  <a:endParaRPr lang="en-KE" sz="39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5C9-C7B1-43F1-83F3-FE12596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5" y="1813429"/>
            <a:ext cx="6001871" cy="4849048"/>
          </a:xfrm>
          <a:solidFill>
            <a:srgbClr val="8080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36900" indent="0">
              <a:buNone/>
            </a:pPr>
            <a:endParaRPr lang="en-US" sz="1600" b="1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who come from 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Michigan 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the highest attrition rate of 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11.72%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Job Titles Statistician IV, Sales Associate and Executive Secretary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the highest attrition rate of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  <a:endParaRPr lang="en-US" sz="160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Female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gender has the highest attrition rate of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11.35%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Native Hawaiian or Other Pacific Islander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the highest attrition rate of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14.41%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department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has the highest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retention rate of 91.24%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Marketing Manager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among other Job titles have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100% retention rate 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Tenure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Terminated Employees –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7.1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Job titles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such as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 Analyst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tenure &lt; 1 and Research Assistant II </a:t>
            </a:r>
            <a:r>
              <a:rPr lang="en-US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among others have </a:t>
            </a:r>
            <a:r>
              <a:rPr lang="en-US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tenure &gt; 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F36D2-222D-45F3-BA26-0C631712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40" y="658906"/>
            <a:ext cx="5893860" cy="60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CC2-F4A6-4A5F-A5C7-B8B850D8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86" y="-120243"/>
            <a:ext cx="10694351" cy="548594"/>
          </a:xfrm>
        </p:spPr>
        <p:txBody>
          <a:bodyPr>
            <a:noAutofit/>
          </a:bodyPr>
          <a:lstStyle/>
          <a:p>
            <a:r>
              <a:rPr lang="en-US" sz="39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br>
              <a:rPr lang="en-US" sz="39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9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DATA ANALYSIS</a:t>
            </a:r>
            <a:endParaRPr lang="en-KE" sz="3900" b="1" dirty="0">
              <a:solidFill>
                <a:schemeClr val="bg1"/>
              </a:solidFill>
            </a:endParaRPr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5B8FD383-5F3D-4F7E-86B3-F0E13F53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373" y="-72185"/>
            <a:ext cx="1455604" cy="139697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CCDF06-CBD0-4548-ABD0-D2B73150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6" y="1130770"/>
            <a:ext cx="5083593" cy="4058751"/>
          </a:xfrm>
        </p:spPr>
        <p:txBody>
          <a:bodyPr/>
          <a:lstStyle/>
          <a:p>
            <a:pPr marL="3690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   JOB TITLES WITH TENURE &lt;1 YEAR</a:t>
            </a:r>
          </a:p>
          <a:p>
            <a:pPr marL="36900" indent="0">
              <a:buNone/>
            </a:pPr>
            <a:endParaRPr lang="en-KE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C71F91A-F593-4608-B982-A982EABCEF93}"/>
              </a:ext>
            </a:extLst>
          </p:cNvPr>
          <p:cNvSpPr txBox="1">
            <a:spLocks/>
          </p:cNvSpPr>
          <p:nvPr/>
        </p:nvSpPr>
        <p:spPr>
          <a:xfrm>
            <a:off x="5368879" y="1749087"/>
            <a:ext cx="508359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KE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190B4-2024-4C69-B5CC-691F40CE5215}"/>
              </a:ext>
            </a:extLst>
          </p:cNvPr>
          <p:cNvSpPr/>
          <p:nvPr/>
        </p:nvSpPr>
        <p:spPr>
          <a:xfrm>
            <a:off x="6096000" y="1140119"/>
            <a:ext cx="5848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900" indent="0">
              <a:buFont typeface="Wingdings 2" charset="2"/>
              <a:buNone/>
            </a:pPr>
            <a:r>
              <a:rPr lang="en-US" b="1" dirty="0"/>
              <a:t>JOB TITLES WITH HIGHEST TENURE &gt;= 23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85FB4-F932-4A57-B088-95486759A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8" y="1807673"/>
            <a:ext cx="5106113" cy="47728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450B2-5487-426D-8209-C728BB817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57" y="1807672"/>
            <a:ext cx="5144218" cy="47728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55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901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Bodoni MT Black</vt:lpstr>
      <vt:lpstr>Calibri</vt:lpstr>
      <vt:lpstr>Calisto MT</vt:lpstr>
      <vt:lpstr>Segoe UI</vt:lpstr>
      <vt:lpstr>Trebuchet MS</vt:lpstr>
      <vt:lpstr>Wingdings</vt:lpstr>
      <vt:lpstr>Wingdings 2</vt:lpstr>
      <vt:lpstr>Slate</vt:lpstr>
      <vt:lpstr>PowerPoint Presentation</vt:lpstr>
      <vt:lpstr>INTRODUCTION</vt:lpstr>
      <vt:lpstr>         PROJECT OBJECTIVES</vt:lpstr>
      <vt:lpstr>            PROBLEM STATEMENT</vt:lpstr>
      <vt:lpstr>         PROBLEM STATEMENT</vt:lpstr>
      <vt:lpstr>    DATA CLEANING</vt:lpstr>
      <vt:lpstr>    DATA ANALYSIS</vt:lpstr>
      <vt:lpstr>       DATA ANALYSIS</vt:lpstr>
      <vt:lpstr>        DATA ANALYSIS</vt:lpstr>
      <vt:lpstr> DATA ANALYSIS</vt:lpstr>
      <vt:lpstr>DATA VISUALIZATION</vt:lpstr>
      <vt:lpstr>           RECOMMENDATIONS</vt:lpstr>
      <vt:lpstr>          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</dc:creator>
  <cp:lastModifiedBy>FATMA</cp:lastModifiedBy>
  <cp:revision>74</cp:revision>
  <dcterms:created xsi:type="dcterms:W3CDTF">2024-09-22T15:24:57Z</dcterms:created>
  <dcterms:modified xsi:type="dcterms:W3CDTF">2024-10-24T19:21:30Z</dcterms:modified>
</cp:coreProperties>
</file>