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74" r:id="rId5"/>
    <p:sldId id="266" r:id="rId6"/>
    <p:sldId id="273" r:id="rId7"/>
    <p:sldId id="277" r:id="rId8"/>
    <p:sldId id="278" r:id="rId9"/>
    <p:sldId id="282" r:id="rId10"/>
    <p:sldId id="284" r:id="rId11"/>
    <p:sldId id="286" r:id="rId12"/>
    <p:sldId id="280" r:id="rId13"/>
    <p:sldId id="276" r:id="rId14"/>
    <p:sldId id="281" r:id="rId15"/>
    <p:sldId id="279" r:id="rId16"/>
    <p:sldId id="275" r:id="rId17"/>
    <p:sldId id="287" r:id="rId18"/>
    <p:sldId id="272" r:id="rId19"/>
    <p:sldId id="289" r:id="rId20"/>
    <p:sldId id="271" r:id="rId21"/>
  </p:sldIdLst>
  <p:sldSz cx="9144000" cy="5143500" type="screen16x9"/>
  <p:notesSz cx="6858000" cy="9144000"/>
  <p:embeddedFontLst>
    <p:embeddedFont>
      <p:font typeface="Nunito" panose="00000500000000000000" pitchFamily="2" charset="0"/>
      <p:regular r:id="rId23"/>
      <p:bold r:id="rId24"/>
    </p:embeddedFont>
    <p:embeddedFont>
      <p:font typeface="Nunito Light" pitchFamily="2" charset="0"/>
      <p:regular r:id="rId25"/>
      <p:italic r:id="rId26"/>
    </p:embeddedFont>
    <p:embeddedFont>
      <p:font typeface="Quantico" panose="020B0604020202020204" charset="0"/>
      <p:regular r:id="rId27"/>
      <p:bold r:id="rId28"/>
      <p:italic r:id="rId29"/>
      <p:boldItalic r:id="rId30"/>
    </p:embeddedFont>
    <p:embeddedFont>
      <p:font typeface="Source Code Pro" panose="020B050903040302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49EBDB-BDA8-4309-96D4-A53DFE6EFE18}">
  <a:tblStyle styleId="{4449EBDB-BDA8-4309-96D4-A53DFE6EFE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varScale="1">
        <p:scale>
          <a:sx n="82" d="100"/>
          <a:sy n="82" d="100"/>
        </p:scale>
        <p:origin x="7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87364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94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6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1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2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5d94438ed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8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C0537BFC-3358-0DCF-AA41-56DB4C9F921F}"/>
            </a:ext>
          </a:extLst>
        </p:cNvPr>
        <p:cNvGrpSpPr/>
        <p:nvPr/>
      </p:nvGrpSpPr>
      <p:grpSpPr>
        <a:xfrm>
          <a:off x="0" y="0"/>
          <a:ext cx="0" cy="0"/>
          <a:chOff x="0" y="0"/>
          <a:chExt cx="0" cy="0"/>
        </a:xfrm>
      </p:grpSpPr>
      <p:sp>
        <p:nvSpPr>
          <p:cNvPr id="534" name="Google Shape;534;g25d94438ed8_0_28:notes">
            <a:extLst>
              <a:ext uri="{FF2B5EF4-FFF2-40B4-BE49-F238E27FC236}">
                <a16:creationId xmlns:a16="http://schemas.microsoft.com/office/drawing/2014/main" id="{18F77938-CA4A-1E80-6C6A-7EB88968C4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a:extLst>
              <a:ext uri="{FF2B5EF4-FFF2-40B4-BE49-F238E27FC236}">
                <a16:creationId xmlns:a16="http://schemas.microsoft.com/office/drawing/2014/main" id="{A947D5E0-C955-3384-EC8E-EDBAA77566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88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E8FEC4AA-7A97-D75C-2662-0D44A54ED88A}"/>
            </a:ext>
          </a:extLst>
        </p:cNvPr>
        <p:cNvGrpSpPr/>
        <p:nvPr/>
      </p:nvGrpSpPr>
      <p:grpSpPr>
        <a:xfrm>
          <a:off x="0" y="0"/>
          <a:ext cx="0" cy="0"/>
          <a:chOff x="0" y="0"/>
          <a:chExt cx="0" cy="0"/>
        </a:xfrm>
      </p:grpSpPr>
      <p:sp>
        <p:nvSpPr>
          <p:cNvPr id="534" name="Google Shape;534;g25d94438ed8_0_28:notes">
            <a:extLst>
              <a:ext uri="{FF2B5EF4-FFF2-40B4-BE49-F238E27FC236}">
                <a16:creationId xmlns:a16="http://schemas.microsoft.com/office/drawing/2014/main" id="{DFDA3FB0-079B-F366-A491-059775D5D0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a:extLst>
              <a:ext uri="{FF2B5EF4-FFF2-40B4-BE49-F238E27FC236}">
                <a16:creationId xmlns:a16="http://schemas.microsoft.com/office/drawing/2014/main" id="{CA1F2A41-B57D-1F2C-A7A7-C7FB15E96F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1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0F5E10F1-CF92-E9FC-F361-739F5B891E6E}"/>
            </a:ext>
          </a:extLst>
        </p:cNvPr>
        <p:cNvGrpSpPr/>
        <p:nvPr/>
      </p:nvGrpSpPr>
      <p:grpSpPr>
        <a:xfrm>
          <a:off x="0" y="0"/>
          <a:ext cx="0" cy="0"/>
          <a:chOff x="0" y="0"/>
          <a:chExt cx="0" cy="0"/>
        </a:xfrm>
      </p:grpSpPr>
      <p:sp>
        <p:nvSpPr>
          <p:cNvPr id="534" name="Google Shape;534;g25d94438ed8_0_28:notes">
            <a:extLst>
              <a:ext uri="{FF2B5EF4-FFF2-40B4-BE49-F238E27FC236}">
                <a16:creationId xmlns:a16="http://schemas.microsoft.com/office/drawing/2014/main" id="{2A03553A-0AB8-E2D6-BEEB-F3C531AE65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a:extLst>
              <a:ext uri="{FF2B5EF4-FFF2-40B4-BE49-F238E27FC236}">
                <a16:creationId xmlns:a16="http://schemas.microsoft.com/office/drawing/2014/main" id="{3930D684-E0E3-15A7-7434-28279B0181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09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531E6532-B85B-03A3-E180-1F14796C0250}"/>
            </a:ext>
          </a:extLst>
        </p:cNvPr>
        <p:cNvGrpSpPr/>
        <p:nvPr/>
      </p:nvGrpSpPr>
      <p:grpSpPr>
        <a:xfrm>
          <a:off x="0" y="0"/>
          <a:ext cx="0" cy="0"/>
          <a:chOff x="0" y="0"/>
          <a:chExt cx="0" cy="0"/>
        </a:xfrm>
      </p:grpSpPr>
      <p:sp>
        <p:nvSpPr>
          <p:cNvPr id="534" name="Google Shape;534;g25d94438ed8_0_28:notes">
            <a:extLst>
              <a:ext uri="{FF2B5EF4-FFF2-40B4-BE49-F238E27FC236}">
                <a16:creationId xmlns:a16="http://schemas.microsoft.com/office/drawing/2014/main" id="{87449676-9ED7-4DDF-909E-BE0768DCA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a:extLst>
              <a:ext uri="{FF2B5EF4-FFF2-40B4-BE49-F238E27FC236}">
                <a16:creationId xmlns:a16="http://schemas.microsoft.com/office/drawing/2014/main" id="{46242FA6-001D-033C-63A7-E702F5CBC5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6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E5D1E97A-9AB6-886F-C688-A0C409DE8A7D}"/>
            </a:ext>
          </a:extLst>
        </p:cNvPr>
        <p:cNvGrpSpPr/>
        <p:nvPr/>
      </p:nvGrpSpPr>
      <p:grpSpPr>
        <a:xfrm>
          <a:off x="0" y="0"/>
          <a:ext cx="0" cy="0"/>
          <a:chOff x="0" y="0"/>
          <a:chExt cx="0" cy="0"/>
        </a:xfrm>
      </p:grpSpPr>
      <p:sp>
        <p:nvSpPr>
          <p:cNvPr id="534" name="Google Shape;534;g25d94438ed8_0_28:notes">
            <a:extLst>
              <a:ext uri="{FF2B5EF4-FFF2-40B4-BE49-F238E27FC236}">
                <a16:creationId xmlns:a16="http://schemas.microsoft.com/office/drawing/2014/main" id="{240C34D8-6DC2-FB0B-4098-2B3CA8B53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d94438ed8_0_28:notes">
            <a:extLst>
              <a:ext uri="{FF2B5EF4-FFF2-40B4-BE49-F238E27FC236}">
                <a16:creationId xmlns:a16="http://schemas.microsoft.com/office/drawing/2014/main" id="{17DAE6BF-F89D-807F-7AB1-C2243C222B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56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 Oriented Programming</a:t>
            </a:r>
            <a:endParaRPr lang="en-US" dirty="0">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Tasneem bahaa</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BF5BD152-F69F-A1BD-CDEB-5F773E273A0F}"/>
            </a:ext>
          </a:extLst>
        </p:cNvPr>
        <p:cNvGrpSpPr/>
        <p:nvPr/>
      </p:nvGrpSpPr>
      <p:grpSpPr>
        <a:xfrm>
          <a:off x="0" y="0"/>
          <a:ext cx="0" cy="0"/>
          <a:chOff x="0" y="0"/>
          <a:chExt cx="0" cy="0"/>
        </a:xfrm>
      </p:grpSpPr>
      <p:sp>
        <p:nvSpPr>
          <p:cNvPr id="537" name="Google Shape;537;p25">
            <a:extLst>
              <a:ext uri="{FF2B5EF4-FFF2-40B4-BE49-F238E27FC236}">
                <a16:creationId xmlns:a16="http://schemas.microsoft.com/office/drawing/2014/main" id="{BA260E58-D70E-2C61-F6CD-3CAC3E653FAD}"/>
              </a:ext>
            </a:extLst>
          </p:cNvPr>
          <p:cNvSpPr txBox="1">
            <a:spLocks noGrp="1"/>
          </p:cNvSpPr>
          <p:nvPr>
            <p:ph type="title"/>
          </p:nvPr>
        </p:nvSpPr>
        <p:spPr>
          <a:xfrm>
            <a:off x="414579" y="20972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US" dirty="0"/>
              <a:t>Non-A</a:t>
            </a:r>
            <a:r>
              <a:rPr lang="en" dirty="0"/>
              <a:t>ccess modifier</a:t>
            </a:r>
            <a:endParaRPr dirty="0"/>
          </a:p>
        </p:txBody>
      </p:sp>
      <p:sp>
        <p:nvSpPr>
          <p:cNvPr id="5" name="TextBox 4">
            <a:extLst>
              <a:ext uri="{FF2B5EF4-FFF2-40B4-BE49-F238E27FC236}">
                <a16:creationId xmlns:a16="http://schemas.microsoft.com/office/drawing/2014/main" id="{F7A1E087-B9E4-0DF1-D335-36F077158876}"/>
              </a:ext>
            </a:extLst>
          </p:cNvPr>
          <p:cNvSpPr txBox="1"/>
          <p:nvPr/>
        </p:nvSpPr>
        <p:spPr>
          <a:xfrm>
            <a:off x="414579" y="904594"/>
            <a:ext cx="4572000" cy="3924151"/>
          </a:xfrm>
          <a:prstGeom prst="rect">
            <a:avLst/>
          </a:prstGeom>
          <a:noFill/>
        </p:spPr>
        <p:txBody>
          <a:bodyPr wrap="square">
            <a:spAutoFit/>
          </a:bodyPr>
          <a:lstStyle/>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static</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final</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abstract</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synchronized</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transient</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Volatile (variable)</a:t>
            </a:r>
          </a:p>
          <a:p>
            <a:pPr marL="457200" indent="-457200">
              <a:lnSpc>
                <a:spcPct val="150000"/>
              </a:lnSpc>
              <a:buClr>
                <a:schemeClr val="tx1"/>
              </a:buClr>
              <a:buFont typeface="+mj-lt"/>
              <a:buAutoNum type="arabicPeriod"/>
            </a:pPr>
            <a:r>
              <a:rPr lang="en-US" sz="2400" dirty="0">
                <a:solidFill>
                  <a:schemeClr val="tx1"/>
                </a:solidFill>
                <a:latin typeface="Nunito" panose="00000500000000000000" pitchFamily="2" charset="0"/>
              </a:rPr>
              <a:t>native</a:t>
            </a:r>
          </a:p>
        </p:txBody>
      </p:sp>
    </p:spTree>
    <p:extLst>
      <p:ext uri="{BB962C8B-B14F-4D97-AF65-F5344CB8AC3E}">
        <p14:creationId xmlns:p14="http://schemas.microsoft.com/office/powerpoint/2010/main" val="131607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E8071-6D10-1190-62CD-4C77F0DDC822}"/>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E970B4C6-3694-1EE6-4D01-B410011592E3}"/>
              </a:ext>
            </a:extLst>
          </p:cNvPr>
          <p:cNvSpPr txBox="1">
            <a:spLocks/>
          </p:cNvSpPr>
          <p:nvPr/>
        </p:nvSpPr>
        <p:spPr>
          <a:xfrm>
            <a:off x="360335" y="349958"/>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Classes ?</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
        <p:nvSpPr>
          <p:cNvPr id="11" name="TextBox 10">
            <a:extLst>
              <a:ext uri="{FF2B5EF4-FFF2-40B4-BE49-F238E27FC236}">
                <a16:creationId xmlns:a16="http://schemas.microsoft.com/office/drawing/2014/main" id="{46AEAEE2-DC91-86A8-88C6-4B7795C24605}"/>
              </a:ext>
            </a:extLst>
          </p:cNvPr>
          <p:cNvSpPr txBox="1"/>
          <p:nvPr/>
        </p:nvSpPr>
        <p:spPr>
          <a:xfrm>
            <a:off x="185979" y="1716663"/>
            <a:ext cx="6780508" cy="523220"/>
          </a:xfrm>
          <a:prstGeom prst="rect">
            <a:avLst/>
          </a:prstGeom>
          <a:noFill/>
        </p:spPr>
        <p:txBody>
          <a:bodyPr wrap="square">
            <a:spAutoFit/>
          </a:bodyPr>
          <a:lstStyle/>
          <a:p>
            <a:r>
              <a:rPr lang="en-US" sz="2800" dirty="0">
                <a:solidFill>
                  <a:schemeClr val="tx1"/>
                </a:solidFill>
                <a:latin typeface="Nunito" panose="00000500000000000000" pitchFamily="2" charset="0"/>
              </a:rPr>
              <a:t> attributes, methods and constructors ?</a:t>
            </a:r>
          </a:p>
        </p:txBody>
      </p:sp>
      <p:sp>
        <p:nvSpPr>
          <p:cNvPr id="12" name="Title 1">
            <a:extLst>
              <a:ext uri="{FF2B5EF4-FFF2-40B4-BE49-F238E27FC236}">
                <a16:creationId xmlns:a16="http://schemas.microsoft.com/office/drawing/2014/main" id="{B1D1E343-2349-016F-BDDB-6B71C1D42E75}"/>
              </a:ext>
            </a:extLst>
          </p:cNvPr>
          <p:cNvSpPr txBox="1">
            <a:spLocks/>
          </p:cNvSpPr>
          <p:nvPr/>
        </p:nvSpPr>
        <p:spPr>
          <a:xfrm>
            <a:off x="2611464" y="227163"/>
            <a:ext cx="1883044" cy="1094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final </a:t>
            </a:r>
          </a:p>
          <a:p>
            <a:r>
              <a:rPr lang="en-US" sz="2800" dirty="0">
                <a:latin typeface="Nunito" panose="00000500000000000000" pitchFamily="2" charset="0"/>
              </a:rPr>
              <a:t>abstract</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
        <p:nvSpPr>
          <p:cNvPr id="13" name="Title 1">
            <a:extLst>
              <a:ext uri="{FF2B5EF4-FFF2-40B4-BE49-F238E27FC236}">
                <a16:creationId xmlns:a16="http://schemas.microsoft.com/office/drawing/2014/main" id="{B6958409-CE01-D848-9E27-32A953FB5B76}"/>
              </a:ext>
            </a:extLst>
          </p:cNvPr>
          <p:cNvSpPr txBox="1">
            <a:spLocks/>
          </p:cNvSpPr>
          <p:nvPr/>
        </p:nvSpPr>
        <p:spPr>
          <a:xfrm>
            <a:off x="6598403" y="1809471"/>
            <a:ext cx="2545597" cy="1094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Final</a:t>
            </a:r>
          </a:p>
          <a:p>
            <a:r>
              <a:rPr lang="en-US" sz="2800" dirty="0">
                <a:latin typeface="Nunito" panose="00000500000000000000" pitchFamily="2" charset="0"/>
              </a:rPr>
              <a:t>Static</a:t>
            </a:r>
          </a:p>
          <a:p>
            <a:r>
              <a:rPr lang="en-US" sz="2800" dirty="0">
                <a:latin typeface="Nunito" panose="00000500000000000000" pitchFamily="2" charset="0"/>
              </a:rPr>
              <a:t>Abstract</a:t>
            </a:r>
          </a:p>
          <a:p>
            <a:r>
              <a:rPr lang="en-US" sz="2800" dirty="0">
                <a:latin typeface="Nunito" panose="00000500000000000000" pitchFamily="2" charset="0"/>
              </a:rPr>
              <a:t>Volatile</a:t>
            </a:r>
          </a:p>
          <a:p>
            <a:r>
              <a:rPr lang="en-US" sz="2800" dirty="0">
                <a:latin typeface="Nunito" panose="00000500000000000000" pitchFamily="2" charset="0"/>
              </a:rPr>
              <a:t>Synchronized</a:t>
            </a:r>
          </a:p>
          <a:p>
            <a:r>
              <a:rPr lang="en-US" sz="2800" dirty="0">
                <a:latin typeface="Nunito" panose="00000500000000000000" pitchFamily="2" charset="0"/>
              </a:rPr>
              <a:t>transient</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Tree>
    <p:extLst>
      <p:ext uri="{BB962C8B-B14F-4D97-AF65-F5344CB8AC3E}">
        <p14:creationId xmlns:p14="http://schemas.microsoft.com/office/powerpoint/2010/main" val="148993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B84068E9-122A-CDDA-2818-213D5548E704}"/>
            </a:ext>
          </a:extLst>
        </p:cNvPr>
        <p:cNvGrpSpPr/>
        <p:nvPr/>
      </p:nvGrpSpPr>
      <p:grpSpPr>
        <a:xfrm>
          <a:off x="0" y="0"/>
          <a:ext cx="0" cy="0"/>
          <a:chOff x="0" y="0"/>
          <a:chExt cx="0" cy="0"/>
        </a:xfrm>
      </p:grpSpPr>
      <p:sp>
        <p:nvSpPr>
          <p:cNvPr id="537" name="Google Shape;537;p25">
            <a:extLst>
              <a:ext uri="{FF2B5EF4-FFF2-40B4-BE49-F238E27FC236}">
                <a16:creationId xmlns:a16="http://schemas.microsoft.com/office/drawing/2014/main" id="{62FC5FA0-FA48-11E8-8A73-5E624938C449}"/>
              </a:ext>
            </a:extLst>
          </p:cNvPr>
          <p:cNvSpPr txBox="1">
            <a:spLocks noGrp="1"/>
          </p:cNvSpPr>
          <p:nvPr>
            <p:ph type="title"/>
          </p:nvPr>
        </p:nvSpPr>
        <p:spPr>
          <a:xfrm>
            <a:off x="414579" y="20972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US" dirty="0"/>
              <a:t>Object class</a:t>
            </a:r>
            <a:endParaRPr dirty="0"/>
          </a:p>
        </p:txBody>
      </p:sp>
      <p:sp>
        <p:nvSpPr>
          <p:cNvPr id="4" name="TextBox 3">
            <a:extLst>
              <a:ext uri="{FF2B5EF4-FFF2-40B4-BE49-F238E27FC236}">
                <a16:creationId xmlns:a16="http://schemas.microsoft.com/office/drawing/2014/main" id="{F8E46A32-57DD-1F1A-9541-F565F0ED417E}"/>
              </a:ext>
            </a:extLst>
          </p:cNvPr>
          <p:cNvSpPr txBox="1"/>
          <p:nvPr/>
        </p:nvSpPr>
        <p:spPr>
          <a:xfrm>
            <a:off x="565688" y="936357"/>
            <a:ext cx="8237349" cy="1754326"/>
          </a:xfrm>
          <a:prstGeom prst="rect">
            <a:avLst/>
          </a:prstGeom>
          <a:noFill/>
        </p:spPr>
        <p:txBody>
          <a:bodyPr wrap="square">
            <a:spAutoFit/>
          </a:bodyPr>
          <a:lstStyle/>
          <a:p>
            <a:r>
              <a:rPr lang="en-US" sz="1800" b="1" i="0" dirty="0">
                <a:solidFill>
                  <a:srgbClr val="FFFFFF"/>
                </a:solidFill>
                <a:effectLst/>
                <a:latin typeface="Nunito" panose="00000500000000000000" pitchFamily="2" charset="0"/>
              </a:rPr>
              <a:t>Object</a:t>
            </a:r>
            <a:r>
              <a:rPr lang="en-US" sz="1800" b="0" i="0" dirty="0">
                <a:solidFill>
                  <a:srgbClr val="FFFFFF"/>
                </a:solidFill>
                <a:effectLst/>
                <a:latin typeface="Nunito" panose="00000500000000000000" pitchFamily="2" charset="0"/>
              </a:rPr>
              <a:t> class is present in </a:t>
            </a:r>
            <a:r>
              <a:rPr lang="en-US" sz="1800" b="1" i="0" dirty="0" err="1">
                <a:solidFill>
                  <a:srgbClr val="FFFFFF"/>
                </a:solidFill>
                <a:effectLst/>
                <a:latin typeface="Nunito" panose="00000500000000000000" pitchFamily="2" charset="0"/>
              </a:rPr>
              <a:t>java.lang</a:t>
            </a:r>
            <a:r>
              <a:rPr lang="en-US" sz="1800" b="0" i="0" dirty="0">
                <a:solidFill>
                  <a:srgbClr val="FFFFFF"/>
                </a:solidFill>
                <a:effectLst/>
                <a:latin typeface="Nunito" panose="00000500000000000000" pitchFamily="2" charset="0"/>
              </a:rPr>
              <a:t> package. Every class in Java is directly or indirectly derived from the </a:t>
            </a:r>
            <a:r>
              <a:rPr lang="en-US" sz="1800" b="1" i="0" dirty="0">
                <a:solidFill>
                  <a:srgbClr val="FFFFFF"/>
                </a:solidFill>
                <a:effectLst/>
                <a:latin typeface="Nunito" panose="00000500000000000000" pitchFamily="2" charset="0"/>
              </a:rPr>
              <a:t>Object</a:t>
            </a:r>
            <a:r>
              <a:rPr lang="en-US" sz="1800" b="0" i="0" dirty="0">
                <a:solidFill>
                  <a:srgbClr val="FFFFFF"/>
                </a:solidFill>
                <a:effectLst/>
                <a:latin typeface="Nunito" panose="00000500000000000000" pitchFamily="2" charset="0"/>
              </a:rPr>
              <a:t> class. If a class does not extend any other class then it is a direct child class of </a:t>
            </a:r>
            <a:r>
              <a:rPr lang="en-US" sz="1800" b="1" i="0" dirty="0">
                <a:solidFill>
                  <a:srgbClr val="FFFFFF"/>
                </a:solidFill>
                <a:effectLst/>
                <a:latin typeface="Nunito" panose="00000500000000000000" pitchFamily="2" charset="0"/>
              </a:rPr>
              <a:t>Object</a:t>
            </a:r>
            <a:r>
              <a:rPr lang="en-US" sz="1800" b="0" i="0" dirty="0">
                <a:solidFill>
                  <a:srgbClr val="FFFFFF"/>
                </a:solidFill>
                <a:effectLst/>
                <a:latin typeface="Nunito" panose="00000500000000000000" pitchFamily="2" charset="0"/>
              </a:rPr>
              <a:t> and if extends another class then it is indirectly derived. Therefore the Object class methods are available to all Java classes. Hence Object class acts as a root of the inheritance hierarchy in any Java Program.</a:t>
            </a:r>
            <a:endParaRPr lang="en-US" sz="1800" dirty="0"/>
          </a:p>
        </p:txBody>
      </p:sp>
    </p:spTree>
    <p:extLst>
      <p:ext uri="{BB962C8B-B14F-4D97-AF65-F5344CB8AC3E}">
        <p14:creationId xmlns:p14="http://schemas.microsoft.com/office/powerpoint/2010/main" val="94802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are the methods of object class in java?">
            <a:extLst>
              <a:ext uri="{FF2B5EF4-FFF2-40B4-BE49-F238E27FC236}">
                <a16:creationId xmlns:a16="http://schemas.microsoft.com/office/drawing/2014/main" id="{BD074635-3CC8-961F-6B69-7F110844C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87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Object Class in Java - GeeksforGeeks">
            <a:extLst>
              <a:ext uri="{FF2B5EF4-FFF2-40B4-BE49-F238E27FC236}">
                <a16:creationId xmlns:a16="http://schemas.microsoft.com/office/drawing/2014/main" id="{D30E4946-B46D-06C2-451C-51C2DFFA6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9" y="425234"/>
            <a:ext cx="8586062" cy="42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76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AED7712A-0722-8A25-4EB7-D6F191230D90}"/>
            </a:ext>
          </a:extLst>
        </p:cNvPr>
        <p:cNvGrpSpPr/>
        <p:nvPr/>
      </p:nvGrpSpPr>
      <p:grpSpPr>
        <a:xfrm>
          <a:off x="0" y="0"/>
          <a:ext cx="0" cy="0"/>
          <a:chOff x="0" y="0"/>
          <a:chExt cx="0" cy="0"/>
        </a:xfrm>
      </p:grpSpPr>
      <p:sp>
        <p:nvSpPr>
          <p:cNvPr id="537" name="Google Shape;537;p25">
            <a:extLst>
              <a:ext uri="{FF2B5EF4-FFF2-40B4-BE49-F238E27FC236}">
                <a16:creationId xmlns:a16="http://schemas.microsoft.com/office/drawing/2014/main" id="{09C5EB9F-CDCD-4291-6DB5-F0B8E9F7941F}"/>
              </a:ext>
            </a:extLst>
          </p:cNvPr>
          <p:cNvSpPr txBox="1">
            <a:spLocks noGrp="1"/>
          </p:cNvSpPr>
          <p:nvPr>
            <p:ph type="title"/>
          </p:nvPr>
        </p:nvSpPr>
        <p:spPr>
          <a:xfrm>
            <a:off x="414579" y="20972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Constructor</a:t>
            </a:r>
            <a:endParaRPr dirty="0"/>
          </a:p>
        </p:txBody>
      </p:sp>
      <p:sp>
        <p:nvSpPr>
          <p:cNvPr id="6" name="TextBox 5">
            <a:extLst>
              <a:ext uri="{FF2B5EF4-FFF2-40B4-BE49-F238E27FC236}">
                <a16:creationId xmlns:a16="http://schemas.microsoft.com/office/drawing/2014/main" id="{82039471-9172-8CE4-8A54-32523EE10730}"/>
              </a:ext>
            </a:extLst>
          </p:cNvPr>
          <p:cNvSpPr txBox="1"/>
          <p:nvPr/>
        </p:nvSpPr>
        <p:spPr>
          <a:xfrm>
            <a:off x="414579" y="901571"/>
            <a:ext cx="8314841" cy="1200329"/>
          </a:xfrm>
          <a:prstGeom prst="rect">
            <a:avLst/>
          </a:prstGeom>
          <a:noFill/>
        </p:spPr>
        <p:txBody>
          <a:bodyPr wrap="square">
            <a:spAutoFit/>
          </a:bodyPr>
          <a:lstStyle/>
          <a:p>
            <a:r>
              <a:rPr lang="en-US" sz="1800" b="0" i="0" dirty="0">
                <a:solidFill>
                  <a:srgbClr val="FFFFFF"/>
                </a:solidFill>
                <a:effectLst/>
                <a:latin typeface="Nunito" panose="00000500000000000000" pitchFamily="2" charset="0"/>
              </a:rPr>
              <a:t>In Java, a Constructor is a block of codes similar to the method. It is called when an instance of the class is created. At the time of calling the constructor, memory for the object is allocated in the memory. It is a special type of method that is used to initialize the object.</a:t>
            </a:r>
            <a:endParaRPr lang="en-US" sz="1800" dirty="0"/>
          </a:p>
        </p:txBody>
      </p:sp>
      <p:sp>
        <p:nvSpPr>
          <p:cNvPr id="5" name="TextBox 4">
            <a:extLst>
              <a:ext uri="{FF2B5EF4-FFF2-40B4-BE49-F238E27FC236}">
                <a16:creationId xmlns:a16="http://schemas.microsoft.com/office/drawing/2014/main" id="{8D097A7C-8323-A186-8723-4D784DEA2C48}"/>
              </a:ext>
            </a:extLst>
          </p:cNvPr>
          <p:cNvSpPr txBox="1"/>
          <p:nvPr/>
        </p:nvSpPr>
        <p:spPr>
          <a:xfrm>
            <a:off x="647053" y="2217746"/>
            <a:ext cx="7605794" cy="255069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dirty="0">
                <a:solidFill>
                  <a:schemeClr val="tx1"/>
                </a:solidFill>
                <a:latin typeface="Nunito" panose="00000500000000000000" pitchFamily="2" charset="0"/>
              </a:rPr>
              <a:t>Constructors must have the same name as the class within which it is defined it is not necessary for the method in Java.</a:t>
            </a:r>
          </a:p>
          <a:p>
            <a:pPr marL="285750" indent="-285750">
              <a:lnSpc>
                <a:spcPct val="150000"/>
              </a:lnSpc>
              <a:buFont typeface="Wingdings" panose="05000000000000000000" pitchFamily="2" charset="2"/>
              <a:buChar char="Ø"/>
            </a:pPr>
            <a:r>
              <a:rPr lang="en-US" sz="1800" dirty="0">
                <a:solidFill>
                  <a:schemeClr val="tx1"/>
                </a:solidFill>
                <a:latin typeface="Nunito" panose="00000500000000000000" pitchFamily="2" charset="0"/>
              </a:rPr>
              <a:t>Constructors do not return any type while method(s) have the return type or void if does not return any value.</a:t>
            </a:r>
          </a:p>
          <a:p>
            <a:pPr marL="285750" indent="-285750">
              <a:lnSpc>
                <a:spcPct val="150000"/>
              </a:lnSpc>
              <a:buFont typeface="Wingdings" panose="05000000000000000000" pitchFamily="2" charset="2"/>
              <a:buChar char="Ø"/>
            </a:pPr>
            <a:r>
              <a:rPr lang="en-US" sz="1800" dirty="0">
                <a:solidFill>
                  <a:schemeClr val="tx1"/>
                </a:solidFill>
                <a:latin typeface="Nunito" panose="00000500000000000000" pitchFamily="2" charset="0"/>
              </a:rPr>
              <a:t>Constructors are called only once at the time of Object creation while method(s) can be called any number of times.</a:t>
            </a:r>
          </a:p>
        </p:txBody>
      </p:sp>
    </p:spTree>
    <p:extLst>
      <p:ext uri="{BB962C8B-B14F-4D97-AF65-F5344CB8AC3E}">
        <p14:creationId xmlns:p14="http://schemas.microsoft.com/office/powerpoint/2010/main" val="299650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5981-D33E-57ED-B070-EC82563AF3D1}"/>
              </a:ext>
            </a:extLst>
          </p:cNvPr>
          <p:cNvSpPr>
            <a:spLocks noGrp="1"/>
          </p:cNvSpPr>
          <p:nvPr>
            <p:ph type="title"/>
          </p:nvPr>
        </p:nvSpPr>
        <p:spPr>
          <a:xfrm>
            <a:off x="317044" y="245033"/>
            <a:ext cx="7704000" cy="576000"/>
          </a:xfrm>
        </p:spPr>
        <p:txBody>
          <a:bodyPr/>
          <a:lstStyle/>
          <a:p>
            <a:r>
              <a:rPr lang="en-US" dirty="0"/>
              <a:t>Types of Constructors in Java</a:t>
            </a:r>
          </a:p>
        </p:txBody>
      </p:sp>
      <p:sp>
        <p:nvSpPr>
          <p:cNvPr id="6" name="TextBox 5">
            <a:extLst>
              <a:ext uri="{FF2B5EF4-FFF2-40B4-BE49-F238E27FC236}">
                <a16:creationId xmlns:a16="http://schemas.microsoft.com/office/drawing/2014/main" id="{28714175-467B-6719-F82C-D8D14D13D8BD}"/>
              </a:ext>
            </a:extLst>
          </p:cNvPr>
          <p:cNvSpPr txBox="1"/>
          <p:nvPr/>
        </p:nvSpPr>
        <p:spPr>
          <a:xfrm>
            <a:off x="140685" y="620366"/>
            <a:ext cx="4572000" cy="1200329"/>
          </a:xfrm>
          <a:prstGeom prst="rect">
            <a:avLst/>
          </a:prstGeom>
          <a:noFill/>
        </p:spPr>
        <p:txBody>
          <a:bodyPr wrap="square">
            <a:spAutoFit/>
          </a:bodyPr>
          <a:lstStyle/>
          <a:p>
            <a:endParaRPr lang="en-US" sz="2400" dirty="0"/>
          </a:p>
          <a:p>
            <a:r>
              <a:rPr lang="en-US" sz="2400" b="1" i="0" dirty="0">
                <a:solidFill>
                  <a:srgbClr val="FFFFFF"/>
                </a:solidFill>
                <a:effectLst/>
                <a:latin typeface="Nunito" panose="00000500000000000000" pitchFamily="2" charset="0"/>
              </a:rPr>
              <a:t>1 - Default Constructor</a:t>
            </a:r>
          </a:p>
          <a:p>
            <a:endParaRPr lang="en-US" sz="2400" dirty="0"/>
          </a:p>
        </p:txBody>
      </p:sp>
      <p:sp>
        <p:nvSpPr>
          <p:cNvPr id="12" name="TextBox 11">
            <a:extLst>
              <a:ext uri="{FF2B5EF4-FFF2-40B4-BE49-F238E27FC236}">
                <a16:creationId xmlns:a16="http://schemas.microsoft.com/office/drawing/2014/main" id="{A105308F-F796-9C1E-8503-526D489F7C36}"/>
              </a:ext>
            </a:extLst>
          </p:cNvPr>
          <p:cNvSpPr txBox="1"/>
          <p:nvPr/>
        </p:nvSpPr>
        <p:spPr>
          <a:xfrm>
            <a:off x="317044" y="1392633"/>
            <a:ext cx="8862630" cy="1477328"/>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If you define any constructor explicitly (e.g., a no-argument constructor or a parameterized constructor), the compiler does not create a default constructor.</a:t>
            </a:r>
          </a:p>
          <a:p>
            <a:pPr marL="285750" indent="-285750">
              <a:buClr>
                <a:schemeClr val="tx1"/>
              </a:buClr>
              <a:buFont typeface="Arial" panose="020B0604020202020204" pitchFamily="34" charset="0"/>
              <a:buChar char="•"/>
            </a:pPr>
            <a:endParaRPr lang="en-US" sz="1800" dirty="0">
              <a:solidFill>
                <a:schemeClr val="tx1"/>
              </a:solidFill>
              <a:latin typeface="Nunito" panose="00000500000000000000" pitchFamily="2" charset="0"/>
            </a:endParaRPr>
          </a:p>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The default constructor initializes the object but does not perform any custom initialization.</a:t>
            </a:r>
          </a:p>
        </p:txBody>
      </p:sp>
      <p:sp>
        <p:nvSpPr>
          <p:cNvPr id="13" name="Rectangle 3">
            <a:extLst>
              <a:ext uri="{FF2B5EF4-FFF2-40B4-BE49-F238E27FC236}">
                <a16:creationId xmlns:a16="http://schemas.microsoft.com/office/drawing/2014/main" id="{77AA48D4-00C8-A5EC-09E3-B134DBF298E4}"/>
              </a:ext>
            </a:extLst>
          </p:cNvPr>
          <p:cNvSpPr>
            <a:spLocks noChangeArrowheads="1"/>
          </p:cNvSpPr>
          <p:nvPr/>
        </p:nvSpPr>
        <p:spPr bwMode="auto">
          <a:xfrm>
            <a:off x="402751" y="3624587"/>
            <a:ext cx="82056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constructor declared as </a:t>
            </a:r>
            <a:r>
              <a:rPr kumimoji="0" lang="en-US" altLang="en-US" sz="1800" b="0" i="0" u="none" strike="noStrike" cap="none" normalizeH="0" baseline="0" dirty="0">
                <a:ln>
                  <a:noFill/>
                </a:ln>
                <a:solidFill>
                  <a:schemeClr val="tx1"/>
                </a:solidFill>
                <a:effectLst/>
                <a:latin typeface="Arial Unicode MS"/>
              </a:rPr>
              <a:t>private</a:t>
            </a:r>
            <a:r>
              <a:rPr kumimoji="0" lang="en-US" altLang="en-US" sz="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Used to restrict object creation from outside the class, often in singleton design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D82583B1-14E7-8D11-97CC-0AF22E75E94D}"/>
              </a:ext>
            </a:extLst>
          </p:cNvPr>
          <p:cNvSpPr txBox="1"/>
          <p:nvPr/>
        </p:nvSpPr>
        <p:spPr>
          <a:xfrm>
            <a:off x="176359" y="2722641"/>
            <a:ext cx="4572000" cy="1200329"/>
          </a:xfrm>
          <a:prstGeom prst="rect">
            <a:avLst/>
          </a:prstGeom>
          <a:noFill/>
        </p:spPr>
        <p:txBody>
          <a:bodyPr wrap="square">
            <a:spAutoFit/>
          </a:bodyPr>
          <a:lstStyle/>
          <a:p>
            <a:endParaRPr lang="en-US" sz="2400" dirty="0"/>
          </a:p>
          <a:p>
            <a:pPr marL="0" marR="0" indent="0" algn="l" rtl="0" eaLnBrk="0" fontAlgn="base" latinLnBrk="0" hangingPunct="0"/>
            <a:r>
              <a:rPr lang="en-US" sz="2400" b="0" i="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2 - Private Constructor</a:t>
            </a:r>
            <a:endParaRPr lang="en-US" sz="2400" dirty="0">
              <a:effectLst/>
            </a:endParaRPr>
          </a:p>
          <a:p>
            <a:endParaRPr lang="en-US" sz="2400" dirty="0"/>
          </a:p>
        </p:txBody>
      </p:sp>
    </p:spTree>
    <p:extLst>
      <p:ext uri="{BB962C8B-B14F-4D97-AF65-F5344CB8AC3E}">
        <p14:creationId xmlns:p14="http://schemas.microsoft.com/office/powerpoint/2010/main" val="99860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15C4A-F520-4188-962E-9CB718421A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4255A-EE8C-1827-3FFE-745FD815E79E}"/>
              </a:ext>
            </a:extLst>
          </p:cNvPr>
          <p:cNvSpPr>
            <a:spLocks noGrp="1"/>
          </p:cNvSpPr>
          <p:nvPr>
            <p:ph type="title"/>
          </p:nvPr>
        </p:nvSpPr>
        <p:spPr>
          <a:xfrm>
            <a:off x="317044" y="245033"/>
            <a:ext cx="7704000" cy="576000"/>
          </a:xfrm>
        </p:spPr>
        <p:txBody>
          <a:bodyPr/>
          <a:lstStyle/>
          <a:p>
            <a:r>
              <a:rPr lang="en-US" dirty="0"/>
              <a:t>Types of Constructors in Java</a:t>
            </a:r>
          </a:p>
        </p:txBody>
      </p:sp>
      <p:sp>
        <p:nvSpPr>
          <p:cNvPr id="6" name="TextBox 5">
            <a:extLst>
              <a:ext uri="{FF2B5EF4-FFF2-40B4-BE49-F238E27FC236}">
                <a16:creationId xmlns:a16="http://schemas.microsoft.com/office/drawing/2014/main" id="{7DCD844A-C531-9881-7018-5F0746467AD1}"/>
              </a:ext>
            </a:extLst>
          </p:cNvPr>
          <p:cNvSpPr txBox="1"/>
          <p:nvPr/>
        </p:nvSpPr>
        <p:spPr>
          <a:xfrm>
            <a:off x="140685" y="620366"/>
            <a:ext cx="4572000" cy="830997"/>
          </a:xfrm>
          <a:prstGeom prst="rect">
            <a:avLst/>
          </a:prstGeom>
          <a:noFill/>
        </p:spPr>
        <p:txBody>
          <a:bodyPr wrap="square">
            <a:spAutoFit/>
          </a:bodyPr>
          <a:lstStyle/>
          <a:p>
            <a:endParaRPr lang="en-US" sz="2400" dirty="0"/>
          </a:p>
          <a:p>
            <a:r>
              <a:rPr lang="en-US" sz="2400" b="1" dirty="0">
                <a:solidFill>
                  <a:srgbClr val="FFFFFF"/>
                </a:solidFill>
                <a:latin typeface="Nunito" panose="00000500000000000000" pitchFamily="2" charset="0"/>
              </a:rPr>
              <a:t>3</a:t>
            </a:r>
            <a:r>
              <a:rPr lang="en-US" sz="2400" b="1" i="0" dirty="0">
                <a:solidFill>
                  <a:srgbClr val="FFFFFF"/>
                </a:solidFill>
                <a:effectLst/>
                <a:latin typeface="Nunito" panose="00000500000000000000" pitchFamily="2" charset="0"/>
              </a:rPr>
              <a:t> - Copy Constructor</a:t>
            </a:r>
            <a:endParaRPr lang="en-US" sz="2400" dirty="0"/>
          </a:p>
        </p:txBody>
      </p:sp>
      <p:sp>
        <p:nvSpPr>
          <p:cNvPr id="12" name="TextBox 11">
            <a:extLst>
              <a:ext uri="{FF2B5EF4-FFF2-40B4-BE49-F238E27FC236}">
                <a16:creationId xmlns:a16="http://schemas.microsoft.com/office/drawing/2014/main" id="{D11309F4-FCBA-DB67-D3B8-9215BF7B35E0}"/>
              </a:ext>
            </a:extLst>
          </p:cNvPr>
          <p:cNvSpPr txBox="1"/>
          <p:nvPr/>
        </p:nvSpPr>
        <p:spPr>
          <a:xfrm>
            <a:off x="317044" y="1392633"/>
            <a:ext cx="8862630" cy="923330"/>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 A constructor that creates a new object by copying the values of an existing object.</a:t>
            </a:r>
          </a:p>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Used to duplicate an object.</a:t>
            </a:r>
          </a:p>
        </p:txBody>
      </p:sp>
    </p:spTree>
    <p:extLst>
      <p:ext uri="{BB962C8B-B14F-4D97-AF65-F5344CB8AC3E}">
        <p14:creationId xmlns:p14="http://schemas.microsoft.com/office/powerpoint/2010/main" val="704072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C3B9A8-42DD-EC95-AB84-7CD536B9BA9B}"/>
              </a:ext>
            </a:extLst>
          </p:cNvPr>
          <p:cNvPicPr>
            <a:picLocks noChangeAspect="1"/>
          </p:cNvPicPr>
          <p:nvPr/>
        </p:nvPicPr>
        <p:blipFill>
          <a:blip r:embed="rId2"/>
          <a:stretch>
            <a:fillRect/>
          </a:stretch>
        </p:blipFill>
        <p:spPr>
          <a:xfrm>
            <a:off x="3409627" y="3242183"/>
            <a:ext cx="5734373" cy="1901317"/>
          </a:xfrm>
          <a:prstGeom prst="rect">
            <a:avLst/>
          </a:prstGeom>
        </p:spPr>
      </p:pic>
      <p:pic>
        <p:nvPicPr>
          <p:cNvPr id="8" name="Picture 7">
            <a:extLst>
              <a:ext uri="{FF2B5EF4-FFF2-40B4-BE49-F238E27FC236}">
                <a16:creationId xmlns:a16="http://schemas.microsoft.com/office/drawing/2014/main" id="{15A44937-E141-E941-EA1B-43AFF73B503E}"/>
              </a:ext>
            </a:extLst>
          </p:cNvPr>
          <p:cNvPicPr>
            <a:picLocks noChangeAspect="1"/>
          </p:cNvPicPr>
          <p:nvPr/>
        </p:nvPicPr>
        <p:blipFill>
          <a:blip r:embed="rId3"/>
          <a:stretch>
            <a:fillRect/>
          </a:stretch>
        </p:blipFill>
        <p:spPr>
          <a:xfrm>
            <a:off x="0" y="0"/>
            <a:ext cx="3710016" cy="3355382"/>
          </a:xfrm>
          <a:prstGeom prst="rect">
            <a:avLst/>
          </a:prstGeom>
        </p:spPr>
      </p:pic>
    </p:spTree>
    <p:extLst>
      <p:ext uri="{BB962C8B-B14F-4D97-AF65-F5344CB8AC3E}">
        <p14:creationId xmlns:p14="http://schemas.microsoft.com/office/powerpoint/2010/main" val="321940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BB9D0-1529-D2D5-A014-D0A9E89E3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C466C-B16A-0C62-1F5B-8E82F338AD70}"/>
              </a:ext>
            </a:extLst>
          </p:cNvPr>
          <p:cNvSpPr>
            <a:spLocks noGrp="1"/>
          </p:cNvSpPr>
          <p:nvPr>
            <p:ph type="title"/>
          </p:nvPr>
        </p:nvSpPr>
        <p:spPr>
          <a:xfrm>
            <a:off x="317044" y="245033"/>
            <a:ext cx="7704000" cy="576000"/>
          </a:xfrm>
        </p:spPr>
        <p:txBody>
          <a:bodyPr/>
          <a:lstStyle/>
          <a:p>
            <a:r>
              <a:rPr lang="en-US" dirty="0"/>
              <a:t>Types of Constructors in Java</a:t>
            </a:r>
          </a:p>
        </p:txBody>
      </p:sp>
      <p:sp>
        <p:nvSpPr>
          <p:cNvPr id="6" name="TextBox 5">
            <a:extLst>
              <a:ext uri="{FF2B5EF4-FFF2-40B4-BE49-F238E27FC236}">
                <a16:creationId xmlns:a16="http://schemas.microsoft.com/office/drawing/2014/main" id="{8DBC8969-59D2-B584-1DF7-AA412B927F4C}"/>
              </a:ext>
            </a:extLst>
          </p:cNvPr>
          <p:cNvSpPr txBox="1"/>
          <p:nvPr/>
        </p:nvSpPr>
        <p:spPr>
          <a:xfrm>
            <a:off x="140685" y="620366"/>
            <a:ext cx="4572000" cy="1200329"/>
          </a:xfrm>
          <a:prstGeom prst="rect">
            <a:avLst/>
          </a:prstGeom>
          <a:noFill/>
        </p:spPr>
        <p:txBody>
          <a:bodyPr wrap="square">
            <a:spAutoFit/>
          </a:bodyPr>
          <a:lstStyle/>
          <a:p>
            <a:endParaRPr lang="en-US" sz="2400" dirty="0"/>
          </a:p>
          <a:p>
            <a:r>
              <a:rPr lang="en-US" sz="2400" b="1" dirty="0">
                <a:solidFill>
                  <a:srgbClr val="FFFFFF"/>
                </a:solidFill>
                <a:latin typeface="Nunito" panose="00000500000000000000" pitchFamily="2" charset="0"/>
              </a:rPr>
              <a:t>4</a:t>
            </a:r>
            <a:r>
              <a:rPr lang="en-US" sz="2400" b="1" i="0" dirty="0">
                <a:solidFill>
                  <a:srgbClr val="FFFFFF"/>
                </a:solidFill>
                <a:effectLst/>
                <a:latin typeface="Nunito" panose="00000500000000000000" pitchFamily="2" charset="0"/>
              </a:rPr>
              <a:t> - Parameterized Constructor</a:t>
            </a:r>
          </a:p>
          <a:p>
            <a:endParaRPr lang="en-US" sz="2400" dirty="0"/>
          </a:p>
        </p:txBody>
      </p:sp>
      <p:sp>
        <p:nvSpPr>
          <p:cNvPr id="12" name="TextBox 11">
            <a:extLst>
              <a:ext uri="{FF2B5EF4-FFF2-40B4-BE49-F238E27FC236}">
                <a16:creationId xmlns:a16="http://schemas.microsoft.com/office/drawing/2014/main" id="{01F73FA9-7B9F-E394-ACF1-32BE5EE719CA}"/>
              </a:ext>
            </a:extLst>
          </p:cNvPr>
          <p:cNvSpPr txBox="1"/>
          <p:nvPr/>
        </p:nvSpPr>
        <p:spPr>
          <a:xfrm>
            <a:off x="317044" y="1392633"/>
            <a:ext cx="8862630" cy="923330"/>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Definition: A constructor that takes arguments to initialize an object with specific values.</a:t>
            </a:r>
          </a:p>
          <a:p>
            <a:pPr marL="285750" indent="-285750">
              <a:buClr>
                <a:schemeClr val="tx1"/>
              </a:buClr>
              <a:buFont typeface="Arial" panose="020B0604020202020204" pitchFamily="34" charset="0"/>
              <a:buChar char="•"/>
            </a:pPr>
            <a:r>
              <a:rPr lang="en-US" sz="1800" dirty="0">
                <a:solidFill>
                  <a:schemeClr val="tx1"/>
                </a:solidFill>
                <a:latin typeface="Nunito" panose="00000500000000000000" pitchFamily="2" charset="0"/>
              </a:rPr>
              <a:t>Purpose: Allows custom initialization of object fields during object creation.</a:t>
            </a:r>
          </a:p>
        </p:txBody>
      </p:sp>
    </p:spTree>
    <p:extLst>
      <p:ext uri="{BB962C8B-B14F-4D97-AF65-F5344CB8AC3E}">
        <p14:creationId xmlns:p14="http://schemas.microsoft.com/office/powerpoint/2010/main" val="402080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OOP concept</a:t>
            </a:r>
            <a:endParaRPr dirty="0"/>
          </a:p>
        </p:txBody>
      </p:sp>
      <p:sp>
        <p:nvSpPr>
          <p:cNvPr id="103" name="Google Shape;103;p16"/>
          <p:cNvSpPr txBox="1">
            <a:spLocks noGrp="1"/>
          </p:cNvSpPr>
          <p:nvPr>
            <p:ph type="body" idx="1"/>
          </p:nvPr>
        </p:nvSpPr>
        <p:spPr>
          <a:xfrm>
            <a:off x="720000" y="1371600"/>
            <a:ext cx="7704000" cy="3019300"/>
          </a:xfrm>
          <a:prstGeom prst="rect">
            <a:avLst/>
          </a:prstGeom>
        </p:spPr>
        <p:txBody>
          <a:bodyPr spcFirstLastPara="1" wrap="square" lIns="91425" tIns="91425" rIns="91425" bIns="91425" anchor="t" anchorCtr="0">
            <a:noAutofit/>
          </a:bodyPr>
          <a:lstStyle/>
          <a:p>
            <a:pPr marL="285750" indent="-285750"/>
            <a:r>
              <a:rPr lang="en-US" sz="1800" dirty="0"/>
              <a:t>Classes</a:t>
            </a:r>
          </a:p>
          <a:p>
            <a:pPr marL="285750" indent="-285750"/>
            <a:r>
              <a:rPr lang="en-US" sz="1800" dirty="0"/>
              <a:t>Objects</a:t>
            </a:r>
          </a:p>
          <a:p>
            <a:pPr marL="285750" indent="-285750"/>
            <a:r>
              <a:rPr lang="en-US" sz="1800" dirty="0"/>
              <a:t>Encapsulation</a:t>
            </a:r>
          </a:p>
          <a:p>
            <a:pPr marL="285750" indent="-285750"/>
            <a:r>
              <a:rPr lang="en-US" sz="1800" dirty="0"/>
              <a:t>Inheritance</a:t>
            </a:r>
          </a:p>
          <a:p>
            <a:pPr marL="285750" indent="-285750"/>
            <a:r>
              <a:rPr lang="en-US" sz="1800" dirty="0"/>
              <a:t>Polymorphism</a:t>
            </a:r>
          </a:p>
          <a:p>
            <a:pPr marL="285750" indent="-285750"/>
            <a:r>
              <a:rPr lang="en-US" sz="1800" dirty="0"/>
              <a:t>Abstraction</a:t>
            </a:r>
          </a:p>
          <a:p>
            <a:pPr marL="285750" indent="-285750"/>
            <a:r>
              <a:rPr lang="en-US" sz="1800" dirty="0"/>
              <a:t>Association</a:t>
            </a:r>
          </a:p>
          <a:p>
            <a:pPr marL="285750" indent="-285750"/>
            <a:r>
              <a:rPr lang="en-US" sz="1800" dirty="0"/>
              <a:t>Composition</a:t>
            </a:r>
          </a:p>
          <a:p>
            <a:pPr marL="285750" indent="-285750"/>
            <a:r>
              <a:rPr lang="en-US" sz="1800" dirty="0"/>
              <a:t>aggregation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126123"/>
            <a:ext cx="5019600" cy="12395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endParaRPr dirty="0">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 dirty="0"/>
              <a:t>ny Questions?</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5095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solidFill>
                  <a:schemeClr val="tx1"/>
                </a:solidFill>
              </a:rPr>
              <a:t>Agenda</a:t>
            </a:r>
            <a:endParaRPr dirty="0">
              <a:solidFill>
                <a:schemeClr val="tx1"/>
              </a:solidFill>
            </a:endParaRPr>
          </a:p>
        </p:txBody>
      </p:sp>
      <p:sp>
        <p:nvSpPr>
          <p:cNvPr id="4" name="Google Shape;103;p16">
            <a:extLst>
              <a:ext uri="{FF2B5EF4-FFF2-40B4-BE49-F238E27FC236}">
                <a16:creationId xmlns:a16="http://schemas.microsoft.com/office/drawing/2014/main" id="{10E22237-1AE8-6F8B-B16C-2C4C10982794}"/>
              </a:ext>
            </a:extLst>
          </p:cNvPr>
          <p:cNvSpPr txBox="1">
            <a:spLocks/>
          </p:cNvSpPr>
          <p:nvPr/>
        </p:nvSpPr>
        <p:spPr>
          <a:xfrm>
            <a:off x="720000" y="1371600"/>
            <a:ext cx="7704000" cy="30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mj-lt"/>
              <a:buAutoNum type="arabicPeriod"/>
            </a:pPr>
            <a:r>
              <a:rPr lang="fr-FR" sz="2000" dirty="0">
                <a:solidFill>
                  <a:schemeClr val="tx1"/>
                </a:solidFill>
              </a:rPr>
              <a:t>Data types</a:t>
            </a:r>
          </a:p>
          <a:p>
            <a:pPr marL="457200" indent="-457200">
              <a:buClr>
                <a:schemeClr val="tx1"/>
              </a:buClr>
              <a:buFont typeface="+mj-lt"/>
              <a:buAutoNum type="arabicPeriod"/>
            </a:pPr>
            <a:r>
              <a:rPr lang="fr-FR" sz="2000" dirty="0">
                <a:solidFill>
                  <a:schemeClr val="tx1"/>
                </a:solidFill>
              </a:rPr>
              <a:t>classes</a:t>
            </a:r>
          </a:p>
          <a:p>
            <a:pPr marL="457200" indent="-457200">
              <a:buClr>
                <a:schemeClr val="tx1"/>
              </a:buClr>
              <a:buFont typeface="+mj-lt"/>
              <a:buAutoNum type="arabicPeriod"/>
            </a:pPr>
            <a:r>
              <a:rPr lang="fr-FR" sz="2000" dirty="0" err="1">
                <a:solidFill>
                  <a:schemeClr val="tx1"/>
                </a:solidFill>
              </a:rPr>
              <a:t>objects</a:t>
            </a:r>
            <a:endParaRPr lang="fr-FR" sz="2000" dirty="0">
              <a:solidFill>
                <a:schemeClr val="tx1"/>
              </a:solidFill>
            </a:endParaRPr>
          </a:p>
          <a:p>
            <a:pPr marL="457200" indent="-457200">
              <a:buClr>
                <a:schemeClr val="tx1"/>
              </a:buClr>
              <a:buFont typeface="+mj-lt"/>
              <a:buAutoNum type="arabicPeriod"/>
            </a:pPr>
            <a:r>
              <a:rPr lang="fr-FR" sz="2000" dirty="0">
                <a:solidFill>
                  <a:schemeClr val="tx1"/>
                </a:solidFill>
              </a:rPr>
              <a:t>Access modifier vs non-</a:t>
            </a:r>
            <a:r>
              <a:rPr lang="fr-FR" sz="2000" dirty="0" err="1">
                <a:solidFill>
                  <a:schemeClr val="tx1"/>
                </a:solidFill>
              </a:rPr>
              <a:t>access</a:t>
            </a:r>
            <a:r>
              <a:rPr lang="fr-FR" sz="2000" dirty="0">
                <a:solidFill>
                  <a:schemeClr val="tx1"/>
                </a:solidFill>
              </a:rPr>
              <a:t> modifier</a:t>
            </a:r>
          </a:p>
          <a:p>
            <a:pPr marL="457200" indent="-457200">
              <a:buClr>
                <a:schemeClr val="tx1"/>
              </a:buClr>
              <a:buFont typeface="+mj-lt"/>
              <a:buAutoNum type="arabicPeriod"/>
            </a:pPr>
            <a:r>
              <a:rPr lang="fr-FR" sz="2000" dirty="0">
                <a:solidFill>
                  <a:schemeClr val="tx1"/>
                </a:solidFill>
              </a:rPr>
              <a:t>Object class</a:t>
            </a:r>
          </a:p>
          <a:p>
            <a:pPr marL="457200" indent="-457200">
              <a:buClr>
                <a:schemeClr val="tx1"/>
              </a:buClr>
              <a:buFont typeface="+mj-lt"/>
              <a:buAutoNum type="arabicPeriod"/>
            </a:pPr>
            <a:r>
              <a:rPr lang="fr-FR" sz="2000" dirty="0" err="1">
                <a:solidFill>
                  <a:schemeClr val="tx1"/>
                </a:solidFill>
              </a:rPr>
              <a:t>constructors</a:t>
            </a:r>
            <a:endParaRPr lang="fr-FR"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5E4297-C4B4-7EC4-D0E2-5CB133E8194F}"/>
              </a:ext>
            </a:extLst>
          </p:cNvPr>
          <p:cNvSpPr/>
          <p:nvPr/>
        </p:nvSpPr>
        <p:spPr>
          <a:xfrm>
            <a:off x="1053884" y="953146"/>
            <a:ext cx="7036231" cy="38513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80779-A1DF-3734-7EAB-F7BAB0D08A4D}"/>
              </a:ext>
            </a:extLst>
          </p:cNvPr>
          <p:cNvSpPr>
            <a:spLocks noGrp="1"/>
          </p:cNvSpPr>
          <p:nvPr>
            <p:ph type="title"/>
          </p:nvPr>
        </p:nvSpPr>
        <p:spPr>
          <a:xfrm>
            <a:off x="200807" y="198537"/>
            <a:ext cx="7704000" cy="576000"/>
          </a:xfrm>
        </p:spPr>
        <p:txBody>
          <a:bodyPr/>
          <a:lstStyle/>
          <a:p>
            <a:r>
              <a:rPr lang="en-US" dirty="0"/>
              <a:t>Data types</a:t>
            </a:r>
          </a:p>
        </p:txBody>
      </p:sp>
      <p:pic>
        <p:nvPicPr>
          <p:cNvPr id="3076" name="Picture 4" descr="Java Data Types">
            <a:extLst>
              <a:ext uri="{FF2B5EF4-FFF2-40B4-BE49-F238E27FC236}">
                <a16:creationId xmlns:a16="http://schemas.microsoft.com/office/drawing/2014/main" id="{91F745A8-33B7-2AFF-406A-75CB299A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93" y="1045247"/>
            <a:ext cx="66675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4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5"/>
          <p:cNvSpPr txBox="1">
            <a:spLocks noGrp="1"/>
          </p:cNvSpPr>
          <p:nvPr>
            <p:ph type="title"/>
          </p:nvPr>
        </p:nvSpPr>
        <p:spPr>
          <a:xfrm>
            <a:off x="461074" y="290802"/>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Classes</a:t>
            </a:r>
            <a:endParaRPr dirty="0"/>
          </a:p>
        </p:txBody>
      </p:sp>
      <p:sp>
        <p:nvSpPr>
          <p:cNvPr id="5" name="TextBox 4">
            <a:extLst>
              <a:ext uri="{FF2B5EF4-FFF2-40B4-BE49-F238E27FC236}">
                <a16:creationId xmlns:a16="http://schemas.microsoft.com/office/drawing/2014/main" id="{87B318EB-BA26-7D87-0C7D-C8635D09D6EF}"/>
              </a:ext>
            </a:extLst>
          </p:cNvPr>
          <p:cNvSpPr txBox="1"/>
          <p:nvPr/>
        </p:nvSpPr>
        <p:spPr>
          <a:xfrm>
            <a:off x="461074" y="985645"/>
            <a:ext cx="8221851" cy="1200329"/>
          </a:xfrm>
          <a:prstGeom prst="rect">
            <a:avLst/>
          </a:prstGeom>
          <a:noFill/>
        </p:spPr>
        <p:txBody>
          <a:bodyPr wrap="square">
            <a:spAutoFit/>
          </a:bodyPr>
          <a:lstStyle/>
          <a:p>
            <a:r>
              <a:rPr lang="en-US" sz="1800" b="0" i="0" dirty="0">
                <a:solidFill>
                  <a:srgbClr val="FFFFFF"/>
                </a:solidFill>
                <a:effectLst/>
                <a:latin typeface="Nunito" panose="00000500000000000000" pitchFamily="2" charset="0"/>
              </a:rPr>
              <a:t>A class is a user-defined data type. It consists of data members and member functions, which can be accessed and used by creating an instance of that class. It represents the set of properties or methods that are common to all objects of one type. A class is like a blueprint for an object. </a:t>
            </a:r>
            <a:endParaRPr lang="en-US" sz="1800" dirty="0"/>
          </a:p>
        </p:txBody>
      </p:sp>
      <p:pic>
        <p:nvPicPr>
          <p:cNvPr id="2050" name="Picture 2" descr="Class">
            <a:extLst>
              <a:ext uri="{FF2B5EF4-FFF2-40B4-BE49-F238E27FC236}">
                <a16:creationId xmlns:a16="http://schemas.microsoft.com/office/drawing/2014/main" id="{0D1AE14E-A7EB-7B6B-ECFB-38FEA87E3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752" y="2390178"/>
            <a:ext cx="3142335" cy="2498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B08-BA35-FD7A-1D26-D2933B14A2E1}"/>
              </a:ext>
            </a:extLst>
          </p:cNvPr>
          <p:cNvSpPr>
            <a:spLocks noGrp="1"/>
          </p:cNvSpPr>
          <p:nvPr>
            <p:ph type="title"/>
          </p:nvPr>
        </p:nvSpPr>
        <p:spPr>
          <a:xfrm>
            <a:off x="340291" y="310969"/>
            <a:ext cx="7704000" cy="576000"/>
          </a:xfrm>
        </p:spPr>
        <p:txBody>
          <a:bodyPr/>
          <a:lstStyle/>
          <a:p>
            <a:r>
              <a:rPr lang="en-US" dirty="0"/>
              <a:t>Class diagram </a:t>
            </a:r>
          </a:p>
        </p:txBody>
      </p:sp>
      <p:pic>
        <p:nvPicPr>
          <p:cNvPr id="6" name="Picture 5">
            <a:extLst>
              <a:ext uri="{FF2B5EF4-FFF2-40B4-BE49-F238E27FC236}">
                <a16:creationId xmlns:a16="http://schemas.microsoft.com/office/drawing/2014/main" id="{A78BDF90-2FC8-CBA6-2344-940DEBB68B7B}"/>
              </a:ext>
            </a:extLst>
          </p:cNvPr>
          <p:cNvPicPr>
            <a:picLocks noChangeAspect="1"/>
          </p:cNvPicPr>
          <p:nvPr/>
        </p:nvPicPr>
        <p:blipFill>
          <a:blip r:embed="rId2"/>
          <a:srcRect l="2728"/>
          <a:stretch/>
        </p:blipFill>
        <p:spPr>
          <a:xfrm>
            <a:off x="3890075" y="539500"/>
            <a:ext cx="4751250" cy="4293031"/>
          </a:xfrm>
          <a:prstGeom prst="rect">
            <a:avLst/>
          </a:prstGeom>
        </p:spPr>
      </p:pic>
    </p:spTree>
    <p:extLst>
      <p:ext uri="{BB962C8B-B14F-4D97-AF65-F5344CB8AC3E}">
        <p14:creationId xmlns:p14="http://schemas.microsoft.com/office/powerpoint/2010/main" val="203106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C4CFD4B0-F07D-C22A-45AE-093E7F5A586C}"/>
            </a:ext>
          </a:extLst>
        </p:cNvPr>
        <p:cNvGrpSpPr/>
        <p:nvPr/>
      </p:nvGrpSpPr>
      <p:grpSpPr>
        <a:xfrm>
          <a:off x="0" y="0"/>
          <a:ext cx="0" cy="0"/>
          <a:chOff x="0" y="0"/>
          <a:chExt cx="0" cy="0"/>
        </a:xfrm>
      </p:grpSpPr>
      <p:sp>
        <p:nvSpPr>
          <p:cNvPr id="537" name="Google Shape;537;p25">
            <a:extLst>
              <a:ext uri="{FF2B5EF4-FFF2-40B4-BE49-F238E27FC236}">
                <a16:creationId xmlns:a16="http://schemas.microsoft.com/office/drawing/2014/main" id="{1CEFFD18-FAA6-D5FE-274B-824AF3D09D04}"/>
              </a:ext>
            </a:extLst>
          </p:cNvPr>
          <p:cNvSpPr txBox="1">
            <a:spLocks noGrp="1"/>
          </p:cNvSpPr>
          <p:nvPr>
            <p:ph type="title"/>
          </p:nvPr>
        </p:nvSpPr>
        <p:spPr>
          <a:xfrm>
            <a:off x="414579" y="20972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Objects</a:t>
            </a:r>
            <a:endParaRPr dirty="0"/>
          </a:p>
        </p:txBody>
      </p:sp>
      <p:sp>
        <p:nvSpPr>
          <p:cNvPr id="6" name="TextBox 5">
            <a:extLst>
              <a:ext uri="{FF2B5EF4-FFF2-40B4-BE49-F238E27FC236}">
                <a16:creationId xmlns:a16="http://schemas.microsoft.com/office/drawing/2014/main" id="{81010C0A-2E2D-4BF8-D648-721CBB3068D2}"/>
              </a:ext>
            </a:extLst>
          </p:cNvPr>
          <p:cNvSpPr txBox="1"/>
          <p:nvPr/>
        </p:nvSpPr>
        <p:spPr>
          <a:xfrm>
            <a:off x="414579" y="901571"/>
            <a:ext cx="8314841" cy="646331"/>
          </a:xfrm>
          <a:prstGeom prst="rect">
            <a:avLst/>
          </a:prstGeom>
          <a:noFill/>
        </p:spPr>
        <p:txBody>
          <a:bodyPr wrap="square">
            <a:spAutoFit/>
          </a:bodyPr>
          <a:lstStyle/>
          <a:p>
            <a:r>
              <a:rPr lang="en-US" sz="1800" b="0" i="0" dirty="0">
                <a:solidFill>
                  <a:srgbClr val="FFFFFF"/>
                </a:solidFill>
                <a:effectLst/>
                <a:latin typeface="Nunito" panose="00000500000000000000" pitchFamily="2" charset="0"/>
              </a:rPr>
              <a:t>It is a basic unit of Object-Oriented Programming and represents the real-life entities. An Object is an instance of a Class.</a:t>
            </a:r>
            <a:endParaRPr lang="en-US" sz="1800" dirty="0"/>
          </a:p>
        </p:txBody>
      </p:sp>
      <p:pic>
        <p:nvPicPr>
          <p:cNvPr id="1026" name="Picture 2" descr="Understanding OOP concepts | codersite">
            <a:extLst>
              <a:ext uri="{FF2B5EF4-FFF2-40B4-BE49-F238E27FC236}">
                <a16:creationId xmlns:a16="http://schemas.microsoft.com/office/drawing/2014/main" id="{0C16A2E2-07C4-33C3-73F7-E5C8A0EF9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694" y="1845320"/>
            <a:ext cx="5886612" cy="308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9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D9729E8D-BC4E-EEC7-D02B-FBD11C387C65}"/>
            </a:ext>
          </a:extLst>
        </p:cNvPr>
        <p:cNvGrpSpPr/>
        <p:nvPr/>
      </p:nvGrpSpPr>
      <p:grpSpPr>
        <a:xfrm>
          <a:off x="0" y="0"/>
          <a:ext cx="0" cy="0"/>
          <a:chOff x="0" y="0"/>
          <a:chExt cx="0" cy="0"/>
        </a:xfrm>
      </p:grpSpPr>
      <p:sp>
        <p:nvSpPr>
          <p:cNvPr id="537" name="Google Shape;537;p25">
            <a:extLst>
              <a:ext uri="{FF2B5EF4-FFF2-40B4-BE49-F238E27FC236}">
                <a16:creationId xmlns:a16="http://schemas.microsoft.com/office/drawing/2014/main" id="{AE31C48B-8D11-CC78-2993-18AFF36C0DCF}"/>
              </a:ext>
            </a:extLst>
          </p:cNvPr>
          <p:cNvSpPr txBox="1">
            <a:spLocks noGrp="1"/>
          </p:cNvSpPr>
          <p:nvPr>
            <p:ph type="title"/>
          </p:nvPr>
        </p:nvSpPr>
        <p:spPr>
          <a:xfrm>
            <a:off x="414579" y="20972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US" dirty="0"/>
              <a:t>A</a:t>
            </a:r>
            <a:r>
              <a:rPr lang="en" dirty="0"/>
              <a:t>ccess modifier</a:t>
            </a:r>
            <a:endParaRPr dirty="0"/>
          </a:p>
        </p:txBody>
      </p:sp>
      <p:pic>
        <p:nvPicPr>
          <p:cNvPr id="7" name="Picture 6">
            <a:extLst>
              <a:ext uri="{FF2B5EF4-FFF2-40B4-BE49-F238E27FC236}">
                <a16:creationId xmlns:a16="http://schemas.microsoft.com/office/drawing/2014/main" id="{C2579952-C0BC-8EB2-E389-92CFFC8258FD}"/>
              </a:ext>
            </a:extLst>
          </p:cNvPr>
          <p:cNvPicPr>
            <a:picLocks noChangeAspect="1"/>
          </p:cNvPicPr>
          <p:nvPr/>
        </p:nvPicPr>
        <p:blipFill>
          <a:blip r:embed="rId3"/>
          <a:stretch>
            <a:fillRect/>
          </a:stretch>
        </p:blipFill>
        <p:spPr>
          <a:xfrm>
            <a:off x="509620" y="1239108"/>
            <a:ext cx="8124760" cy="3201155"/>
          </a:xfrm>
          <a:prstGeom prst="rect">
            <a:avLst/>
          </a:prstGeom>
        </p:spPr>
      </p:pic>
    </p:spTree>
    <p:extLst>
      <p:ext uri="{BB962C8B-B14F-4D97-AF65-F5344CB8AC3E}">
        <p14:creationId xmlns:p14="http://schemas.microsoft.com/office/powerpoint/2010/main" val="42487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2B58301-34E1-E28E-DF38-CDC08A52FFCA}"/>
              </a:ext>
            </a:extLst>
          </p:cNvPr>
          <p:cNvSpPr txBox="1">
            <a:spLocks/>
          </p:cNvSpPr>
          <p:nvPr/>
        </p:nvSpPr>
        <p:spPr>
          <a:xfrm>
            <a:off x="360335" y="349958"/>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Classes ?</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
        <p:nvSpPr>
          <p:cNvPr id="11" name="TextBox 10">
            <a:extLst>
              <a:ext uri="{FF2B5EF4-FFF2-40B4-BE49-F238E27FC236}">
                <a16:creationId xmlns:a16="http://schemas.microsoft.com/office/drawing/2014/main" id="{5A9AC88D-EE7E-CF1E-2C21-A5DA3FF3B44A}"/>
              </a:ext>
            </a:extLst>
          </p:cNvPr>
          <p:cNvSpPr txBox="1"/>
          <p:nvPr/>
        </p:nvSpPr>
        <p:spPr>
          <a:xfrm>
            <a:off x="185979" y="1716663"/>
            <a:ext cx="6780508" cy="523220"/>
          </a:xfrm>
          <a:prstGeom prst="rect">
            <a:avLst/>
          </a:prstGeom>
          <a:noFill/>
        </p:spPr>
        <p:txBody>
          <a:bodyPr wrap="square">
            <a:spAutoFit/>
          </a:bodyPr>
          <a:lstStyle/>
          <a:p>
            <a:r>
              <a:rPr lang="en-US" sz="2800" dirty="0">
                <a:solidFill>
                  <a:schemeClr val="tx1"/>
                </a:solidFill>
                <a:latin typeface="Nunito" panose="00000500000000000000" pitchFamily="2" charset="0"/>
              </a:rPr>
              <a:t> attributes, methods and constructors ?</a:t>
            </a:r>
          </a:p>
        </p:txBody>
      </p:sp>
      <p:sp>
        <p:nvSpPr>
          <p:cNvPr id="12" name="Title 1">
            <a:extLst>
              <a:ext uri="{FF2B5EF4-FFF2-40B4-BE49-F238E27FC236}">
                <a16:creationId xmlns:a16="http://schemas.microsoft.com/office/drawing/2014/main" id="{16A2DACA-B48F-E5E3-BECD-CF4192AEF68D}"/>
              </a:ext>
            </a:extLst>
          </p:cNvPr>
          <p:cNvSpPr txBox="1">
            <a:spLocks/>
          </p:cNvSpPr>
          <p:nvPr/>
        </p:nvSpPr>
        <p:spPr>
          <a:xfrm>
            <a:off x="2611464" y="227163"/>
            <a:ext cx="1387099" cy="1094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Public </a:t>
            </a:r>
          </a:p>
          <a:p>
            <a:r>
              <a:rPr lang="en-US" sz="2800" dirty="0">
                <a:latin typeface="Nunito" panose="00000500000000000000" pitchFamily="2" charset="0"/>
              </a:rPr>
              <a:t>default</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
        <p:nvSpPr>
          <p:cNvPr id="13" name="Title 1">
            <a:extLst>
              <a:ext uri="{FF2B5EF4-FFF2-40B4-BE49-F238E27FC236}">
                <a16:creationId xmlns:a16="http://schemas.microsoft.com/office/drawing/2014/main" id="{2F5307BE-8A4B-4B24-D76A-16B7325D36A5}"/>
              </a:ext>
            </a:extLst>
          </p:cNvPr>
          <p:cNvSpPr txBox="1">
            <a:spLocks/>
          </p:cNvSpPr>
          <p:nvPr/>
        </p:nvSpPr>
        <p:spPr>
          <a:xfrm>
            <a:off x="6791536" y="1608473"/>
            <a:ext cx="2545597" cy="1094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sz="2800" dirty="0">
                <a:latin typeface="Nunito" panose="00000500000000000000" pitchFamily="2" charset="0"/>
              </a:rPr>
              <a:t>Public </a:t>
            </a:r>
          </a:p>
          <a:p>
            <a:r>
              <a:rPr lang="en-US" sz="2800" dirty="0">
                <a:latin typeface="Nunito" panose="00000500000000000000" pitchFamily="2" charset="0"/>
              </a:rPr>
              <a:t>Default</a:t>
            </a:r>
          </a:p>
          <a:p>
            <a:r>
              <a:rPr lang="en-US" sz="2800" dirty="0">
                <a:latin typeface="Nunito" panose="00000500000000000000" pitchFamily="2" charset="0"/>
              </a:rPr>
              <a:t>Protected</a:t>
            </a:r>
          </a:p>
          <a:p>
            <a:r>
              <a:rPr lang="en-US" sz="2800" dirty="0">
                <a:latin typeface="Nunito" panose="00000500000000000000" pitchFamily="2" charset="0"/>
              </a:rPr>
              <a:t>private</a:t>
            </a:r>
            <a:br>
              <a:rPr lang="en-US" sz="2800" dirty="0">
                <a:latin typeface="Nunito" panose="00000500000000000000" pitchFamily="2" charset="0"/>
              </a:rPr>
            </a:br>
            <a:br>
              <a:rPr lang="en-US" sz="2800" dirty="0">
                <a:latin typeface="Nunito" panose="00000500000000000000" pitchFamily="2" charset="0"/>
              </a:rPr>
            </a:br>
            <a:br>
              <a:rPr lang="en-US" sz="2800" dirty="0">
                <a:latin typeface="Nunito" panose="00000500000000000000" pitchFamily="2" charset="0"/>
              </a:rPr>
            </a:br>
            <a:endParaRPr lang="en-US" sz="2800" dirty="0">
              <a:latin typeface="Nunito" panose="00000500000000000000" pitchFamily="2" charset="0"/>
            </a:endParaRPr>
          </a:p>
        </p:txBody>
      </p:sp>
    </p:spTree>
    <p:extLst>
      <p:ext uri="{BB962C8B-B14F-4D97-AF65-F5344CB8AC3E}">
        <p14:creationId xmlns:p14="http://schemas.microsoft.com/office/powerpoint/2010/main" val="3490851137"/>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565</Words>
  <Application>Microsoft Office PowerPoint</Application>
  <PresentationFormat>On-screen Show (16:9)</PresentationFormat>
  <Paragraphs>85</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Nunito</vt:lpstr>
      <vt:lpstr>Nunito Light</vt:lpstr>
      <vt:lpstr>Source Code Pro</vt:lpstr>
      <vt:lpstr>Wingdings</vt:lpstr>
      <vt:lpstr>Arial</vt:lpstr>
      <vt:lpstr>Quantico</vt:lpstr>
      <vt:lpstr>Arial Unicode MS</vt:lpstr>
      <vt:lpstr>New Operating System Design Pitch Deck  Infographics by Slidesgo</vt:lpstr>
      <vt:lpstr>Object Oriented Programming</vt:lpstr>
      <vt:lpstr>&lt;/OOP concept</vt:lpstr>
      <vt:lpstr>&lt;/ Agenda</vt:lpstr>
      <vt:lpstr>Data types</vt:lpstr>
      <vt:lpstr>&lt;/Classes</vt:lpstr>
      <vt:lpstr>Class diagram </vt:lpstr>
      <vt:lpstr>&lt;/Objects</vt:lpstr>
      <vt:lpstr>&lt;/Access modifier</vt:lpstr>
      <vt:lpstr>PowerPoint Presentation</vt:lpstr>
      <vt:lpstr>&lt;/Non-Access modifier</vt:lpstr>
      <vt:lpstr>PowerPoint Presentation</vt:lpstr>
      <vt:lpstr>&lt;/Object class</vt:lpstr>
      <vt:lpstr>PowerPoint Presentation</vt:lpstr>
      <vt:lpstr>PowerPoint Presentation</vt:lpstr>
      <vt:lpstr>&lt;/Constructor</vt:lpstr>
      <vt:lpstr>Types of Constructors in Java</vt:lpstr>
      <vt:lpstr>Types of Constructors in Java</vt:lpstr>
      <vt:lpstr>PowerPoint Presentation</vt:lpstr>
      <vt:lpstr>Types of Constructors in Java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Tasneem presentation!</dc:title>
  <cp:lastModifiedBy>تسنيم بهاء الدين محمد محمد</cp:lastModifiedBy>
  <cp:revision>4</cp:revision>
  <dcterms:modified xsi:type="dcterms:W3CDTF">2024-11-25T03:50:10Z</dcterms:modified>
</cp:coreProperties>
</file>