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Canva Sans Bold" charset="1" panose="020B0803030501040103"/>
      <p:regular r:id="rId28"/>
    </p:embeddedFont>
    <p:embeddedFont>
      <p:font typeface="BM Hanna" charset="1" panose="02000503000000020003"/>
      <p:regular r:id="rId29"/>
    </p:embeddedFont>
    <p:embeddedFont>
      <p:font typeface="Canva Sans" charset="1" panose="020B0503030501040103"/>
      <p:regular r:id="rId30"/>
    </p:embeddedFont>
    <p:embeddedFont>
      <p:font typeface="Open Sans Bold" charset="1" panose="020B0806030504020204"/>
      <p:regular r:id="rId31"/>
    </p:embeddedFont>
    <p:embeddedFont>
      <p:font typeface="Open Sans" charset="1" panose="020B0606030504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notesMasters/notesMaster1.xml" Type="http://schemas.openxmlformats.org/officeDocument/2006/relationships/notesMaster"/><Relationship Id="rId34" Target="theme/theme2.xml" Type="http://schemas.openxmlformats.org/officeDocument/2006/relationships/theme"/><Relationship Id="rId35" Target="notesSlides/notesSlide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Targeted Promotions: For customers who frequently use Standard Class for non-urgent purchases, targeted promotions for faster shipping during specific campaigns (e.g., holidays) could encourage them to choose quicker shipping options. </a:t>
            </a:r>
          </a:p>
          <a:p>
            <a:r>
              <a:rPr lang="en-US"/>
              <a:t/>
            </a:r>
          </a:p>
          <a:p>
            <a:r>
              <a:rPr lang="en-US"/>
              <a:t>Improved Communication on Delivery Times: Clear communication about expected delivery times for Standard Class might increase customer satisfaction, especially if the shipping time exceeds expectations in some cases. By setting clear expectations, customers may remain satisfied even with slower delivery.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 Id="rId4" Target="../media/image3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8.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9.png" Type="http://schemas.openxmlformats.org/officeDocument/2006/relationships/image"/><Relationship Id="rId4" Target="../media/image4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44.png" Type="http://schemas.openxmlformats.org/officeDocument/2006/relationships/image"/><Relationship Id="rId6" Target="../media/image4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svg" Type="http://schemas.openxmlformats.org/officeDocument/2006/relationships/image"/><Relationship Id="rId2" Target="../media/image1.png" Type="http://schemas.openxmlformats.org/officeDocument/2006/relationships/image"/><Relationship Id="rId3" Target="../media/image48.png" Type="http://schemas.openxmlformats.org/officeDocument/2006/relationships/image"/><Relationship Id="rId4" Target="../media/image49.svg" Type="http://schemas.openxmlformats.org/officeDocument/2006/relationships/image"/><Relationship Id="rId5" Target="../media/image50.png" Type="http://schemas.openxmlformats.org/officeDocument/2006/relationships/image"/><Relationship Id="rId6" Target="../media/image5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5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png" Type="http://schemas.openxmlformats.org/officeDocument/2006/relationships/image"/><Relationship Id="rId11" Target="../media/image53.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15" Target="../media/image4.png" Type="http://schemas.openxmlformats.org/officeDocument/2006/relationships/image"/><Relationship Id="rId16" Target="../media/image5.svg" Type="http://schemas.openxmlformats.org/officeDocument/2006/relationships/image"/><Relationship Id="rId2" Target="../media/image1.png" Type="http://schemas.openxmlformats.org/officeDocument/2006/relationships/image"/><Relationship Id="rId3" Target="../media/image54.png" Type="http://schemas.openxmlformats.org/officeDocument/2006/relationships/image"/><Relationship Id="rId4" Target="../media/image5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56.png" Type="http://schemas.openxmlformats.org/officeDocument/2006/relationships/image"/><Relationship Id="rId8" Target="../media/image57.svg" Type="http://schemas.openxmlformats.org/officeDocument/2006/relationships/image"/><Relationship Id="rId9" Target="../media/image5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12814669" y="2449308"/>
            <a:ext cx="7065092" cy="8144199"/>
          </a:xfrm>
          <a:custGeom>
            <a:avLst/>
            <a:gdLst/>
            <a:ahLst/>
            <a:cxnLst/>
            <a:rect r="r" b="b" t="t" l="l"/>
            <a:pathLst>
              <a:path h="8144199" w="7065092">
                <a:moveTo>
                  <a:pt x="0" y="0"/>
                </a:moveTo>
                <a:lnTo>
                  <a:pt x="7065093" y="0"/>
                </a:lnTo>
                <a:lnTo>
                  <a:pt x="7065093" y="8144199"/>
                </a:lnTo>
                <a:lnTo>
                  <a:pt x="0" y="814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863095" y="5752848"/>
            <a:ext cx="6561811" cy="1777629"/>
            <a:chOff x="0" y="0"/>
            <a:chExt cx="1728214" cy="468182"/>
          </a:xfrm>
        </p:grpSpPr>
        <p:sp>
          <p:nvSpPr>
            <p:cNvPr name="Freeform 5" id="5"/>
            <p:cNvSpPr/>
            <p:nvPr/>
          </p:nvSpPr>
          <p:spPr>
            <a:xfrm flipH="false" flipV="false" rot="0">
              <a:off x="0" y="0"/>
              <a:ext cx="1728214" cy="468182"/>
            </a:xfrm>
            <a:custGeom>
              <a:avLst/>
              <a:gdLst/>
              <a:ahLst/>
              <a:cxnLst/>
              <a:rect r="r" b="b" t="t" l="l"/>
              <a:pathLst>
                <a:path h="468182" w="1728214">
                  <a:moveTo>
                    <a:pt x="117985" y="0"/>
                  </a:moveTo>
                  <a:lnTo>
                    <a:pt x="1610229" y="0"/>
                  </a:lnTo>
                  <a:cubicBezTo>
                    <a:pt x="1641520" y="0"/>
                    <a:pt x="1671530" y="12430"/>
                    <a:pt x="1693657" y="34557"/>
                  </a:cubicBezTo>
                  <a:cubicBezTo>
                    <a:pt x="1715783" y="56683"/>
                    <a:pt x="1728214" y="86693"/>
                    <a:pt x="1728214" y="117985"/>
                  </a:cubicBezTo>
                  <a:lnTo>
                    <a:pt x="1728214" y="350198"/>
                  </a:lnTo>
                  <a:cubicBezTo>
                    <a:pt x="1728214" y="381489"/>
                    <a:pt x="1715783" y="411499"/>
                    <a:pt x="1693657" y="433625"/>
                  </a:cubicBezTo>
                  <a:cubicBezTo>
                    <a:pt x="1671530" y="455752"/>
                    <a:pt x="1641520" y="468182"/>
                    <a:pt x="1610229" y="468182"/>
                  </a:cubicBezTo>
                  <a:lnTo>
                    <a:pt x="117985" y="468182"/>
                  </a:lnTo>
                  <a:cubicBezTo>
                    <a:pt x="86693" y="468182"/>
                    <a:pt x="56683" y="455752"/>
                    <a:pt x="34557" y="433625"/>
                  </a:cubicBezTo>
                  <a:cubicBezTo>
                    <a:pt x="12430" y="411499"/>
                    <a:pt x="0" y="381489"/>
                    <a:pt x="0" y="350198"/>
                  </a:cubicBezTo>
                  <a:lnTo>
                    <a:pt x="0" y="117985"/>
                  </a:lnTo>
                  <a:cubicBezTo>
                    <a:pt x="0" y="86693"/>
                    <a:pt x="12430" y="56683"/>
                    <a:pt x="34557" y="34557"/>
                  </a:cubicBezTo>
                  <a:cubicBezTo>
                    <a:pt x="56683" y="12430"/>
                    <a:pt x="86693" y="0"/>
                    <a:pt x="117985" y="0"/>
                  </a:cubicBezTo>
                  <a:close/>
                </a:path>
              </a:pathLst>
            </a:custGeom>
            <a:solidFill>
              <a:srgbClr val="FFCE32"/>
            </a:solidFill>
          </p:spPr>
        </p:sp>
        <p:sp>
          <p:nvSpPr>
            <p:cNvPr name="TextBox 6" id="6"/>
            <p:cNvSpPr txBox="true"/>
            <p:nvPr/>
          </p:nvSpPr>
          <p:spPr>
            <a:xfrm>
              <a:off x="0" y="-28575"/>
              <a:ext cx="1728214" cy="496757"/>
            </a:xfrm>
            <a:prstGeom prst="rect">
              <a:avLst/>
            </a:prstGeom>
          </p:spPr>
          <p:txBody>
            <a:bodyPr anchor="ctr" rtlCol="false" tIns="50800" lIns="50800" bIns="50800" rIns="50800"/>
            <a:lstStyle/>
            <a:p>
              <a:pPr algn="ctr">
                <a:lnSpc>
                  <a:spcPts val="3437"/>
                </a:lnSpc>
              </a:pPr>
            </a:p>
          </p:txBody>
        </p:sp>
      </p:grpSp>
      <p:sp>
        <p:nvSpPr>
          <p:cNvPr name="Freeform 7" id="7"/>
          <p:cNvSpPr/>
          <p:nvPr/>
        </p:nvSpPr>
        <p:spPr>
          <a:xfrm flipH="false" flipV="false" rot="-526312">
            <a:off x="-796615" y="5045557"/>
            <a:ext cx="7584413" cy="6908710"/>
          </a:xfrm>
          <a:custGeom>
            <a:avLst/>
            <a:gdLst/>
            <a:ahLst/>
            <a:cxnLst/>
            <a:rect r="r" b="b" t="t" l="l"/>
            <a:pathLst>
              <a:path h="6908710" w="7584413">
                <a:moveTo>
                  <a:pt x="0" y="0"/>
                </a:moveTo>
                <a:lnTo>
                  <a:pt x="7584413" y="0"/>
                </a:lnTo>
                <a:lnTo>
                  <a:pt x="7584413" y="6908710"/>
                </a:lnTo>
                <a:lnTo>
                  <a:pt x="0" y="69087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5863095" y="6017961"/>
            <a:ext cx="6561811" cy="1301750"/>
          </a:xfrm>
          <a:prstGeom prst="rect">
            <a:avLst/>
          </a:prstGeom>
        </p:spPr>
        <p:txBody>
          <a:bodyPr anchor="t" rtlCol="false" tIns="0" lIns="0" bIns="0" rIns="0">
            <a:spAutoFit/>
          </a:bodyPr>
          <a:lstStyle/>
          <a:p>
            <a:pPr algn="ctr" marL="0" indent="0" lvl="0">
              <a:lnSpc>
                <a:spcPts val="5199"/>
              </a:lnSpc>
            </a:pPr>
            <a:r>
              <a:rPr lang="en-US" b="true" sz="3999">
                <a:solidFill>
                  <a:srgbClr val="000000"/>
                </a:solidFill>
                <a:latin typeface="Canva Sans Bold"/>
                <a:ea typeface="Canva Sans Bold"/>
                <a:cs typeface="Canva Sans Bold"/>
                <a:sym typeface="Canva Sans Bold"/>
              </a:rPr>
              <a:t>Data analysis Using Python</a:t>
            </a:r>
          </a:p>
        </p:txBody>
      </p:sp>
      <p:sp>
        <p:nvSpPr>
          <p:cNvPr name="TextBox 9" id="9"/>
          <p:cNvSpPr txBox="true"/>
          <p:nvPr/>
        </p:nvSpPr>
        <p:spPr>
          <a:xfrm rot="0">
            <a:off x="4710122" y="2677908"/>
            <a:ext cx="9429314" cy="2713898"/>
          </a:xfrm>
          <a:prstGeom prst="rect">
            <a:avLst/>
          </a:prstGeom>
        </p:spPr>
        <p:txBody>
          <a:bodyPr anchor="t" rtlCol="false" tIns="0" lIns="0" bIns="0" rIns="0">
            <a:spAutoFit/>
          </a:bodyPr>
          <a:lstStyle/>
          <a:p>
            <a:pPr algn="ctr" marL="0" indent="0" lvl="0">
              <a:lnSpc>
                <a:spcPts val="10397"/>
              </a:lnSpc>
              <a:spcBef>
                <a:spcPct val="0"/>
              </a:spcBef>
            </a:pPr>
            <a:r>
              <a:rPr lang="en-US" sz="10719">
                <a:solidFill>
                  <a:srgbClr val="FFFFFF"/>
                </a:solidFill>
                <a:latin typeface="BM Hanna"/>
                <a:ea typeface="BM Hanna"/>
                <a:cs typeface="BM Hanna"/>
                <a:sym typeface="BM Hanna"/>
              </a:rPr>
              <a:t>SUPERSTORE SALES</a:t>
            </a:r>
          </a:p>
        </p:txBody>
      </p:sp>
      <p:sp>
        <p:nvSpPr>
          <p:cNvPr name="TextBox 10" id="10"/>
          <p:cNvSpPr txBox="true"/>
          <p:nvPr/>
        </p:nvSpPr>
        <p:spPr>
          <a:xfrm rot="0">
            <a:off x="6962988" y="7699662"/>
            <a:ext cx="6561811" cy="2467110"/>
          </a:xfrm>
          <a:prstGeom prst="rect">
            <a:avLst/>
          </a:prstGeom>
        </p:spPr>
        <p:txBody>
          <a:bodyPr anchor="t" rtlCol="false" tIns="0" lIns="0" bIns="0" rIns="0">
            <a:spAutoFit/>
          </a:bodyPr>
          <a:lstStyle/>
          <a:p>
            <a:pPr algn="l">
              <a:lnSpc>
                <a:spcPts val="3900"/>
              </a:lnSpc>
            </a:pPr>
            <a:r>
              <a:rPr lang="en-US" sz="3000" b="true">
                <a:solidFill>
                  <a:srgbClr val="000000"/>
                </a:solidFill>
                <a:latin typeface="Canva Sans Bold"/>
                <a:ea typeface="Canva Sans Bold"/>
                <a:cs typeface="Canva Sans Bold"/>
                <a:sym typeface="Canva Sans Bold"/>
              </a:rPr>
              <a:t>Nancy Ahmed Mohamed</a:t>
            </a:r>
          </a:p>
          <a:p>
            <a:pPr algn="l">
              <a:lnSpc>
                <a:spcPts val="3900"/>
              </a:lnSpc>
            </a:pPr>
            <a:r>
              <a:rPr lang="en-US" sz="3000" b="true">
                <a:solidFill>
                  <a:srgbClr val="000000"/>
                </a:solidFill>
                <a:latin typeface="Canva Sans Bold"/>
                <a:ea typeface="Canva Sans Bold"/>
                <a:cs typeface="Canva Sans Bold"/>
                <a:sym typeface="Canva Sans Bold"/>
              </a:rPr>
              <a:t>Fatma Mohamed El Sayed</a:t>
            </a:r>
          </a:p>
          <a:p>
            <a:pPr algn="l">
              <a:lnSpc>
                <a:spcPts val="3900"/>
              </a:lnSpc>
            </a:pPr>
            <a:r>
              <a:rPr lang="en-US" sz="3000" b="true">
                <a:solidFill>
                  <a:srgbClr val="000000"/>
                </a:solidFill>
                <a:latin typeface="Canva Sans Bold"/>
                <a:ea typeface="Canva Sans Bold"/>
                <a:cs typeface="Canva Sans Bold"/>
                <a:sym typeface="Canva Sans Bold"/>
              </a:rPr>
              <a:t>Nehal Nabil Ibrahim</a:t>
            </a:r>
          </a:p>
          <a:p>
            <a:pPr algn="l">
              <a:lnSpc>
                <a:spcPts val="3900"/>
              </a:lnSpc>
            </a:pPr>
            <a:r>
              <a:rPr lang="en-US" sz="3000" b="true">
                <a:solidFill>
                  <a:srgbClr val="000000"/>
                </a:solidFill>
                <a:latin typeface="Canva Sans Bold"/>
                <a:ea typeface="Canva Sans Bold"/>
                <a:cs typeface="Canva Sans Bold"/>
                <a:sym typeface="Canva Sans Bold"/>
              </a:rPr>
              <a:t>Norhan Mohamed Mohamed </a:t>
            </a:r>
          </a:p>
          <a:p>
            <a:pPr algn="l" marL="0" indent="0" lvl="0">
              <a:lnSpc>
                <a:spcPts val="3900"/>
              </a:lnSpc>
            </a:pPr>
            <a:r>
              <a:rPr lang="en-US" b="true" sz="3000">
                <a:solidFill>
                  <a:srgbClr val="000000"/>
                </a:solidFill>
                <a:latin typeface="Canva Sans Bold"/>
                <a:ea typeface="Canva Sans Bold"/>
                <a:cs typeface="Canva Sans Bold"/>
                <a:sym typeface="Canva Sans Bold"/>
              </a:rPr>
              <a:t>Nardine Emad Salama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C45B9"/>
        </a:solidFill>
      </p:bgPr>
    </p:bg>
    <p:spTree>
      <p:nvGrpSpPr>
        <p:cNvPr id="1" name=""/>
        <p:cNvGrpSpPr/>
        <p:nvPr/>
      </p:nvGrpSpPr>
      <p:grpSpPr>
        <a:xfrm>
          <a:off x="0" y="0"/>
          <a:ext cx="0" cy="0"/>
          <a:chOff x="0" y="0"/>
          <a:chExt cx="0" cy="0"/>
        </a:xfrm>
      </p:grpSpPr>
      <p:sp>
        <p:nvSpPr>
          <p:cNvPr name="Freeform 2" id="2"/>
          <p:cNvSpPr/>
          <p:nvPr/>
        </p:nvSpPr>
        <p:spPr>
          <a:xfrm flipH="false" flipV="false" rot="0">
            <a:off x="1137959" y="1279033"/>
            <a:ext cx="8006041" cy="4584932"/>
          </a:xfrm>
          <a:custGeom>
            <a:avLst/>
            <a:gdLst/>
            <a:ahLst/>
            <a:cxnLst/>
            <a:rect r="r" b="b" t="t" l="l"/>
            <a:pathLst>
              <a:path h="4584932" w="8006041">
                <a:moveTo>
                  <a:pt x="0" y="0"/>
                </a:moveTo>
                <a:lnTo>
                  <a:pt x="8006041" y="0"/>
                </a:lnTo>
                <a:lnTo>
                  <a:pt x="8006041" y="4584932"/>
                </a:lnTo>
                <a:lnTo>
                  <a:pt x="0" y="4584932"/>
                </a:lnTo>
                <a:lnTo>
                  <a:pt x="0" y="0"/>
                </a:lnTo>
                <a:close/>
              </a:path>
            </a:pathLst>
          </a:custGeom>
          <a:blipFill>
            <a:blip r:embed="rId2"/>
            <a:stretch>
              <a:fillRect l="0" t="-5714" r="-668" b="-5248"/>
            </a:stretch>
          </a:blipFill>
        </p:spPr>
      </p:sp>
      <p:sp>
        <p:nvSpPr>
          <p:cNvPr name="Freeform 3" id="3"/>
          <p:cNvSpPr/>
          <p:nvPr/>
        </p:nvSpPr>
        <p:spPr>
          <a:xfrm flipH="false" flipV="false" rot="0">
            <a:off x="9160794" y="1279033"/>
            <a:ext cx="7681190" cy="4584932"/>
          </a:xfrm>
          <a:custGeom>
            <a:avLst/>
            <a:gdLst/>
            <a:ahLst/>
            <a:cxnLst/>
            <a:rect r="r" b="b" t="t" l="l"/>
            <a:pathLst>
              <a:path h="4584932" w="7681190">
                <a:moveTo>
                  <a:pt x="0" y="0"/>
                </a:moveTo>
                <a:lnTo>
                  <a:pt x="7681190" y="0"/>
                </a:lnTo>
                <a:lnTo>
                  <a:pt x="7681190" y="4584932"/>
                </a:lnTo>
                <a:lnTo>
                  <a:pt x="0" y="4584932"/>
                </a:lnTo>
                <a:lnTo>
                  <a:pt x="0" y="0"/>
                </a:lnTo>
                <a:close/>
              </a:path>
            </a:pathLst>
          </a:custGeom>
          <a:blipFill>
            <a:blip r:embed="rId3"/>
            <a:stretch>
              <a:fillRect l="0" t="-2187" r="0" b="-634"/>
            </a:stretch>
          </a:blipFill>
        </p:spPr>
      </p:sp>
      <p:sp>
        <p:nvSpPr>
          <p:cNvPr name="Freeform 4" id="4"/>
          <p:cNvSpPr/>
          <p:nvPr/>
        </p:nvSpPr>
        <p:spPr>
          <a:xfrm flipH="false" flipV="false" rot="0">
            <a:off x="5474932" y="5863965"/>
            <a:ext cx="7371725" cy="4423035"/>
          </a:xfrm>
          <a:custGeom>
            <a:avLst/>
            <a:gdLst/>
            <a:ahLst/>
            <a:cxnLst/>
            <a:rect r="r" b="b" t="t" l="l"/>
            <a:pathLst>
              <a:path h="4423035" w="7371725">
                <a:moveTo>
                  <a:pt x="0" y="0"/>
                </a:moveTo>
                <a:lnTo>
                  <a:pt x="7371724" y="0"/>
                </a:lnTo>
                <a:lnTo>
                  <a:pt x="7371724" y="4423035"/>
                </a:lnTo>
                <a:lnTo>
                  <a:pt x="0" y="4423035"/>
                </a:lnTo>
                <a:lnTo>
                  <a:pt x="0" y="0"/>
                </a:lnTo>
                <a:close/>
              </a:path>
            </a:pathLst>
          </a:custGeom>
          <a:blipFill>
            <a:blip r:embed="rId4"/>
            <a:stretch>
              <a:fillRect l="0" t="0" r="0" b="0"/>
            </a:stretch>
          </a:blipFill>
        </p:spPr>
      </p:sp>
      <p:sp>
        <p:nvSpPr>
          <p:cNvPr name="TextBox 5" id="5"/>
          <p:cNvSpPr txBox="true"/>
          <p:nvPr/>
        </p:nvSpPr>
        <p:spPr>
          <a:xfrm rot="0">
            <a:off x="1123821" y="205427"/>
            <a:ext cx="15393789" cy="928727"/>
          </a:xfrm>
          <a:prstGeom prst="rect">
            <a:avLst/>
          </a:prstGeom>
        </p:spPr>
        <p:txBody>
          <a:bodyPr anchor="t" rtlCol="false" tIns="0" lIns="0" bIns="0" rIns="0">
            <a:spAutoFit/>
          </a:bodyPr>
          <a:lstStyle/>
          <a:p>
            <a:pPr algn="ctr">
              <a:lnSpc>
                <a:spcPts val="7610"/>
              </a:lnSpc>
            </a:pPr>
            <a:r>
              <a:rPr lang="en-US" b="true" sz="5435">
                <a:solidFill>
                  <a:srgbClr val="FCFCFC"/>
                </a:solidFill>
                <a:latin typeface="Canva Sans Bold"/>
                <a:ea typeface="Canva Sans Bold"/>
                <a:cs typeface="Canva Sans Bold"/>
                <a:sym typeface="Canva Sans Bold"/>
              </a:rPr>
              <a:t>SALES OF HIGHEST SELLING SUB-CATOGRIES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C45B9"/>
        </a:solidFill>
      </p:bgPr>
    </p:bg>
    <p:spTree>
      <p:nvGrpSpPr>
        <p:cNvPr id="1" name=""/>
        <p:cNvGrpSpPr/>
        <p:nvPr/>
      </p:nvGrpSpPr>
      <p:grpSpPr>
        <a:xfrm>
          <a:off x="0" y="0"/>
          <a:ext cx="0" cy="0"/>
          <a:chOff x="0" y="0"/>
          <a:chExt cx="0" cy="0"/>
        </a:xfrm>
      </p:grpSpPr>
      <p:sp>
        <p:nvSpPr>
          <p:cNvPr name="Freeform 2" id="2"/>
          <p:cNvSpPr/>
          <p:nvPr/>
        </p:nvSpPr>
        <p:spPr>
          <a:xfrm flipH="false" flipV="false" rot="0">
            <a:off x="1208022" y="2186197"/>
            <a:ext cx="16051278" cy="7965447"/>
          </a:xfrm>
          <a:custGeom>
            <a:avLst/>
            <a:gdLst/>
            <a:ahLst/>
            <a:cxnLst/>
            <a:rect r="r" b="b" t="t" l="l"/>
            <a:pathLst>
              <a:path h="7965447" w="16051278">
                <a:moveTo>
                  <a:pt x="0" y="0"/>
                </a:moveTo>
                <a:lnTo>
                  <a:pt x="16051278" y="0"/>
                </a:lnTo>
                <a:lnTo>
                  <a:pt x="16051278" y="7965447"/>
                </a:lnTo>
                <a:lnTo>
                  <a:pt x="0" y="7965447"/>
                </a:lnTo>
                <a:lnTo>
                  <a:pt x="0" y="0"/>
                </a:lnTo>
                <a:close/>
              </a:path>
            </a:pathLst>
          </a:custGeom>
          <a:blipFill>
            <a:blip r:embed="rId2"/>
            <a:stretch>
              <a:fillRect l="0" t="0" r="0" b="0"/>
            </a:stretch>
          </a:blipFill>
        </p:spPr>
      </p:sp>
      <p:sp>
        <p:nvSpPr>
          <p:cNvPr name="TextBox 3" id="3"/>
          <p:cNvSpPr txBox="true"/>
          <p:nvPr/>
        </p:nvSpPr>
        <p:spPr>
          <a:xfrm rot="0">
            <a:off x="2531790" y="411163"/>
            <a:ext cx="12180243" cy="1111250"/>
          </a:xfrm>
          <a:prstGeom prst="rect">
            <a:avLst/>
          </a:prstGeom>
        </p:spPr>
        <p:txBody>
          <a:bodyPr anchor="t" rtlCol="false" tIns="0" lIns="0" bIns="0" rIns="0">
            <a:spAutoFit/>
          </a:bodyPr>
          <a:lstStyle/>
          <a:p>
            <a:pPr algn="ctr">
              <a:lnSpc>
                <a:spcPts val="9100"/>
              </a:lnSpc>
            </a:pPr>
            <a:r>
              <a:rPr lang="en-US" sz="6500" b="true">
                <a:solidFill>
                  <a:srgbClr val="FFFFFF"/>
                </a:solidFill>
                <a:latin typeface="Canva Sans Bold"/>
                <a:ea typeface="Canva Sans Bold"/>
                <a:cs typeface="Canva Sans Bold"/>
                <a:sym typeface="Canva Sans Bold"/>
              </a:rPr>
              <a:t>Lowest selling Sub-categories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true" flipV="false" rot="2281660">
            <a:off x="6052193" y="1019978"/>
            <a:ext cx="2843689" cy="2269781"/>
          </a:xfrm>
          <a:custGeom>
            <a:avLst/>
            <a:gdLst/>
            <a:ahLst/>
            <a:cxnLst/>
            <a:rect r="r" b="b" t="t" l="l"/>
            <a:pathLst>
              <a:path h="2269781" w="2843689">
                <a:moveTo>
                  <a:pt x="2843689" y="0"/>
                </a:moveTo>
                <a:lnTo>
                  <a:pt x="0" y="0"/>
                </a:lnTo>
                <a:lnTo>
                  <a:pt x="0" y="2269781"/>
                </a:lnTo>
                <a:lnTo>
                  <a:pt x="2843689" y="2269781"/>
                </a:lnTo>
                <a:lnTo>
                  <a:pt x="284368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4483337"/>
            <a:ext cx="9442366" cy="5803663"/>
          </a:xfrm>
          <a:custGeom>
            <a:avLst/>
            <a:gdLst/>
            <a:ahLst/>
            <a:cxnLst/>
            <a:rect r="r" b="b" t="t" l="l"/>
            <a:pathLst>
              <a:path h="5803663" w="9442366">
                <a:moveTo>
                  <a:pt x="0" y="0"/>
                </a:moveTo>
                <a:lnTo>
                  <a:pt x="9442366" y="0"/>
                </a:lnTo>
                <a:lnTo>
                  <a:pt x="9442366" y="5803663"/>
                </a:lnTo>
                <a:lnTo>
                  <a:pt x="0" y="5803663"/>
                </a:lnTo>
                <a:lnTo>
                  <a:pt x="0" y="0"/>
                </a:lnTo>
                <a:close/>
              </a:path>
            </a:pathLst>
          </a:custGeom>
          <a:blipFill>
            <a:blip r:embed="rId5"/>
            <a:stretch>
              <a:fillRect l="-1526" t="-3734" r="0" b="-6110"/>
            </a:stretch>
          </a:blipFill>
        </p:spPr>
      </p:sp>
      <p:sp>
        <p:nvSpPr>
          <p:cNvPr name="TextBox 5" id="5"/>
          <p:cNvSpPr txBox="true"/>
          <p:nvPr/>
        </p:nvSpPr>
        <p:spPr>
          <a:xfrm rot="0">
            <a:off x="148824" y="1311745"/>
            <a:ext cx="6047269" cy="1261048"/>
          </a:xfrm>
          <a:prstGeom prst="rect">
            <a:avLst/>
          </a:prstGeom>
        </p:spPr>
        <p:txBody>
          <a:bodyPr anchor="t" rtlCol="false" tIns="0" lIns="0" bIns="0" rIns="0">
            <a:spAutoFit/>
          </a:bodyPr>
          <a:lstStyle/>
          <a:p>
            <a:pPr algn="l">
              <a:lnSpc>
                <a:spcPts val="4885"/>
              </a:lnSpc>
            </a:pPr>
            <a:r>
              <a:rPr lang="en-US" sz="5036">
                <a:solidFill>
                  <a:srgbClr val="FFFFFF"/>
                </a:solidFill>
                <a:latin typeface="BM Hanna"/>
                <a:ea typeface="BM Hanna"/>
                <a:cs typeface="BM Hanna"/>
                <a:sym typeface="BM Hanna"/>
              </a:rPr>
              <a:t>SALES OF REGIONS AND CITIES</a:t>
            </a:r>
          </a:p>
        </p:txBody>
      </p:sp>
      <p:sp>
        <p:nvSpPr>
          <p:cNvPr name="Freeform 6" id="6"/>
          <p:cNvSpPr/>
          <p:nvPr/>
        </p:nvSpPr>
        <p:spPr>
          <a:xfrm flipH="false" flipV="false" rot="0">
            <a:off x="9144000" y="1197445"/>
            <a:ext cx="9144000" cy="5625217"/>
          </a:xfrm>
          <a:custGeom>
            <a:avLst/>
            <a:gdLst/>
            <a:ahLst/>
            <a:cxnLst/>
            <a:rect r="r" b="b" t="t" l="l"/>
            <a:pathLst>
              <a:path h="5625217" w="9144000">
                <a:moveTo>
                  <a:pt x="0" y="0"/>
                </a:moveTo>
                <a:lnTo>
                  <a:pt x="9144000" y="0"/>
                </a:lnTo>
                <a:lnTo>
                  <a:pt x="9144000" y="5625217"/>
                </a:lnTo>
                <a:lnTo>
                  <a:pt x="0" y="5625217"/>
                </a:lnTo>
                <a:lnTo>
                  <a:pt x="0" y="0"/>
                </a:lnTo>
                <a:close/>
              </a:path>
            </a:pathLst>
          </a:custGeom>
          <a:blipFill>
            <a:blip r:embed="rId6"/>
            <a:stretch>
              <a:fillRect l="0" t="0" r="-3175"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8178720" y="601422"/>
            <a:ext cx="9080580" cy="9530885"/>
          </a:xfrm>
          <a:custGeom>
            <a:avLst/>
            <a:gdLst/>
            <a:ahLst/>
            <a:cxnLst/>
            <a:rect r="r" b="b" t="t" l="l"/>
            <a:pathLst>
              <a:path h="9530885" w="9080580">
                <a:moveTo>
                  <a:pt x="0" y="0"/>
                </a:moveTo>
                <a:lnTo>
                  <a:pt x="9080580" y="0"/>
                </a:lnTo>
                <a:lnTo>
                  <a:pt x="9080580" y="9530885"/>
                </a:lnTo>
                <a:lnTo>
                  <a:pt x="0" y="9530885"/>
                </a:lnTo>
                <a:lnTo>
                  <a:pt x="0" y="0"/>
                </a:lnTo>
                <a:close/>
              </a:path>
            </a:pathLst>
          </a:custGeom>
          <a:blipFill>
            <a:blip r:embed="rId3"/>
            <a:stretch>
              <a:fillRect l="0" t="-795" r="0" b="-795"/>
            </a:stretch>
          </a:blipFill>
        </p:spPr>
      </p:sp>
      <p:sp>
        <p:nvSpPr>
          <p:cNvPr name="TextBox 4" id="4"/>
          <p:cNvSpPr txBox="true"/>
          <p:nvPr/>
        </p:nvSpPr>
        <p:spPr>
          <a:xfrm rot="0">
            <a:off x="541425" y="2569824"/>
            <a:ext cx="4971699" cy="1656715"/>
          </a:xfrm>
          <a:prstGeom prst="rect">
            <a:avLst/>
          </a:prstGeom>
        </p:spPr>
        <p:txBody>
          <a:bodyPr anchor="t" rtlCol="false" tIns="0" lIns="0" bIns="0" rIns="0">
            <a:spAutoFit/>
          </a:bodyPr>
          <a:lstStyle/>
          <a:p>
            <a:pPr algn="ctr">
              <a:lnSpc>
                <a:spcPts val="6305"/>
              </a:lnSpc>
            </a:pPr>
            <a:r>
              <a:rPr lang="en-US" sz="6500">
                <a:solidFill>
                  <a:srgbClr val="FFFFFF"/>
                </a:solidFill>
                <a:latin typeface="BM Hanna"/>
                <a:ea typeface="BM Hanna"/>
                <a:cs typeface="BM Hanna"/>
                <a:sym typeface="BM Hanna"/>
              </a:rPr>
              <a:t>TOP 10 CUSTOMERS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0" y="5143500"/>
            <a:ext cx="10075999" cy="5021810"/>
          </a:xfrm>
          <a:custGeom>
            <a:avLst/>
            <a:gdLst/>
            <a:ahLst/>
            <a:cxnLst/>
            <a:rect r="r" b="b" t="t" l="l"/>
            <a:pathLst>
              <a:path h="5021810" w="10075999">
                <a:moveTo>
                  <a:pt x="0" y="0"/>
                </a:moveTo>
                <a:lnTo>
                  <a:pt x="10075999" y="0"/>
                </a:lnTo>
                <a:lnTo>
                  <a:pt x="10075999" y="5021810"/>
                </a:lnTo>
                <a:lnTo>
                  <a:pt x="0" y="5021810"/>
                </a:lnTo>
                <a:lnTo>
                  <a:pt x="0" y="0"/>
                </a:lnTo>
                <a:close/>
              </a:path>
            </a:pathLst>
          </a:custGeom>
          <a:blipFill>
            <a:blip r:embed="rId3"/>
            <a:stretch>
              <a:fillRect l="-215" t="0" r="-215" b="0"/>
            </a:stretch>
          </a:blipFill>
        </p:spPr>
      </p:sp>
      <p:sp>
        <p:nvSpPr>
          <p:cNvPr name="Freeform 4" id="4"/>
          <p:cNvSpPr/>
          <p:nvPr/>
        </p:nvSpPr>
        <p:spPr>
          <a:xfrm flipH="false" flipV="false" rot="0">
            <a:off x="9820296" y="1158182"/>
            <a:ext cx="8467704" cy="5048868"/>
          </a:xfrm>
          <a:custGeom>
            <a:avLst/>
            <a:gdLst/>
            <a:ahLst/>
            <a:cxnLst/>
            <a:rect r="r" b="b" t="t" l="l"/>
            <a:pathLst>
              <a:path h="5048868" w="8467704">
                <a:moveTo>
                  <a:pt x="0" y="0"/>
                </a:moveTo>
                <a:lnTo>
                  <a:pt x="8467704" y="0"/>
                </a:lnTo>
                <a:lnTo>
                  <a:pt x="8467704" y="5048869"/>
                </a:lnTo>
                <a:lnTo>
                  <a:pt x="0" y="5048869"/>
                </a:lnTo>
                <a:lnTo>
                  <a:pt x="0" y="0"/>
                </a:lnTo>
                <a:close/>
              </a:path>
            </a:pathLst>
          </a:custGeom>
          <a:blipFill>
            <a:blip r:embed="rId4"/>
            <a:stretch>
              <a:fillRect l="0" t="0" r="0" b="0"/>
            </a:stretch>
          </a:blipFill>
        </p:spPr>
      </p:sp>
      <p:sp>
        <p:nvSpPr>
          <p:cNvPr name="TextBox 5" id="5"/>
          <p:cNvSpPr txBox="true"/>
          <p:nvPr/>
        </p:nvSpPr>
        <p:spPr>
          <a:xfrm rot="0">
            <a:off x="3783740" y="46932"/>
            <a:ext cx="6527999" cy="1111250"/>
          </a:xfrm>
          <a:prstGeom prst="rect">
            <a:avLst/>
          </a:prstGeom>
        </p:spPr>
        <p:txBody>
          <a:bodyPr anchor="t" rtlCol="false" tIns="0" lIns="0" bIns="0" rIns="0">
            <a:spAutoFit/>
          </a:bodyPr>
          <a:lstStyle/>
          <a:p>
            <a:pPr algn="ctr">
              <a:lnSpc>
                <a:spcPts val="9100"/>
              </a:lnSpc>
            </a:pPr>
            <a:r>
              <a:rPr lang="en-US" sz="6500" b="true">
                <a:solidFill>
                  <a:srgbClr val="FFFFFF"/>
                </a:solidFill>
                <a:latin typeface="Canva Sans Bold"/>
                <a:ea typeface="Canva Sans Bold"/>
                <a:cs typeface="Canva Sans Bold"/>
                <a:sym typeface="Canva Sans Bold"/>
              </a:rPr>
              <a:t>Sales over years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3C45B9"/>
        </a:solidFill>
      </p:bgPr>
    </p:bg>
    <p:spTree>
      <p:nvGrpSpPr>
        <p:cNvPr id="1" name=""/>
        <p:cNvGrpSpPr/>
        <p:nvPr/>
      </p:nvGrpSpPr>
      <p:grpSpPr>
        <a:xfrm>
          <a:off x="0" y="0"/>
          <a:ext cx="0" cy="0"/>
          <a:chOff x="0" y="0"/>
          <a:chExt cx="0" cy="0"/>
        </a:xfrm>
      </p:grpSpPr>
      <p:sp>
        <p:nvSpPr>
          <p:cNvPr name="Freeform 2" id="2"/>
          <p:cNvSpPr/>
          <p:nvPr/>
        </p:nvSpPr>
        <p:spPr>
          <a:xfrm flipH="false" flipV="false" rot="0">
            <a:off x="36394" y="4856590"/>
            <a:ext cx="9107606" cy="5430410"/>
          </a:xfrm>
          <a:custGeom>
            <a:avLst/>
            <a:gdLst/>
            <a:ahLst/>
            <a:cxnLst/>
            <a:rect r="r" b="b" t="t" l="l"/>
            <a:pathLst>
              <a:path h="5430410" w="9107606">
                <a:moveTo>
                  <a:pt x="0" y="0"/>
                </a:moveTo>
                <a:lnTo>
                  <a:pt x="9107606" y="0"/>
                </a:lnTo>
                <a:lnTo>
                  <a:pt x="9107606" y="5430410"/>
                </a:lnTo>
                <a:lnTo>
                  <a:pt x="0" y="5430410"/>
                </a:lnTo>
                <a:lnTo>
                  <a:pt x="0" y="0"/>
                </a:lnTo>
                <a:close/>
              </a:path>
            </a:pathLst>
          </a:custGeom>
          <a:blipFill>
            <a:blip r:embed="rId2"/>
            <a:stretch>
              <a:fillRect l="0" t="0" r="0" b="0"/>
            </a:stretch>
          </a:blipFill>
        </p:spPr>
      </p:sp>
      <p:sp>
        <p:nvSpPr>
          <p:cNvPr name="Freeform 3" id="3"/>
          <p:cNvSpPr/>
          <p:nvPr/>
        </p:nvSpPr>
        <p:spPr>
          <a:xfrm flipH="false" flipV="false" rot="0">
            <a:off x="9144000" y="1381864"/>
            <a:ext cx="8990585" cy="5360636"/>
          </a:xfrm>
          <a:custGeom>
            <a:avLst/>
            <a:gdLst/>
            <a:ahLst/>
            <a:cxnLst/>
            <a:rect r="r" b="b" t="t" l="l"/>
            <a:pathLst>
              <a:path h="5360636" w="8990585">
                <a:moveTo>
                  <a:pt x="0" y="0"/>
                </a:moveTo>
                <a:lnTo>
                  <a:pt x="8990585" y="0"/>
                </a:lnTo>
                <a:lnTo>
                  <a:pt x="8990585" y="5360636"/>
                </a:lnTo>
                <a:lnTo>
                  <a:pt x="0" y="5360636"/>
                </a:lnTo>
                <a:lnTo>
                  <a:pt x="0" y="0"/>
                </a:lnTo>
                <a:close/>
              </a:path>
            </a:pathLst>
          </a:custGeom>
          <a:blipFill>
            <a:blip r:embed="rId3"/>
            <a:stretch>
              <a:fillRect l="0" t="0" r="0" b="0"/>
            </a:stretch>
          </a:blipFill>
        </p:spPr>
      </p:sp>
      <p:sp>
        <p:nvSpPr>
          <p:cNvPr name="TextBox 4" id="4"/>
          <p:cNvSpPr txBox="true"/>
          <p:nvPr/>
        </p:nvSpPr>
        <p:spPr>
          <a:xfrm rot="0">
            <a:off x="148180" y="54230"/>
            <a:ext cx="15430347" cy="854075"/>
          </a:xfrm>
          <a:prstGeom prst="rect">
            <a:avLst/>
          </a:prstGeom>
        </p:spPr>
        <p:txBody>
          <a:bodyPr anchor="t" rtlCol="false" tIns="0" lIns="0" bIns="0" rIns="0">
            <a:spAutoFit/>
          </a:bodyPr>
          <a:lstStyle/>
          <a:p>
            <a:pPr algn="l">
              <a:lnSpc>
                <a:spcPts val="6999"/>
              </a:lnSpc>
            </a:pPr>
            <a:r>
              <a:rPr lang="en-US" sz="4999" b="true">
                <a:solidFill>
                  <a:srgbClr val="FCFCFC"/>
                </a:solidFill>
                <a:latin typeface="Canva Sans Bold"/>
                <a:ea typeface="Canva Sans Bold"/>
                <a:cs typeface="Canva Sans Bold"/>
                <a:sym typeface="Canva Sans Bold"/>
              </a:rPr>
              <a:t>Growth and decline </a:t>
            </a:r>
          </a:p>
        </p:txBody>
      </p:sp>
      <p:sp>
        <p:nvSpPr>
          <p:cNvPr name="TextBox 5" id="5"/>
          <p:cNvSpPr txBox="true"/>
          <p:nvPr/>
        </p:nvSpPr>
        <p:spPr>
          <a:xfrm rot="0">
            <a:off x="10325748" y="7736962"/>
            <a:ext cx="7062311" cy="2133600"/>
          </a:xfrm>
          <a:prstGeom prst="rect">
            <a:avLst/>
          </a:prstGeom>
        </p:spPr>
        <p:txBody>
          <a:bodyPr anchor="t" rtlCol="false" tIns="0" lIns="0" bIns="0" rIns="0">
            <a:spAutoFit/>
          </a:bodyPr>
          <a:lstStyle/>
          <a:p>
            <a:pPr algn="l">
              <a:lnSpc>
                <a:spcPts val="4200"/>
              </a:lnSpc>
            </a:pPr>
            <a:r>
              <a:rPr lang="en-US" sz="3000">
                <a:solidFill>
                  <a:srgbClr val="FF3131"/>
                </a:solidFill>
                <a:latin typeface="BM Hanna"/>
                <a:ea typeface="BM Hanna"/>
                <a:cs typeface="BM Hanna"/>
                <a:sym typeface="BM Hanna"/>
              </a:rPr>
              <a:t>Why did sales decrease during 2016?</a:t>
            </a:r>
          </a:p>
          <a:p>
            <a:pPr algn="l" marL="647700" indent="-323850" lvl="1">
              <a:lnSpc>
                <a:spcPts val="4200"/>
              </a:lnSpc>
              <a:buFont typeface="Arial"/>
              <a:buChar char="•"/>
            </a:pPr>
            <a:r>
              <a:rPr lang="en-US" sz="3000">
                <a:solidFill>
                  <a:srgbClr val="FFFFFF"/>
                </a:solidFill>
                <a:latin typeface="BM Hanna"/>
                <a:ea typeface="BM Hanna"/>
                <a:cs typeface="BM Hanna"/>
                <a:sym typeface="BM Hanna"/>
              </a:rPr>
              <a:t>Global sales had decreased during 2016</a:t>
            </a:r>
          </a:p>
          <a:p>
            <a:pPr algn="l" marL="647700" indent="-323850" lvl="1">
              <a:lnSpc>
                <a:spcPts val="4200"/>
              </a:lnSpc>
              <a:buFont typeface="Arial"/>
              <a:buChar char="•"/>
            </a:pPr>
            <a:r>
              <a:rPr lang="en-US" sz="3000">
                <a:solidFill>
                  <a:srgbClr val="FFFFFF"/>
                </a:solidFill>
                <a:latin typeface="BM Hanna"/>
                <a:ea typeface="BM Hanna"/>
                <a:cs typeface="BM Hanna"/>
                <a:sym typeface="BM Hanna"/>
              </a:rPr>
              <a:t>Even Apple decreased production.</a:t>
            </a:r>
          </a:p>
          <a:p>
            <a:pPr algn="l" marL="647700" indent="-323850" lvl="1">
              <a:lnSpc>
                <a:spcPts val="4200"/>
              </a:lnSpc>
              <a:buFont typeface="Arial"/>
              <a:buChar char="•"/>
            </a:pPr>
            <a:r>
              <a:rPr lang="en-US" sz="3000">
                <a:solidFill>
                  <a:srgbClr val="FFFFFF"/>
                </a:solidFill>
                <a:latin typeface="BM Hanna"/>
                <a:ea typeface="BM Hanna"/>
                <a:cs typeface="BM Hanna"/>
                <a:sym typeface="BM Hanna"/>
              </a:rPr>
              <a:t>Political and critical evevts in US</a:t>
            </a:r>
          </a:p>
        </p:txBody>
      </p:sp>
      <p:sp>
        <p:nvSpPr>
          <p:cNvPr name="TextBox 6" id="6"/>
          <p:cNvSpPr txBox="true"/>
          <p:nvPr/>
        </p:nvSpPr>
        <p:spPr>
          <a:xfrm rot="0">
            <a:off x="326429" y="1604964"/>
            <a:ext cx="6026348" cy="1600200"/>
          </a:xfrm>
          <a:prstGeom prst="rect">
            <a:avLst/>
          </a:prstGeom>
        </p:spPr>
        <p:txBody>
          <a:bodyPr anchor="t" rtlCol="false" tIns="0" lIns="0" bIns="0" rIns="0">
            <a:spAutoFit/>
          </a:bodyPr>
          <a:lstStyle/>
          <a:p>
            <a:pPr algn="l">
              <a:lnSpc>
                <a:spcPts val="4200"/>
              </a:lnSpc>
              <a:spcBef>
                <a:spcPct val="0"/>
              </a:spcBef>
            </a:pPr>
            <a:r>
              <a:rPr lang="en-US" sz="3000" strike="noStrike" u="none">
                <a:solidFill>
                  <a:srgbClr val="FEBF00"/>
                </a:solidFill>
                <a:latin typeface="BM Hanna"/>
                <a:ea typeface="BM Hanna"/>
                <a:cs typeface="BM Hanna"/>
                <a:sym typeface="BM Hanna"/>
              </a:rPr>
              <a:t>Why did sales increase during 2018?</a:t>
            </a:r>
          </a:p>
          <a:p>
            <a:pPr algn="l" marL="647700" indent="-323850" lvl="1">
              <a:lnSpc>
                <a:spcPts val="4200"/>
              </a:lnSpc>
              <a:spcBef>
                <a:spcPct val="0"/>
              </a:spcBef>
              <a:buFont typeface="Arial"/>
              <a:buChar char="•"/>
            </a:pPr>
            <a:r>
              <a:rPr lang="en-US" sz="3000" strike="noStrike" u="none">
                <a:solidFill>
                  <a:srgbClr val="FFFFFF"/>
                </a:solidFill>
                <a:latin typeface="BM Hanna"/>
                <a:ea typeface="BM Hanna"/>
                <a:cs typeface="BM Hanna"/>
                <a:sym typeface="BM Hanna"/>
              </a:rPr>
              <a:t>Technology</a:t>
            </a:r>
          </a:p>
          <a:p>
            <a:pPr algn="l" marL="647700" indent="-323850" lvl="1">
              <a:lnSpc>
                <a:spcPts val="4200"/>
              </a:lnSpc>
              <a:spcBef>
                <a:spcPct val="0"/>
              </a:spcBef>
              <a:buFont typeface="Arial"/>
              <a:buChar char="•"/>
            </a:pPr>
            <a:r>
              <a:rPr lang="en-US" sz="3000" strike="noStrike" u="none">
                <a:solidFill>
                  <a:srgbClr val="FFFFFF"/>
                </a:solidFill>
                <a:latin typeface="BM Hanna"/>
                <a:ea typeface="BM Hanna"/>
                <a:cs typeface="BM Hanna"/>
                <a:sym typeface="BM Hanna"/>
              </a:rPr>
              <a:t>Marketing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3C45B9"/>
        </a:solidFill>
      </p:bgPr>
    </p:bg>
    <p:spTree>
      <p:nvGrpSpPr>
        <p:cNvPr id="1" name=""/>
        <p:cNvGrpSpPr/>
        <p:nvPr/>
      </p:nvGrpSpPr>
      <p:grpSpPr>
        <a:xfrm>
          <a:off x="0" y="0"/>
          <a:ext cx="0" cy="0"/>
          <a:chOff x="0" y="0"/>
          <a:chExt cx="0" cy="0"/>
        </a:xfrm>
      </p:grpSpPr>
      <p:sp>
        <p:nvSpPr>
          <p:cNvPr name="Freeform 2" id="2"/>
          <p:cNvSpPr/>
          <p:nvPr/>
        </p:nvSpPr>
        <p:spPr>
          <a:xfrm flipH="false" flipV="false" rot="0">
            <a:off x="2861579" y="1843284"/>
            <a:ext cx="13676313" cy="8308360"/>
          </a:xfrm>
          <a:custGeom>
            <a:avLst/>
            <a:gdLst/>
            <a:ahLst/>
            <a:cxnLst/>
            <a:rect r="r" b="b" t="t" l="l"/>
            <a:pathLst>
              <a:path h="8308360" w="13676313">
                <a:moveTo>
                  <a:pt x="0" y="0"/>
                </a:moveTo>
                <a:lnTo>
                  <a:pt x="13676313" y="0"/>
                </a:lnTo>
                <a:lnTo>
                  <a:pt x="13676313" y="8308360"/>
                </a:lnTo>
                <a:lnTo>
                  <a:pt x="0" y="8308360"/>
                </a:lnTo>
                <a:lnTo>
                  <a:pt x="0" y="0"/>
                </a:lnTo>
                <a:close/>
              </a:path>
            </a:pathLst>
          </a:custGeom>
          <a:blipFill>
            <a:blip r:embed="rId2"/>
            <a:stretch>
              <a:fillRect l="0" t="0" r="0" b="0"/>
            </a:stretch>
          </a:blipFill>
        </p:spPr>
      </p:sp>
      <p:sp>
        <p:nvSpPr>
          <p:cNvPr name="TextBox 3" id="3"/>
          <p:cNvSpPr txBox="true"/>
          <p:nvPr/>
        </p:nvSpPr>
        <p:spPr>
          <a:xfrm rot="0">
            <a:off x="3156115" y="411163"/>
            <a:ext cx="12787908" cy="1111250"/>
          </a:xfrm>
          <a:prstGeom prst="rect">
            <a:avLst/>
          </a:prstGeom>
        </p:spPr>
        <p:txBody>
          <a:bodyPr anchor="t" rtlCol="false" tIns="0" lIns="0" bIns="0" rIns="0">
            <a:spAutoFit/>
          </a:bodyPr>
          <a:lstStyle/>
          <a:p>
            <a:pPr algn="ctr">
              <a:lnSpc>
                <a:spcPts val="9100"/>
              </a:lnSpc>
            </a:pPr>
            <a:r>
              <a:rPr lang="en-US" sz="6500" b="true">
                <a:solidFill>
                  <a:srgbClr val="FFFFFF"/>
                </a:solidFill>
                <a:latin typeface="Canva Sans Bold"/>
                <a:ea typeface="Canva Sans Bold"/>
                <a:cs typeface="Canva Sans Bold"/>
                <a:sym typeface="Canva Sans Bold"/>
              </a:rPr>
              <a:t>Total sales by category per year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true" flipV="false" rot="2281660">
            <a:off x="12624553" y="0"/>
            <a:ext cx="4037087" cy="3222330"/>
          </a:xfrm>
          <a:custGeom>
            <a:avLst/>
            <a:gdLst/>
            <a:ahLst/>
            <a:cxnLst/>
            <a:rect r="r" b="b" t="t" l="l"/>
            <a:pathLst>
              <a:path h="3222330" w="4037087">
                <a:moveTo>
                  <a:pt x="4037087" y="0"/>
                </a:moveTo>
                <a:lnTo>
                  <a:pt x="0" y="0"/>
                </a:lnTo>
                <a:lnTo>
                  <a:pt x="0" y="3222330"/>
                </a:lnTo>
                <a:lnTo>
                  <a:pt x="4037087" y="3222330"/>
                </a:lnTo>
                <a:lnTo>
                  <a:pt x="403708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29840" y="2939068"/>
            <a:ext cx="7867767" cy="7347932"/>
          </a:xfrm>
          <a:custGeom>
            <a:avLst/>
            <a:gdLst/>
            <a:ahLst/>
            <a:cxnLst/>
            <a:rect r="r" b="b" t="t" l="l"/>
            <a:pathLst>
              <a:path h="7347932" w="7867767">
                <a:moveTo>
                  <a:pt x="0" y="0"/>
                </a:moveTo>
                <a:lnTo>
                  <a:pt x="7867767" y="0"/>
                </a:lnTo>
                <a:lnTo>
                  <a:pt x="7867767" y="7347932"/>
                </a:lnTo>
                <a:lnTo>
                  <a:pt x="0" y="7347932"/>
                </a:lnTo>
                <a:lnTo>
                  <a:pt x="0" y="0"/>
                </a:lnTo>
                <a:close/>
              </a:path>
            </a:pathLst>
          </a:custGeom>
          <a:blipFill>
            <a:blip r:embed="rId5"/>
            <a:stretch>
              <a:fillRect l="0" t="0" r="0" b="0"/>
            </a:stretch>
          </a:blipFill>
        </p:spPr>
      </p:sp>
      <p:sp>
        <p:nvSpPr>
          <p:cNvPr name="Freeform 5" id="5"/>
          <p:cNvSpPr/>
          <p:nvPr/>
        </p:nvSpPr>
        <p:spPr>
          <a:xfrm flipH="false" flipV="false" rot="0">
            <a:off x="8697108" y="2939068"/>
            <a:ext cx="9055660" cy="7347932"/>
          </a:xfrm>
          <a:custGeom>
            <a:avLst/>
            <a:gdLst/>
            <a:ahLst/>
            <a:cxnLst/>
            <a:rect r="r" b="b" t="t" l="l"/>
            <a:pathLst>
              <a:path h="7347932" w="9055660">
                <a:moveTo>
                  <a:pt x="0" y="0"/>
                </a:moveTo>
                <a:lnTo>
                  <a:pt x="9055660" y="0"/>
                </a:lnTo>
                <a:lnTo>
                  <a:pt x="9055660" y="7347932"/>
                </a:lnTo>
                <a:lnTo>
                  <a:pt x="0" y="7347932"/>
                </a:lnTo>
                <a:lnTo>
                  <a:pt x="0" y="0"/>
                </a:lnTo>
                <a:close/>
              </a:path>
            </a:pathLst>
          </a:custGeom>
          <a:blipFill>
            <a:blip r:embed="rId6"/>
            <a:stretch>
              <a:fillRect l="0" t="0" r="0" b="0"/>
            </a:stretch>
          </a:blipFill>
        </p:spPr>
      </p:sp>
      <p:sp>
        <p:nvSpPr>
          <p:cNvPr name="TextBox 6" id="6"/>
          <p:cNvSpPr txBox="true"/>
          <p:nvPr/>
        </p:nvSpPr>
        <p:spPr>
          <a:xfrm rot="0">
            <a:off x="686298" y="1706415"/>
            <a:ext cx="12538640" cy="647954"/>
          </a:xfrm>
          <a:prstGeom prst="rect">
            <a:avLst/>
          </a:prstGeom>
        </p:spPr>
        <p:txBody>
          <a:bodyPr anchor="t" rtlCol="false" tIns="0" lIns="0" bIns="0" rIns="0">
            <a:spAutoFit/>
          </a:bodyPr>
          <a:lstStyle/>
          <a:p>
            <a:pPr algn="l">
              <a:lnSpc>
                <a:spcPts val="4752"/>
              </a:lnSpc>
            </a:pPr>
            <a:r>
              <a:rPr lang="en-US" sz="4899">
                <a:solidFill>
                  <a:srgbClr val="FFFFFF"/>
                </a:solidFill>
                <a:latin typeface="BM Hanna"/>
                <a:ea typeface="BM Hanna"/>
                <a:cs typeface="BM Hanna"/>
                <a:sym typeface="BM Hanna"/>
              </a:rPr>
              <a:t>THE MOST PREFFERED SHIPPING MODE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2103229" y="2477748"/>
            <a:ext cx="12564437" cy="7491546"/>
          </a:xfrm>
          <a:custGeom>
            <a:avLst/>
            <a:gdLst/>
            <a:ahLst/>
            <a:cxnLst/>
            <a:rect r="r" b="b" t="t" l="l"/>
            <a:pathLst>
              <a:path h="7491546" w="12564437">
                <a:moveTo>
                  <a:pt x="0" y="0"/>
                </a:moveTo>
                <a:lnTo>
                  <a:pt x="12564437" y="0"/>
                </a:lnTo>
                <a:lnTo>
                  <a:pt x="12564437" y="7491546"/>
                </a:lnTo>
                <a:lnTo>
                  <a:pt x="0" y="7491546"/>
                </a:lnTo>
                <a:lnTo>
                  <a:pt x="0" y="0"/>
                </a:lnTo>
                <a:close/>
              </a:path>
            </a:pathLst>
          </a:custGeom>
          <a:blipFill>
            <a:blip r:embed="rId3"/>
            <a:stretch>
              <a:fillRect l="0" t="0" r="0" b="0"/>
            </a:stretch>
          </a:blipFill>
        </p:spPr>
      </p:sp>
      <p:sp>
        <p:nvSpPr>
          <p:cNvPr name="TextBox 4" id="4"/>
          <p:cNvSpPr txBox="true"/>
          <p:nvPr/>
        </p:nvSpPr>
        <p:spPr>
          <a:xfrm rot="0">
            <a:off x="3022868" y="1162050"/>
            <a:ext cx="12242263" cy="856615"/>
          </a:xfrm>
          <a:prstGeom prst="rect">
            <a:avLst/>
          </a:prstGeom>
        </p:spPr>
        <p:txBody>
          <a:bodyPr anchor="t" rtlCol="false" tIns="0" lIns="0" bIns="0" rIns="0">
            <a:spAutoFit/>
          </a:bodyPr>
          <a:lstStyle/>
          <a:p>
            <a:pPr algn="ctr">
              <a:lnSpc>
                <a:spcPts val="6305"/>
              </a:lnSpc>
            </a:pPr>
            <a:r>
              <a:rPr lang="en-US" sz="6500">
                <a:solidFill>
                  <a:srgbClr val="FFFFFF"/>
                </a:solidFill>
                <a:latin typeface="BM Hanna"/>
                <a:ea typeface="BM Hanna"/>
                <a:cs typeface="BM Hanna"/>
                <a:sym typeface="BM Hanna"/>
              </a:rPr>
              <a:t>SHIPPING DURATION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3C45B9"/>
        </a:solidFill>
      </p:bgPr>
    </p:bg>
    <p:spTree>
      <p:nvGrpSpPr>
        <p:cNvPr id="1" name=""/>
        <p:cNvGrpSpPr/>
        <p:nvPr/>
      </p:nvGrpSpPr>
      <p:grpSpPr>
        <a:xfrm>
          <a:off x="0" y="0"/>
          <a:ext cx="0" cy="0"/>
          <a:chOff x="0" y="0"/>
          <a:chExt cx="0" cy="0"/>
        </a:xfrm>
      </p:grpSpPr>
      <p:sp>
        <p:nvSpPr>
          <p:cNvPr name="TextBox 2" id="2"/>
          <p:cNvSpPr txBox="true"/>
          <p:nvPr/>
        </p:nvSpPr>
        <p:spPr>
          <a:xfrm rot="0">
            <a:off x="2127446" y="817852"/>
            <a:ext cx="15430347" cy="762000"/>
          </a:xfrm>
          <a:prstGeom prst="rect">
            <a:avLst/>
          </a:prstGeom>
        </p:spPr>
        <p:txBody>
          <a:bodyPr anchor="t" rtlCol="false" tIns="0" lIns="0" bIns="0" rIns="0">
            <a:spAutoFit/>
          </a:bodyPr>
          <a:lstStyle/>
          <a:p>
            <a:pPr algn="l">
              <a:lnSpc>
                <a:spcPts val="6299"/>
              </a:lnSpc>
            </a:pPr>
            <a:r>
              <a:rPr lang="en-US" sz="4500" b="true">
                <a:solidFill>
                  <a:srgbClr val="FCFCFC"/>
                </a:solidFill>
                <a:latin typeface="Canva Sans Bold"/>
                <a:ea typeface="Canva Sans Bold"/>
                <a:cs typeface="Canva Sans Bold"/>
                <a:sym typeface="Canva Sans Bold"/>
              </a:rPr>
              <a:t>DID SHIP DURATION AFFECT ORDER FREQUENCY?</a:t>
            </a:r>
          </a:p>
        </p:txBody>
      </p:sp>
      <p:sp>
        <p:nvSpPr>
          <p:cNvPr name="Freeform 3" id="3"/>
          <p:cNvSpPr/>
          <p:nvPr/>
        </p:nvSpPr>
        <p:spPr>
          <a:xfrm flipH="false" flipV="false" rot="0">
            <a:off x="5247626" y="1983320"/>
            <a:ext cx="8230448" cy="7986783"/>
          </a:xfrm>
          <a:custGeom>
            <a:avLst/>
            <a:gdLst/>
            <a:ahLst/>
            <a:cxnLst/>
            <a:rect r="r" b="b" t="t" l="l"/>
            <a:pathLst>
              <a:path h="7986783" w="8230448">
                <a:moveTo>
                  <a:pt x="0" y="0"/>
                </a:moveTo>
                <a:lnTo>
                  <a:pt x="8230449" y="0"/>
                </a:lnTo>
                <a:lnTo>
                  <a:pt x="8230449" y="7986783"/>
                </a:lnTo>
                <a:lnTo>
                  <a:pt x="0" y="7986783"/>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571592" y="-85725"/>
            <a:ext cx="4910563" cy="4437363"/>
          </a:xfrm>
          <a:custGeom>
            <a:avLst/>
            <a:gdLst/>
            <a:ahLst/>
            <a:cxnLst/>
            <a:rect r="r" b="b" t="t" l="l"/>
            <a:pathLst>
              <a:path h="4437363" w="4910563">
                <a:moveTo>
                  <a:pt x="0" y="0"/>
                </a:moveTo>
                <a:lnTo>
                  <a:pt x="4910562" y="0"/>
                </a:lnTo>
                <a:lnTo>
                  <a:pt x="4910562" y="4437363"/>
                </a:lnTo>
                <a:lnTo>
                  <a:pt x="0" y="4437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3949030" y="-85725"/>
            <a:ext cx="4910563" cy="4437363"/>
          </a:xfrm>
          <a:custGeom>
            <a:avLst/>
            <a:gdLst/>
            <a:ahLst/>
            <a:cxnLst/>
            <a:rect r="r" b="b" t="t" l="l"/>
            <a:pathLst>
              <a:path h="4437363" w="4910563">
                <a:moveTo>
                  <a:pt x="4910562" y="0"/>
                </a:moveTo>
                <a:lnTo>
                  <a:pt x="0" y="0"/>
                </a:lnTo>
                <a:lnTo>
                  <a:pt x="0" y="4437363"/>
                </a:lnTo>
                <a:lnTo>
                  <a:pt x="4910562" y="4437363"/>
                </a:lnTo>
                <a:lnTo>
                  <a:pt x="491056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15627" y="4171633"/>
            <a:ext cx="4847311" cy="2361962"/>
          </a:xfrm>
          <a:custGeom>
            <a:avLst/>
            <a:gdLst/>
            <a:ahLst/>
            <a:cxnLst/>
            <a:rect r="r" b="b" t="t" l="l"/>
            <a:pathLst>
              <a:path h="2361962" w="4847311">
                <a:moveTo>
                  <a:pt x="0" y="0"/>
                </a:moveTo>
                <a:lnTo>
                  <a:pt x="4847311" y="0"/>
                </a:lnTo>
                <a:lnTo>
                  <a:pt x="4847311"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720345" y="4171633"/>
            <a:ext cx="4847311" cy="2361962"/>
          </a:xfrm>
          <a:custGeom>
            <a:avLst/>
            <a:gdLst/>
            <a:ahLst/>
            <a:cxnLst/>
            <a:rect r="r" b="b" t="t" l="l"/>
            <a:pathLst>
              <a:path h="2361962" w="4847311">
                <a:moveTo>
                  <a:pt x="0" y="0"/>
                </a:moveTo>
                <a:lnTo>
                  <a:pt x="4847310" y="0"/>
                </a:lnTo>
                <a:lnTo>
                  <a:pt x="4847310"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2125062" y="4171633"/>
            <a:ext cx="4847311" cy="2361962"/>
          </a:xfrm>
          <a:custGeom>
            <a:avLst/>
            <a:gdLst/>
            <a:ahLst/>
            <a:cxnLst/>
            <a:rect r="r" b="b" t="t" l="l"/>
            <a:pathLst>
              <a:path h="2361962" w="4847311">
                <a:moveTo>
                  <a:pt x="0" y="0"/>
                </a:moveTo>
                <a:lnTo>
                  <a:pt x="4847311" y="0"/>
                </a:lnTo>
                <a:lnTo>
                  <a:pt x="4847311"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3334131"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8738848"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4143565"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4659189" y="662295"/>
            <a:ext cx="8969623" cy="2539999"/>
          </a:xfrm>
          <a:prstGeom prst="rect">
            <a:avLst/>
          </a:prstGeom>
        </p:spPr>
        <p:txBody>
          <a:bodyPr anchor="t" rtlCol="false" tIns="0" lIns="0" bIns="0" rIns="0">
            <a:spAutoFit/>
          </a:bodyPr>
          <a:lstStyle/>
          <a:p>
            <a:pPr algn="ctr" marL="0" indent="0" lvl="0">
              <a:lnSpc>
                <a:spcPts val="9699"/>
              </a:lnSpc>
              <a:spcBef>
                <a:spcPct val="0"/>
              </a:spcBef>
            </a:pPr>
            <a:r>
              <a:rPr lang="en-US" sz="9999">
                <a:solidFill>
                  <a:srgbClr val="FFFFFF"/>
                </a:solidFill>
                <a:latin typeface="BM Hanna"/>
                <a:ea typeface="BM Hanna"/>
                <a:cs typeface="BM Hanna"/>
                <a:sym typeface="BM Hanna"/>
              </a:rPr>
              <a:t>LIST OF CONTENTS</a:t>
            </a:r>
          </a:p>
        </p:txBody>
      </p:sp>
      <p:sp>
        <p:nvSpPr>
          <p:cNvPr name="TextBox 12" id="12"/>
          <p:cNvSpPr txBox="true"/>
          <p:nvPr/>
        </p:nvSpPr>
        <p:spPr>
          <a:xfrm rot="0">
            <a:off x="1639616" y="5223863"/>
            <a:ext cx="4199333" cy="485775"/>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About the Company</a:t>
            </a:r>
          </a:p>
        </p:txBody>
      </p:sp>
      <p:sp>
        <p:nvSpPr>
          <p:cNvPr name="TextBox 13" id="13"/>
          <p:cNvSpPr txBox="true"/>
          <p:nvPr/>
        </p:nvSpPr>
        <p:spPr>
          <a:xfrm rot="0">
            <a:off x="7044333" y="4976213"/>
            <a:ext cx="4199333" cy="485775"/>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Data Description</a:t>
            </a:r>
          </a:p>
        </p:txBody>
      </p:sp>
      <p:sp>
        <p:nvSpPr>
          <p:cNvPr name="TextBox 14" id="14"/>
          <p:cNvSpPr txBox="true"/>
          <p:nvPr/>
        </p:nvSpPr>
        <p:spPr>
          <a:xfrm rot="0">
            <a:off x="12449051" y="4976213"/>
            <a:ext cx="4199333" cy="485775"/>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Data Cleanning</a:t>
            </a:r>
          </a:p>
        </p:txBody>
      </p:sp>
      <p:sp>
        <p:nvSpPr>
          <p:cNvPr name="Freeform 15" id="15"/>
          <p:cNvSpPr/>
          <p:nvPr/>
        </p:nvSpPr>
        <p:spPr>
          <a:xfrm flipH="false" flipV="false" rot="0">
            <a:off x="3815410" y="7472292"/>
            <a:ext cx="4847311" cy="2361962"/>
          </a:xfrm>
          <a:custGeom>
            <a:avLst/>
            <a:gdLst/>
            <a:ahLst/>
            <a:cxnLst/>
            <a:rect r="r" b="b" t="t" l="l"/>
            <a:pathLst>
              <a:path h="2361962" w="4847311">
                <a:moveTo>
                  <a:pt x="0" y="0"/>
                </a:moveTo>
                <a:lnTo>
                  <a:pt x="4847311" y="0"/>
                </a:lnTo>
                <a:lnTo>
                  <a:pt x="4847311" y="2361963"/>
                </a:lnTo>
                <a:lnTo>
                  <a:pt x="0" y="23619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9625279" y="7472292"/>
            <a:ext cx="4847311" cy="2361962"/>
          </a:xfrm>
          <a:custGeom>
            <a:avLst/>
            <a:gdLst/>
            <a:ahLst/>
            <a:cxnLst/>
            <a:rect r="r" b="b" t="t" l="l"/>
            <a:pathLst>
              <a:path h="2361962" w="4847311">
                <a:moveTo>
                  <a:pt x="0" y="0"/>
                </a:moveTo>
                <a:lnTo>
                  <a:pt x="4847311" y="0"/>
                </a:lnTo>
                <a:lnTo>
                  <a:pt x="4847311" y="2361963"/>
                </a:lnTo>
                <a:lnTo>
                  <a:pt x="0" y="23619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5833913" y="6886020"/>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1643783" y="6886020"/>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9625279" y="8479723"/>
            <a:ext cx="4523322" cy="530574"/>
          </a:xfrm>
          <a:prstGeom prst="rect">
            <a:avLst/>
          </a:prstGeom>
        </p:spPr>
        <p:txBody>
          <a:bodyPr anchor="t" rtlCol="false" tIns="0" lIns="0" bIns="0" rIns="0">
            <a:spAutoFit/>
          </a:bodyPr>
          <a:lstStyle/>
          <a:p>
            <a:pPr algn="ctr" marL="0" indent="0" lvl="0">
              <a:lnSpc>
                <a:spcPts val="4200"/>
              </a:lnSpc>
            </a:pPr>
            <a:r>
              <a:rPr lang="en-US" sz="3231">
                <a:solidFill>
                  <a:srgbClr val="000000"/>
                </a:solidFill>
                <a:latin typeface="Canva Sans"/>
                <a:ea typeface="Canva Sans"/>
                <a:cs typeface="Canva Sans"/>
                <a:sym typeface="Canva Sans"/>
              </a:rPr>
              <a:t>Conclusion</a:t>
            </a:r>
          </a:p>
        </p:txBody>
      </p:sp>
      <p:sp>
        <p:nvSpPr>
          <p:cNvPr name="TextBox 20" id="20"/>
          <p:cNvSpPr txBox="true"/>
          <p:nvPr/>
        </p:nvSpPr>
        <p:spPr>
          <a:xfrm rot="0">
            <a:off x="4144435" y="8396099"/>
            <a:ext cx="4199333" cy="485775"/>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Data Visualization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778337" y="4318534"/>
            <a:ext cx="4041754" cy="5249031"/>
          </a:xfrm>
          <a:custGeom>
            <a:avLst/>
            <a:gdLst/>
            <a:ahLst/>
            <a:cxnLst/>
            <a:rect r="r" b="b" t="t" l="l"/>
            <a:pathLst>
              <a:path h="5249031" w="4041754">
                <a:moveTo>
                  <a:pt x="0" y="0"/>
                </a:moveTo>
                <a:lnTo>
                  <a:pt x="4041754" y="0"/>
                </a:lnTo>
                <a:lnTo>
                  <a:pt x="4041754" y="5249031"/>
                </a:lnTo>
                <a:lnTo>
                  <a:pt x="0" y="52490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55837">
            <a:off x="4119882" y="4448243"/>
            <a:ext cx="1400419" cy="1911241"/>
          </a:xfrm>
          <a:custGeom>
            <a:avLst/>
            <a:gdLst/>
            <a:ahLst/>
            <a:cxnLst/>
            <a:rect r="r" b="b" t="t" l="l"/>
            <a:pathLst>
              <a:path h="1911241" w="1400419">
                <a:moveTo>
                  <a:pt x="0" y="0"/>
                </a:moveTo>
                <a:lnTo>
                  <a:pt x="1400418" y="0"/>
                </a:lnTo>
                <a:lnTo>
                  <a:pt x="1400418" y="1911241"/>
                </a:lnTo>
                <a:lnTo>
                  <a:pt x="0" y="19112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271139">
            <a:off x="979913" y="4540922"/>
            <a:ext cx="947195" cy="1292698"/>
          </a:xfrm>
          <a:custGeom>
            <a:avLst/>
            <a:gdLst/>
            <a:ahLst/>
            <a:cxnLst/>
            <a:rect r="r" b="b" t="t" l="l"/>
            <a:pathLst>
              <a:path h="1292698" w="947195">
                <a:moveTo>
                  <a:pt x="0" y="0"/>
                </a:moveTo>
                <a:lnTo>
                  <a:pt x="947196" y="0"/>
                </a:lnTo>
                <a:lnTo>
                  <a:pt x="947196" y="1292698"/>
                </a:lnTo>
                <a:lnTo>
                  <a:pt x="0" y="12926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6683775" y="478136"/>
            <a:ext cx="11170596" cy="9622650"/>
            <a:chOff x="0" y="0"/>
            <a:chExt cx="2942050" cy="2534360"/>
          </a:xfrm>
        </p:grpSpPr>
        <p:sp>
          <p:nvSpPr>
            <p:cNvPr name="Freeform 7" id="7"/>
            <p:cNvSpPr/>
            <p:nvPr/>
          </p:nvSpPr>
          <p:spPr>
            <a:xfrm flipH="false" flipV="false" rot="0">
              <a:off x="0" y="0"/>
              <a:ext cx="2942050" cy="2534360"/>
            </a:xfrm>
            <a:custGeom>
              <a:avLst/>
              <a:gdLst/>
              <a:ahLst/>
              <a:cxnLst/>
              <a:rect r="r" b="b" t="t" l="l"/>
              <a:pathLst>
                <a:path h="2534360" w="2942050">
                  <a:moveTo>
                    <a:pt x="29109" y="0"/>
                  </a:moveTo>
                  <a:lnTo>
                    <a:pt x="2912941" y="0"/>
                  </a:lnTo>
                  <a:cubicBezTo>
                    <a:pt x="2929018" y="0"/>
                    <a:pt x="2942050" y="13032"/>
                    <a:pt x="2942050" y="29109"/>
                  </a:cubicBezTo>
                  <a:lnTo>
                    <a:pt x="2942050" y="2505252"/>
                  </a:lnTo>
                  <a:cubicBezTo>
                    <a:pt x="2942050" y="2521328"/>
                    <a:pt x="2929018" y="2534360"/>
                    <a:pt x="2912941" y="2534360"/>
                  </a:cubicBezTo>
                  <a:lnTo>
                    <a:pt x="29109" y="2534360"/>
                  </a:lnTo>
                  <a:cubicBezTo>
                    <a:pt x="13032" y="2534360"/>
                    <a:pt x="0" y="2521328"/>
                    <a:pt x="0" y="2505252"/>
                  </a:cubicBezTo>
                  <a:lnTo>
                    <a:pt x="0" y="29109"/>
                  </a:lnTo>
                  <a:cubicBezTo>
                    <a:pt x="0" y="13032"/>
                    <a:pt x="13032" y="0"/>
                    <a:pt x="29109" y="0"/>
                  </a:cubicBezTo>
                  <a:close/>
                </a:path>
              </a:pathLst>
            </a:custGeom>
            <a:solidFill>
              <a:srgbClr val="FFCE32"/>
            </a:solidFill>
          </p:spPr>
        </p:sp>
        <p:sp>
          <p:nvSpPr>
            <p:cNvPr name="TextBox 8" id="8"/>
            <p:cNvSpPr txBox="true"/>
            <p:nvPr/>
          </p:nvSpPr>
          <p:spPr>
            <a:xfrm>
              <a:off x="0" y="-57150"/>
              <a:ext cx="2942050" cy="2591510"/>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0">
            <a:off x="1408689" y="218214"/>
            <a:ext cx="2731472" cy="1931895"/>
          </a:xfrm>
          <a:custGeom>
            <a:avLst/>
            <a:gdLst/>
            <a:ahLst/>
            <a:cxnLst/>
            <a:rect r="r" b="b" t="t" l="l"/>
            <a:pathLst>
              <a:path h="1931895" w="2731472">
                <a:moveTo>
                  <a:pt x="0" y="0"/>
                </a:moveTo>
                <a:lnTo>
                  <a:pt x="2731472" y="0"/>
                </a:lnTo>
                <a:lnTo>
                  <a:pt x="2731472" y="1931895"/>
                </a:lnTo>
                <a:lnTo>
                  <a:pt x="0" y="19318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3418862" y="7510986"/>
            <a:ext cx="2151964" cy="2271747"/>
          </a:xfrm>
          <a:custGeom>
            <a:avLst/>
            <a:gdLst/>
            <a:ahLst/>
            <a:cxnLst/>
            <a:rect r="r" b="b" t="t" l="l"/>
            <a:pathLst>
              <a:path h="2271747" w="2151964">
                <a:moveTo>
                  <a:pt x="0" y="0"/>
                </a:moveTo>
                <a:lnTo>
                  <a:pt x="2151963" y="0"/>
                </a:lnTo>
                <a:lnTo>
                  <a:pt x="2151963" y="2271747"/>
                </a:lnTo>
                <a:lnTo>
                  <a:pt x="0" y="227174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349591" y="2640507"/>
            <a:ext cx="7189381" cy="993520"/>
          </a:xfrm>
          <a:prstGeom prst="rect">
            <a:avLst/>
          </a:prstGeom>
        </p:spPr>
        <p:txBody>
          <a:bodyPr anchor="t" rtlCol="false" tIns="0" lIns="0" bIns="0" rIns="0">
            <a:spAutoFit/>
          </a:bodyPr>
          <a:lstStyle/>
          <a:p>
            <a:pPr algn="ctr">
              <a:lnSpc>
                <a:spcPts val="7369"/>
              </a:lnSpc>
            </a:pPr>
            <a:r>
              <a:rPr lang="en-US" sz="7597">
                <a:solidFill>
                  <a:srgbClr val="FFFFFF"/>
                </a:solidFill>
                <a:latin typeface="BM Hanna"/>
                <a:ea typeface="BM Hanna"/>
                <a:cs typeface="BM Hanna"/>
                <a:sym typeface="BM Hanna"/>
              </a:rPr>
              <a:t>CONCLUSION</a:t>
            </a:r>
          </a:p>
        </p:txBody>
      </p:sp>
      <p:sp>
        <p:nvSpPr>
          <p:cNvPr name="TextBox 12" id="12"/>
          <p:cNvSpPr txBox="true"/>
          <p:nvPr/>
        </p:nvSpPr>
        <p:spPr>
          <a:xfrm rot="0">
            <a:off x="6548824" y="1164025"/>
            <a:ext cx="11092949" cy="8406751"/>
          </a:xfrm>
          <a:prstGeom prst="rect">
            <a:avLst/>
          </a:prstGeom>
        </p:spPr>
        <p:txBody>
          <a:bodyPr anchor="t" rtlCol="false" tIns="0" lIns="0" bIns="0" rIns="0">
            <a:spAutoFit/>
          </a:bodyPr>
          <a:lstStyle/>
          <a:p>
            <a:pPr algn="just" marL="561417" indent="-280708" lvl="1">
              <a:lnSpc>
                <a:spcPts val="3900"/>
              </a:lnSpc>
              <a:buFont typeface="Arial"/>
              <a:buChar char="•"/>
            </a:pPr>
            <a:r>
              <a:rPr lang="en-US" sz="2600" spc="-7">
                <a:solidFill>
                  <a:srgbClr val="000000"/>
                </a:solidFill>
                <a:latin typeface="Canva Sans"/>
                <a:ea typeface="Canva Sans"/>
                <a:cs typeface="Canva Sans"/>
                <a:sym typeface="Canva Sans"/>
              </a:rPr>
              <a:t>The Best Selling in the Sub Category is Phones and Chairs with the most Sales (most needed in daily life), both accounting for 29% of the Total Sales. Labels and Fasteners generated the least sales.</a:t>
            </a:r>
          </a:p>
          <a:p>
            <a:pPr algn="just">
              <a:lnSpc>
                <a:spcPts val="3900"/>
              </a:lnSpc>
            </a:pPr>
          </a:p>
          <a:p>
            <a:pPr algn="just" marL="561417" indent="-280708" lvl="1">
              <a:lnSpc>
                <a:spcPts val="3900"/>
              </a:lnSpc>
              <a:buFont typeface="Arial"/>
              <a:buChar char="•"/>
            </a:pPr>
            <a:r>
              <a:rPr lang="en-US" sz="2600" spc="-7">
                <a:solidFill>
                  <a:srgbClr val="000000"/>
                </a:solidFill>
                <a:latin typeface="Canva Sans"/>
                <a:ea typeface="Canva Sans"/>
                <a:cs typeface="Canva Sans"/>
                <a:sym typeface="Canva Sans"/>
              </a:rPr>
              <a:t>Customers frequently choosing </a:t>
            </a:r>
            <a:r>
              <a:rPr lang="en-US" b="true" sz="2600" spc="-7">
                <a:solidFill>
                  <a:srgbClr val="000000"/>
                </a:solidFill>
                <a:latin typeface="Canva Sans Bold"/>
                <a:ea typeface="Canva Sans Bold"/>
                <a:cs typeface="Canva Sans Bold"/>
                <a:sym typeface="Canva Sans Bold"/>
              </a:rPr>
              <a:t>Standard Class</a:t>
            </a:r>
            <a:r>
              <a:rPr lang="en-US" sz="2600" spc="-7">
                <a:solidFill>
                  <a:srgbClr val="000000"/>
                </a:solidFill>
                <a:latin typeface="Canva Sans"/>
                <a:ea typeface="Canva Sans"/>
                <a:cs typeface="Canva Sans"/>
                <a:sym typeface="Canva Sans"/>
              </a:rPr>
              <a:t> may indicate satisfaction with the balance of time and cost, even if it involves longer waits.</a:t>
            </a:r>
          </a:p>
          <a:p>
            <a:pPr algn="just" marL="561417" indent="-280708" lvl="1">
              <a:lnSpc>
                <a:spcPts val="3900"/>
              </a:lnSpc>
              <a:buFont typeface="Arial"/>
              <a:buChar char="•"/>
            </a:pPr>
            <a:r>
              <a:rPr lang="en-US" b="true" sz="2600" spc="-7">
                <a:solidFill>
                  <a:srgbClr val="000000"/>
                </a:solidFill>
                <a:latin typeface="Canva Sans Bold"/>
                <a:ea typeface="Canva Sans Bold"/>
                <a:cs typeface="Canva Sans Bold"/>
                <a:sym typeface="Canva Sans Bold"/>
              </a:rPr>
              <a:t>Cost-effectiveness:</a:t>
            </a:r>
            <a:r>
              <a:rPr lang="en-US" sz="2600" spc="-7">
                <a:solidFill>
                  <a:srgbClr val="000000"/>
                </a:solidFill>
                <a:latin typeface="Canva Sans"/>
                <a:ea typeface="Canva Sans"/>
                <a:cs typeface="Canva Sans"/>
                <a:sym typeface="Canva Sans"/>
              </a:rPr>
              <a:t> Customers might prioritize lower shipping costs, especially for non-urgent technology products.</a:t>
            </a:r>
          </a:p>
          <a:p>
            <a:pPr algn="just">
              <a:lnSpc>
                <a:spcPts val="3900"/>
              </a:lnSpc>
            </a:pPr>
          </a:p>
          <a:p>
            <a:pPr algn="just" marL="561417" indent="-280708" lvl="1">
              <a:lnSpc>
                <a:spcPts val="3900"/>
              </a:lnSpc>
              <a:buFont typeface="Arial"/>
              <a:buChar char="•"/>
            </a:pPr>
            <a:r>
              <a:rPr lang="en-US" b="true" sz="2600" spc="-7">
                <a:solidFill>
                  <a:srgbClr val="000000"/>
                </a:solidFill>
                <a:latin typeface="Canva Sans Bold"/>
                <a:ea typeface="Canva Sans Bold"/>
                <a:cs typeface="Canva Sans Bold"/>
                <a:sym typeface="Canva Sans Bold"/>
              </a:rPr>
              <a:t>Product Types:</a:t>
            </a:r>
            <a:r>
              <a:rPr lang="en-US" sz="2600" spc="-7">
                <a:solidFill>
                  <a:srgbClr val="000000"/>
                </a:solidFill>
                <a:latin typeface="Canva Sans"/>
                <a:ea typeface="Canva Sans"/>
                <a:cs typeface="Canva Sans"/>
                <a:sym typeface="Canva Sans"/>
              </a:rPr>
              <a:t> Technology products like phones, accessories, and machines may not require immediate delivery, making Standard Class a more economical and practical choice.</a:t>
            </a:r>
          </a:p>
          <a:p>
            <a:pPr algn="just" marL="561417" indent="-280708" lvl="1">
              <a:lnSpc>
                <a:spcPts val="3900"/>
              </a:lnSpc>
              <a:buFont typeface="Arial"/>
              <a:buChar char="•"/>
            </a:pPr>
            <a:r>
              <a:rPr lang="en-US" sz="2600" spc="-7">
                <a:solidFill>
                  <a:srgbClr val="000000"/>
                </a:solidFill>
                <a:latin typeface="Canva Sans"/>
                <a:ea typeface="Canva Sans"/>
                <a:cs typeface="Canva Sans"/>
                <a:sym typeface="Canva Sans"/>
              </a:rPr>
              <a:t>This conclusion aligns with the idea that customers balance shipping costs with acceptable delivery times when choosing shipping options.</a:t>
            </a:r>
          </a:p>
          <a:p>
            <a:pPr algn="just" marL="561417" indent="-280708" lvl="1">
              <a:lnSpc>
                <a:spcPts val="3900"/>
              </a:lnSpc>
              <a:buFont typeface="Arial"/>
              <a:buChar char="•"/>
            </a:pPr>
            <a:r>
              <a:rPr lang="en-US" b="true" sz="2600" spc="-7">
                <a:solidFill>
                  <a:srgbClr val="000000"/>
                </a:solidFill>
                <a:latin typeface="Canva Sans Bold"/>
                <a:ea typeface="Canva Sans Bold"/>
                <a:cs typeface="Canva Sans Bold"/>
                <a:sym typeface="Canva Sans Bold"/>
              </a:rPr>
              <a:t>Florida </a:t>
            </a:r>
            <a:r>
              <a:rPr lang="en-US" sz="2600" spc="-7">
                <a:solidFill>
                  <a:srgbClr val="000000"/>
                </a:solidFill>
                <a:latin typeface="Canva Sans"/>
                <a:ea typeface="Canva Sans"/>
                <a:cs typeface="Canva Sans"/>
                <a:sym typeface="Canva Sans"/>
              </a:rPr>
              <a:t>represent top state in sales As its Age class range (18:38 Y)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108024" r="0" b="-108024"/>
            </a:stretch>
          </a:blipFill>
        </p:spPr>
      </p:sp>
      <p:sp>
        <p:nvSpPr>
          <p:cNvPr name="Freeform 3" id="3"/>
          <p:cNvSpPr/>
          <p:nvPr/>
        </p:nvSpPr>
        <p:spPr>
          <a:xfrm flipH="false" flipV="false" rot="0">
            <a:off x="778337" y="4318534"/>
            <a:ext cx="4041754" cy="5249031"/>
          </a:xfrm>
          <a:custGeom>
            <a:avLst/>
            <a:gdLst/>
            <a:ahLst/>
            <a:cxnLst/>
            <a:rect r="r" b="b" t="t" l="l"/>
            <a:pathLst>
              <a:path h="5249031" w="4041754">
                <a:moveTo>
                  <a:pt x="0" y="0"/>
                </a:moveTo>
                <a:lnTo>
                  <a:pt x="4041754" y="0"/>
                </a:lnTo>
                <a:lnTo>
                  <a:pt x="4041754" y="5249031"/>
                </a:lnTo>
                <a:lnTo>
                  <a:pt x="0" y="52490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55837">
            <a:off x="4119882" y="4448243"/>
            <a:ext cx="1400419" cy="1911241"/>
          </a:xfrm>
          <a:custGeom>
            <a:avLst/>
            <a:gdLst/>
            <a:ahLst/>
            <a:cxnLst/>
            <a:rect r="r" b="b" t="t" l="l"/>
            <a:pathLst>
              <a:path h="1911241" w="1400419">
                <a:moveTo>
                  <a:pt x="0" y="0"/>
                </a:moveTo>
                <a:lnTo>
                  <a:pt x="1400418" y="0"/>
                </a:lnTo>
                <a:lnTo>
                  <a:pt x="1400418" y="1911241"/>
                </a:lnTo>
                <a:lnTo>
                  <a:pt x="0" y="19112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271139">
            <a:off x="979913" y="4540922"/>
            <a:ext cx="947195" cy="1292698"/>
          </a:xfrm>
          <a:custGeom>
            <a:avLst/>
            <a:gdLst/>
            <a:ahLst/>
            <a:cxnLst/>
            <a:rect r="r" b="b" t="t" l="l"/>
            <a:pathLst>
              <a:path h="1292698" w="947195">
                <a:moveTo>
                  <a:pt x="0" y="0"/>
                </a:moveTo>
                <a:lnTo>
                  <a:pt x="947196" y="0"/>
                </a:lnTo>
                <a:lnTo>
                  <a:pt x="947196" y="1292698"/>
                </a:lnTo>
                <a:lnTo>
                  <a:pt x="0" y="12926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6683775" y="478136"/>
            <a:ext cx="11170596" cy="9622650"/>
            <a:chOff x="0" y="0"/>
            <a:chExt cx="2942050" cy="2534360"/>
          </a:xfrm>
        </p:grpSpPr>
        <p:sp>
          <p:nvSpPr>
            <p:cNvPr name="Freeform 7" id="7"/>
            <p:cNvSpPr/>
            <p:nvPr/>
          </p:nvSpPr>
          <p:spPr>
            <a:xfrm flipH="false" flipV="false" rot="0">
              <a:off x="0" y="0"/>
              <a:ext cx="2942050" cy="2534360"/>
            </a:xfrm>
            <a:custGeom>
              <a:avLst/>
              <a:gdLst/>
              <a:ahLst/>
              <a:cxnLst/>
              <a:rect r="r" b="b" t="t" l="l"/>
              <a:pathLst>
                <a:path h="2534360" w="2942050">
                  <a:moveTo>
                    <a:pt x="29109" y="0"/>
                  </a:moveTo>
                  <a:lnTo>
                    <a:pt x="2912941" y="0"/>
                  </a:lnTo>
                  <a:cubicBezTo>
                    <a:pt x="2929018" y="0"/>
                    <a:pt x="2942050" y="13032"/>
                    <a:pt x="2942050" y="29109"/>
                  </a:cubicBezTo>
                  <a:lnTo>
                    <a:pt x="2942050" y="2505252"/>
                  </a:lnTo>
                  <a:cubicBezTo>
                    <a:pt x="2942050" y="2521328"/>
                    <a:pt x="2929018" y="2534360"/>
                    <a:pt x="2912941" y="2534360"/>
                  </a:cubicBezTo>
                  <a:lnTo>
                    <a:pt x="29109" y="2534360"/>
                  </a:lnTo>
                  <a:cubicBezTo>
                    <a:pt x="13032" y="2534360"/>
                    <a:pt x="0" y="2521328"/>
                    <a:pt x="0" y="2505252"/>
                  </a:cubicBezTo>
                  <a:lnTo>
                    <a:pt x="0" y="29109"/>
                  </a:lnTo>
                  <a:cubicBezTo>
                    <a:pt x="0" y="13032"/>
                    <a:pt x="13032" y="0"/>
                    <a:pt x="29109" y="0"/>
                  </a:cubicBezTo>
                  <a:close/>
                </a:path>
              </a:pathLst>
            </a:custGeom>
            <a:solidFill>
              <a:srgbClr val="FFCE32"/>
            </a:solidFill>
          </p:spPr>
        </p:sp>
        <p:sp>
          <p:nvSpPr>
            <p:cNvPr name="TextBox 8" id="8"/>
            <p:cNvSpPr txBox="true"/>
            <p:nvPr/>
          </p:nvSpPr>
          <p:spPr>
            <a:xfrm>
              <a:off x="0" y="-57150"/>
              <a:ext cx="2942050" cy="2591510"/>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0">
            <a:off x="1408689" y="218214"/>
            <a:ext cx="2731472" cy="1931895"/>
          </a:xfrm>
          <a:custGeom>
            <a:avLst/>
            <a:gdLst/>
            <a:ahLst/>
            <a:cxnLst/>
            <a:rect r="r" b="b" t="t" l="l"/>
            <a:pathLst>
              <a:path h="1931895" w="2731472">
                <a:moveTo>
                  <a:pt x="0" y="0"/>
                </a:moveTo>
                <a:lnTo>
                  <a:pt x="2731472" y="0"/>
                </a:lnTo>
                <a:lnTo>
                  <a:pt x="2731472" y="1931895"/>
                </a:lnTo>
                <a:lnTo>
                  <a:pt x="0" y="1931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418862" y="7510986"/>
            <a:ext cx="2151964" cy="2271747"/>
          </a:xfrm>
          <a:custGeom>
            <a:avLst/>
            <a:gdLst/>
            <a:ahLst/>
            <a:cxnLst/>
            <a:rect r="r" b="b" t="t" l="l"/>
            <a:pathLst>
              <a:path h="2271747" w="2151964">
                <a:moveTo>
                  <a:pt x="0" y="0"/>
                </a:moveTo>
                <a:lnTo>
                  <a:pt x="2151963" y="0"/>
                </a:lnTo>
                <a:lnTo>
                  <a:pt x="2151963" y="2271747"/>
                </a:lnTo>
                <a:lnTo>
                  <a:pt x="0" y="22717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349591" y="2573832"/>
            <a:ext cx="7189381" cy="588618"/>
          </a:xfrm>
          <a:prstGeom prst="rect">
            <a:avLst/>
          </a:prstGeom>
        </p:spPr>
        <p:txBody>
          <a:bodyPr anchor="t" rtlCol="false" tIns="0" lIns="0" bIns="0" rIns="0">
            <a:spAutoFit/>
          </a:bodyPr>
          <a:lstStyle/>
          <a:p>
            <a:pPr algn="ctr">
              <a:lnSpc>
                <a:spcPts val="4365"/>
              </a:lnSpc>
            </a:pPr>
            <a:r>
              <a:rPr lang="en-US" sz="4500">
                <a:solidFill>
                  <a:srgbClr val="FFFFFF"/>
                </a:solidFill>
                <a:latin typeface="BM Hanna"/>
                <a:ea typeface="BM Hanna"/>
                <a:cs typeface="BM Hanna"/>
                <a:sym typeface="BM Hanna"/>
              </a:rPr>
              <a:t>RECOMMENDATIONS</a:t>
            </a:r>
          </a:p>
        </p:txBody>
      </p:sp>
      <p:sp>
        <p:nvSpPr>
          <p:cNvPr name="TextBox 12" id="12"/>
          <p:cNvSpPr txBox="true"/>
          <p:nvPr/>
        </p:nvSpPr>
        <p:spPr>
          <a:xfrm rot="0">
            <a:off x="6868082" y="653038"/>
            <a:ext cx="10801982" cy="15540990"/>
          </a:xfrm>
          <a:prstGeom prst="rect">
            <a:avLst/>
          </a:prstGeom>
        </p:spPr>
        <p:txBody>
          <a:bodyPr anchor="t" rtlCol="false" tIns="0" lIns="0" bIns="0" rIns="0">
            <a:spAutoFit/>
          </a:bodyPr>
          <a:lstStyle/>
          <a:p>
            <a:pPr algn="just">
              <a:lnSpc>
                <a:spcPts val="4799"/>
              </a:lnSpc>
            </a:pPr>
            <a:r>
              <a:rPr lang="en-US" b="true" sz="3199" spc="-9">
                <a:solidFill>
                  <a:srgbClr val="3C45B9"/>
                </a:solidFill>
                <a:latin typeface="Canva Sans Bold"/>
                <a:ea typeface="Canva Sans Bold"/>
                <a:cs typeface="Canva Sans Bold"/>
                <a:sym typeface="Canva Sans Bold"/>
              </a:rPr>
              <a:t>Insights on Improvement Opportunities: </a:t>
            </a:r>
          </a:p>
          <a:p>
            <a:pPr algn="just" marL="647700" indent="-323850" lvl="1">
              <a:lnSpc>
                <a:spcPts val="5759"/>
              </a:lnSpc>
              <a:buFont typeface="Arial"/>
              <a:buChar char="•"/>
            </a:pPr>
            <a:r>
              <a:rPr lang="en-US" b="true" sz="3000" spc="-9">
                <a:solidFill>
                  <a:srgbClr val="000000"/>
                </a:solidFill>
                <a:latin typeface="Canva Sans Bold"/>
                <a:ea typeface="Canva Sans Bold"/>
                <a:cs typeface="Canva Sans Bold"/>
                <a:sym typeface="Canva Sans Bold"/>
              </a:rPr>
              <a:t>Targeted Promotions:</a:t>
            </a:r>
            <a:r>
              <a:rPr lang="en-US" sz="3000" spc="-9">
                <a:solidFill>
                  <a:srgbClr val="000000"/>
                </a:solidFill>
                <a:latin typeface="Canva Sans"/>
                <a:ea typeface="Canva Sans"/>
                <a:cs typeface="Canva Sans"/>
                <a:sym typeface="Canva Sans"/>
              </a:rPr>
              <a:t> For customers who frequently use Standard Class for non-urgent purchases could encourage them to choose quicker shipping options. </a:t>
            </a:r>
          </a:p>
          <a:p>
            <a:pPr algn="just" marL="647700" indent="-323850" lvl="1">
              <a:lnSpc>
                <a:spcPts val="5759"/>
              </a:lnSpc>
              <a:buFont typeface="Arial"/>
              <a:buChar char="•"/>
            </a:pPr>
            <a:r>
              <a:rPr lang="en-US" sz="3000" spc="-9">
                <a:solidFill>
                  <a:srgbClr val="000000"/>
                </a:solidFill>
                <a:latin typeface="Canva Sans"/>
                <a:ea typeface="Canva Sans"/>
                <a:cs typeface="Canva Sans"/>
                <a:sym typeface="Canva Sans"/>
              </a:rPr>
              <a:t>Apply discounts and offers for permanent customers</a:t>
            </a:r>
          </a:p>
          <a:p>
            <a:pPr algn="just" marL="647700" indent="-323850" lvl="1">
              <a:lnSpc>
                <a:spcPts val="5759"/>
              </a:lnSpc>
              <a:buFont typeface="Arial"/>
              <a:buChar char="•"/>
            </a:pPr>
            <a:r>
              <a:rPr lang="en-US" sz="3000" spc="-9">
                <a:solidFill>
                  <a:srgbClr val="000000"/>
                </a:solidFill>
                <a:latin typeface="Canva Sans"/>
                <a:ea typeface="Canva Sans"/>
                <a:cs typeface="Canva Sans"/>
                <a:sym typeface="Canva Sans"/>
              </a:rPr>
              <a:t>Improved Communication on Delivery Times</a:t>
            </a:r>
          </a:p>
          <a:p>
            <a:pPr algn="just" marL="647700" indent="-323850" lvl="1">
              <a:lnSpc>
                <a:spcPts val="5759"/>
              </a:lnSpc>
              <a:buFont typeface="Arial"/>
              <a:buChar char="•"/>
            </a:pPr>
            <a:r>
              <a:rPr lang="en-US" sz="3000" spc="-9">
                <a:solidFill>
                  <a:srgbClr val="000000"/>
                </a:solidFill>
                <a:latin typeface="Canva Sans"/>
                <a:ea typeface="Canva Sans"/>
                <a:cs typeface="Canva Sans"/>
                <a:sym typeface="Canva Sans"/>
              </a:rPr>
              <a:t>Enhance marketing strategy for less selling products</a:t>
            </a:r>
          </a:p>
          <a:p>
            <a:pPr algn="just" marL="647700" indent="-323850" lvl="1">
              <a:lnSpc>
                <a:spcPts val="5759"/>
              </a:lnSpc>
              <a:buFont typeface="Arial"/>
              <a:buChar char="•"/>
            </a:pPr>
            <a:r>
              <a:rPr lang="en-US" sz="3000" spc="-9">
                <a:solidFill>
                  <a:srgbClr val="000000"/>
                </a:solidFill>
                <a:latin typeface="Canva Sans"/>
                <a:ea typeface="Canva Sans"/>
                <a:cs typeface="Canva Sans"/>
                <a:sym typeface="Canva Sans"/>
              </a:rPr>
              <a:t>Make a customer survey</a:t>
            </a:r>
          </a:p>
          <a:p>
            <a:pPr algn="just" marL="647700" indent="-323850" lvl="1">
              <a:lnSpc>
                <a:spcPts val="5759"/>
              </a:lnSpc>
              <a:buFont typeface="Arial"/>
              <a:buChar char="•"/>
            </a:pPr>
            <a:r>
              <a:rPr lang="en-US" sz="3000" spc="-9">
                <a:solidFill>
                  <a:srgbClr val="000000"/>
                </a:solidFill>
                <a:latin typeface="Canva Sans"/>
                <a:ea typeface="Canva Sans"/>
                <a:cs typeface="Canva Sans"/>
                <a:sym typeface="Canva Sans"/>
              </a:rPr>
              <a:t>After selling service</a:t>
            </a:r>
          </a:p>
          <a:p>
            <a:pPr algn="just" marL="647700" indent="-323850" lvl="1">
              <a:lnSpc>
                <a:spcPts val="5759"/>
              </a:lnSpc>
              <a:buFont typeface="Arial"/>
              <a:buChar char="•"/>
            </a:pPr>
            <a:r>
              <a:rPr lang="en-US" sz="3000" spc="-9">
                <a:solidFill>
                  <a:srgbClr val="000000"/>
                </a:solidFill>
                <a:latin typeface="Canva Sans"/>
                <a:ea typeface="Canva Sans"/>
                <a:cs typeface="Canva Sans"/>
                <a:sym typeface="Canva Sans"/>
              </a:rPr>
              <a:t>Ensure the warehouse is close to all regions, open new ones close to others.</a:t>
            </a:r>
          </a:p>
          <a:p>
            <a:pPr algn="just" marL="647700" indent="-323850" lvl="1">
              <a:lnSpc>
                <a:spcPts val="5759"/>
              </a:lnSpc>
              <a:buFont typeface="Arial"/>
              <a:buChar char="•"/>
            </a:pPr>
            <a:r>
              <a:rPr lang="en-US" sz="3000" spc="-9">
                <a:solidFill>
                  <a:srgbClr val="000000"/>
                </a:solidFill>
                <a:latin typeface="Canva Sans"/>
                <a:ea typeface="Canva Sans"/>
                <a:cs typeface="Canva Sans"/>
                <a:sym typeface="Canva Sans"/>
              </a:rPr>
              <a:t>Create a survey to assess the customer satisfaction about order time</a:t>
            </a:r>
          </a:p>
          <a:p>
            <a:pPr algn="just">
              <a:lnSpc>
                <a:spcPts val="4500"/>
              </a:lnSpc>
            </a:pPr>
          </a:p>
          <a:p>
            <a:pPr algn="just">
              <a:lnSpc>
                <a:spcPts val="4500"/>
              </a:lnSpc>
            </a:pPr>
          </a:p>
          <a:p>
            <a:pPr algn="just">
              <a:lnSpc>
                <a:spcPts val="4500"/>
              </a:lnSpc>
            </a:pPr>
          </a:p>
          <a:p>
            <a:pPr algn="just">
              <a:lnSpc>
                <a:spcPts val="4500"/>
              </a:lnSpc>
            </a:pPr>
          </a:p>
          <a:p>
            <a:pPr algn="just">
              <a:lnSpc>
                <a:spcPts val="4500"/>
              </a:lnSpc>
            </a:pPr>
          </a:p>
          <a:p>
            <a:pPr algn="just">
              <a:lnSpc>
                <a:spcPts val="4500"/>
              </a:lnSpc>
            </a:pPr>
          </a:p>
          <a:p>
            <a:pPr algn="just">
              <a:lnSpc>
                <a:spcPts val="4500"/>
              </a:lnSpc>
            </a:pPr>
          </a:p>
          <a:p>
            <a:pPr algn="just">
              <a:lnSpc>
                <a:spcPts val="4500"/>
              </a:lnSpc>
            </a:pPr>
            <a:r>
              <a:rPr lang="en-US" b="true" sz="3000" spc="-9">
                <a:solidFill>
                  <a:srgbClr val="000000"/>
                </a:solidFill>
                <a:latin typeface="Canva Sans Bold"/>
                <a:ea typeface="Canva Sans Bold"/>
                <a:cs typeface="Canva Sans Bold"/>
                <a:sym typeface="Canva Sans Bold"/>
              </a:rPr>
              <a:t>+</a:t>
            </a:r>
          </a:p>
          <a:p>
            <a:pPr algn="just">
              <a:lnSpc>
                <a:spcPts val="4500"/>
              </a:lnSpc>
            </a:pPr>
          </a:p>
          <a:p>
            <a:pPr algn="just">
              <a:lnSpc>
                <a:spcPts val="4500"/>
              </a:lnSpc>
            </a:pPr>
          </a:p>
          <a:p>
            <a:pPr algn="just">
              <a:lnSpc>
                <a:spcPts val="450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2498597" y="-108828"/>
            <a:ext cx="6582509" cy="10746953"/>
          </a:xfrm>
          <a:custGeom>
            <a:avLst/>
            <a:gdLst/>
            <a:ahLst/>
            <a:cxnLst/>
            <a:rect r="r" b="b" t="t" l="l"/>
            <a:pathLst>
              <a:path h="10746953" w="6582509">
                <a:moveTo>
                  <a:pt x="0" y="0"/>
                </a:moveTo>
                <a:lnTo>
                  <a:pt x="6582509" y="0"/>
                </a:lnTo>
                <a:lnTo>
                  <a:pt x="6582509" y="10746953"/>
                </a:lnTo>
                <a:lnTo>
                  <a:pt x="0" y="10746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97725">
            <a:off x="13679956" y="-1054879"/>
            <a:ext cx="4476702" cy="4994292"/>
          </a:xfrm>
          <a:custGeom>
            <a:avLst/>
            <a:gdLst/>
            <a:ahLst/>
            <a:cxnLst/>
            <a:rect r="r" b="b" t="t" l="l"/>
            <a:pathLst>
              <a:path h="4994292" w="4476702">
                <a:moveTo>
                  <a:pt x="0" y="0"/>
                </a:moveTo>
                <a:lnTo>
                  <a:pt x="4476701" y="0"/>
                </a:lnTo>
                <a:lnTo>
                  <a:pt x="4476701" y="4994292"/>
                </a:lnTo>
                <a:lnTo>
                  <a:pt x="0" y="49942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944550" y="2366363"/>
            <a:ext cx="5751911" cy="14071953"/>
          </a:xfrm>
          <a:custGeom>
            <a:avLst/>
            <a:gdLst/>
            <a:ahLst/>
            <a:cxnLst/>
            <a:rect r="r" b="b" t="t" l="l"/>
            <a:pathLst>
              <a:path h="14071953" w="5751911">
                <a:moveTo>
                  <a:pt x="0" y="0"/>
                </a:moveTo>
                <a:lnTo>
                  <a:pt x="5751911" y="0"/>
                </a:lnTo>
                <a:lnTo>
                  <a:pt x="5751911" y="14071954"/>
                </a:lnTo>
                <a:lnTo>
                  <a:pt x="0" y="140719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792658" y="5143500"/>
            <a:ext cx="4946577" cy="5519194"/>
          </a:xfrm>
          <a:custGeom>
            <a:avLst/>
            <a:gdLst/>
            <a:ahLst/>
            <a:cxnLst/>
            <a:rect r="r" b="b" t="t" l="l"/>
            <a:pathLst>
              <a:path h="5519194" w="4946577">
                <a:moveTo>
                  <a:pt x="4946577" y="0"/>
                </a:moveTo>
                <a:lnTo>
                  <a:pt x="0" y="0"/>
                </a:lnTo>
                <a:lnTo>
                  <a:pt x="0" y="5519194"/>
                </a:lnTo>
                <a:lnTo>
                  <a:pt x="4946577" y="5519194"/>
                </a:lnTo>
                <a:lnTo>
                  <a:pt x="4946577"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0">
            <a:off x="11066058" y="4957733"/>
            <a:ext cx="6322410" cy="7438130"/>
          </a:xfrm>
          <a:custGeom>
            <a:avLst/>
            <a:gdLst/>
            <a:ahLst/>
            <a:cxnLst/>
            <a:rect r="r" b="b" t="t" l="l"/>
            <a:pathLst>
              <a:path h="7438130" w="6322410">
                <a:moveTo>
                  <a:pt x="6322410" y="0"/>
                </a:moveTo>
                <a:lnTo>
                  <a:pt x="0" y="0"/>
                </a:lnTo>
                <a:lnTo>
                  <a:pt x="0" y="7438130"/>
                </a:lnTo>
                <a:lnTo>
                  <a:pt x="6322410" y="7438130"/>
                </a:lnTo>
                <a:lnTo>
                  <a:pt x="632241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4626842" y="3187376"/>
            <a:ext cx="9034317" cy="4264673"/>
          </a:xfrm>
          <a:prstGeom prst="rect">
            <a:avLst/>
          </a:prstGeom>
        </p:spPr>
        <p:txBody>
          <a:bodyPr anchor="t" rtlCol="false" tIns="0" lIns="0" bIns="0" rIns="0">
            <a:spAutoFit/>
          </a:bodyPr>
          <a:lstStyle/>
          <a:p>
            <a:pPr algn="ctr" marL="0" indent="0" lvl="0">
              <a:lnSpc>
                <a:spcPts val="16315"/>
              </a:lnSpc>
              <a:spcBef>
                <a:spcPct val="0"/>
              </a:spcBef>
            </a:pPr>
            <a:r>
              <a:rPr lang="en-US" sz="16819">
                <a:solidFill>
                  <a:srgbClr val="FFFFFF"/>
                </a:solidFill>
                <a:latin typeface="BM Hanna"/>
                <a:ea typeface="BM Hanna"/>
                <a:cs typeface="BM Hanna"/>
                <a:sym typeface="BM Hanna"/>
              </a:rPr>
              <a:t>THANK YOU</a:t>
            </a:r>
          </a:p>
        </p:txBody>
      </p:sp>
      <p:sp>
        <p:nvSpPr>
          <p:cNvPr name="Freeform 9" id="9"/>
          <p:cNvSpPr/>
          <p:nvPr/>
        </p:nvSpPr>
        <p:spPr>
          <a:xfrm flipH="false" flipV="false" rot="0">
            <a:off x="5976517" y="-809891"/>
            <a:ext cx="4294014" cy="3427404"/>
          </a:xfrm>
          <a:custGeom>
            <a:avLst/>
            <a:gdLst/>
            <a:ahLst/>
            <a:cxnLst/>
            <a:rect r="r" b="b" t="t" l="l"/>
            <a:pathLst>
              <a:path h="3427404" w="4294014">
                <a:moveTo>
                  <a:pt x="0" y="0"/>
                </a:moveTo>
                <a:lnTo>
                  <a:pt x="4294014" y="0"/>
                </a:lnTo>
                <a:lnTo>
                  <a:pt x="4294014" y="3427404"/>
                </a:lnTo>
                <a:lnTo>
                  <a:pt x="0" y="342740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526312">
            <a:off x="6081818" y="6805324"/>
            <a:ext cx="5385775" cy="4905951"/>
          </a:xfrm>
          <a:custGeom>
            <a:avLst/>
            <a:gdLst/>
            <a:ahLst/>
            <a:cxnLst/>
            <a:rect r="r" b="b" t="t" l="l"/>
            <a:pathLst>
              <a:path h="4905951" w="5385775">
                <a:moveTo>
                  <a:pt x="0" y="0"/>
                </a:moveTo>
                <a:lnTo>
                  <a:pt x="5385774" y="0"/>
                </a:lnTo>
                <a:lnTo>
                  <a:pt x="5385774" y="4905952"/>
                </a:lnTo>
                <a:lnTo>
                  <a:pt x="0" y="49059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14918748" y="-626708"/>
            <a:ext cx="4681103" cy="3310817"/>
          </a:xfrm>
          <a:custGeom>
            <a:avLst/>
            <a:gdLst/>
            <a:ahLst/>
            <a:cxnLst/>
            <a:rect r="r" b="b" t="t" l="l"/>
            <a:pathLst>
              <a:path h="3310817" w="4681103">
                <a:moveTo>
                  <a:pt x="0" y="0"/>
                </a:moveTo>
                <a:lnTo>
                  <a:pt x="4681104" y="0"/>
                </a:lnTo>
                <a:lnTo>
                  <a:pt x="4681104" y="3310816"/>
                </a:lnTo>
                <a:lnTo>
                  <a:pt x="0" y="3310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1678412" y="2479276"/>
            <a:ext cx="7587139" cy="8926046"/>
          </a:xfrm>
          <a:custGeom>
            <a:avLst/>
            <a:gdLst/>
            <a:ahLst/>
            <a:cxnLst/>
            <a:rect r="r" b="b" t="t" l="l"/>
            <a:pathLst>
              <a:path h="8926046" w="7587139">
                <a:moveTo>
                  <a:pt x="7587139" y="0"/>
                </a:moveTo>
                <a:lnTo>
                  <a:pt x="0" y="0"/>
                </a:lnTo>
                <a:lnTo>
                  <a:pt x="0" y="8926045"/>
                </a:lnTo>
                <a:lnTo>
                  <a:pt x="7587139" y="8926045"/>
                </a:lnTo>
                <a:lnTo>
                  <a:pt x="7587139"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593024" y="3793052"/>
            <a:ext cx="9754402" cy="5643832"/>
            <a:chOff x="0" y="0"/>
            <a:chExt cx="2569061" cy="1486441"/>
          </a:xfrm>
        </p:grpSpPr>
        <p:sp>
          <p:nvSpPr>
            <p:cNvPr name="Freeform 6" id="6"/>
            <p:cNvSpPr/>
            <p:nvPr/>
          </p:nvSpPr>
          <p:spPr>
            <a:xfrm flipH="false" flipV="false" rot="0">
              <a:off x="0" y="0"/>
              <a:ext cx="2569061" cy="1486441"/>
            </a:xfrm>
            <a:custGeom>
              <a:avLst/>
              <a:gdLst/>
              <a:ahLst/>
              <a:cxnLst/>
              <a:rect r="r" b="b" t="t" l="l"/>
              <a:pathLst>
                <a:path h="1486441" w="2569061">
                  <a:moveTo>
                    <a:pt x="33335" y="0"/>
                  </a:moveTo>
                  <a:lnTo>
                    <a:pt x="2535726" y="0"/>
                  </a:lnTo>
                  <a:cubicBezTo>
                    <a:pt x="2544567" y="0"/>
                    <a:pt x="2553046" y="3512"/>
                    <a:pt x="2559297" y="9764"/>
                  </a:cubicBezTo>
                  <a:cubicBezTo>
                    <a:pt x="2565549" y="16015"/>
                    <a:pt x="2569061" y="24494"/>
                    <a:pt x="2569061" y="33335"/>
                  </a:cubicBezTo>
                  <a:lnTo>
                    <a:pt x="2569061" y="1453107"/>
                  </a:lnTo>
                  <a:cubicBezTo>
                    <a:pt x="2569061" y="1471517"/>
                    <a:pt x="2554136" y="1486441"/>
                    <a:pt x="2535726" y="1486441"/>
                  </a:cubicBezTo>
                  <a:lnTo>
                    <a:pt x="33335" y="1486441"/>
                  </a:lnTo>
                  <a:cubicBezTo>
                    <a:pt x="14924" y="1486441"/>
                    <a:pt x="0" y="1471517"/>
                    <a:pt x="0" y="1453107"/>
                  </a:cubicBezTo>
                  <a:lnTo>
                    <a:pt x="0" y="33335"/>
                  </a:lnTo>
                  <a:cubicBezTo>
                    <a:pt x="0" y="14924"/>
                    <a:pt x="14924" y="0"/>
                    <a:pt x="33335" y="0"/>
                  </a:cubicBezTo>
                  <a:close/>
                </a:path>
              </a:pathLst>
            </a:custGeom>
            <a:solidFill>
              <a:srgbClr val="FFCE32"/>
            </a:solidFill>
          </p:spPr>
        </p:sp>
        <p:sp>
          <p:nvSpPr>
            <p:cNvPr name="TextBox 7" id="7"/>
            <p:cNvSpPr txBox="true"/>
            <p:nvPr/>
          </p:nvSpPr>
          <p:spPr>
            <a:xfrm>
              <a:off x="0" y="-57150"/>
              <a:ext cx="2569061" cy="1543591"/>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false" flipV="false" rot="753695">
            <a:off x="-205991" y="33898"/>
            <a:ext cx="3598029" cy="4634464"/>
          </a:xfrm>
          <a:custGeom>
            <a:avLst/>
            <a:gdLst/>
            <a:ahLst/>
            <a:cxnLst/>
            <a:rect r="r" b="b" t="t" l="l"/>
            <a:pathLst>
              <a:path h="4634464" w="3598029">
                <a:moveTo>
                  <a:pt x="0" y="0"/>
                </a:moveTo>
                <a:lnTo>
                  <a:pt x="3598029" y="0"/>
                </a:lnTo>
                <a:lnTo>
                  <a:pt x="3598029" y="4634463"/>
                </a:lnTo>
                <a:lnTo>
                  <a:pt x="0" y="46344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699888" y="4148941"/>
            <a:ext cx="7599867" cy="1527810"/>
          </a:xfrm>
          <a:prstGeom prst="rect">
            <a:avLst/>
          </a:prstGeom>
        </p:spPr>
        <p:txBody>
          <a:bodyPr anchor="t" rtlCol="false" tIns="0" lIns="0" bIns="0" rIns="0">
            <a:spAutoFit/>
          </a:bodyPr>
          <a:lstStyle/>
          <a:p>
            <a:pPr algn="ctr">
              <a:lnSpc>
                <a:spcPts val="5820"/>
              </a:lnSpc>
            </a:pPr>
            <a:r>
              <a:rPr lang="en-US" sz="6000">
                <a:solidFill>
                  <a:srgbClr val="000000"/>
                </a:solidFill>
                <a:latin typeface="BM Hanna"/>
                <a:ea typeface="BM Hanna"/>
                <a:cs typeface="BM Hanna"/>
                <a:sym typeface="BM Hanna"/>
              </a:rPr>
              <a:t>ABOUT THE COMPANY</a:t>
            </a:r>
          </a:p>
        </p:txBody>
      </p:sp>
      <p:sp>
        <p:nvSpPr>
          <p:cNvPr name="TextBox 10" id="10"/>
          <p:cNvSpPr txBox="true"/>
          <p:nvPr/>
        </p:nvSpPr>
        <p:spPr>
          <a:xfrm rot="0">
            <a:off x="2260464" y="5981263"/>
            <a:ext cx="8478715" cy="3120508"/>
          </a:xfrm>
          <a:prstGeom prst="rect">
            <a:avLst/>
          </a:prstGeom>
        </p:spPr>
        <p:txBody>
          <a:bodyPr anchor="t" rtlCol="false" tIns="0" lIns="0" bIns="0" rIns="0">
            <a:spAutoFit/>
          </a:bodyPr>
          <a:lstStyle/>
          <a:p>
            <a:pPr algn="ctr">
              <a:lnSpc>
                <a:spcPts val="5020"/>
              </a:lnSpc>
            </a:pPr>
            <a:r>
              <a:rPr lang="en-US" sz="3346">
                <a:solidFill>
                  <a:srgbClr val="000000"/>
                </a:solidFill>
                <a:latin typeface="Canva Sans"/>
                <a:ea typeface="Canva Sans"/>
                <a:cs typeface="Canva Sans"/>
                <a:sym typeface="Canva Sans"/>
              </a:rPr>
              <a:t>Superstore is a fictional </a:t>
            </a:r>
            <a:r>
              <a:rPr lang="en-US" sz="3346" b="true">
                <a:solidFill>
                  <a:srgbClr val="000000"/>
                </a:solidFill>
                <a:latin typeface="Canva Sans Bold"/>
                <a:ea typeface="Canva Sans Bold"/>
                <a:cs typeface="Canva Sans Bold"/>
                <a:sym typeface="Canva Sans Bold"/>
              </a:rPr>
              <a:t>retail company </a:t>
            </a:r>
            <a:r>
              <a:rPr lang="en-US" sz="3346">
                <a:solidFill>
                  <a:srgbClr val="000000"/>
                </a:solidFill>
                <a:latin typeface="Canva Sans"/>
                <a:ea typeface="Canva Sans"/>
                <a:cs typeface="Canva Sans"/>
                <a:sym typeface="Canva Sans"/>
              </a:rPr>
              <a:t>based in the </a:t>
            </a:r>
            <a:r>
              <a:rPr lang="en-US" sz="3346" b="true">
                <a:solidFill>
                  <a:srgbClr val="000000"/>
                </a:solidFill>
                <a:latin typeface="Canva Sans Bold"/>
                <a:ea typeface="Canva Sans Bold"/>
                <a:cs typeface="Canva Sans Bold"/>
                <a:sym typeface="Canva Sans Bold"/>
              </a:rPr>
              <a:t>United States</a:t>
            </a:r>
            <a:r>
              <a:rPr lang="en-US" sz="3346">
                <a:solidFill>
                  <a:srgbClr val="000000"/>
                </a:solidFill>
                <a:latin typeface="Canva Sans"/>
                <a:ea typeface="Canva Sans"/>
                <a:cs typeface="Canva Sans"/>
                <a:sym typeface="Canva Sans"/>
              </a:rPr>
              <a:t>.</a:t>
            </a:r>
          </a:p>
          <a:p>
            <a:pPr algn="ctr">
              <a:lnSpc>
                <a:spcPts val="5020"/>
              </a:lnSpc>
            </a:pPr>
            <a:r>
              <a:rPr lang="en-US" sz="3346">
                <a:solidFill>
                  <a:srgbClr val="000000"/>
                </a:solidFill>
                <a:latin typeface="Canva Sans"/>
                <a:ea typeface="Canva Sans"/>
                <a:cs typeface="Canva Sans"/>
                <a:sym typeface="Canva Sans"/>
              </a:rPr>
              <a:t>They specialize in selling </a:t>
            </a:r>
            <a:r>
              <a:rPr lang="en-US" sz="3346" b="true">
                <a:solidFill>
                  <a:srgbClr val="000000"/>
                </a:solidFill>
                <a:latin typeface="Canva Sans Bold"/>
                <a:ea typeface="Canva Sans Bold"/>
                <a:cs typeface="Canva Sans Bold"/>
                <a:sym typeface="Canva Sans Bold"/>
              </a:rPr>
              <a:t>furniture</a:t>
            </a:r>
            <a:r>
              <a:rPr lang="en-US" sz="3346">
                <a:solidFill>
                  <a:srgbClr val="000000"/>
                </a:solidFill>
                <a:latin typeface="Canva Sans"/>
                <a:ea typeface="Canva Sans"/>
                <a:cs typeface="Canva Sans"/>
                <a:sym typeface="Canva Sans"/>
              </a:rPr>
              <a:t>, </a:t>
            </a:r>
            <a:r>
              <a:rPr lang="en-US" sz="3346" b="true">
                <a:solidFill>
                  <a:srgbClr val="000000"/>
                </a:solidFill>
                <a:latin typeface="Canva Sans Bold"/>
                <a:ea typeface="Canva Sans Bold"/>
                <a:cs typeface="Canva Sans Bold"/>
                <a:sym typeface="Canva Sans Bold"/>
              </a:rPr>
              <a:t>office supplies</a:t>
            </a:r>
            <a:r>
              <a:rPr lang="en-US" sz="3346">
                <a:solidFill>
                  <a:srgbClr val="000000"/>
                </a:solidFill>
                <a:latin typeface="Canva Sans"/>
                <a:ea typeface="Canva Sans"/>
                <a:cs typeface="Canva Sans"/>
                <a:sym typeface="Canva Sans"/>
              </a:rPr>
              <a:t>, and </a:t>
            </a:r>
            <a:r>
              <a:rPr lang="en-US" sz="3346" b="true">
                <a:solidFill>
                  <a:srgbClr val="000000"/>
                </a:solidFill>
                <a:latin typeface="Canva Sans Bold"/>
                <a:ea typeface="Canva Sans Bold"/>
                <a:cs typeface="Canva Sans Bold"/>
                <a:sym typeface="Canva Sans Bold"/>
              </a:rPr>
              <a:t>technology </a:t>
            </a:r>
            <a:r>
              <a:rPr lang="en-US" sz="3346">
                <a:solidFill>
                  <a:srgbClr val="000000"/>
                </a:solidFill>
                <a:latin typeface="Canva Sans"/>
                <a:ea typeface="Canva Sans"/>
                <a:cs typeface="Canva Sans"/>
                <a:sym typeface="Canva Sans"/>
              </a:rPr>
              <a:t>products. </a:t>
            </a:r>
          </a:p>
          <a:p>
            <a:pPr algn="ctr">
              <a:lnSpc>
                <a:spcPts val="50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C45B9"/>
        </a:solidFill>
      </p:bgPr>
    </p:bg>
    <p:spTree>
      <p:nvGrpSpPr>
        <p:cNvPr id="1" name=""/>
        <p:cNvGrpSpPr/>
        <p:nvPr/>
      </p:nvGrpSpPr>
      <p:grpSpPr>
        <a:xfrm>
          <a:off x="0" y="0"/>
          <a:ext cx="0" cy="0"/>
          <a:chOff x="0" y="0"/>
          <a:chExt cx="0" cy="0"/>
        </a:xfrm>
      </p:grpSpPr>
      <p:sp>
        <p:nvSpPr>
          <p:cNvPr name="Freeform 2" id="2"/>
          <p:cNvSpPr/>
          <p:nvPr/>
        </p:nvSpPr>
        <p:spPr>
          <a:xfrm flipH="false" flipV="false" rot="0">
            <a:off x="847164" y="4647246"/>
            <a:ext cx="4476702" cy="4994292"/>
          </a:xfrm>
          <a:custGeom>
            <a:avLst/>
            <a:gdLst/>
            <a:ahLst/>
            <a:cxnLst/>
            <a:rect r="r" b="b" t="t" l="l"/>
            <a:pathLst>
              <a:path h="4994292" w="4476702">
                <a:moveTo>
                  <a:pt x="0" y="0"/>
                </a:moveTo>
                <a:lnTo>
                  <a:pt x="4476702" y="0"/>
                </a:lnTo>
                <a:lnTo>
                  <a:pt x="4476702" y="4994292"/>
                </a:lnTo>
                <a:lnTo>
                  <a:pt x="0" y="49942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5537" y="1644983"/>
            <a:ext cx="6083027" cy="2438400"/>
          </a:xfrm>
          <a:prstGeom prst="rect">
            <a:avLst/>
          </a:prstGeom>
        </p:spPr>
        <p:txBody>
          <a:bodyPr anchor="t" rtlCol="false" tIns="0" lIns="0" bIns="0" rIns="0">
            <a:spAutoFit/>
          </a:bodyPr>
          <a:lstStyle/>
          <a:p>
            <a:pPr algn="ctr" marL="0" indent="0" lvl="0">
              <a:lnSpc>
                <a:spcPts val="9600"/>
              </a:lnSpc>
              <a:spcBef>
                <a:spcPct val="0"/>
              </a:spcBef>
            </a:pPr>
            <a:r>
              <a:rPr lang="en-US" b="true" sz="8000">
                <a:solidFill>
                  <a:srgbClr val="FFFFFF"/>
                </a:solidFill>
                <a:latin typeface="Open Sans Bold"/>
                <a:ea typeface="Open Sans Bold"/>
                <a:cs typeface="Open Sans Bold"/>
                <a:sym typeface="Open Sans Bold"/>
              </a:rPr>
              <a:t>Data Description </a:t>
            </a:r>
          </a:p>
        </p:txBody>
      </p:sp>
      <p:grpSp>
        <p:nvGrpSpPr>
          <p:cNvPr name="Group 4" id="4"/>
          <p:cNvGrpSpPr/>
          <p:nvPr/>
        </p:nvGrpSpPr>
        <p:grpSpPr>
          <a:xfrm rot="0">
            <a:off x="6512858" y="1316866"/>
            <a:ext cx="11672429" cy="7310367"/>
            <a:chOff x="0" y="0"/>
            <a:chExt cx="3074220" cy="1925364"/>
          </a:xfrm>
        </p:grpSpPr>
        <p:sp>
          <p:nvSpPr>
            <p:cNvPr name="Freeform 5" id="5"/>
            <p:cNvSpPr/>
            <p:nvPr/>
          </p:nvSpPr>
          <p:spPr>
            <a:xfrm flipH="false" flipV="false" rot="0">
              <a:off x="0" y="0"/>
              <a:ext cx="3074220" cy="1925364"/>
            </a:xfrm>
            <a:custGeom>
              <a:avLst/>
              <a:gdLst/>
              <a:ahLst/>
              <a:cxnLst/>
              <a:rect r="r" b="b" t="t" l="l"/>
              <a:pathLst>
                <a:path h="1925364" w="3074220">
                  <a:moveTo>
                    <a:pt x="27857" y="0"/>
                  </a:moveTo>
                  <a:lnTo>
                    <a:pt x="3046363" y="0"/>
                  </a:lnTo>
                  <a:cubicBezTo>
                    <a:pt x="3061748" y="0"/>
                    <a:pt x="3074220" y="12472"/>
                    <a:pt x="3074220" y="27857"/>
                  </a:cubicBezTo>
                  <a:lnTo>
                    <a:pt x="3074220" y="1897507"/>
                  </a:lnTo>
                  <a:cubicBezTo>
                    <a:pt x="3074220" y="1912892"/>
                    <a:pt x="3061748" y="1925364"/>
                    <a:pt x="3046363" y="1925364"/>
                  </a:cubicBezTo>
                  <a:lnTo>
                    <a:pt x="27857" y="1925364"/>
                  </a:lnTo>
                  <a:cubicBezTo>
                    <a:pt x="12472" y="1925364"/>
                    <a:pt x="0" y="1912892"/>
                    <a:pt x="0" y="1897507"/>
                  </a:cubicBezTo>
                  <a:lnTo>
                    <a:pt x="0" y="27857"/>
                  </a:lnTo>
                  <a:cubicBezTo>
                    <a:pt x="0" y="12472"/>
                    <a:pt x="12472" y="0"/>
                    <a:pt x="27857" y="0"/>
                  </a:cubicBezTo>
                  <a:close/>
                </a:path>
              </a:pathLst>
            </a:custGeom>
            <a:solidFill>
              <a:srgbClr val="FFCE32"/>
            </a:solidFill>
          </p:spPr>
        </p:sp>
        <p:sp>
          <p:nvSpPr>
            <p:cNvPr name="TextBox 6" id="6"/>
            <p:cNvSpPr txBox="true"/>
            <p:nvPr/>
          </p:nvSpPr>
          <p:spPr>
            <a:xfrm>
              <a:off x="0" y="-57150"/>
              <a:ext cx="3074220" cy="1982514"/>
            </a:xfrm>
            <a:prstGeom prst="rect">
              <a:avLst/>
            </a:prstGeom>
          </p:spPr>
          <p:txBody>
            <a:bodyPr anchor="ctr" rtlCol="false" tIns="50800" lIns="50800" bIns="50800" rIns="50800"/>
            <a:lstStyle/>
            <a:p>
              <a:pPr algn="ctr">
                <a:lnSpc>
                  <a:spcPts val="3499"/>
                </a:lnSpc>
              </a:pPr>
            </a:p>
          </p:txBody>
        </p:sp>
      </p:grpSp>
      <p:sp>
        <p:nvSpPr>
          <p:cNvPr name="TextBox 7" id="7"/>
          <p:cNvSpPr txBox="true"/>
          <p:nvPr/>
        </p:nvSpPr>
        <p:spPr>
          <a:xfrm rot="0">
            <a:off x="6522383" y="1359233"/>
            <a:ext cx="11532740" cy="6545667"/>
          </a:xfrm>
          <a:prstGeom prst="rect">
            <a:avLst/>
          </a:prstGeom>
        </p:spPr>
        <p:txBody>
          <a:bodyPr anchor="t" rtlCol="false" tIns="0" lIns="0" bIns="0" rIns="0">
            <a:spAutoFit/>
          </a:bodyPr>
          <a:lstStyle/>
          <a:p>
            <a:pPr algn="l" marL="812543" indent="-406272" lvl="1">
              <a:lnSpc>
                <a:spcPts val="7527"/>
              </a:lnSpc>
              <a:buFont typeface="Arial"/>
              <a:buChar char="•"/>
            </a:pPr>
            <a:r>
              <a:rPr lang="en-US" sz="3763">
                <a:solidFill>
                  <a:srgbClr val="000000"/>
                </a:solidFill>
                <a:latin typeface="Open Sans"/>
                <a:ea typeface="Open Sans"/>
                <a:cs typeface="Open Sans"/>
                <a:sym typeface="Open Sans"/>
              </a:rPr>
              <a:t>It contains about 9993 sales transactions that occurred from 2015 to 2018.</a:t>
            </a:r>
          </a:p>
          <a:p>
            <a:pPr algn="l" marL="812543" indent="-406272" lvl="1">
              <a:lnSpc>
                <a:spcPts val="7527"/>
              </a:lnSpc>
              <a:buFont typeface="Arial"/>
              <a:buChar char="•"/>
            </a:pPr>
            <a:r>
              <a:rPr lang="en-US" sz="3763">
                <a:solidFill>
                  <a:srgbClr val="000000"/>
                </a:solidFill>
                <a:latin typeface="Open Sans"/>
                <a:ea typeface="Open Sans"/>
                <a:cs typeface="Open Sans"/>
                <a:sym typeface="Open Sans"/>
              </a:rPr>
              <a:t>Encompasses a wide range of information, including order specifics, geographical data, and product-related data. </a:t>
            </a:r>
          </a:p>
          <a:p>
            <a:pPr algn="l" marL="812543" indent="-406272" lvl="1">
              <a:lnSpc>
                <a:spcPts val="7527"/>
              </a:lnSpc>
              <a:buFont typeface="Arial"/>
              <a:buChar char="•"/>
            </a:pPr>
            <a:r>
              <a:rPr lang="en-US" sz="3763">
                <a:solidFill>
                  <a:srgbClr val="000000"/>
                </a:solidFill>
                <a:latin typeface="Open Sans"/>
                <a:ea typeface="Open Sans"/>
                <a:cs typeface="Open Sans"/>
                <a:sym typeface="Open Sans"/>
              </a:rPr>
              <a:t>(9800 row, 18 column)</a:t>
            </a:r>
          </a:p>
          <a:p>
            <a:pPr algn="l" marL="812543" indent="-406272" lvl="1">
              <a:lnSpc>
                <a:spcPts val="7527"/>
              </a:lnSpc>
              <a:buFont typeface="Arial"/>
              <a:buChar char="•"/>
            </a:pPr>
            <a:r>
              <a:rPr lang="en-US" sz="3763">
                <a:solidFill>
                  <a:srgbClr val="000000"/>
                </a:solidFill>
                <a:latin typeface="Open Sans"/>
                <a:ea typeface="Open Sans"/>
                <a:cs typeface="Open Sans"/>
                <a:sym typeface="Open Sans"/>
              </a:rPr>
              <a:t>Data types: float64(2), int64(1), object(15)</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C45B9"/>
        </a:solidFill>
      </p:bgPr>
    </p:bg>
    <p:spTree>
      <p:nvGrpSpPr>
        <p:cNvPr id="1" name=""/>
        <p:cNvGrpSpPr/>
        <p:nvPr/>
      </p:nvGrpSpPr>
      <p:grpSpPr>
        <a:xfrm>
          <a:off x="0" y="0"/>
          <a:ext cx="0" cy="0"/>
          <a:chOff x="0" y="0"/>
          <a:chExt cx="0" cy="0"/>
        </a:xfrm>
      </p:grpSpPr>
      <p:sp>
        <p:nvSpPr>
          <p:cNvPr name="Freeform 2" id="2"/>
          <p:cNvSpPr/>
          <p:nvPr/>
        </p:nvSpPr>
        <p:spPr>
          <a:xfrm flipH="false" flipV="false" rot="0">
            <a:off x="1480276" y="5150831"/>
            <a:ext cx="5619918" cy="4587896"/>
          </a:xfrm>
          <a:custGeom>
            <a:avLst/>
            <a:gdLst/>
            <a:ahLst/>
            <a:cxnLst/>
            <a:rect r="r" b="b" t="t" l="l"/>
            <a:pathLst>
              <a:path h="4587896" w="5619918">
                <a:moveTo>
                  <a:pt x="0" y="0"/>
                </a:moveTo>
                <a:lnTo>
                  <a:pt x="5619918" y="0"/>
                </a:lnTo>
                <a:lnTo>
                  <a:pt x="5619918" y="4587896"/>
                </a:lnTo>
                <a:lnTo>
                  <a:pt x="0" y="4587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50611" y="2014388"/>
            <a:ext cx="6083027" cy="2438400"/>
          </a:xfrm>
          <a:prstGeom prst="rect">
            <a:avLst/>
          </a:prstGeom>
        </p:spPr>
        <p:txBody>
          <a:bodyPr anchor="t" rtlCol="false" tIns="0" lIns="0" bIns="0" rIns="0">
            <a:spAutoFit/>
          </a:bodyPr>
          <a:lstStyle/>
          <a:p>
            <a:pPr algn="ctr" marL="0" indent="0" lvl="0">
              <a:lnSpc>
                <a:spcPts val="9600"/>
              </a:lnSpc>
              <a:spcBef>
                <a:spcPct val="0"/>
              </a:spcBef>
            </a:pPr>
            <a:r>
              <a:rPr lang="en-US" b="true" sz="8000">
                <a:solidFill>
                  <a:srgbClr val="FFFFFF"/>
                </a:solidFill>
                <a:latin typeface="Open Sans Bold"/>
                <a:ea typeface="Open Sans Bold"/>
                <a:cs typeface="Open Sans Bold"/>
                <a:sym typeface="Open Sans Bold"/>
              </a:rPr>
              <a:t>Data Cleaning! </a:t>
            </a:r>
          </a:p>
        </p:txBody>
      </p:sp>
      <p:grpSp>
        <p:nvGrpSpPr>
          <p:cNvPr name="Group 4" id="4"/>
          <p:cNvGrpSpPr/>
          <p:nvPr/>
        </p:nvGrpSpPr>
        <p:grpSpPr>
          <a:xfrm rot="0">
            <a:off x="8080135" y="2100100"/>
            <a:ext cx="9695302" cy="6101462"/>
            <a:chOff x="0" y="0"/>
            <a:chExt cx="2553495" cy="1606969"/>
          </a:xfrm>
        </p:grpSpPr>
        <p:sp>
          <p:nvSpPr>
            <p:cNvPr name="Freeform 5" id="5"/>
            <p:cNvSpPr/>
            <p:nvPr/>
          </p:nvSpPr>
          <p:spPr>
            <a:xfrm flipH="false" flipV="false" rot="0">
              <a:off x="0" y="0"/>
              <a:ext cx="2553495" cy="1606969"/>
            </a:xfrm>
            <a:custGeom>
              <a:avLst/>
              <a:gdLst/>
              <a:ahLst/>
              <a:cxnLst/>
              <a:rect r="r" b="b" t="t" l="l"/>
              <a:pathLst>
                <a:path h="1606969" w="2553495">
                  <a:moveTo>
                    <a:pt x="33538" y="0"/>
                  </a:moveTo>
                  <a:lnTo>
                    <a:pt x="2519957" y="0"/>
                  </a:lnTo>
                  <a:cubicBezTo>
                    <a:pt x="2528852" y="0"/>
                    <a:pt x="2537383" y="3533"/>
                    <a:pt x="2543672" y="9823"/>
                  </a:cubicBezTo>
                  <a:cubicBezTo>
                    <a:pt x="2549962" y="16113"/>
                    <a:pt x="2553495" y="24643"/>
                    <a:pt x="2553495" y="33538"/>
                  </a:cubicBezTo>
                  <a:lnTo>
                    <a:pt x="2553495" y="1573431"/>
                  </a:lnTo>
                  <a:cubicBezTo>
                    <a:pt x="2553495" y="1582326"/>
                    <a:pt x="2549962" y="1590857"/>
                    <a:pt x="2543672" y="1597146"/>
                  </a:cubicBezTo>
                  <a:cubicBezTo>
                    <a:pt x="2537383" y="1603436"/>
                    <a:pt x="2528852" y="1606969"/>
                    <a:pt x="2519957" y="1606969"/>
                  </a:cubicBezTo>
                  <a:lnTo>
                    <a:pt x="33538" y="1606969"/>
                  </a:lnTo>
                  <a:cubicBezTo>
                    <a:pt x="24643" y="1606969"/>
                    <a:pt x="16113" y="1603436"/>
                    <a:pt x="9823" y="1597146"/>
                  </a:cubicBezTo>
                  <a:cubicBezTo>
                    <a:pt x="3533" y="1590857"/>
                    <a:pt x="0" y="1582326"/>
                    <a:pt x="0" y="1573431"/>
                  </a:cubicBezTo>
                  <a:lnTo>
                    <a:pt x="0" y="33538"/>
                  </a:lnTo>
                  <a:cubicBezTo>
                    <a:pt x="0" y="24643"/>
                    <a:pt x="3533" y="16113"/>
                    <a:pt x="9823" y="9823"/>
                  </a:cubicBezTo>
                  <a:cubicBezTo>
                    <a:pt x="16113" y="3533"/>
                    <a:pt x="24643" y="0"/>
                    <a:pt x="33538" y="0"/>
                  </a:cubicBezTo>
                  <a:close/>
                </a:path>
              </a:pathLst>
            </a:custGeom>
            <a:solidFill>
              <a:srgbClr val="FFCE32"/>
            </a:solidFill>
          </p:spPr>
        </p:sp>
        <p:sp>
          <p:nvSpPr>
            <p:cNvPr name="TextBox 6" id="6"/>
            <p:cNvSpPr txBox="true"/>
            <p:nvPr/>
          </p:nvSpPr>
          <p:spPr>
            <a:xfrm>
              <a:off x="0" y="-57150"/>
              <a:ext cx="2553495" cy="1664119"/>
            </a:xfrm>
            <a:prstGeom prst="rect">
              <a:avLst/>
            </a:prstGeom>
          </p:spPr>
          <p:txBody>
            <a:bodyPr anchor="ctr" rtlCol="false" tIns="50800" lIns="50800" bIns="50800" rIns="50800"/>
            <a:lstStyle/>
            <a:p>
              <a:pPr algn="ctr">
                <a:lnSpc>
                  <a:spcPts val="3499"/>
                </a:lnSpc>
              </a:pPr>
            </a:p>
          </p:txBody>
        </p:sp>
      </p:grpSp>
      <p:sp>
        <p:nvSpPr>
          <p:cNvPr name="TextBox 7" id="7"/>
          <p:cNvSpPr txBox="true"/>
          <p:nvPr/>
        </p:nvSpPr>
        <p:spPr>
          <a:xfrm rot="0">
            <a:off x="8080135" y="2256778"/>
            <a:ext cx="9476641" cy="5396863"/>
          </a:xfrm>
          <a:prstGeom prst="rect">
            <a:avLst/>
          </a:prstGeom>
        </p:spPr>
        <p:txBody>
          <a:bodyPr anchor="t" rtlCol="false" tIns="0" lIns="0" bIns="0" rIns="0">
            <a:spAutoFit/>
          </a:bodyPr>
          <a:lstStyle/>
          <a:p>
            <a:pPr algn="l" marL="777243" indent="-388622" lvl="1">
              <a:lnSpc>
                <a:spcPts val="7200"/>
              </a:lnSpc>
              <a:buFont typeface="Arial"/>
              <a:buChar char="•"/>
            </a:pPr>
            <a:r>
              <a:rPr lang="en-US" sz="3600">
                <a:solidFill>
                  <a:srgbClr val="000000"/>
                </a:solidFill>
                <a:latin typeface="Open Sans"/>
                <a:ea typeface="Open Sans"/>
                <a:cs typeface="Open Sans"/>
                <a:sym typeface="Open Sans"/>
              </a:rPr>
              <a:t>Only postal code has </a:t>
            </a:r>
            <a:r>
              <a:rPr lang="en-US" b="true" sz="3600">
                <a:solidFill>
                  <a:srgbClr val="000000"/>
                </a:solidFill>
                <a:latin typeface="Open Sans Bold"/>
                <a:ea typeface="Open Sans Bold"/>
                <a:cs typeface="Open Sans Bold"/>
                <a:sym typeface="Open Sans Bold"/>
              </a:rPr>
              <a:t>11 </a:t>
            </a:r>
            <a:r>
              <a:rPr lang="en-US" sz="3600">
                <a:solidFill>
                  <a:srgbClr val="000000"/>
                </a:solidFill>
                <a:latin typeface="Open Sans"/>
                <a:ea typeface="Open Sans"/>
                <a:cs typeface="Open Sans"/>
                <a:sym typeface="Open Sans"/>
              </a:rPr>
              <a:t>missing values</a:t>
            </a:r>
          </a:p>
          <a:p>
            <a:pPr algn="l" marL="777243" indent="-388622" lvl="1">
              <a:lnSpc>
                <a:spcPts val="7200"/>
              </a:lnSpc>
              <a:buFont typeface="Arial"/>
              <a:buChar char="•"/>
            </a:pPr>
            <a:r>
              <a:rPr lang="en-US" sz="3600">
                <a:solidFill>
                  <a:srgbClr val="000000"/>
                </a:solidFill>
                <a:latin typeface="Open Sans"/>
                <a:ea typeface="Open Sans"/>
                <a:cs typeface="Open Sans"/>
                <a:sym typeface="Open Sans"/>
              </a:rPr>
              <a:t>Replace null values with postal code of </a:t>
            </a:r>
            <a:r>
              <a:rPr lang="en-US" b="true" sz="3600">
                <a:solidFill>
                  <a:srgbClr val="000000"/>
                </a:solidFill>
                <a:latin typeface="Open Sans Bold"/>
                <a:ea typeface="Open Sans Bold"/>
                <a:cs typeface="Open Sans Bold"/>
                <a:sym typeface="Open Sans Bold"/>
              </a:rPr>
              <a:t>Burlington</a:t>
            </a:r>
          </a:p>
          <a:p>
            <a:pPr algn="l" marL="777243" indent="-388622" lvl="1">
              <a:lnSpc>
                <a:spcPts val="7200"/>
              </a:lnSpc>
              <a:buFont typeface="Arial"/>
              <a:buChar char="•"/>
            </a:pPr>
            <a:r>
              <a:rPr lang="en-US" sz="3600">
                <a:solidFill>
                  <a:srgbClr val="000000"/>
                </a:solidFill>
                <a:latin typeface="Open Sans"/>
                <a:ea typeface="Open Sans"/>
                <a:cs typeface="Open Sans"/>
                <a:sym typeface="Open Sans"/>
              </a:rPr>
              <a:t>Change order and ship date data type into </a:t>
            </a:r>
            <a:r>
              <a:rPr lang="en-US" b="true" sz="3600">
                <a:solidFill>
                  <a:srgbClr val="000000"/>
                </a:solidFill>
                <a:latin typeface="Open Sans Bold"/>
                <a:ea typeface="Open Sans Bold"/>
                <a:cs typeface="Open Sans Bold"/>
                <a:sym typeface="Open Sans Bold"/>
              </a:rPr>
              <a:t>date type</a:t>
            </a:r>
            <a:r>
              <a:rPr lang="en-US" sz="3600">
                <a:solidFill>
                  <a:srgbClr val="000000"/>
                </a:solidFill>
                <a:latin typeface="Open Sans"/>
                <a:ea typeface="Open Sans"/>
                <a:cs typeface="Open Sans"/>
                <a:sym typeface="Open Sans"/>
              </a:rPr>
              <a:t>.</a:t>
            </a:r>
          </a:p>
          <a:p>
            <a:pPr algn="l" marL="777243" indent="-388622" lvl="1">
              <a:lnSpc>
                <a:spcPts val="7200"/>
              </a:lnSpc>
              <a:buFont typeface="Arial"/>
              <a:buChar char="•"/>
            </a:pPr>
            <a:r>
              <a:rPr lang="en-US" sz="3600">
                <a:solidFill>
                  <a:srgbClr val="000000"/>
                </a:solidFill>
                <a:latin typeface="Open Sans"/>
                <a:ea typeface="Open Sans"/>
                <a:cs typeface="Open Sans"/>
                <a:sym typeface="Open Sans"/>
              </a:rPr>
              <a:t>No duplicates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C45B9"/>
        </a:solidFill>
      </p:bgPr>
    </p:bg>
    <p:spTree>
      <p:nvGrpSpPr>
        <p:cNvPr id="1" name=""/>
        <p:cNvGrpSpPr/>
        <p:nvPr/>
      </p:nvGrpSpPr>
      <p:grpSpPr>
        <a:xfrm>
          <a:off x="0" y="0"/>
          <a:ext cx="0" cy="0"/>
          <a:chOff x="0" y="0"/>
          <a:chExt cx="0" cy="0"/>
        </a:xfrm>
      </p:grpSpPr>
      <p:grpSp>
        <p:nvGrpSpPr>
          <p:cNvPr name="Group 2" id="2"/>
          <p:cNvGrpSpPr/>
          <p:nvPr/>
        </p:nvGrpSpPr>
        <p:grpSpPr>
          <a:xfrm rot="0">
            <a:off x="5810644" y="1218709"/>
            <a:ext cx="10559909" cy="8555637"/>
            <a:chOff x="0" y="0"/>
            <a:chExt cx="2781211" cy="2253336"/>
          </a:xfrm>
        </p:grpSpPr>
        <p:sp>
          <p:nvSpPr>
            <p:cNvPr name="Freeform 3" id="3"/>
            <p:cNvSpPr/>
            <p:nvPr/>
          </p:nvSpPr>
          <p:spPr>
            <a:xfrm flipH="false" flipV="false" rot="0">
              <a:off x="0" y="0"/>
              <a:ext cx="2781210" cy="2253336"/>
            </a:xfrm>
            <a:custGeom>
              <a:avLst/>
              <a:gdLst/>
              <a:ahLst/>
              <a:cxnLst/>
              <a:rect r="r" b="b" t="t" l="l"/>
              <a:pathLst>
                <a:path h="2253336" w="2781210">
                  <a:moveTo>
                    <a:pt x="30792" y="0"/>
                  </a:moveTo>
                  <a:lnTo>
                    <a:pt x="2750419" y="0"/>
                  </a:lnTo>
                  <a:cubicBezTo>
                    <a:pt x="2767424" y="0"/>
                    <a:pt x="2781210" y="13786"/>
                    <a:pt x="2781210" y="30792"/>
                  </a:cubicBezTo>
                  <a:lnTo>
                    <a:pt x="2781210" y="2222545"/>
                  </a:lnTo>
                  <a:cubicBezTo>
                    <a:pt x="2781210" y="2239551"/>
                    <a:pt x="2767424" y="2253336"/>
                    <a:pt x="2750419" y="2253336"/>
                  </a:cubicBezTo>
                  <a:lnTo>
                    <a:pt x="30792" y="2253336"/>
                  </a:lnTo>
                  <a:cubicBezTo>
                    <a:pt x="13786" y="2253336"/>
                    <a:pt x="0" y="2239551"/>
                    <a:pt x="0" y="2222545"/>
                  </a:cubicBezTo>
                  <a:lnTo>
                    <a:pt x="0" y="30792"/>
                  </a:lnTo>
                  <a:cubicBezTo>
                    <a:pt x="0" y="13786"/>
                    <a:pt x="13786" y="0"/>
                    <a:pt x="30792" y="0"/>
                  </a:cubicBezTo>
                  <a:close/>
                </a:path>
              </a:pathLst>
            </a:custGeom>
            <a:solidFill>
              <a:srgbClr val="FFCE32"/>
            </a:solidFill>
          </p:spPr>
        </p:sp>
        <p:sp>
          <p:nvSpPr>
            <p:cNvPr name="TextBox 4" id="4"/>
            <p:cNvSpPr txBox="true"/>
            <p:nvPr/>
          </p:nvSpPr>
          <p:spPr>
            <a:xfrm>
              <a:off x="0" y="-57150"/>
              <a:ext cx="2781211" cy="2310486"/>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5810644" y="1170019"/>
            <a:ext cx="10559909" cy="9088120"/>
          </a:xfrm>
          <a:prstGeom prst="rect">
            <a:avLst/>
          </a:prstGeom>
        </p:spPr>
        <p:txBody>
          <a:bodyPr anchor="t" rtlCol="false" tIns="0" lIns="0" bIns="0" rIns="0">
            <a:spAutoFit/>
          </a:bodyPr>
          <a:lstStyle/>
          <a:p>
            <a:pPr algn="l" marL="604519" indent="-302260" lvl="1">
              <a:lnSpc>
                <a:spcPts val="5599"/>
              </a:lnSpc>
              <a:buFont typeface="Arial"/>
              <a:buChar char="•"/>
            </a:pPr>
            <a:r>
              <a:rPr lang="en-US" sz="2799">
                <a:solidFill>
                  <a:srgbClr val="000000"/>
                </a:solidFill>
                <a:latin typeface="Open Sans"/>
                <a:ea typeface="Open Sans"/>
                <a:cs typeface="Open Sans"/>
                <a:sym typeface="Open Sans"/>
              </a:rPr>
              <a:t>What is the most important segment?</a:t>
            </a:r>
          </a:p>
          <a:p>
            <a:pPr algn="l" marL="604519" indent="-302260" lvl="1">
              <a:lnSpc>
                <a:spcPts val="5599"/>
              </a:lnSpc>
              <a:buFont typeface="Arial"/>
              <a:buChar char="•"/>
            </a:pPr>
            <a:r>
              <a:rPr lang="en-US" sz="2799">
                <a:solidFill>
                  <a:srgbClr val="000000"/>
                </a:solidFill>
                <a:latin typeface="Open Sans"/>
                <a:ea typeface="Open Sans"/>
                <a:cs typeface="Open Sans"/>
                <a:sym typeface="Open Sans"/>
              </a:rPr>
              <a:t>Why did consumers have the highest sales?</a:t>
            </a:r>
          </a:p>
          <a:p>
            <a:pPr algn="l" marL="604519" indent="-302260" lvl="1">
              <a:lnSpc>
                <a:spcPts val="5599"/>
              </a:lnSpc>
              <a:buFont typeface="Arial"/>
              <a:buChar char="•"/>
            </a:pPr>
            <a:r>
              <a:rPr lang="en-US" sz="2799">
                <a:solidFill>
                  <a:srgbClr val="000000"/>
                </a:solidFill>
                <a:latin typeface="Open Sans"/>
                <a:ea typeface="Open Sans"/>
                <a:cs typeface="Open Sans"/>
                <a:sym typeface="Open Sans"/>
              </a:rPr>
              <a:t>What are the highest and least selling categories and sub-categories of products?</a:t>
            </a:r>
          </a:p>
          <a:p>
            <a:pPr algn="l" marL="604519" indent="-302260" lvl="1">
              <a:lnSpc>
                <a:spcPts val="5599"/>
              </a:lnSpc>
              <a:buFont typeface="Arial"/>
              <a:buChar char="•"/>
            </a:pPr>
            <a:r>
              <a:rPr lang="en-US" sz="2799">
                <a:solidFill>
                  <a:srgbClr val="000000"/>
                </a:solidFill>
                <a:latin typeface="Open Sans"/>
                <a:ea typeface="Open Sans"/>
                <a:cs typeface="Open Sans"/>
                <a:sym typeface="Open Sans"/>
              </a:rPr>
              <a:t>Highest regions and cities in sales?</a:t>
            </a:r>
          </a:p>
          <a:p>
            <a:pPr algn="l" marL="604519" indent="-302260" lvl="1">
              <a:lnSpc>
                <a:spcPts val="5599"/>
              </a:lnSpc>
              <a:buFont typeface="Arial"/>
              <a:buChar char="•"/>
            </a:pPr>
            <a:r>
              <a:rPr lang="en-US" sz="2799">
                <a:solidFill>
                  <a:srgbClr val="000000"/>
                </a:solidFill>
                <a:latin typeface="Open Sans"/>
                <a:ea typeface="Open Sans"/>
                <a:cs typeface="Open Sans"/>
                <a:sym typeface="Open Sans"/>
              </a:rPr>
              <a:t>What is the most preferred shipping mood?</a:t>
            </a:r>
          </a:p>
          <a:p>
            <a:pPr algn="l" marL="604519" indent="-302260" lvl="1">
              <a:lnSpc>
                <a:spcPts val="5599"/>
              </a:lnSpc>
              <a:buFont typeface="Arial"/>
              <a:buChar char="•"/>
            </a:pPr>
            <a:r>
              <a:rPr lang="en-US" sz="2799">
                <a:solidFill>
                  <a:srgbClr val="000000"/>
                </a:solidFill>
                <a:latin typeface="Open Sans"/>
                <a:ea typeface="Open Sans"/>
                <a:cs typeface="Open Sans"/>
                <a:sym typeface="Open Sans"/>
              </a:rPr>
              <a:t>Why Standard mode of shipping is the highest?</a:t>
            </a:r>
          </a:p>
          <a:p>
            <a:pPr algn="l" marL="604519" indent="-302260" lvl="1">
              <a:lnSpc>
                <a:spcPts val="5599"/>
              </a:lnSpc>
              <a:buFont typeface="Arial"/>
              <a:buChar char="•"/>
            </a:pPr>
            <a:r>
              <a:rPr lang="en-US" sz="2799">
                <a:solidFill>
                  <a:srgbClr val="000000"/>
                </a:solidFill>
                <a:latin typeface="Open Sans"/>
                <a:ea typeface="Open Sans"/>
                <a:cs typeface="Open Sans"/>
                <a:sym typeface="Open Sans"/>
              </a:rPr>
              <a:t>Did ship duration affect order frequency?</a:t>
            </a:r>
          </a:p>
          <a:p>
            <a:pPr algn="l" marL="604519" indent="-302260" lvl="1">
              <a:lnSpc>
                <a:spcPts val="5599"/>
              </a:lnSpc>
              <a:buFont typeface="Arial"/>
              <a:buChar char="•"/>
            </a:pPr>
            <a:r>
              <a:rPr lang="en-US" sz="2799">
                <a:solidFill>
                  <a:srgbClr val="000000"/>
                </a:solidFill>
                <a:latin typeface="Open Sans"/>
                <a:ea typeface="Open Sans"/>
                <a:cs typeface="Open Sans"/>
                <a:sym typeface="Open Sans"/>
              </a:rPr>
              <a:t>What is the trend of sales over time?</a:t>
            </a:r>
          </a:p>
          <a:p>
            <a:pPr algn="l" marL="604519" indent="-302260" lvl="1">
              <a:lnSpc>
                <a:spcPts val="5599"/>
              </a:lnSpc>
              <a:buFont typeface="Arial"/>
              <a:buChar char="•"/>
            </a:pPr>
            <a:r>
              <a:rPr lang="en-US" sz="2799">
                <a:solidFill>
                  <a:srgbClr val="000000"/>
                </a:solidFill>
                <a:latin typeface="Open Sans"/>
                <a:ea typeface="Open Sans"/>
                <a:cs typeface="Open Sans"/>
                <a:sym typeface="Open Sans"/>
              </a:rPr>
              <a:t>Why did sales decrease during 2016 and increase During 2018?</a:t>
            </a:r>
          </a:p>
          <a:p>
            <a:pPr algn="l" marL="604519" indent="-302260" lvl="1">
              <a:lnSpc>
                <a:spcPts val="5599"/>
              </a:lnSpc>
              <a:buFont typeface="Arial"/>
              <a:buChar char="•"/>
            </a:pPr>
            <a:r>
              <a:rPr lang="en-US" sz="2799">
                <a:solidFill>
                  <a:srgbClr val="000000"/>
                </a:solidFill>
                <a:latin typeface="Open Sans"/>
                <a:ea typeface="Open Sans"/>
                <a:cs typeface="Open Sans"/>
                <a:sym typeface="Open Sans"/>
              </a:rPr>
              <a:t>Top 10 customers</a:t>
            </a:r>
          </a:p>
          <a:p>
            <a:pPr algn="l">
              <a:lnSpc>
                <a:spcPts val="5599"/>
              </a:lnSpc>
            </a:pPr>
          </a:p>
        </p:txBody>
      </p:sp>
      <p:sp>
        <p:nvSpPr>
          <p:cNvPr name="Freeform 6" id="6"/>
          <p:cNvSpPr/>
          <p:nvPr/>
        </p:nvSpPr>
        <p:spPr>
          <a:xfrm flipH="false" flipV="false" rot="0">
            <a:off x="593172" y="4757177"/>
            <a:ext cx="4705073" cy="4114800"/>
          </a:xfrm>
          <a:custGeom>
            <a:avLst/>
            <a:gdLst/>
            <a:ahLst/>
            <a:cxnLst/>
            <a:rect r="r" b="b" t="t" l="l"/>
            <a:pathLst>
              <a:path h="4114800" w="4705073">
                <a:moveTo>
                  <a:pt x="0" y="0"/>
                </a:moveTo>
                <a:lnTo>
                  <a:pt x="4705073" y="0"/>
                </a:lnTo>
                <a:lnTo>
                  <a:pt x="470507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237331" y="4891138"/>
            <a:ext cx="3224698" cy="3404192"/>
          </a:xfrm>
          <a:custGeom>
            <a:avLst/>
            <a:gdLst/>
            <a:ahLst/>
            <a:cxnLst/>
            <a:rect r="r" b="b" t="t" l="l"/>
            <a:pathLst>
              <a:path h="3404192" w="3224698">
                <a:moveTo>
                  <a:pt x="0" y="0"/>
                </a:moveTo>
                <a:lnTo>
                  <a:pt x="3224698" y="0"/>
                </a:lnTo>
                <a:lnTo>
                  <a:pt x="3224698" y="3404191"/>
                </a:lnTo>
                <a:lnTo>
                  <a:pt x="0" y="34041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55571" y="2859054"/>
            <a:ext cx="6083027" cy="121920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FFFFFF"/>
                </a:solidFill>
                <a:latin typeface="Open Sans Bold"/>
                <a:ea typeface="Open Sans Bold"/>
                <a:cs typeface="Open Sans Bold"/>
                <a:sym typeface="Open Sans Bold"/>
              </a:rPr>
              <a:t>Questions?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true" flipV="false" rot="2281660">
            <a:off x="12463187" y="261592"/>
            <a:ext cx="4037087" cy="3222330"/>
          </a:xfrm>
          <a:custGeom>
            <a:avLst/>
            <a:gdLst/>
            <a:ahLst/>
            <a:cxnLst/>
            <a:rect r="r" b="b" t="t" l="l"/>
            <a:pathLst>
              <a:path h="3222330" w="4037087">
                <a:moveTo>
                  <a:pt x="4037087" y="0"/>
                </a:moveTo>
                <a:lnTo>
                  <a:pt x="0" y="0"/>
                </a:lnTo>
                <a:lnTo>
                  <a:pt x="0" y="3222330"/>
                </a:lnTo>
                <a:lnTo>
                  <a:pt x="4037087" y="3222330"/>
                </a:lnTo>
                <a:lnTo>
                  <a:pt x="403708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75253" y="3163758"/>
            <a:ext cx="9330769" cy="6968549"/>
          </a:xfrm>
          <a:custGeom>
            <a:avLst/>
            <a:gdLst/>
            <a:ahLst/>
            <a:cxnLst/>
            <a:rect r="r" b="b" t="t" l="l"/>
            <a:pathLst>
              <a:path h="6968549" w="9330769">
                <a:moveTo>
                  <a:pt x="0" y="0"/>
                </a:moveTo>
                <a:lnTo>
                  <a:pt x="9330769" y="0"/>
                </a:lnTo>
                <a:lnTo>
                  <a:pt x="9330769" y="6968549"/>
                </a:lnTo>
                <a:lnTo>
                  <a:pt x="0" y="6968549"/>
                </a:lnTo>
                <a:lnTo>
                  <a:pt x="0" y="0"/>
                </a:lnTo>
                <a:close/>
              </a:path>
            </a:pathLst>
          </a:custGeom>
          <a:blipFill>
            <a:blip r:embed="rId5"/>
            <a:stretch>
              <a:fillRect l="0" t="0" r="0" b="0"/>
            </a:stretch>
          </a:blipFill>
        </p:spPr>
      </p:sp>
      <p:sp>
        <p:nvSpPr>
          <p:cNvPr name="Freeform 5" id="5"/>
          <p:cNvSpPr/>
          <p:nvPr/>
        </p:nvSpPr>
        <p:spPr>
          <a:xfrm flipH="false" flipV="false" rot="0">
            <a:off x="10023442" y="3163758"/>
            <a:ext cx="8025475" cy="6968549"/>
          </a:xfrm>
          <a:custGeom>
            <a:avLst/>
            <a:gdLst/>
            <a:ahLst/>
            <a:cxnLst/>
            <a:rect r="r" b="b" t="t" l="l"/>
            <a:pathLst>
              <a:path h="6968549" w="8025475">
                <a:moveTo>
                  <a:pt x="0" y="0"/>
                </a:moveTo>
                <a:lnTo>
                  <a:pt x="8025475" y="0"/>
                </a:lnTo>
                <a:lnTo>
                  <a:pt x="8025475" y="6968549"/>
                </a:lnTo>
                <a:lnTo>
                  <a:pt x="0" y="6968549"/>
                </a:lnTo>
                <a:lnTo>
                  <a:pt x="0" y="0"/>
                </a:lnTo>
                <a:close/>
              </a:path>
            </a:pathLst>
          </a:custGeom>
          <a:blipFill>
            <a:blip r:embed="rId6"/>
            <a:stretch>
              <a:fillRect l="0" t="0" r="0" b="0"/>
            </a:stretch>
          </a:blipFill>
        </p:spPr>
      </p:sp>
      <p:sp>
        <p:nvSpPr>
          <p:cNvPr name="TextBox 6" id="6"/>
          <p:cNvSpPr txBox="true"/>
          <p:nvPr/>
        </p:nvSpPr>
        <p:spPr>
          <a:xfrm rot="0">
            <a:off x="375253" y="1466053"/>
            <a:ext cx="11126693" cy="1248029"/>
          </a:xfrm>
          <a:prstGeom prst="rect">
            <a:avLst/>
          </a:prstGeom>
        </p:spPr>
        <p:txBody>
          <a:bodyPr anchor="t" rtlCol="false" tIns="0" lIns="0" bIns="0" rIns="0">
            <a:spAutoFit/>
          </a:bodyPr>
          <a:lstStyle/>
          <a:p>
            <a:pPr algn="ctr">
              <a:lnSpc>
                <a:spcPts val="4752"/>
              </a:lnSpc>
            </a:pPr>
            <a:r>
              <a:rPr lang="en-US" sz="4899">
                <a:solidFill>
                  <a:srgbClr val="FFFFFF"/>
                </a:solidFill>
                <a:latin typeface="BM Hanna"/>
                <a:ea typeface="BM Hanna"/>
                <a:cs typeface="BM Hanna"/>
                <a:sym typeface="BM Hanna"/>
              </a:rPr>
              <a:t>WHAT IS THE MOST IMPORTANT SEGMENT?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C45B9"/>
        </a:solidFill>
      </p:bgPr>
    </p:bg>
    <p:spTree>
      <p:nvGrpSpPr>
        <p:cNvPr id="1" name=""/>
        <p:cNvGrpSpPr/>
        <p:nvPr/>
      </p:nvGrpSpPr>
      <p:grpSpPr>
        <a:xfrm>
          <a:off x="0" y="0"/>
          <a:ext cx="0" cy="0"/>
          <a:chOff x="0" y="0"/>
          <a:chExt cx="0" cy="0"/>
        </a:xfrm>
      </p:grpSpPr>
      <p:sp>
        <p:nvSpPr>
          <p:cNvPr name="Freeform 2" id="2"/>
          <p:cNvSpPr/>
          <p:nvPr/>
        </p:nvSpPr>
        <p:spPr>
          <a:xfrm flipH="false" flipV="false" rot="0">
            <a:off x="223816" y="2456982"/>
            <a:ext cx="8784828" cy="7675325"/>
          </a:xfrm>
          <a:custGeom>
            <a:avLst/>
            <a:gdLst/>
            <a:ahLst/>
            <a:cxnLst/>
            <a:rect r="r" b="b" t="t" l="l"/>
            <a:pathLst>
              <a:path h="7675325" w="8784828">
                <a:moveTo>
                  <a:pt x="0" y="0"/>
                </a:moveTo>
                <a:lnTo>
                  <a:pt x="8784828" y="0"/>
                </a:lnTo>
                <a:lnTo>
                  <a:pt x="8784828" y="7675325"/>
                </a:lnTo>
                <a:lnTo>
                  <a:pt x="0" y="7675325"/>
                </a:lnTo>
                <a:lnTo>
                  <a:pt x="0" y="0"/>
                </a:lnTo>
                <a:close/>
              </a:path>
            </a:pathLst>
          </a:custGeom>
          <a:blipFill>
            <a:blip r:embed="rId2"/>
            <a:stretch>
              <a:fillRect l="0" t="0" r="0" b="0"/>
            </a:stretch>
          </a:blipFill>
        </p:spPr>
      </p:sp>
      <p:sp>
        <p:nvSpPr>
          <p:cNvPr name="Freeform 3" id="3"/>
          <p:cNvSpPr/>
          <p:nvPr/>
        </p:nvSpPr>
        <p:spPr>
          <a:xfrm flipH="false" flipV="false" rot="0">
            <a:off x="9284461" y="2456982"/>
            <a:ext cx="8839449" cy="7675325"/>
          </a:xfrm>
          <a:custGeom>
            <a:avLst/>
            <a:gdLst/>
            <a:ahLst/>
            <a:cxnLst/>
            <a:rect r="r" b="b" t="t" l="l"/>
            <a:pathLst>
              <a:path h="7675325" w="8839449">
                <a:moveTo>
                  <a:pt x="0" y="0"/>
                </a:moveTo>
                <a:lnTo>
                  <a:pt x="8839449" y="0"/>
                </a:lnTo>
                <a:lnTo>
                  <a:pt x="8839449" y="7675325"/>
                </a:lnTo>
                <a:lnTo>
                  <a:pt x="0" y="7675325"/>
                </a:lnTo>
                <a:lnTo>
                  <a:pt x="0" y="0"/>
                </a:lnTo>
                <a:close/>
              </a:path>
            </a:pathLst>
          </a:custGeom>
          <a:blipFill>
            <a:blip r:embed="rId3"/>
            <a:stretch>
              <a:fillRect l="0" t="0" r="0" b="0"/>
            </a:stretch>
          </a:blipFill>
        </p:spPr>
      </p:sp>
      <p:sp>
        <p:nvSpPr>
          <p:cNvPr name="TextBox 4" id="4"/>
          <p:cNvSpPr txBox="true"/>
          <p:nvPr/>
        </p:nvSpPr>
        <p:spPr>
          <a:xfrm rot="0">
            <a:off x="1472390" y="337808"/>
            <a:ext cx="15343220" cy="962659"/>
          </a:xfrm>
          <a:prstGeom prst="rect">
            <a:avLst/>
          </a:prstGeom>
        </p:spPr>
        <p:txBody>
          <a:bodyPr anchor="t" rtlCol="false" tIns="0" lIns="0" bIns="0" rIns="0">
            <a:spAutoFit/>
          </a:bodyPr>
          <a:lstStyle/>
          <a:p>
            <a:pPr algn="ctr">
              <a:lnSpc>
                <a:spcPts val="7840"/>
              </a:lnSpc>
            </a:pPr>
            <a:r>
              <a:rPr lang="en-US" sz="5600" b="true">
                <a:solidFill>
                  <a:srgbClr val="FFFFFF"/>
                </a:solidFill>
                <a:latin typeface="Canva Sans Bold"/>
                <a:ea typeface="Canva Sans Bold"/>
                <a:cs typeface="Canva Sans Bold"/>
                <a:sym typeface="Canva Sans Bold"/>
              </a:rPr>
              <a:t>Why did consumer have the highest sales?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3861985" y="2967689"/>
            <a:ext cx="11132363" cy="6914241"/>
          </a:xfrm>
          <a:custGeom>
            <a:avLst/>
            <a:gdLst/>
            <a:ahLst/>
            <a:cxnLst/>
            <a:rect r="r" b="b" t="t" l="l"/>
            <a:pathLst>
              <a:path h="6914241" w="11132363">
                <a:moveTo>
                  <a:pt x="0" y="0"/>
                </a:moveTo>
                <a:lnTo>
                  <a:pt x="11132363" y="0"/>
                </a:lnTo>
                <a:lnTo>
                  <a:pt x="11132363" y="6914241"/>
                </a:lnTo>
                <a:lnTo>
                  <a:pt x="0" y="6914241"/>
                </a:lnTo>
                <a:lnTo>
                  <a:pt x="0" y="0"/>
                </a:lnTo>
                <a:close/>
              </a:path>
            </a:pathLst>
          </a:custGeom>
          <a:blipFill>
            <a:blip r:embed="rId3"/>
            <a:stretch>
              <a:fillRect l="-2341" t="-10569" r="-253" b="-6914"/>
            </a:stretch>
          </a:blipFill>
        </p:spPr>
      </p:sp>
      <p:sp>
        <p:nvSpPr>
          <p:cNvPr name="TextBox 4" id="4"/>
          <p:cNvSpPr txBox="true"/>
          <p:nvPr/>
        </p:nvSpPr>
        <p:spPr>
          <a:xfrm rot="0">
            <a:off x="3022868" y="1162050"/>
            <a:ext cx="12242263" cy="856615"/>
          </a:xfrm>
          <a:prstGeom prst="rect">
            <a:avLst/>
          </a:prstGeom>
        </p:spPr>
        <p:txBody>
          <a:bodyPr anchor="t" rtlCol="false" tIns="0" lIns="0" bIns="0" rIns="0">
            <a:spAutoFit/>
          </a:bodyPr>
          <a:lstStyle/>
          <a:p>
            <a:pPr algn="ctr">
              <a:lnSpc>
                <a:spcPts val="6305"/>
              </a:lnSpc>
            </a:pPr>
            <a:r>
              <a:rPr lang="en-US" sz="6500">
                <a:solidFill>
                  <a:srgbClr val="FFFFFF"/>
                </a:solidFill>
                <a:latin typeface="BM Hanna"/>
                <a:ea typeface="BM Hanna"/>
                <a:cs typeface="BM Hanna"/>
                <a:sym typeface="BM Hanna"/>
              </a:rPr>
              <a:t>SALES OF CATEGORIES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DAGTL9VCg9A</dc:identifier>
  <dcterms:modified xsi:type="dcterms:W3CDTF">2011-08-01T06:04:30Z</dcterms:modified>
  <cp:revision>1</cp:revision>
  <dc:title>Blue and Yellow Illustrative Digital Education Presentation</dc:title>
</cp:coreProperties>
</file>