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Alfa Slab On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lfaSlabOne-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01960bdff1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01960bdff1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f8b8e617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f8b8e617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f8b8e6170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f8b8e617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f8b8e617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f8b8e617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f8b8e617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f8b8e617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f8b8e617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f8b8e617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f8b8e617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f8b8e617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f8b8e6170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f8b8e6170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1960bdff1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1960bdff1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f8b8e6170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f8b8e6170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f8b8e6170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f8b8e6170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83300" y="952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Reddit</a:t>
            </a:r>
            <a:endParaRPr/>
          </a:p>
        </p:txBody>
      </p:sp>
      <p:sp>
        <p:nvSpPr>
          <p:cNvPr id="57" name="Google Shape;57;p13"/>
          <p:cNvSpPr txBox="1"/>
          <p:nvPr>
            <p:ph idx="1" type="subTitle"/>
          </p:nvPr>
        </p:nvSpPr>
        <p:spPr>
          <a:xfrm>
            <a:off x="-175425" y="3079848"/>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r/AnalyzingRedditComments</a:t>
            </a:r>
            <a:endParaRPr/>
          </a:p>
        </p:txBody>
      </p:sp>
      <p:pic>
        <p:nvPicPr>
          <p:cNvPr id="58" name="Google Shape;58;p13"/>
          <p:cNvPicPr preferRelativeResize="0"/>
          <p:nvPr/>
        </p:nvPicPr>
        <p:blipFill>
          <a:blip r:embed="rId3">
            <a:alphaModFix/>
          </a:blip>
          <a:stretch>
            <a:fillRect/>
          </a:stretch>
        </p:blipFill>
        <p:spPr>
          <a:xfrm rot="-1318737">
            <a:off x="6058097" y="-184378"/>
            <a:ext cx="4782161" cy="2869173"/>
          </a:xfrm>
          <a:prstGeom prst="teardrop">
            <a:avLst>
              <a:gd fmla="val 100000" name="adj"/>
            </a:avLst>
          </a:prstGeom>
          <a:noFill/>
          <a:ln>
            <a:noFill/>
          </a:ln>
        </p:spPr>
      </p:pic>
      <p:pic>
        <p:nvPicPr>
          <p:cNvPr id="59" name="Google Shape;59;p13"/>
          <p:cNvPicPr preferRelativeResize="0"/>
          <p:nvPr/>
        </p:nvPicPr>
        <p:blipFill>
          <a:blip r:embed="rId3">
            <a:alphaModFix/>
          </a:blip>
          <a:stretch>
            <a:fillRect/>
          </a:stretch>
        </p:blipFill>
        <p:spPr>
          <a:xfrm rot="-1318737">
            <a:off x="-2916478" y="3214072"/>
            <a:ext cx="4782161" cy="2869173"/>
          </a:xfrm>
          <a:prstGeom prst="ellipse">
            <a:avLst/>
          </a:prstGeom>
          <a:noFill/>
          <a:ln>
            <a:noFill/>
          </a:ln>
          <a:effectLst>
            <a:reflection blurRad="0" dir="5400000" dist="38100" endA="0" endPos="30000" fadeDir="5400012" kx="0" rotWithShape="0" algn="bl" stPos="0" sy="-100000" ky="0"/>
          </a:effectLst>
        </p:spPr>
      </p:pic>
      <p:sp>
        <p:nvSpPr>
          <p:cNvPr id="60" name="Google Shape;60;p13"/>
          <p:cNvSpPr/>
          <p:nvPr/>
        </p:nvSpPr>
        <p:spPr>
          <a:xfrm>
            <a:off x="4253275" y="2683025"/>
            <a:ext cx="692400" cy="148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 name="Google Shape;61;p13"/>
          <p:cNvPicPr preferRelativeResize="0"/>
          <p:nvPr/>
        </p:nvPicPr>
        <p:blipFill rotWithShape="1">
          <a:blip r:embed="rId4">
            <a:alphaModFix/>
          </a:blip>
          <a:srcRect b="19887" l="21235" r="22286" t="26736"/>
          <a:stretch/>
        </p:blipFill>
        <p:spPr>
          <a:xfrm>
            <a:off x="3252962" y="826813"/>
            <a:ext cx="1248075" cy="1103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r/MaximizePostReach</a:t>
            </a:r>
            <a:endParaRPr/>
          </a:p>
          <a:p>
            <a:pPr indent="0" lvl="0" marL="0" rtl="0" algn="l">
              <a:spcBef>
                <a:spcPts val="0"/>
              </a:spcBef>
              <a:spcAft>
                <a:spcPts val="0"/>
              </a:spcAft>
              <a:buNone/>
            </a:pPr>
            <a:r>
              <a:t/>
            </a:r>
            <a:endParaRPr/>
          </a:p>
        </p:txBody>
      </p:sp>
      <p:pic>
        <p:nvPicPr>
          <p:cNvPr id="130" name="Google Shape;130;p22"/>
          <p:cNvPicPr preferRelativeResize="0"/>
          <p:nvPr/>
        </p:nvPicPr>
        <p:blipFill>
          <a:blip r:embed="rId3">
            <a:alphaModFix/>
          </a:blip>
          <a:stretch>
            <a:fillRect/>
          </a:stretch>
        </p:blipFill>
        <p:spPr>
          <a:xfrm>
            <a:off x="120875" y="935525"/>
            <a:ext cx="8887674" cy="4144550"/>
          </a:xfrm>
          <a:prstGeom prst="rect">
            <a:avLst/>
          </a:prstGeom>
          <a:noFill/>
          <a:ln>
            <a:noFill/>
          </a:ln>
        </p:spPr>
      </p:pic>
      <p:pic>
        <p:nvPicPr>
          <p:cNvPr id="131" name="Google Shape;131;p22"/>
          <p:cNvPicPr preferRelativeResize="0"/>
          <p:nvPr/>
        </p:nvPicPr>
        <p:blipFill rotWithShape="1">
          <a:blip r:embed="rId4">
            <a:alphaModFix/>
          </a:blip>
          <a:srcRect b="19887" l="21235" r="22286" t="26736"/>
          <a:stretch/>
        </p:blipFill>
        <p:spPr>
          <a:xfrm>
            <a:off x="7895938" y="-12"/>
            <a:ext cx="1248075" cy="110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r/MaximizePostReach</a:t>
            </a:r>
            <a:endParaRPr/>
          </a:p>
          <a:p>
            <a:pPr indent="0" lvl="0" marL="0" rtl="0" algn="l">
              <a:spcBef>
                <a:spcPts val="0"/>
              </a:spcBef>
              <a:spcAft>
                <a:spcPts val="0"/>
              </a:spcAft>
              <a:buNone/>
            </a:pPr>
            <a:r>
              <a:t/>
            </a:r>
            <a:endParaRPr/>
          </a:p>
        </p:txBody>
      </p:sp>
      <p:sp>
        <p:nvSpPr>
          <p:cNvPr id="137" name="Google Shape;13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Depending on the subreddit you can maximize the post reach by </a:t>
            </a:r>
            <a:r>
              <a:rPr lang="en"/>
              <a:t>choosing</a:t>
            </a:r>
            <a:r>
              <a:rPr lang="en"/>
              <a:t> the best time to post:</a:t>
            </a:r>
            <a:endParaRPr/>
          </a:p>
          <a:p>
            <a:pPr indent="-342900" lvl="0" marL="457200" rtl="0" algn="l">
              <a:lnSpc>
                <a:spcPct val="150000"/>
              </a:lnSpc>
              <a:spcBef>
                <a:spcPts val="1200"/>
              </a:spcBef>
              <a:spcAft>
                <a:spcPts val="0"/>
              </a:spcAft>
              <a:buSzPts val="1800"/>
              <a:buAutoNum type="arabicPeriod"/>
            </a:pPr>
            <a:r>
              <a:rPr lang="en"/>
              <a:t>r/AskReddit: users are most active on Fridays at 4 PM</a:t>
            </a:r>
            <a:endParaRPr/>
          </a:p>
          <a:p>
            <a:pPr indent="-342900" lvl="0" marL="457200" rtl="0" algn="l">
              <a:lnSpc>
                <a:spcPct val="150000"/>
              </a:lnSpc>
              <a:spcBef>
                <a:spcPts val="0"/>
              </a:spcBef>
              <a:spcAft>
                <a:spcPts val="0"/>
              </a:spcAft>
              <a:buSzPts val="1800"/>
              <a:buAutoNum type="arabicPeriod"/>
            </a:pPr>
            <a:r>
              <a:rPr lang="en"/>
              <a:t>r/AdviceAnimals: users are most active on Fridays at 9 PM</a:t>
            </a:r>
            <a:endParaRPr/>
          </a:p>
        </p:txBody>
      </p:sp>
      <p:pic>
        <p:nvPicPr>
          <p:cNvPr id="138" name="Google Shape;138;p23"/>
          <p:cNvPicPr preferRelativeResize="0"/>
          <p:nvPr/>
        </p:nvPicPr>
        <p:blipFill rotWithShape="1">
          <a:blip r:embed="rId3">
            <a:alphaModFix/>
          </a:blip>
          <a:srcRect b="19887" l="21235" r="22286" t="26736"/>
          <a:stretch/>
        </p:blipFill>
        <p:spPr>
          <a:xfrm>
            <a:off x="7895938" y="-12"/>
            <a:ext cx="1248075" cy="110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r/DataProblems</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The following points summarize the main dataset problems</a:t>
            </a:r>
            <a:endParaRPr/>
          </a:p>
          <a:p>
            <a:pPr indent="-342900" lvl="0" marL="457200" rtl="0" algn="l">
              <a:lnSpc>
                <a:spcPct val="150000"/>
              </a:lnSpc>
              <a:spcBef>
                <a:spcPts val="1200"/>
              </a:spcBef>
              <a:spcAft>
                <a:spcPts val="0"/>
              </a:spcAft>
              <a:buSzPts val="1800"/>
              <a:buAutoNum type="arabicPeriod"/>
            </a:pPr>
            <a:r>
              <a:rPr lang="en"/>
              <a:t>Controversiality is zero for all comments</a:t>
            </a:r>
            <a:endParaRPr/>
          </a:p>
          <a:p>
            <a:pPr indent="-342900" lvl="0" marL="457200" rtl="0" algn="l">
              <a:lnSpc>
                <a:spcPct val="150000"/>
              </a:lnSpc>
              <a:spcBef>
                <a:spcPts val="0"/>
              </a:spcBef>
              <a:spcAft>
                <a:spcPts val="0"/>
              </a:spcAft>
              <a:buSzPts val="1800"/>
              <a:buAutoNum type="arabicPeriod"/>
            </a:pPr>
            <a:r>
              <a:rPr lang="en"/>
              <a:t>All comments have zero downvotes </a:t>
            </a:r>
            <a:endParaRPr/>
          </a:p>
          <a:p>
            <a:pPr indent="-342900" lvl="0" marL="457200" rtl="0" algn="l">
              <a:lnSpc>
                <a:spcPct val="150000"/>
              </a:lnSpc>
              <a:spcBef>
                <a:spcPts val="0"/>
              </a:spcBef>
              <a:spcAft>
                <a:spcPts val="0"/>
              </a:spcAft>
              <a:buSzPts val="1800"/>
              <a:buAutoNum type="arabicPeriod"/>
            </a:pPr>
            <a:r>
              <a:rPr lang="en"/>
              <a:t>Controversiality can not be inferred since all downs are zeros</a:t>
            </a:r>
            <a:endParaRPr/>
          </a:p>
          <a:p>
            <a:pPr indent="-342900" lvl="0" marL="457200" rtl="0" algn="l">
              <a:lnSpc>
                <a:spcPct val="150000"/>
              </a:lnSpc>
              <a:spcBef>
                <a:spcPts val="0"/>
              </a:spcBef>
              <a:spcAft>
                <a:spcPts val="0"/>
              </a:spcAft>
              <a:buSzPts val="1800"/>
              <a:buAutoNum type="arabicPeriod"/>
            </a:pPr>
            <a:r>
              <a:rPr lang="en"/>
              <a:t>Some comments have their body deleted</a:t>
            </a:r>
            <a:endParaRPr/>
          </a:p>
          <a:p>
            <a:pPr indent="-342900" lvl="0" marL="457200" rtl="0" algn="l">
              <a:lnSpc>
                <a:spcPct val="150000"/>
              </a:lnSpc>
              <a:spcBef>
                <a:spcPts val="0"/>
              </a:spcBef>
              <a:spcAft>
                <a:spcPts val="0"/>
              </a:spcAft>
              <a:buSzPts val="1800"/>
              <a:buAutoNum type="arabicPeriod"/>
            </a:pPr>
            <a:r>
              <a:rPr lang="en"/>
              <a:t>Comments only receive 0 or 1 golds, making “gilded” property useless in any analysis</a:t>
            </a:r>
            <a:endParaRPr/>
          </a:p>
        </p:txBody>
      </p:sp>
      <p:pic>
        <p:nvPicPr>
          <p:cNvPr id="68" name="Google Shape;68;p14"/>
          <p:cNvPicPr preferRelativeResize="0"/>
          <p:nvPr/>
        </p:nvPicPr>
        <p:blipFill rotWithShape="1">
          <a:blip r:embed="rId3">
            <a:alphaModFix/>
          </a:blip>
          <a:srcRect b="19887" l="21235" r="22286" t="26736"/>
          <a:stretch/>
        </p:blipFill>
        <p:spPr>
          <a:xfrm>
            <a:off x="7895938" y="-12"/>
            <a:ext cx="1248075" cy="110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r/TopSubreddits</a:t>
            </a:r>
            <a:endParaRPr/>
          </a:p>
        </p:txBody>
      </p:sp>
      <p:pic>
        <p:nvPicPr>
          <p:cNvPr id="74" name="Google Shape;74;p15"/>
          <p:cNvPicPr preferRelativeResize="0"/>
          <p:nvPr/>
        </p:nvPicPr>
        <p:blipFill>
          <a:blip r:embed="rId3">
            <a:alphaModFix/>
          </a:blip>
          <a:stretch>
            <a:fillRect/>
          </a:stretch>
        </p:blipFill>
        <p:spPr>
          <a:xfrm>
            <a:off x="1805375" y="940725"/>
            <a:ext cx="5533244" cy="3820975"/>
          </a:xfrm>
          <a:prstGeom prst="rect">
            <a:avLst/>
          </a:prstGeom>
          <a:noFill/>
          <a:ln>
            <a:noFill/>
          </a:ln>
        </p:spPr>
      </p:pic>
      <p:pic>
        <p:nvPicPr>
          <p:cNvPr id="75" name="Google Shape;75;p15"/>
          <p:cNvPicPr preferRelativeResize="0"/>
          <p:nvPr/>
        </p:nvPicPr>
        <p:blipFill rotWithShape="1">
          <a:blip r:embed="rId4">
            <a:alphaModFix/>
          </a:blip>
          <a:srcRect b="19887" l="21235" r="22286" t="26736"/>
          <a:stretch/>
        </p:blipFill>
        <p:spPr>
          <a:xfrm>
            <a:off x="7895938" y="-12"/>
            <a:ext cx="1248075" cy="110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r/TopSubreddits</a:t>
            </a:r>
            <a:endParaRPr/>
          </a:p>
          <a:p>
            <a:pPr indent="0" lvl="0" marL="0" rtl="0" algn="l">
              <a:spcBef>
                <a:spcPts val="0"/>
              </a:spcBef>
              <a:spcAft>
                <a:spcPts val="0"/>
              </a:spcAft>
              <a:buNone/>
            </a:pPr>
            <a:r>
              <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AutoNum type="arabicPeriod"/>
            </a:pPr>
            <a:r>
              <a:rPr lang="en"/>
              <a:t>AskReddit seems to be by far the most popular subreddit.</a:t>
            </a:r>
            <a:endParaRPr/>
          </a:p>
          <a:p>
            <a:pPr indent="-342900" lvl="0" marL="457200" rtl="0" algn="l">
              <a:lnSpc>
                <a:spcPct val="150000"/>
              </a:lnSpc>
              <a:spcBef>
                <a:spcPts val="0"/>
              </a:spcBef>
              <a:spcAft>
                <a:spcPts val="0"/>
              </a:spcAft>
              <a:buSzPts val="1800"/>
              <a:buAutoNum type="arabicPeriod"/>
            </a:pPr>
            <a:r>
              <a:rPr lang="en"/>
              <a:t>In general, most popular subreddits are those where users can get ask questions or know more information about something such as: </a:t>
            </a:r>
            <a:endParaRPr/>
          </a:p>
          <a:p>
            <a:pPr indent="-330200" lvl="1" marL="914400" rtl="0" algn="l">
              <a:lnSpc>
                <a:spcPct val="150000"/>
              </a:lnSpc>
              <a:spcBef>
                <a:spcPts val="0"/>
              </a:spcBef>
              <a:spcAft>
                <a:spcPts val="0"/>
              </a:spcAft>
              <a:buSzPts val="1600"/>
              <a:buChar char="○"/>
            </a:pPr>
            <a:r>
              <a:rPr lang="en" sz="1600"/>
              <a:t>AskReddit</a:t>
            </a:r>
            <a:endParaRPr sz="1600"/>
          </a:p>
          <a:p>
            <a:pPr indent="-330200" lvl="1" marL="914400" rtl="0" algn="l">
              <a:lnSpc>
                <a:spcPct val="150000"/>
              </a:lnSpc>
              <a:spcBef>
                <a:spcPts val="0"/>
              </a:spcBef>
              <a:spcAft>
                <a:spcPts val="0"/>
              </a:spcAft>
              <a:buSzPts val="1600"/>
              <a:buChar char="○"/>
            </a:pPr>
            <a:r>
              <a:rPr lang="en" sz="1600"/>
              <a:t>AdviceAnimals</a:t>
            </a:r>
            <a:endParaRPr sz="1600"/>
          </a:p>
          <a:p>
            <a:pPr indent="-330200" lvl="1" marL="914400" rtl="0" algn="l">
              <a:lnSpc>
                <a:spcPct val="150000"/>
              </a:lnSpc>
              <a:spcBef>
                <a:spcPts val="0"/>
              </a:spcBef>
              <a:spcAft>
                <a:spcPts val="0"/>
              </a:spcAft>
              <a:buSzPts val="1600"/>
              <a:buChar char="○"/>
            </a:pPr>
            <a:r>
              <a:rPr lang="en" sz="1600"/>
              <a:t>t</a:t>
            </a:r>
            <a:r>
              <a:rPr lang="en" sz="1600"/>
              <a:t>odayilearned</a:t>
            </a:r>
            <a:endParaRPr sz="1600"/>
          </a:p>
          <a:p>
            <a:pPr indent="-330200" lvl="1" marL="914400" rtl="0" algn="l">
              <a:lnSpc>
                <a:spcPct val="150000"/>
              </a:lnSpc>
              <a:spcBef>
                <a:spcPts val="0"/>
              </a:spcBef>
              <a:spcAft>
                <a:spcPts val="0"/>
              </a:spcAft>
              <a:buSzPts val="1600"/>
              <a:buChar char="○"/>
            </a:pPr>
            <a:r>
              <a:rPr lang="en" sz="1600"/>
              <a:t>worldnews</a:t>
            </a:r>
            <a:endParaRPr sz="1600"/>
          </a:p>
        </p:txBody>
      </p:sp>
      <p:pic>
        <p:nvPicPr>
          <p:cNvPr id="82" name="Google Shape;82;p16"/>
          <p:cNvPicPr preferRelativeResize="0"/>
          <p:nvPr/>
        </p:nvPicPr>
        <p:blipFill rotWithShape="1">
          <a:blip r:embed="rId3">
            <a:alphaModFix/>
          </a:blip>
          <a:srcRect b="19887" l="21235" r="22286" t="26736"/>
          <a:stretch/>
        </p:blipFill>
        <p:spPr>
          <a:xfrm>
            <a:off x="7895938" y="-12"/>
            <a:ext cx="1248075" cy="110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r/PopularTopics</a:t>
            </a:r>
            <a:endParaRPr/>
          </a:p>
        </p:txBody>
      </p:sp>
      <p:sp>
        <p:nvSpPr>
          <p:cNvPr id="88" name="Google Shape;88;p17"/>
          <p:cNvSpPr txBox="1"/>
          <p:nvPr>
            <p:ph idx="1" type="body"/>
          </p:nvPr>
        </p:nvSpPr>
        <p:spPr>
          <a:xfrm>
            <a:off x="311700" y="1152475"/>
            <a:ext cx="28878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Users in top subreddits seem to be talking a lot about life, love, and money</a:t>
            </a:r>
            <a:endParaRPr/>
          </a:p>
        </p:txBody>
      </p:sp>
      <p:pic>
        <p:nvPicPr>
          <p:cNvPr id="89" name="Google Shape;89;p17"/>
          <p:cNvPicPr preferRelativeResize="0"/>
          <p:nvPr/>
        </p:nvPicPr>
        <p:blipFill>
          <a:blip r:embed="rId3">
            <a:alphaModFix/>
          </a:blip>
          <a:stretch>
            <a:fillRect/>
          </a:stretch>
        </p:blipFill>
        <p:spPr>
          <a:xfrm>
            <a:off x="3448050" y="1017713"/>
            <a:ext cx="5695950" cy="4124325"/>
          </a:xfrm>
          <a:prstGeom prst="rect">
            <a:avLst/>
          </a:prstGeom>
          <a:noFill/>
          <a:ln>
            <a:noFill/>
          </a:ln>
        </p:spPr>
      </p:pic>
      <p:pic>
        <p:nvPicPr>
          <p:cNvPr id="90" name="Google Shape;90;p17"/>
          <p:cNvPicPr preferRelativeResize="0"/>
          <p:nvPr/>
        </p:nvPicPr>
        <p:blipFill rotWithShape="1">
          <a:blip r:embed="rId4">
            <a:alphaModFix/>
          </a:blip>
          <a:srcRect b="19887" l="21235" r="22286" t="26736"/>
          <a:stretch/>
        </p:blipFill>
        <p:spPr>
          <a:xfrm>
            <a:off x="7895938" y="-12"/>
            <a:ext cx="1248075" cy="110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r/TopUpvotedTopcis</a:t>
            </a:r>
            <a:endParaRPr/>
          </a:p>
        </p:txBody>
      </p:sp>
      <p:sp>
        <p:nvSpPr>
          <p:cNvPr id="96" name="Google Shape;96;p18"/>
          <p:cNvSpPr txBox="1"/>
          <p:nvPr>
            <p:ph idx="1" type="body"/>
          </p:nvPr>
        </p:nvSpPr>
        <p:spPr>
          <a:xfrm>
            <a:off x="311700" y="1152475"/>
            <a:ext cx="35883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Again love, life, and money do appear in the most upvoted comments but not on top of the list, because people are not necessarily content about their lives, money, love and relationships.</a:t>
            </a:r>
            <a:endParaRPr/>
          </a:p>
        </p:txBody>
      </p:sp>
      <p:pic>
        <p:nvPicPr>
          <p:cNvPr id="97" name="Google Shape;97;p18"/>
          <p:cNvPicPr preferRelativeResize="0"/>
          <p:nvPr/>
        </p:nvPicPr>
        <p:blipFill>
          <a:blip r:embed="rId3">
            <a:alphaModFix/>
          </a:blip>
          <a:stretch>
            <a:fillRect/>
          </a:stretch>
        </p:blipFill>
        <p:spPr>
          <a:xfrm>
            <a:off x="4390850" y="1322525"/>
            <a:ext cx="4753145" cy="3820975"/>
          </a:xfrm>
          <a:prstGeom prst="rect">
            <a:avLst/>
          </a:prstGeom>
          <a:noFill/>
          <a:ln>
            <a:noFill/>
          </a:ln>
        </p:spPr>
      </p:pic>
      <p:pic>
        <p:nvPicPr>
          <p:cNvPr id="98" name="Google Shape;98;p18"/>
          <p:cNvPicPr preferRelativeResize="0"/>
          <p:nvPr/>
        </p:nvPicPr>
        <p:blipFill rotWithShape="1">
          <a:blip r:embed="rId4">
            <a:alphaModFix/>
          </a:blip>
          <a:srcRect b="19887" l="21235" r="22286" t="26736"/>
          <a:stretch/>
        </p:blipFill>
        <p:spPr>
          <a:xfrm>
            <a:off x="7895938" y="-12"/>
            <a:ext cx="1248075" cy="1103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rTopUsers</a:t>
            </a:r>
            <a:endParaRPr/>
          </a:p>
        </p:txBody>
      </p:sp>
      <p:pic>
        <p:nvPicPr>
          <p:cNvPr id="104" name="Google Shape;104;p19"/>
          <p:cNvPicPr preferRelativeResize="0"/>
          <p:nvPr/>
        </p:nvPicPr>
        <p:blipFill rotWithShape="1">
          <a:blip r:embed="rId3">
            <a:alphaModFix/>
          </a:blip>
          <a:srcRect b="19887" l="21235" r="22286" t="26736"/>
          <a:stretch/>
        </p:blipFill>
        <p:spPr>
          <a:xfrm>
            <a:off x="7895938" y="-12"/>
            <a:ext cx="1248075" cy="1103200"/>
          </a:xfrm>
          <a:prstGeom prst="rect">
            <a:avLst/>
          </a:prstGeom>
          <a:noFill/>
          <a:ln>
            <a:noFill/>
          </a:ln>
        </p:spPr>
      </p:pic>
      <p:pic>
        <p:nvPicPr>
          <p:cNvPr id="105" name="Google Shape;105;p19"/>
          <p:cNvPicPr preferRelativeResize="0"/>
          <p:nvPr/>
        </p:nvPicPr>
        <p:blipFill>
          <a:blip r:embed="rId4">
            <a:alphaModFix/>
          </a:blip>
          <a:stretch>
            <a:fillRect/>
          </a:stretch>
        </p:blipFill>
        <p:spPr>
          <a:xfrm>
            <a:off x="831538" y="965500"/>
            <a:ext cx="7480928" cy="4178000"/>
          </a:xfrm>
          <a:prstGeom prst="rect">
            <a:avLst/>
          </a:prstGeom>
          <a:noFill/>
          <a:ln>
            <a:noFill/>
          </a:ln>
        </p:spPr>
      </p:pic>
      <p:sp>
        <p:nvSpPr>
          <p:cNvPr id="106" name="Google Shape;106;p19"/>
          <p:cNvSpPr/>
          <p:nvPr/>
        </p:nvSpPr>
        <p:spPr>
          <a:xfrm>
            <a:off x="2185375" y="4684700"/>
            <a:ext cx="543300" cy="4587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2825050" y="4684700"/>
            <a:ext cx="543300" cy="4587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4848525" y="4606375"/>
            <a:ext cx="543300" cy="4587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5527350" y="4684700"/>
            <a:ext cx="543300" cy="4587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6206175" y="4606375"/>
            <a:ext cx="543300" cy="458700"/>
          </a:xfrm>
          <a:prstGeom prst="ellipse">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r/TopUsers</a:t>
            </a:r>
            <a:endParaRPr/>
          </a:p>
        </p:txBody>
      </p:sp>
      <p:sp>
        <p:nvSpPr>
          <p:cNvPr id="116" name="Google Shape;11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It appears that a lot of the top users are not humans, they are actually bots!</a:t>
            </a:r>
            <a:endParaRPr/>
          </a:p>
          <a:p>
            <a:pPr indent="-342900" lvl="0" marL="457200" rtl="0" algn="l">
              <a:lnSpc>
                <a:spcPct val="150000"/>
              </a:lnSpc>
              <a:spcBef>
                <a:spcPts val="0"/>
              </a:spcBef>
              <a:spcAft>
                <a:spcPts val="0"/>
              </a:spcAft>
              <a:buSzPts val="1800"/>
              <a:buChar char="●"/>
            </a:pPr>
            <a:r>
              <a:rPr lang="en"/>
              <a:t>This is a problem when trying to track most active users in a certain subreddit, because the dataset doesn’t state which user is actually a bot.</a:t>
            </a:r>
            <a:endParaRPr/>
          </a:p>
          <a:p>
            <a:pPr indent="-342900" lvl="0" marL="457200" rtl="0" algn="l">
              <a:lnSpc>
                <a:spcPct val="150000"/>
              </a:lnSpc>
              <a:spcBef>
                <a:spcPts val="0"/>
              </a:spcBef>
              <a:spcAft>
                <a:spcPts val="0"/>
              </a:spcAft>
              <a:buSzPts val="1800"/>
              <a:buChar char="●"/>
            </a:pPr>
            <a:r>
              <a:rPr lang="en"/>
              <a:t>Inferring a bot from the username is also not a solution since a human user can have a username containing the word “bot”.</a:t>
            </a:r>
            <a:endParaRPr/>
          </a:p>
        </p:txBody>
      </p:sp>
      <p:pic>
        <p:nvPicPr>
          <p:cNvPr id="117" name="Google Shape;117;p20"/>
          <p:cNvPicPr preferRelativeResize="0"/>
          <p:nvPr/>
        </p:nvPicPr>
        <p:blipFill rotWithShape="1">
          <a:blip r:embed="rId3">
            <a:alphaModFix/>
          </a:blip>
          <a:srcRect b="19887" l="21235" r="22286" t="26736"/>
          <a:stretch/>
        </p:blipFill>
        <p:spPr>
          <a:xfrm>
            <a:off x="7895938" y="-12"/>
            <a:ext cx="1248075" cy="110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r/MaximizePostReach</a:t>
            </a:r>
            <a:endParaRPr/>
          </a:p>
        </p:txBody>
      </p:sp>
      <p:pic>
        <p:nvPicPr>
          <p:cNvPr id="123" name="Google Shape;123;p21"/>
          <p:cNvPicPr preferRelativeResize="0"/>
          <p:nvPr/>
        </p:nvPicPr>
        <p:blipFill>
          <a:blip r:embed="rId3">
            <a:alphaModFix/>
          </a:blip>
          <a:stretch>
            <a:fillRect/>
          </a:stretch>
        </p:blipFill>
        <p:spPr>
          <a:xfrm>
            <a:off x="120709" y="1017725"/>
            <a:ext cx="9023292" cy="4135675"/>
          </a:xfrm>
          <a:prstGeom prst="rect">
            <a:avLst/>
          </a:prstGeom>
          <a:noFill/>
          <a:ln>
            <a:noFill/>
          </a:ln>
        </p:spPr>
      </p:pic>
      <p:pic>
        <p:nvPicPr>
          <p:cNvPr id="124" name="Google Shape;124;p21"/>
          <p:cNvPicPr preferRelativeResize="0"/>
          <p:nvPr/>
        </p:nvPicPr>
        <p:blipFill rotWithShape="1">
          <a:blip r:embed="rId4">
            <a:alphaModFix/>
          </a:blip>
          <a:srcRect b="19887" l="21235" r="22286" t="26736"/>
          <a:stretch/>
        </p:blipFill>
        <p:spPr>
          <a:xfrm>
            <a:off x="7895938" y="-12"/>
            <a:ext cx="1248075" cy="110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