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B190-DE80-4AAF-96B3-7BD1D2B9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DED2-E26E-4EE0-927A-E18B9D2A7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9A0E-DAF1-4D80-B902-0943E834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2765-7737-4EFE-9814-36280846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FE986-E235-4529-BB2E-97ABA76C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F5FD-2C6E-4C81-AC1F-EF9CD0FD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3D5ED-7ACA-47C3-9F61-B082B97CD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940A-083C-455E-AEDE-858552A6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1D62F-A93D-495B-97F6-E946E6AE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62D4-C442-4643-9D97-5AA1E662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06491-C25E-461A-A7EC-F5EB6BB34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9A52A-81DD-49D2-8F88-B33C4BB07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BAA0-2517-4E9F-AE58-A3A238C0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1610-11BE-4DA1-9528-52FFCE16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3D4D-FF08-438A-844A-27CAC29F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2A85-D0F2-4661-B4E2-2082DD3F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8E35-CFFD-4EE5-9462-D01AFED3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962E-9507-4089-B823-71E21864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93DC-A229-474C-B4B3-332DED10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7EA2-F25B-40DD-8BF2-83762074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34AB-4A4D-44DE-9641-9282ADB8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06A49-A796-4501-80FB-5F77F68B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6B9E-60C4-4988-AB9C-E5D0A014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20035-56C7-4FE6-8620-27151E92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3D6C-03C4-484B-A6AC-C049B1D9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FAFF-A444-42AC-9CFA-ADB625DD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A42E-9E32-48E0-BA24-123F2E168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3377D-D419-4045-A899-E694DB0CF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4019-D3BF-44C8-A283-997E0B9A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D8679-4C0A-43B5-A7AB-0412C62E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CCB3C-AFAB-4F74-81A1-5D0DEFCE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0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DBFD-8C3B-4043-9830-C38E690C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0CCDF-64E9-4EE4-B328-4C0D0756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44A90-6E01-4DDC-9337-D8F01E87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A2362-1795-4EF1-AE39-293127F7F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A36E4-CDC6-4701-BD77-E7CC7BE27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45D8C-9425-48F8-B343-2EC49849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5F7EF-EF4F-4E63-BA51-8A5528B6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96819-DF5B-4795-A8B6-07A3B060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456F-6AC6-44ED-99DA-F0C85A41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14F28-D7F2-4F8B-AA46-FA50B04E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704B2-0ACA-4467-8D61-F8FDD18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9CF25-861D-412A-87F0-9694CEB3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E24C7-369F-419A-AFF1-DA1FA3F7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462A-AC9D-4FB8-AF90-B25CA006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83F95-E19A-4401-ABDE-14C42003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A08F-0180-4750-AA81-3DACAF23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7EFC-DEE4-4E20-9C20-72193F49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8C7D4-CBCD-4BD6-8333-E95BE467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101D-69EE-41B7-BC8E-0D75FEB5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C9C2-FA59-4B68-AA97-B0F4F851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F616-3C08-4BAC-B4D4-8E06743E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E051-09AC-47F7-8F27-CF37E3D6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B0132-DED8-4836-8F99-0204FAABD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56810-9D2A-4508-98DF-F905029CD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36BEA-669C-4343-8A63-890EA9DF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976C2-2973-41B7-BCDC-B6CACB6E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FCA5-4164-48F4-8447-D91E41E4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9FBD5-6CD4-4268-958F-5C9E20AB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E63D4-EAD1-4CF8-A319-EE493DD7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043E7-C364-4D8B-97D3-44304B555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6C6E-78AE-4DB3-9F47-586EB59FC7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62CF-9206-4A9B-967E-7920E646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1332-A47D-4916-ADC6-3ED9256F3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6F90-9415-47DD-B4C7-CCD9F0B1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A49A-90E1-4972-81C4-1068EA6E1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Explanatory Analysis</a:t>
            </a:r>
          </a:p>
        </p:txBody>
      </p:sp>
    </p:spTree>
    <p:extLst>
      <p:ext uri="{BB962C8B-B14F-4D97-AF65-F5344CB8AC3E}">
        <p14:creationId xmlns:p14="http://schemas.microsoft.com/office/powerpoint/2010/main" val="230608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DA0C-0EFF-4BFF-B144-2BFC1FC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response and covariates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00809D9-158F-49D6-AD3A-69596454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30795"/>
            <a:ext cx="9906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5065-19D7-4BD3-9CBB-FB9A94AF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E073-6B91-4B29-B8B7-973D034ED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1532" cy="1461585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decided to discard the Intensive Care Admission since it presents 64 NA values. We are not able to compute the previous values for this variable.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B4F697-FE41-45A2-ADE1-AE1DFDAD7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00" y="3135241"/>
            <a:ext cx="5639042" cy="32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3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7934-5ADC-42D8-81BA-73DBC01E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of other useful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4037-7C7A-492D-9A79-00A06252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Also in this analysis we added the color of the region as a new covariant.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36 missing values that were dealt with by putting white as color.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BC71-258D-4CE2-BBC1-64CFE91A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correlation between some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26CE65-5FDB-4855-BB0A-47385C3E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1402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variables shows high correlation among them. This will affect the models by causing high VIF, collinearity or </a:t>
            </a:r>
            <a:r>
              <a:rPr lang="en-US" dirty="0" err="1"/>
              <a:t>concurvity</a:t>
            </a:r>
            <a:r>
              <a:rPr lang="en-US" dirty="0"/>
              <a:t>.</a:t>
            </a:r>
          </a:p>
          <a:p>
            <a:r>
              <a:rPr lang="en-US" dirty="0"/>
              <a:t>As an example, the patients hospitalized and total patients hospitalized are highly correlated (0.97) as shown in the following scatter plots.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32057-BEF7-4D53-AE12-A27ECD68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80" y="2768746"/>
            <a:ext cx="4017846" cy="3216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670C0-57EA-4B13-A045-0FDAE880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80" y="2765011"/>
            <a:ext cx="3903546" cy="31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2C9D-C553-48BB-8C85-4A4B6D2F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91DE-D015-4BD4-836D-BAEC8B11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 is always a value between -1 and +1;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further an r value is from zero, the stronger the relationship between the two variables.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sign of r indicates the nature of the relationship (positive or negative)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can use another index which is the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coefficient of determination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it is given by r</a:t>
            </a:r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It can be interpreted as the percentage of variation of the y variable that can be attributed to the variation in X.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correlation means a larger portion of the variance that can be explained by the independent variables.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2E468B-C48E-418C-A14F-A17E0CF1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2" y="2724149"/>
            <a:ext cx="15513409" cy="6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6C30DC-7D80-4730-9A81-2102E0094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36786"/>
              </p:ext>
            </p:extLst>
          </p:nvPr>
        </p:nvGraphicFramePr>
        <p:xfrm>
          <a:off x="1099931" y="659757"/>
          <a:ext cx="9074216" cy="5649725"/>
        </p:xfrm>
        <a:graphic>
          <a:graphicData uri="http://schemas.openxmlformats.org/drawingml/2006/table">
            <a:tbl>
              <a:tblPr/>
              <a:tblGrid>
                <a:gridCol w="2637853">
                  <a:extLst>
                    <a:ext uri="{9D8B030D-6E8A-4147-A177-3AD203B41FA5}">
                      <a16:colId xmlns:a16="http://schemas.microsoft.com/office/drawing/2014/main" val="1625125232"/>
                    </a:ext>
                  </a:extLst>
                </a:gridCol>
                <a:gridCol w="2592632">
                  <a:extLst>
                    <a:ext uri="{9D8B030D-6E8A-4147-A177-3AD203B41FA5}">
                      <a16:colId xmlns:a16="http://schemas.microsoft.com/office/drawing/2014/main" val="2263500398"/>
                    </a:ext>
                  </a:extLst>
                </a:gridCol>
                <a:gridCol w="3843731">
                  <a:extLst>
                    <a:ext uri="{9D8B030D-6E8A-4147-A177-3AD203B41FA5}">
                      <a16:colId xmlns:a16="http://schemas.microsoft.com/office/drawing/2014/main" val="1317212973"/>
                    </a:ext>
                  </a:extLst>
                </a:gridCol>
              </a:tblGrid>
              <a:tr h="9545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Pearson (r)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Coefficient of determination (r</a:t>
                      </a:r>
                      <a:r>
                        <a:rPr lang="en-US" sz="1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122015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total_patients_hospitalized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0.9707677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0.94239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7676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patients_hospitalized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0.96577</a:t>
                      </a:r>
                      <a:endParaRPr lang="en-US" dirty="0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0.9327117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813565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positive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0.953907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0.9099386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523179"/>
                  </a:ext>
                </a:extLst>
              </a:tr>
              <a:tr h="4000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home_confinement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0.9523266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0.9069259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491242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total_people_tested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0.8186488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0.6701859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67164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new_positive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0.7729051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0.5973823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5978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tests_performed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0.7650006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0.5852259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688557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total_cases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0.7399959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0.5475939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24151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death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0.5905949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0.3488023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747818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recovered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0.5032216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0.253232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825773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- 0.3757692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0.1412025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511995"/>
                  </a:ext>
                </a:extLst>
              </a:tr>
              <a:tr h="3904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positive_variation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0.09574245</a:t>
                      </a:r>
                      <a:endParaRPr lang="en-US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0.009166617</a:t>
                      </a:r>
                      <a:endParaRPr lang="en-US" dirty="0">
                        <a:effectLst/>
                      </a:endParaRPr>
                    </a:p>
                  </a:txBody>
                  <a:tcPr marL="27356" marR="27356" marT="27356" marB="27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05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98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B184168-F412-4A67-A63D-80C400BE2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2" y="370390"/>
            <a:ext cx="10737029" cy="5933895"/>
          </a:xfrm>
        </p:spPr>
      </p:pic>
    </p:spTree>
    <p:extLst>
      <p:ext uri="{BB962C8B-B14F-4D97-AF65-F5344CB8AC3E}">
        <p14:creationId xmlns:p14="http://schemas.microsoft.com/office/powerpoint/2010/main" val="157747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0B9B-191E-4968-B8EB-191A153E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variables and best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8E01-AB84-4DCC-91FA-B04BC241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the Pearson coefficients, we decided to only model the independent variables to test their effect on prediction.</a:t>
            </a:r>
          </a:p>
          <a:p>
            <a:r>
              <a:rPr lang="en-US" dirty="0"/>
              <a:t>Independent variables are those who were not a linear combination of any other variables. This will allow us to decrease collinearity and hence obtain better fits.</a:t>
            </a:r>
          </a:p>
          <a:p>
            <a:r>
              <a:rPr lang="en-US" dirty="0"/>
              <a:t>These independent variables are:</a:t>
            </a:r>
          </a:p>
          <a:p>
            <a:pPr lvl="1"/>
            <a:r>
              <a:rPr lang="en-US" dirty="0" err="1"/>
              <a:t>total_patients_hospitalized</a:t>
            </a:r>
            <a:endParaRPr lang="en-US" dirty="0"/>
          </a:p>
          <a:p>
            <a:pPr lvl="1"/>
            <a:r>
              <a:rPr lang="en-US" dirty="0" err="1"/>
              <a:t>total_test_performed</a:t>
            </a:r>
            <a:endParaRPr lang="en-US" dirty="0"/>
          </a:p>
          <a:p>
            <a:pPr lvl="1"/>
            <a:r>
              <a:rPr lang="en-US" dirty="0" err="1"/>
              <a:t>new_positives</a:t>
            </a:r>
            <a:endParaRPr lang="en-US" dirty="0"/>
          </a:p>
          <a:p>
            <a:pPr lvl="1"/>
            <a:r>
              <a:rPr lang="en-US" dirty="0"/>
              <a:t>color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8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Explanatory Analysis</vt:lpstr>
      <vt:lpstr>Scatter plot of response and covariates</vt:lpstr>
      <vt:lpstr>Missing values</vt:lpstr>
      <vt:lpstr>Inclusion of other useful covariates</vt:lpstr>
      <vt:lpstr>High correlation between some variables</vt:lpstr>
      <vt:lpstr>Pearson correlation coefficients</vt:lpstr>
      <vt:lpstr>PowerPoint Presentation</vt:lpstr>
      <vt:lpstr>PowerPoint Presentation</vt:lpstr>
      <vt:lpstr>Correlation between variables and best 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Explanatory Analysis</dc:title>
  <dc:creator>f moustafa</dc:creator>
  <cp:lastModifiedBy>f moustafa</cp:lastModifiedBy>
  <cp:revision>4</cp:revision>
  <dcterms:created xsi:type="dcterms:W3CDTF">2022-01-24T08:55:33Z</dcterms:created>
  <dcterms:modified xsi:type="dcterms:W3CDTF">2022-01-24T09:54:12Z</dcterms:modified>
</cp:coreProperties>
</file>