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6" r:id="rId7"/>
    <p:sldId id="261" r:id="rId8"/>
    <p:sldId id="262" r:id="rId9"/>
    <p:sldId id="263" r:id="rId10"/>
    <p:sldId id="277" r:id="rId11"/>
    <p:sldId id="278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3" r:id="rId21"/>
    <p:sldId id="274" r:id="rId22"/>
    <p:sldId id="275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13" autoAdjust="0"/>
    <p:restoredTop sz="94660"/>
  </p:normalViewPr>
  <p:slideViewPr>
    <p:cSldViewPr snapToGrid="0">
      <p:cViewPr varScale="1">
        <p:scale>
          <a:sx n="62" d="100"/>
          <a:sy n="62" d="100"/>
        </p:scale>
        <p:origin x="77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E8946-1711-4E3F-A5C3-24B682185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BFE31-783B-4AF1-AAC9-51B9DFFF5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00453-D2E4-4D02-A866-8D13BC493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86F3-4B2C-4465-A5E5-DA306F769081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3D059-10D4-466D-A7A3-ABEC945B4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458D8-2257-4FBA-88C0-01C5A08C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644C-186F-446E-97F1-5D3FC0FA3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8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7132E-0049-49F1-B72D-6ABBE6BA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8E259-49FD-4541-9622-156B12A61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CD6BD-58F5-41D8-BA13-D1981BB2D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86F3-4B2C-4465-A5E5-DA306F769081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31DC3-642D-405B-9A63-4B4DFFF44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F9397-6F13-4FBC-A0F6-FE7E0A957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644C-186F-446E-97F1-5D3FC0FA3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87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99F70-3777-464B-882E-0097DF1A5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F7B67-DD0B-4C78-844F-C0C0AD720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4D1C1-2BC9-40F8-9E5C-D1148BA10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86F3-4B2C-4465-A5E5-DA306F769081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16230-D9BE-4D4F-B959-9A52FF90E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07056-6BB3-4070-A721-47FBC395E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644C-186F-446E-97F1-5D3FC0FA3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5D5A3-0914-4BDB-A0A6-5D6F2892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63075-EDDE-4655-A746-904FC7E9C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C9C79-9DBB-4018-A2CB-D1D42A6CC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86F3-4B2C-4465-A5E5-DA306F769081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8D9B0-4241-4CF4-94FF-1E84E8959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AE90C-14D7-444F-8DA4-4F10B645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644C-186F-446E-97F1-5D3FC0FA3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2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8115F-8F55-41E0-82C8-31E285D72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295A2-1B55-4DD5-94F2-B046D458D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E0748-04F1-4BA6-910E-AE2F4E12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86F3-4B2C-4465-A5E5-DA306F769081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25BCA-F44B-45F5-8EDC-149412DF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96F74-A2D4-4ED3-92AD-F28E491D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644C-186F-446E-97F1-5D3FC0FA3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0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BAF73-A7E9-44BF-86AD-32D6AF48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BD78C-D053-467D-AB2A-BEC22346B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D7850-85F6-4C8F-A2FB-344440761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2F793-A694-4A76-BE3F-AF049781D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86F3-4B2C-4465-A5E5-DA306F769081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67CA1-7C90-4D22-A87C-4A0BD998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7A01E-968A-4E5D-A5A2-C6A39BE4E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644C-186F-446E-97F1-5D3FC0FA3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2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41895-F9D8-4C5F-A0FA-944C4676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23676-BF93-4B63-8E7A-83E4D896B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70F84-1B72-4812-AD3C-474198732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65C0D-CC6D-423F-B0CB-DD21C8834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70ACA2-0A10-4F3D-BDCF-5322FBE96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237E8-ECDD-408F-BD8C-7A2E99186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86F3-4B2C-4465-A5E5-DA306F769081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41C22-4E76-456E-89F2-98346189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344A9D-2BF6-4709-B8FC-532FFC5C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644C-186F-446E-97F1-5D3FC0FA3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3D4D-D2F7-4C87-BC9D-307239DFF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86D2F8-9659-44CE-8EB0-D0262461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86F3-4B2C-4465-A5E5-DA306F769081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EB6C3-2ED5-4B95-BE8C-9DCB231E2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0C656-D2DD-4F3E-84C2-C7C461A0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644C-186F-446E-97F1-5D3FC0FA3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2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51575C-4EBE-442C-9143-6DAB73EC8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86F3-4B2C-4465-A5E5-DA306F769081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F221C5-CBE7-41B4-82EC-3259A5A2E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47E7F-BCE9-4F60-AAA9-BE8F71DB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644C-186F-446E-97F1-5D3FC0FA3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9A94-748D-4CA3-A73C-4E25CF132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D5A7B-C0FB-4FB8-B1EB-D65541C46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9B96D-E818-411C-AC6E-FE337AAE6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B47C8-D42C-4EF0-A505-7B78B3BA7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86F3-4B2C-4465-A5E5-DA306F769081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9D9EC-ADE2-4FC2-9EC5-6D879CC7E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D3567-402D-4E22-BD71-FD9AB786D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644C-186F-446E-97F1-5D3FC0FA3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7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50B56-BBA8-431F-A783-B3F6EFA6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01BB04-0F10-4727-A09A-E41BDA4A6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D6240-0170-496D-8599-3057460FF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45087-0157-45A3-9804-1E0913A2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86F3-4B2C-4465-A5E5-DA306F769081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760F9-E221-40B2-9562-934A27006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02E8F-1089-4040-9C52-479E734E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644C-186F-446E-97F1-5D3FC0FA3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6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B78829-9F66-42CF-81E4-130B99B2C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F6B5B-ABDF-4CA3-A416-AE1379538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C68C4-EC88-451D-AD2F-278DD287B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486F3-4B2C-4465-A5E5-DA306F769081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D4DF9-C998-4A15-97BA-477569C735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365C1-2F19-4148-A681-9D7057D8B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7644C-186F-446E-97F1-5D3FC0FA3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7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F87D-3115-4EC9-80EB-0D35C72D17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Generalized Additive Model</a:t>
            </a:r>
          </a:p>
        </p:txBody>
      </p:sp>
    </p:spTree>
    <p:extLst>
      <p:ext uri="{BB962C8B-B14F-4D97-AF65-F5344CB8AC3E}">
        <p14:creationId xmlns:p14="http://schemas.microsoft.com/office/powerpoint/2010/main" val="228997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BC287-C324-48C9-AD97-1ECFF23F6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223"/>
            <a:ext cx="10515600" cy="2014091"/>
          </a:xfrm>
        </p:spPr>
        <p:txBody>
          <a:bodyPr>
            <a:normAutofit/>
          </a:bodyPr>
          <a:lstStyle/>
          <a:p>
            <a:r>
              <a:rPr lang="en-US" sz="3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these plots, we can conclude that the following variables should be smoothed: </a:t>
            </a:r>
            <a:r>
              <a:rPr lang="en-US" sz="3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total_patients_hospitalized</a:t>
            </a:r>
            <a:r>
              <a:rPr lang="en-US" sz="3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death. Also, it was confirmed with an </a:t>
            </a:r>
            <a:r>
              <a:rPr lang="en-US" sz="3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edf</a:t>
            </a:r>
            <a:r>
              <a:rPr lang="en-US" sz="3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NOT equal to 1 </a:t>
            </a:r>
            <a:b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F30993-51AB-407E-8A1D-284F7F491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67" y="1677879"/>
            <a:ext cx="5344826" cy="43716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F6B017-5AB3-432D-879B-2D882D5DC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734" y="1677880"/>
            <a:ext cx="5344826" cy="416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37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7D80-50AD-40CD-B777-9DD78206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Whereas these variables are not significant: positive and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total_cases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788F7D-DEEF-440B-AFD6-D48C47D4E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546" y="1344968"/>
            <a:ext cx="5226230" cy="41844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ECFAEF-39BF-4475-BB33-5FB5E897A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16" y="1344966"/>
            <a:ext cx="5226230" cy="418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55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CD0D2-06D5-4B31-AABB-9419DC4ED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71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Model 1- Residual Plots</a:t>
            </a:r>
          </a:p>
        </p:txBody>
      </p:sp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49FB1F31-4ED0-4ED6-8B8A-ACE658262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3092" y="1178819"/>
            <a:ext cx="8395409" cy="512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702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D6B8A-0238-405C-9562-5783B6A1D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1- output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48FC4-3142-4218-A5FE-1F63FE61E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794"/>
            <a:ext cx="10515600" cy="4783169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QQ plot shows that the deviance residuals and theoretical residuals do not coincide. </a:t>
            </a:r>
          </a:p>
          <a:p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However, we have an almost normal distribution for the residual histogram. </a:t>
            </a:r>
          </a:p>
          <a:p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Residuals vs linear predictor shows that there is somehow an evenly distribution around 0 </a:t>
            </a:r>
          </a:p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response over fitted value nearly form a straight line.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AIC=904.0313  R-sq.(adj) =  0.997  Deviance explained = 99.7%.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Root Mean Square Error(RMSE) of predicted values for patients in intensive care for 14 days compared to the actual values is 12.43594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the next models, we linearize some variables and remove the least significant ones.</a:t>
            </a:r>
          </a:p>
          <a:p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664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9813-26F1-4851-BA58-A2609FB1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2- Best model </a:t>
            </a:r>
            <a:br>
              <a:rPr lang="en-US" dirty="0"/>
            </a:br>
            <a:r>
              <a:rPr lang="en-US" sz="2800" dirty="0"/>
              <a:t>variables included: smooths of </a:t>
            </a:r>
            <a:r>
              <a:rPr lang="en-US" sz="2800" dirty="0" err="1"/>
              <a:t>total_patients_hospitalized</a:t>
            </a:r>
            <a:r>
              <a:rPr lang="en-US" sz="2800" dirty="0"/>
              <a:t> and death + linear terms of </a:t>
            </a:r>
            <a:r>
              <a:rPr lang="en-US" sz="2800" dirty="0" err="1"/>
              <a:t>total_people_tested</a:t>
            </a:r>
            <a:r>
              <a:rPr lang="en-US" sz="2800" dirty="0"/>
              <a:t> and </a:t>
            </a:r>
            <a:r>
              <a:rPr lang="en-US" sz="2800" dirty="0" err="1"/>
              <a:t>tests_performed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F390CF6-EC54-4A12-AAF5-07D6B5CC4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716" y="1516370"/>
            <a:ext cx="9338539" cy="433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09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EBBB-1CDC-4248-BE80-0FF04FE29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2 – Residual Plots</a:t>
            </a:r>
            <a:br>
              <a:rPr lang="en-US" dirty="0"/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does not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 any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enhancement than the previous model.</a:t>
            </a:r>
            <a:endParaRPr lang="en-US" dirty="0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C7240F40-E8A5-40E9-BB70-9ACC30A56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360" y="1573945"/>
            <a:ext cx="8239759" cy="461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96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6F0C8-A930-4736-8039-AEC25CB2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2- output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C3337-74AB-41A3-A687-8BF9A4292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Although, the residual plots does not show any enhancement from the full model; the AIC for this model is lower than that of the full model. Also, when this model was used for prediction, it showed a lower root mean square error.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AIC=894.4661 R-sq.(adj) =  0.997  Deviance explained = 99.7%.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Root Mean Square Error(RMSE) of predicted values for patients in intensive care for 14 days compared to the actual values is 9.85764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358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9813-26F1-4851-BA58-A2609FB1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3- including the 4 independent variables obtained using Pearson correlation coefficient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41ABEF-2D08-403C-B7B0-0E3B0DB2C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35" y="1334530"/>
            <a:ext cx="10307729" cy="50024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4DA288-E2E5-4600-8F84-6F86A33F2A28}"/>
              </a:ext>
            </a:extLst>
          </p:cNvPr>
          <p:cNvSpPr txBox="1"/>
          <p:nvPr/>
        </p:nvSpPr>
        <p:spPr>
          <a:xfrm>
            <a:off x="6028999" y="3835767"/>
            <a:ext cx="48449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can see that the variable </a:t>
            </a:r>
            <a:r>
              <a:rPr lang="en-US" dirty="0" err="1"/>
              <a:t>new_positive</a:t>
            </a:r>
            <a:r>
              <a:rPr lang="en-US" dirty="0"/>
              <a:t> does not need smoothing with </a:t>
            </a:r>
            <a:r>
              <a:rPr lang="en-US" dirty="0" err="1"/>
              <a:t>edf</a:t>
            </a:r>
            <a:r>
              <a:rPr lang="en-US" dirty="0"/>
              <a:t> =1</a:t>
            </a:r>
          </a:p>
          <a:p>
            <a:endParaRPr lang="en-US" dirty="0"/>
          </a:p>
          <a:p>
            <a:r>
              <a:rPr lang="en-US" dirty="0"/>
              <a:t>Color variable was not smoothed</a:t>
            </a:r>
          </a:p>
        </p:txBody>
      </p:sp>
    </p:spTree>
    <p:extLst>
      <p:ext uri="{BB962C8B-B14F-4D97-AF65-F5344CB8AC3E}">
        <p14:creationId xmlns:p14="http://schemas.microsoft.com/office/powerpoint/2010/main" val="1619622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EBBB-1CDC-4248-BE80-0FF04FE29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3 – Residual Plots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4B99F9-90D7-4B2D-BC35-345DD5C0C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8680"/>
            <a:ext cx="8492231" cy="515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1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6F0C8-A930-4736-8039-AEC25CB2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3- output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C3337-74AB-41A3-A687-8BF9A4292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overall residuals does not show any improvement from the previous 2 models.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AIC is better than the full model, but worse than the best model obtained without considering Pearson coefficients.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AIC=903.475  R-sq.(adj) =  0.995  Deviance explained = 99.6%.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Root Mean Square Error(RMSE) of predicted values for patients in intensive care for 14 days compared to the actual values is 3.4362299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can get a new model by removing some least significant variables which is in this case: color and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new_positive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1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E3C9D-6D2E-4D6C-AF02-5288304E1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61BE8-CFAB-4A88-8A6B-31C7D8F42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GAMs is the addition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smooth functions of covariates and linear effects. 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GAMs provides a tradeoff between the interpretability of linear models or generalized linear models and the flexibility of non parametric complex approaches like Neural networks or trees.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They can easily fit nonlinear functions to get predictions and obtain some inference about the model as well.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is fitted using smooth functions(made up from basis functions) or splines to accommodate for the nonlinearity in the relationship between variables.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057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9813-26F1-4851-BA58-A2609FB1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4- Best Model considering Pearson Coefficients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9B662A-C7F9-42E9-9F10-5EEFF8957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558128"/>
            <a:ext cx="8140987" cy="459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86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EBBB-1CDC-4248-BE80-0FF04FE29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4 – Residual Plots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5FE1F-4189-4B71-9B55-8B22BEA73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12" y="1690688"/>
            <a:ext cx="7680581" cy="433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98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6F0C8-A930-4736-8039-AEC25CB2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4- output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C3337-74AB-41A3-A687-8BF9A4292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109"/>
            <a:ext cx="10515600" cy="3962615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5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overall residuals show very little improvement</a:t>
            </a:r>
            <a:r>
              <a:rPr lang="en-US" sz="59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compared to the third model. However, the AIC decreases. 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5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AIC=899.7196 R-sq.(adj) =  0.995  Deviance explained = 99.6%. 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59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error of prediction decreases tremendously from all the previous models.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5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Root Mean Square Error(RMSE) of predicted values for patients in intensive care for 14 days compared to the actual values is 3.73646199</a:t>
            </a:r>
          </a:p>
        </p:txBody>
      </p:sp>
    </p:spTree>
    <p:extLst>
      <p:ext uri="{BB962C8B-B14F-4D97-AF65-F5344CB8AC3E}">
        <p14:creationId xmlns:p14="http://schemas.microsoft.com/office/powerpoint/2010/main" val="778898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30A84-6C68-4F6C-BEF6-52931EFCF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vs. predicted for the best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7FF567-C273-4695-B723-8B8A4FF09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639" y="1336249"/>
            <a:ext cx="9915804" cy="508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19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766D5-CDBB-441F-8428-78ACB86BE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model vs. overfitted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71977-C84B-4E1C-9634-10C0C1465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best model we obtained has shown very good predicting performance, with a low root mean square error.</a:t>
            </a:r>
          </a:p>
          <a:p>
            <a:r>
              <a:rPr lang="en-US" dirty="0"/>
              <a:t>Graphing the actual vs. the predicted results shows that maybe there is high variance in our model. This could be causing an overfitting of our data. Thus, we are obtaining a “good” model. </a:t>
            </a:r>
          </a:p>
          <a:p>
            <a:r>
              <a:rPr lang="en-US" dirty="0"/>
              <a:t>Since we are solving such a critical problem related to the pandemic, the main goal is not producing a good model but rather a reliable one.</a:t>
            </a:r>
          </a:p>
          <a:p>
            <a:r>
              <a:rPr lang="en-US" dirty="0"/>
              <a:t>We could apply the same models and approaches on maybe a larger dataset and using validation techniques, like cross validation to get more robust models.</a:t>
            </a:r>
          </a:p>
        </p:txBody>
      </p:sp>
    </p:spTree>
    <p:extLst>
      <p:ext uri="{BB962C8B-B14F-4D97-AF65-F5344CB8AC3E}">
        <p14:creationId xmlns:p14="http://schemas.microsoft.com/office/powerpoint/2010/main" val="80013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6F3DA-2EFB-4F6C-90BD-0487A7107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53765-AEF8-4EC8-8C62-B88EBB6CD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work with GAMs in R the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mgcv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library was used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model is fitted using the gam() function with the formula like that of LM or GLM.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owever; we introduce the s() smoothing function for the nonlinear covariate.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gams_model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&lt;- gam(response ~ s(nonlinear covariate 1)+ s(nonlinear covariate 2)+ linear covariate,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		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=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mydataset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family = E.F(link= “  "), )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Linear and non linear terms could be added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5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4AAA-726E-4B19-99B0-70E87ED1C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in GAMs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6BB17-383F-4F3C-BE49-88C3A2B82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could be changed by changing the value of k defined for the smooth as follows: s(x1, k= no# of splines).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k increases, the smooth fits the data more.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We can also change the smoothing parameter: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to balance between likelihood and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wiggliness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the curve; hence, optimizing the model fit.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Increasing the smoothing parameter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greatly will give us a linear effect.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12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F9C18-5E62-460D-87F7-D571DEF9B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interpret the GAMs results?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E4ED0-420C-4455-9BB4-18920B072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4412"/>
            <a:ext cx="10515600" cy="4392551"/>
          </a:xfrm>
        </p:spPr>
        <p:txBody>
          <a:bodyPr>
            <a:noAutofit/>
          </a:bodyPr>
          <a:lstStyle/>
          <a:p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ummary(model): we can determine which covariates are not statistically significant; thus removing them in the next fitted model.</a:t>
            </a:r>
          </a:p>
          <a:p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lot(model, 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residuals= TRUE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): to show residuals of smoothed functions vs. its covariate.</a:t>
            </a:r>
          </a:p>
          <a:p>
            <a:pPr marL="0" marR="0"/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c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oncurvity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():  is the similar term to co-linearity in GLMs. </a:t>
            </a:r>
          </a:p>
          <a:p>
            <a:pPr marL="457200" lvl="1"/>
            <a:r>
              <a:rPr lang="en-US" sz="2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It occurs when a predictor could be represented as a smooth of another predictor. </a:t>
            </a:r>
          </a:p>
          <a:p>
            <a:pPr marL="457200" lvl="1"/>
            <a:r>
              <a:rPr lang="en-US" sz="2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The value ranges from 0 causing no problem to 1 indicating an issue.</a:t>
            </a:r>
            <a:endParaRPr lang="en-US" sz="2800" dirty="0">
              <a:ea typeface="Times New Roman" panose="02020603050405020304" pitchFamily="18" charset="0"/>
            </a:endParaRPr>
          </a:p>
          <a:p>
            <a:pPr marL="457200" lvl="1"/>
            <a:r>
              <a:rPr lang="en-US" sz="2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Avoid putting multiple collinear variables in the same model.</a:t>
            </a:r>
            <a:endParaRPr lang="en-US" sz="2800" dirty="0">
              <a:effectLst/>
              <a:ea typeface="Times New Roman" panose="02020603050405020304" pitchFamily="18" charset="0"/>
            </a:endParaRPr>
          </a:p>
          <a:p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184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AFB6-2D55-4EAE-82C1-F4F7AAD1B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interpret the GAMs results?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CDD8E-A77F-4945-9421-CB8813E9C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gam.check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(model): to decide on which variables are already linear and does not need smoothing. </a:t>
            </a:r>
          </a:p>
          <a:p>
            <a:pPr lvl="1"/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This is indicated by the covariates with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edf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=1 (Estimated Degrees of Freedom). </a:t>
            </a:r>
          </a:p>
          <a:p>
            <a:pPr lvl="1"/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 higher the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edf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the higher the complexity of the smooth: the curve becomes wigglier.</a:t>
            </a:r>
          </a:p>
          <a:p>
            <a:pPr lvl="1"/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This function provides us with 4 plots as well: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qq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-plot, residual Vs. Linear predictor, histogram  of residuals and response Vs. fitted. </a:t>
            </a:r>
          </a:p>
          <a:p>
            <a:pPr lvl="1"/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Low values of p indicate that residuals are not randomly distributed, which means there is not enough basis function.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854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49AE-0668-4ECE-9132-50BA53190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61"/>
            <a:ext cx="10515600" cy="1325563"/>
          </a:xfrm>
        </p:spPr>
        <p:txBody>
          <a:bodyPr/>
          <a:lstStyle/>
          <a:p>
            <a:r>
              <a:rPr lang="en-US" dirty="0"/>
              <a:t>How to determine a good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33626-4B23-4186-ADCD-5BEB5D6FF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97"/>
            <a:ext cx="10515600" cy="5022866"/>
          </a:xfrm>
        </p:spPr>
        <p:txBody>
          <a:bodyPr>
            <a:normAutofit lnSpcReduction="10000"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qq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-plot: compare residuals of the model to a normal distribution. Residuals of a well fitted model would be almost a straight line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Residual vs. linear predictor: evenly distributed around zero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Histogram of residuals: if it is a symmetrical bell shape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Response vs. fitted values: formation of a straight line or clustering around one-to-one line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AIC (Akaike Information Criterion): estimate of prediction error, the lower the better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Plot of partial residuals shows the non-linearity/linearity of the smooths obtained. Also, shows the significance of smooth terms (a horizontal line can pass through the 95% confidence interval)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553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3909C-810E-49A0-B256-F354D2F8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DABF7-0F1B-4106-A4EC-A8E57B2C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741"/>
            <a:ext cx="10515600" cy="4351338"/>
          </a:xfrm>
        </p:spPr>
        <p:txBody>
          <a:bodyPr>
            <a:noAutofit/>
          </a:bodyPr>
          <a:lstStyle/>
          <a:p>
            <a:r>
              <a:rPr lang="en-US" dirty="0"/>
              <a:t>A model with all the variables was fitted first. The family used was: </a:t>
            </a:r>
            <a:r>
              <a:rPr lang="en-US" dirty="0" err="1"/>
              <a:t>poisson</a:t>
            </a:r>
            <a:r>
              <a:rPr lang="en-US" dirty="0"/>
              <a:t> with a “log” link.</a:t>
            </a:r>
          </a:p>
          <a:p>
            <a:r>
              <a:rPr lang="en-US" dirty="0"/>
              <a:t>To create the new models: </a:t>
            </a:r>
          </a:p>
          <a:p>
            <a:pPr lvl="1"/>
            <a:r>
              <a:rPr lang="en-US" sz="2800" dirty="0"/>
              <a:t>non significant variables were removed. </a:t>
            </a:r>
          </a:p>
          <a:p>
            <a:pPr lvl="1"/>
            <a:r>
              <a:rPr lang="en-US" sz="2800" dirty="0"/>
              <a:t>Variables with </a:t>
            </a:r>
            <a:r>
              <a:rPr lang="en-US" sz="2800" dirty="0" err="1"/>
              <a:t>edf</a:t>
            </a:r>
            <a:r>
              <a:rPr lang="en-US" sz="2800" dirty="0"/>
              <a:t>=1 were not smoothed.</a:t>
            </a:r>
          </a:p>
          <a:p>
            <a:r>
              <a:rPr lang="en-US" dirty="0"/>
              <a:t>To compare models:</a:t>
            </a:r>
          </a:p>
          <a:p>
            <a:pPr lvl="1"/>
            <a:r>
              <a:rPr lang="en-US" sz="2800" dirty="0"/>
              <a:t>AIC(Akaike Information Criterion)</a:t>
            </a:r>
          </a:p>
          <a:p>
            <a:pPr lvl="1"/>
            <a:r>
              <a:rPr lang="en-US" sz="2800" dirty="0"/>
              <a:t>R-squared adjusted</a:t>
            </a:r>
          </a:p>
          <a:p>
            <a:pPr lvl="1"/>
            <a:r>
              <a:rPr lang="en-US" sz="2800" dirty="0"/>
              <a:t>RMSE(Root Mean Square Error)</a:t>
            </a:r>
          </a:p>
          <a:p>
            <a:pPr lvl="1"/>
            <a:r>
              <a:rPr lang="en-US" sz="2800" dirty="0"/>
              <a:t>Residual plots</a:t>
            </a:r>
          </a:p>
        </p:txBody>
      </p:sp>
    </p:spTree>
    <p:extLst>
      <p:ext uri="{BB962C8B-B14F-4D97-AF65-F5344CB8AC3E}">
        <p14:creationId xmlns:p14="http://schemas.microsoft.com/office/powerpoint/2010/main" val="3815325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8A940-361E-4C43-AB34-24B3F4DEC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1 – All variables included</a:t>
            </a:r>
            <a:br>
              <a:rPr lang="en-US" dirty="0"/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4B9107C-C77D-4DBB-9FB7-15803834E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36784"/>
            <a:ext cx="9705975" cy="553402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DD0F718-A8AC-43A5-B7C2-793EFA44A79B}"/>
              </a:ext>
            </a:extLst>
          </p:cNvPr>
          <p:cNvSpPr/>
          <p:nvPr/>
        </p:nvSpPr>
        <p:spPr>
          <a:xfrm>
            <a:off x="648070" y="1109709"/>
            <a:ext cx="2610035" cy="17577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D5ABF6-06DB-4BF6-8E96-70B8E0655885}"/>
              </a:ext>
            </a:extLst>
          </p:cNvPr>
          <p:cNvSpPr/>
          <p:nvPr/>
        </p:nvSpPr>
        <p:spPr>
          <a:xfrm>
            <a:off x="8106515" y="1109709"/>
            <a:ext cx="2610035" cy="17577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30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1339</Words>
  <Application>Microsoft Office PowerPoint</Application>
  <PresentationFormat>Widescreen</PresentationFormat>
  <Paragraphs>88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Generalized Additive Model</vt:lpstr>
      <vt:lpstr>Introduction to GAMs</vt:lpstr>
      <vt:lpstr>GAMs in R</vt:lpstr>
      <vt:lpstr>Parameters in GAMs</vt:lpstr>
      <vt:lpstr>How to interpret the GAMs results?</vt:lpstr>
      <vt:lpstr>How to interpret the GAMs results?</vt:lpstr>
      <vt:lpstr>How to determine a good model?</vt:lpstr>
      <vt:lpstr>Procedure</vt:lpstr>
      <vt:lpstr>Model 1 – All variables included  </vt:lpstr>
      <vt:lpstr>From these plots, we can conclude that the following variables should be smoothed: total_patients_hospitalized and death. Also, it was confirmed with an edf NOT equal to 1  </vt:lpstr>
      <vt:lpstr>Whereas these variables are not significant: positive and total_cases</vt:lpstr>
      <vt:lpstr>Model 1- Residual Plots</vt:lpstr>
      <vt:lpstr>Model 1- output discussion</vt:lpstr>
      <vt:lpstr>Model 2- Best model  variables included: smooths of total_patients_hospitalized and death + linear terms of total_people_tested and tests_performed </vt:lpstr>
      <vt:lpstr>Model 2 – Residual Plots It does not show any enhancement than the previous model.</vt:lpstr>
      <vt:lpstr>Model 2- output discussion</vt:lpstr>
      <vt:lpstr>Model 3- including the 4 independent variables obtained using Pearson correlation coefficient </vt:lpstr>
      <vt:lpstr>Model 3 – Residual Plots</vt:lpstr>
      <vt:lpstr>Model 3- output discussion</vt:lpstr>
      <vt:lpstr>Model 4- Best Model considering Pearson Coefficients </vt:lpstr>
      <vt:lpstr>Model 4 – Residual Plots</vt:lpstr>
      <vt:lpstr>Model 4- output discussion</vt:lpstr>
      <vt:lpstr>Actual vs. predicted for the best model</vt:lpstr>
      <vt:lpstr>Best model vs. overfitted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Additive Model</dc:title>
  <dc:creator>f moustafa</dc:creator>
  <cp:lastModifiedBy>f moustafa</cp:lastModifiedBy>
  <cp:revision>12</cp:revision>
  <dcterms:created xsi:type="dcterms:W3CDTF">2022-01-22T14:13:38Z</dcterms:created>
  <dcterms:modified xsi:type="dcterms:W3CDTF">2022-01-24T09:44:53Z</dcterms:modified>
</cp:coreProperties>
</file>