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si" charset="1" panose="00000500000000000000"/>
      <p:regular r:id="rId17"/>
    </p:embeddedFont>
    <p:embeddedFont>
      <p:font typeface="Open Sans Bold"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https://www.linkedin.com/in/fatmanurazman/" TargetMode="External" Type="http://schemas.openxmlformats.org/officeDocument/2006/relationships/hyperlink"/><Relationship Id="rId7" Target="../media/image5.png" Type="http://schemas.openxmlformats.org/officeDocument/2006/relationships/image"/><Relationship Id="rId8" Target="https://github.com/Fatma-Nur-Azman"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https://www.linkedin.com/in/fatmanurazman/" TargetMode="External" Type="http://schemas.openxmlformats.org/officeDocument/2006/relationships/hyperlink"/><Relationship Id="rId6" Target="../media/image5.png" Type="http://schemas.openxmlformats.org/officeDocument/2006/relationships/image"/><Relationship Id="rId7" Target="https://github.com/Fatma-Nur-Azman" TargetMode="External" Type="http://schemas.openxmlformats.org/officeDocument/2006/relationships/hyperlink"/><Relationship Id="rId8" Target="../media/image10.png" Type="http://schemas.openxmlformats.org/officeDocument/2006/relationships/image"/><Relationship Id="rId9" Target="https://www.youtube.com/watch?v=qG7xQ4hZHmU&amp;t=20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64571" y="0"/>
            <a:ext cx="2119542" cy="10287000"/>
            <a:chOff x="0" y="0"/>
            <a:chExt cx="558233" cy="2709333"/>
          </a:xfrm>
        </p:grpSpPr>
        <p:sp>
          <p:nvSpPr>
            <p:cNvPr name="Freeform 3" id="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4" id="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51912" y="0"/>
            <a:ext cx="2119542" cy="10287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1071" y="0"/>
            <a:ext cx="1395642" cy="10287000"/>
            <a:chOff x="0" y="0"/>
            <a:chExt cx="367576" cy="2709333"/>
          </a:xfrm>
        </p:grpSpPr>
        <p:sp>
          <p:nvSpPr>
            <p:cNvPr name="Freeform 9" id="9"/>
            <p:cNvSpPr/>
            <p:nvPr/>
          </p:nvSpPr>
          <p:spPr>
            <a:xfrm flipH="false" flipV="false" rot="0">
              <a:off x="0" y="0"/>
              <a:ext cx="367576" cy="2709333"/>
            </a:xfrm>
            <a:custGeom>
              <a:avLst/>
              <a:gdLst/>
              <a:ahLst/>
              <a:cxnLst/>
              <a:rect r="r" b="b" t="t" l="l"/>
              <a:pathLst>
                <a:path h="2709333" w="367576">
                  <a:moveTo>
                    <a:pt x="0" y="0"/>
                  </a:moveTo>
                  <a:lnTo>
                    <a:pt x="367576" y="0"/>
                  </a:lnTo>
                  <a:lnTo>
                    <a:pt x="367576" y="2709333"/>
                  </a:lnTo>
                  <a:lnTo>
                    <a:pt x="0" y="2709333"/>
                  </a:lnTo>
                  <a:close/>
                </a:path>
              </a:pathLst>
            </a:custGeom>
            <a:solidFill>
              <a:srgbClr val="E9C7C6"/>
            </a:solidFill>
          </p:spPr>
        </p:sp>
        <p:sp>
          <p:nvSpPr>
            <p:cNvPr name="TextBox 10" id="10"/>
            <p:cNvSpPr txBox="true"/>
            <p:nvPr/>
          </p:nvSpPr>
          <p:spPr>
            <a:xfrm>
              <a:off x="0" y="-47625"/>
              <a:ext cx="367576" cy="275695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007677" y="0"/>
            <a:ext cx="7576742" cy="10287000"/>
          </a:xfrm>
          <a:custGeom>
            <a:avLst/>
            <a:gdLst/>
            <a:ahLst/>
            <a:cxnLst/>
            <a:rect r="r" b="b" t="t" l="l"/>
            <a:pathLst>
              <a:path h="10287000" w="7576742">
                <a:moveTo>
                  <a:pt x="0" y="0"/>
                </a:moveTo>
                <a:lnTo>
                  <a:pt x="7576743" y="0"/>
                </a:lnTo>
                <a:lnTo>
                  <a:pt x="7576743" y="10287000"/>
                </a:lnTo>
                <a:lnTo>
                  <a:pt x="0" y="10287000"/>
                </a:lnTo>
                <a:lnTo>
                  <a:pt x="0" y="0"/>
                </a:lnTo>
                <a:close/>
              </a:path>
            </a:pathLst>
          </a:custGeom>
          <a:blipFill>
            <a:blip r:embed="rId4"/>
            <a:stretch>
              <a:fillRect l="0" t="0" r="0" b="0"/>
            </a:stretch>
          </a:blipFill>
        </p:spPr>
      </p:sp>
      <p:sp>
        <p:nvSpPr>
          <p:cNvPr name="Freeform 14" id="14">
            <a:hlinkClick r:id="rId6" tooltip="https://www.linkedin.com/in/fatmanurazman/"/>
          </p:cNvPr>
          <p:cNvSpPr/>
          <p:nvPr/>
        </p:nvSpPr>
        <p:spPr>
          <a:xfrm flipH="false" flipV="false" rot="0">
            <a:off x="9584420" y="9563967"/>
            <a:ext cx="723033" cy="723033"/>
          </a:xfrm>
          <a:custGeom>
            <a:avLst/>
            <a:gdLst/>
            <a:ahLst/>
            <a:cxnLst/>
            <a:rect r="r" b="b" t="t" l="l"/>
            <a:pathLst>
              <a:path h="723033" w="723033">
                <a:moveTo>
                  <a:pt x="0" y="0"/>
                </a:moveTo>
                <a:lnTo>
                  <a:pt x="723033" y="0"/>
                </a:lnTo>
                <a:lnTo>
                  <a:pt x="723033" y="723033"/>
                </a:lnTo>
                <a:lnTo>
                  <a:pt x="0" y="723033"/>
                </a:lnTo>
                <a:lnTo>
                  <a:pt x="0" y="0"/>
                </a:lnTo>
                <a:close/>
              </a:path>
            </a:pathLst>
          </a:custGeom>
          <a:blipFill>
            <a:blip r:embed="rId5"/>
            <a:stretch>
              <a:fillRect l="0" t="0" r="0" b="0"/>
            </a:stretch>
          </a:blipFill>
        </p:spPr>
      </p:sp>
      <p:sp>
        <p:nvSpPr>
          <p:cNvPr name="Freeform 15" id="15">
            <a:hlinkClick r:id="rId8" tooltip="https://github.com/Fatma-Nur-Azman"/>
          </p:cNvPr>
          <p:cNvSpPr/>
          <p:nvPr/>
        </p:nvSpPr>
        <p:spPr>
          <a:xfrm flipH="false" flipV="false" rot="0">
            <a:off x="9584420" y="8779030"/>
            <a:ext cx="730666" cy="730666"/>
          </a:xfrm>
          <a:custGeom>
            <a:avLst/>
            <a:gdLst/>
            <a:ahLst/>
            <a:cxnLst/>
            <a:rect r="r" b="b" t="t" l="l"/>
            <a:pathLst>
              <a:path h="730666" w="730666">
                <a:moveTo>
                  <a:pt x="0" y="0"/>
                </a:moveTo>
                <a:lnTo>
                  <a:pt x="730666" y="0"/>
                </a:lnTo>
                <a:lnTo>
                  <a:pt x="730666" y="730666"/>
                </a:lnTo>
                <a:lnTo>
                  <a:pt x="0" y="730666"/>
                </a:lnTo>
                <a:lnTo>
                  <a:pt x="0" y="0"/>
                </a:lnTo>
                <a:close/>
              </a:path>
            </a:pathLst>
          </a:custGeom>
          <a:blipFill>
            <a:blip r:embed="rId7"/>
            <a:stretch>
              <a:fillRect l="0" t="0" r="0" b="0"/>
            </a:stretch>
          </a:blipFill>
        </p:spPr>
      </p:sp>
      <p:sp>
        <p:nvSpPr>
          <p:cNvPr name="TextBox 16" id="16"/>
          <p:cNvSpPr txBox="true"/>
          <p:nvPr/>
        </p:nvSpPr>
        <p:spPr>
          <a:xfrm rot="0">
            <a:off x="11625739" y="8582165"/>
            <a:ext cx="7299803" cy="562198"/>
          </a:xfrm>
          <a:prstGeom prst="rect">
            <a:avLst/>
          </a:prstGeom>
        </p:spPr>
        <p:txBody>
          <a:bodyPr anchor="t" rtlCol="false" tIns="0" lIns="0" bIns="0" rIns="0">
            <a:spAutoFit/>
          </a:bodyPr>
          <a:lstStyle/>
          <a:p>
            <a:pPr algn="ctr">
              <a:lnSpc>
                <a:spcPts val="4642"/>
              </a:lnSpc>
            </a:pPr>
            <a:r>
              <a:rPr lang="en-US" sz="3315">
                <a:solidFill>
                  <a:srgbClr val="545454"/>
                </a:solidFill>
                <a:latin typeface="Alatsi Bold"/>
              </a:rPr>
              <a:t>Data Analyst: Fatma Nur Azman</a:t>
            </a:r>
          </a:p>
        </p:txBody>
      </p:sp>
      <p:sp>
        <p:nvSpPr>
          <p:cNvPr name="TextBox 17" id="17"/>
          <p:cNvSpPr txBox="true"/>
          <p:nvPr/>
        </p:nvSpPr>
        <p:spPr>
          <a:xfrm rot="0">
            <a:off x="11488186" y="4356820"/>
            <a:ext cx="6287558" cy="2522404"/>
          </a:xfrm>
          <a:prstGeom prst="rect">
            <a:avLst/>
          </a:prstGeom>
        </p:spPr>
        <p:txBody>
          <a:bodyPr anchor="t" rtlCol="false" tIns="0" lIns="0" bIns="0" rIns="0">
            <a:spAutoFit/>
          </a:bodyPr>
          <a:lstStyle/>
          <a:p>
            <a:pPr algn="ctr">
              <a:lnSpc>
                <a:spcPts val="3998"/>
              </a:lnSpc>
            </a:pPr>
            <a:r>
              <a:rPr lang="en-US" sz="2856">
                <a:solidFill>
                  <a:srgbClr val="545454"/>
                </a:solidFill>
                <a:latin typeface="Alatsi Bold"/>
              </a:rPr>
              <a:t>To provide an overview of the sales data analysis for Global Superstore, highlighting the company's product sales, customer profiles, regional performance, and sales trends.</a:t>
            </a:r>
          </a:p>
        </p:txBody>
      </p:sp>
      <p:sp>
        <p:nvSpPr>
          <p:cNvPr name="TextBox 18" id="18"/>
          <p:cNvSpPr txBox="true"/>
          <p:nvPr/>
        </p:nvSpPr>
        <p:spPr>
          <a:xfrm rot="0">
            <a:off x="10982064" y="3135766"/>
            <a:ext cx="7299803" cy="562198"/>
          </a:xfrm>
          <a:prstGeom prst="rect">
            <a:avLst/>
          </a:prstGeom>
        </p:spPr>
        <p:txBody>
          <a:bodyPr anchor="t" rtlCol="false" tIns="0" lIns="0" bIns="0" rIns="0">
            <a:spAutoFit/>
          </a:bodyPr>
          <a:lstStyle/>
          <a:p>
            <a:pPr algn="ctr">
              <a:lnSpc>
                <a:spcPts val="4642"/>
              </a:lnSpc>
            </a:pPr>
            <a:r>
              <a:rPr lang="en-US" sz="3315">
                <a:solidFill>
                  <a:srgbClr val="545454"/>
                </a:solidFill>
                <a:latin typeface="Alatsi Bold"/>
              </a:rPr>
              <a:t>Data Set Story &amp; Purpose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52440" y="866775"/>
            <a:ext cx="16230600" cy="1450976"/>
          </a:xfrm>
          <a:prstGeom prst="rect">
            <a:avLst/>
          </a:prstGeom>
        </p:spPr>
        <p:txBody>
          <a:bodyPr anchor="t" rtlCol="false" tIns="0" lIns="0" bIns="0" rIns="0">
            <a:spAutoFit/>
          </a:bodyPr>
          <a:lstStyle/>
          <a:p>
            <a:pPr algn="ctr">
              <a:lnSpc>
                <a:spcPts val="11899"/>
              </a:lnSpc>
            </a:pPr>
            <a:r>
              <a:rPr lang="en-US" sz="8499">
                <a:solidFill>
                  <a:srgbClr val="5A6064"/>
                </a:solidFill>
                <a:latin typeface="Alatsi Bold"/>
              </a:rPr>
              <a:t>SUMMARY OF FINDINGS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grpSp>
        <p:nvGrpSpPr>
          <p:cNvPr name="Group 4" id="4"/>
          <p:cNvGrpSpPr/>
          <p:nvPr/>
        </p:nvGrpSpPr>
        <p:grpSpPr>
          <a:xfrm rot="0">
            <a:off x="1414463" y="3507223"/>
            <a:ext cx="15868578" cy="3873843"/>
            <a:chOff x="0" y="0"/>
            <a:chExt cx="4179379" cy="1020271"/>
          </a:xfrm>
        </p:grpSpPr>
        <p:sp>
          <p:nvSpPr>
            <p:cNvPr name="Freeform 5" id="5"/>
            <p:cNvSpPr/>
            <p:nvPr/>
          </p:nvSpPr>
          <p:spPr>
            <a:xfrm flipH="false" flipV="false" rot="0">
              <a:off x="0" y="0"/>
              <a:ext cx="4179379" cy="1020271"/>
            </a:xfrm>
            <a:custGeom>
              <a:avLst/>
              <a:gdLst/>
              <a:ahLst/>
              <a:cxnLst/>
              <a:rect r="r" b="b" t="t" l="l"/>
              <a:pathLst>
                <a:path h="1020271" w="4179379">
                  <a:moveTo>
                    <a:pt x="24882" y="0"/>
                  </a:moveTo>
                  <a:lnTo>
                    <a:pt x="4154497" y="0"/>
                  </a:lnTo>
                  <a:cubicBezTo>
                    <a:pt x="4161096" y="0"/>
                    <a:pt x="4167425" y="2621"/>
                    <a:pt x="4172091" y="7288"/>
                  </a:cubicBezTo>
                  <a:cubicBezTo>
                    <a:pt x="4176757" y="11954"/>
                    <a:pt x="4179379" y="18283"/>
                    <a:pt x="4179379" y="24882"/>
                  </a:cubicBezTo>
                  <a:lnTo>
                    <a:pt x="4179379" y="995390"/>
                  </a:lnTo>
                  <a:cubicBezTo>
                    <a:pt x="4179379" y="1001989"/>
                    <a:pt x="4176757" y="1008317"/>
                    <a:pt x="4172091" y="1012984"/>
                  </a:cubicBezTo>
                  <a:cubicBezTo>
                    <a:pt x="4167425" y="1017650"/>
                    <a:pt x="4161096" y="1020271"/>
                    <a:pt x="4154497" y="1020271"/>
                  </a:cubicBezTo>
                  <a:lnTo>
                    <a:pt x="24882" y="1020271"/>
                  </a:lnTo>
                  <a:cubicBezTo>
                    <a:pt x="18283" y="1020271"/>
                    <a:pt x="11954" y="1017650"/>
                    <a:pt x="7288" y="1012984"/>
                  </a:cubicBezTo>
                  <a:cubicBezTo>
                    <a:pt x="2621" y="1008317"/>
                    <a:pt x="0" y="1001989"/>
                    <a:pt x="0" y="995390"/>
                  </a:cubicBezTo>
                  <a:lnTo>
                    <a:pt x="0" y="24882"/>
                  </a:lnTo>
                  <a:cubicBezTo>
                    <a:pt x="0" y="18283"/>
                    <a:pt x="2621" y="11954"/>
                    <a:pt x="7288" y="7288"/>
                  </a:cubicBezTo>
                  <a:cubicBezTo>
                    <a:pt x="11954" y="2621"/>
                    <a:pt x="18283" y="0"/>
                    <a:pt x="24882" y="0"/>
                  </a:cubicBezTo>
                  <a:close/>
                </a:path>
              </a:pathLst>
            </a:custGeom>
            <a:solidFill>
              <a:srgbClr val="E9C7C6"/>
            </a:solidFill>
          </p:spPr>
        </p:sp>
        <p:sp>
          <p:nvSpPr>
            <p:cNvPr name="TextBox 6" id="6"/>
            <p:cNvSpPr txBox="true"/>
            <p:nvPr/>
          </p:nvSpPr>
          <p:spPr>
            <a:xfrm>
              <a:off x="0" y="-38100"/>
              <a:ext cx="4179379" cy="1058371"/>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648051" y="4135580"/>
            <a:ext cx="13641712" cy="3245485"/>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25383E"/>
                </a:solidFill>
                <a:latin typeface="Alatsi Bold"/>
              </a:rPr>
              <a:t>Analyzed product performance, customer segmentation, regional sales, and seasonal trends to provide actionable insights.</a:t>
            </a:r>
          </a:p>
          <a:p>
            <a:pPr algn="l">
              <a:lnSpc>
                <a:spcPts val="4339"/>
              </a:lnSpc>
            </a:pPr>
          </a:p>
          <a:p>
            <a:pPr algn="l" marL="669289" indent="-334645" lvl="1">
              <a:lnSpc>
                <a:spcPts val="4339"/>
              </a:lnSpc>
              <a:buFont typeface="Arial"/>
              <a:buChar char="•"/>
            </a:pPr>
            <a:r>
              <a:rPr lang="en-US" sz="3099">
                <a:solidFill>
                  <a:srgbClr val="25383E"/>
                </a:solidFill>
                <a:latin typeface="Alatsi Bold"/>
              </a:rPr>
              <a:t>Recommendations focus on enhancing profitability, customer engagement, and addressing regional and seasonal sales trends.</a:t>
            </a:r>
          </a:p>
          <a:p>
            <a:pPr algn="l">
              <a:lnSpc>
                <a:spcPts val="4339"/>
              </a:lnSpc>
            </a:pPr>
          </a:p>
        </p:txBody>
      </p:sp>
      <p:sp>
        <p:nvSpPr>
          <p:cNvPr name="Freeform 8" id="8"/>
          <p:cNvSpPr/>
          <p:nvPr/>
        </p:nvSpPr>
        <p:spPr>
          <a:xfrm flipH="false" flipV="false" rot="0">
            <a:off x="13417488" y="651618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62726" y="3837054"/>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6064"/>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260599" y="9061267"/>
            <a:ext cx="6223351" cy="0"/>
          </a:xfrm>
          <a:prstGeom prst="line">
            <a:avLst/>
          </a:prstGeom>
          <a:ln cap="flat" w="114300">
            <a:solidFill>
              <a:srgbClr val="9FC3D0"/>
            </a:solidFill>
            <a:prstDash val="solid"/>
            <a:headEnd type="none" len="sm" w="sm"/>
            <a:tailEnd type="none" len="sm" w="sm"/>
          </a:ln>
        </p:spPr>
      </p:sp>
      <p:sp>
        <p:nvSpPr>
          <p:cNvPr name="AutoShape 13" id="13"/>
          <p:cNvSpPr/>
          <p:nvPr/>
        </p:nvSpPr>
        <p:spPr>
          <a:xfrm>
            <a:off x="12585054" y="9061267"/>
            <a:ext cx="5950379" cy="19050"/>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19" id="19"/>
          <p:cNvSpPr/>
          <p:nvPr/>
        </p:nvSpPr>
        <p:spPr>
          <a:xfrm flipH="false" flipV="false" rot="0">
            <a:off x="-3918199" y="60279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6558128" y="3837054"/>
            <a:ext cx="516960" cy="51696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6064"/>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a:hlinkClick r:id="rId5" tooltip="https://www.linkedin.com/in/fatmanurazman/"/>
          </p:cNvPr>
          <p:cNvSpPr/>
          <p:nvPr/>
        </p:nvSpPr>
        <p:spPr>
          <a:xfrm flipH="false" flipV="false" rot="0">
            <a:off x="9144000" y="7299361"/>
            <a:ext cx="723033" cy="723033"/>
          </a:xfrm>
          <a:custGeom>
            <a:avLst/>
            <a:gdLst/>
            <a:ahLst/>
            <a:cxnLst/>
            <a:rect r="r" b="b" t="t" l="l"/>
            <a:pathLst>
              <a:path h="723033" w="723033">
                <a:moveTo>
                  <a:pt x="0" y="0"/>
                </a:moveTo>
                <a:lnTo>
                  <a:pt x="723033" y="0"/>
                </a:lnTo>
                <a:lnTo>
                  <a:pt x="723033" y="723033"/>
                </a:lnTo>
                <a:lnTo>
                  <a:pt x="0" y="723033"/>
                </a:lnTo>
                <a:lnTo>
                  <a:pt x="0" y="0"/>
                </a:lnTo>
                <a:close/>
              </a:path>
            </a:pathLst>
          </a:custGeom>
          <a:blipFill>
            <a:blip r:embed="rId4"/>
            <a:stretch>
              <a:fillRect l="0" t="0" r="0" b="0"/>
            </a:stretch>
          </a:blipFill>
        </p:spPr>
      </p:sp>
      <p:sp>
        <p:nvSpPr>
          <p:cNvPr name="Freeform 15" id="15">
            <a:hlinkClick r:id="rId7" tooltip="https://github.com/Fatma-Nur-Azman"/>
          </p:cNvPr>
          <p:cNvSpPr/>
          <p:nvPr/>
        </p:nvSpPr>
        <p:spPr>
          <a:xfrm flipH="false" flipV="false" rot="0">
            <a:off x="10479454" y="7291728"/>
            <a:ext cx="730666" cy="730666"/>
          </a:xfrm>
          <a:custGeom>
            <a:avLst/>
            <a:gdLst/>
            <a:ahLst/>
            <a:cxnLst/>
            <a:rect r="r" b="b" t="t" l="l"/>
            <a:pathLst>
              <a:path h="730666" w="730666">
                <a:moveTo>
                  <a:pt x="0" y="0"/>
                </a:moveTo>
                <a:lnTo>
                  <a:pt x="730666" y="0"/>
                </a:lnTo>
                <a:lnTo>
                  <a:pt x="730666" y="730666"/>
                </a:lnTo>
                <a:lnTo>
                  <a:pt x="0" y="730666"/>
                </a:lnTo>
                <a:lnTo>
                  <a:pt x="0" y="0"/>
                </a:lnTo>
                <a:close/>
              </a:path>
            </a:pathLst>
          </a:custGeom>
          <a:blipFill>
            <a:blip r:embed="rId6"/>
            <a:stretch>
              <a:fillRect l="0" t="0" r="0" b="0"/>
            </a:stretch>
          </a:blipFill>
        </p:spPr>
      </p:sp>
      <p:sp>
        <p:nvSpPr>
          <p:cNvPr name="Freeform 16" id="16">
            <a:hlinkClick r:id="rId9" tooltip="https://www.youtube.com/watch?v=qG7xQ4hZHmU&amp;t=20s"/>
          </p:cNvPr>
          <p:cNvSpPr/>
          <p:nvPr/>
        </p:nvSpPr>
        <p:spPr>
          <a:xfrm flipH="false" flipV="false" rot="0">
            <a:off x="11679660" y="7289224"/>
            <a:ext cx="733170" cy="733170"/>
          </a:xfrm>
          <a:custGeom>
            <a:avLst/>
            <a:gdLst/>
            <a:ahLst/>
            <a:cxnLst/>
            <a:rect r="r" b="b" t="t" l="l"/>
            <a:pathLst>
              <a:path h="733170" w="733170">
                <a:moveTo>
                  <a:pt x="0" y="0"/>
                </a:moveTo>
                <a:lnTo>
                  <a:pt x="733171" y="0"/>
                </a:lnTo>
                <a:lnTo>
                  <a:pt x="733171" y="733170"/>
                </a:lnTo>
                <a:lnTo>
                  <a:pt x="0" y="733170"/>
                </a:lnTo>
                <a:lnTo>
                  <a:pt x="0" y="0"/>
                </a:lnTo>
                <a:close/>
              </a:path>
            </a:pathLst>
          </a:custGeom>
          <a:blipFill>
            <a:blip r:embed="rId8"/>
            <a:stretch>
              <a:fillRect l="0" t="0" r="0" b="0"/>
            </a:stretch>
          </a:blipFill>
        </p:spPr>
      </p:sp>
      <p:sp>
        <p:nvSpPr>
          <p:cNvPr name="TextBox 17" id="17"/>
          <p:cNvSpPr txBox="true"/>
          <p:nvPr/>
        </p:nvSpPr>
        <p:spPr>
          <a:xfrm rot="0">
            <a:off x="5031038"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sp>
        <p:nvSpPr>
          <p:cNvPr name="TextBox 18" id="18"/>
          <p:cNvSpPr txBox="true"/>
          <p:nvPr/>
        </p:nvSpPr>
        <p:spPr>
          <a:xfrm rot="0">
            <a:off x="7038400" y="9188902"/>
            <a:ext cx="6882108" cy="679450"/>
          </a:xfrm>
          <a:prstGeom prst="rect">
            <a:avLst/>
          </a:prstGeom>
        </p:spPr>
        <p:txBody>
          <a:bodyPr anchor="t" rtlCol="false" tIns="0" lIns="0" bIns="0" rIns="0">
            <a:spAutoFit/>
          </a:bodyPr>
          <a:lstStyle/>
          <a:p>
            <a:pPr algn="ctr">
              <a:lnSpc>
                <a:spcPts val="5599"/>
              </a:lnSpc>
            </a:pPr>
            <a:r>
              <a:rPr lang="en-US" sz="3999">
                <a:solidFill>
                  <a:srgbClr val="545454"/>
                </a:solidFill>
                <a:latin typeface="Alatsi Bold"/>
              </a:rPr>
              <a:t>Data Analyst: Fatma Nur Azman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233564" y="674688"/>
            <a:ext cx="13180039" cy="1450976"/>
          </a:xfrm>
          <a:prstGeom prst="rect">
            <a:avLst/>
          </a:prstGeom>
        </p:spPr>
        <p:txBody>
          <a:bodyPr anchor="t" rtlCol="false" tIns="0" lIns="0" bIns="0" rIns="0">
            <a:spAutoFit/>
          </a:bodyPr>
          <a:lstStyle/>
          <a:p>
            <a:pPr algn="ctr">
              <a:lnSpc>
                <a:spcPts val="11899"/>
              </a:lnSpc>
            </a:pPr>
            <a:r>
              <a:rPr lang="en-US" sz="8499">
                <a:solidFill>
                  <a:srgbClr val="545454"/>
                </a:solidFill>
                <a:latin typeface="Alatsi Bold"/>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TextBox 4" id="4"/>
          <p:cNvSpPr txBox="true"/>
          <p:nvPr/>
        </p:nvSpPr>
        <p:spPr>
          <a:xfrm rot="0">
            <a:off x="2760258" y="3345501"/>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Data Set Story</a:t>
            </a:r>
          </a:p>
        </p:txBody>
      </p:sp>
      <p:sp>
        <p:nvSpPr>
          <p:cNvPr name="TextBox 5" id="5"/>
          <p:cNvSpPr txBox="true"/>
          <p:nvPr/>
        </p:nvSpPr>
        <p:spPr>
          <a:xfrm rot="0">
            <a:off x="8823584" y="4710443"/>
            <a:ext cx="562953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Region-Based Analysis</a:t>
            </a:r>
          </a:p>
        </p:txBody>
      </p:sp>
      <p:sp>
        <p:nvSpPr>
          <p:cNvPr name="TextBox 6" id="6"/>
          <p:cNvSpPr txBox="true"/>
          <p:nvPr/>
        </p:nvSpPr>
        <p:spPr>
          <a:xfrm rot="0">
            <a:off x="2760258" y="7314277"/>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Summary of Findings</a:t>
            </a:r>
          </a:p>
        </p:txBody>
      </p:sp>
      <p:sp>
        <p:nvSpPr>
          <p:cNvPr name="TextBox 7" id="7"/>
          <p:cNvSpPr txBox="true"/>
          <p:nvPr/>
        </p:nvSpPr>
        <p:spPr>
          <a:xfrm rot="0">
            <a:off x="8823584" y="3345501"/>
            <a:ext cx="677352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Product-Based Analysis</a:t>
            </a:r>
          </a:p>
        </p:txBody>
      </p:sp>
      <p:sp>
        <p:nvSpPr>
          <p:cNvPr name="TextBox 8" id="8"/>
          <p:cNvSpPr txBox="true"/>
          <p:nvPr/>
        </p:nvSpPr>
        <p:spPr>
          <a:xfrm rot="0">
            <a:off x="2760258" y="6068129"/>
            <a:ext cx="5301371"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Trend-Based Analysis</a:t>
            </a:r>
          </a:p>
        </p:txBody>
      </p:sp>
      <p:sp>
        <p:nvSpPr>
          <p:cNvPr name="TextBox 9" id="9"/>
          <p:cNvSpPr txBox="true"/>
          <p:nvPr/>
        </p:nvSpPr>
        <p:spPr>
          <a:xfrm rot="0">
            <a:off x="8823584" y="7314277"/>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Thank You</a:t>
            </a:r>
          </a:p>
        </p:txBody>
      </p:sp>
      <p:sp>
        <p:nvSpPr>
          <p:cNvPr name="TextBox 10" id="10"/>
          <p:cNvSpPr txBox="true"/>
          <p:nvPr/>
        </p:nvSpPr>
        <p:spPr>
          <a:xfrm rot="0">
            <a:off x="2760258" y="4710443"/>
            <a:ext cx="6063325"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Customer-Based Analysis</a:t>
            </a:r>
          </a:p>
        </p:txBody>
      </p:sp>
      <p:sp>
        <p:nvSpPr>
          <p:cNvPr name="TextBox 11" id="11"/>
          <p:cNvSpPr txBox="true"/>
          <p:nvPr/>
        </p:nvSpPr>
        <p:spPr>
          <a:xfrm rot="0">
            <a:off x="8823584" y="6068129"/>
            <a:ext cx="591668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545454"/>
                </a:solidFill>
                <a:latin typeface="Alatsi Bold"/>
              </a:rPr>
              <a:t>General Observations</a:t>
            </a:r>
          </a:p>
        </p:txBody>
      </p:sp>
      <p:sp>
        <p:nvSpPr>
          <p:cNvPr name="AutoShape 12" id="12"/>
          <p:cNvSpPr/>
          <p:nvPr/>
        </p:nvSpPr>
        <p:spPr>
          <a:xfrm>
            <a:off x="-260599" y="9061267"/>
            <a:ext cx="6401550" cy="0"/>
          </a:xfrm>
          <a:prstGeom prst="line">
            <a:avLst/>
          </a:prstGeom>
          <a:ln cap="flat" w="114300">
            <a:solidFill>
              <a:srgbClr val="9FC3D0"/>
            </a:solidFill>
            <a:prstDash val="solid"/>
            <a:headEnd type="none" len="sm" w="sm"/>
            <a:tailEnd type="none" len="sm" w="sm"/>
          </a:ln>
        </p:spPr>
      </p:sp>
      <p:sp>
        <p:nvSpPr>
          <p:cNvPr name="AutoShape 13" id="13"/>
          <p:cNvSpPr/>
          <p:nvPr/>
        </p:nvSpPr>
        <p:spPr>
          <a:xfrm>
            <a:off x="11890224" y="9061267"/>
            <a:ext cx="6645208" cy="19050"/>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9" id="19"/>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4437243"/>
          </a:xfrm>
          <a:prstGeom prst="rect">
            <a:avLst/>
          </a:prstGeom>
        </p:spPr>
        <p:txBody>
          <a:bodyPr anchor="t" rtlCol="false" tIns="0" lIns="0" bIns="0" rIns="0">
            <a:spAutoFit/>
          </a:bodyPr>
          <a:lstStyle/>
          <a:p>
            <a:pPr algn="l">
              <a:lnSpc>
                <a:spcPts val="5852"/>
              </a:lnSpc>
            </a:pPr>
            <a:r>
              <a:rPr lang="en-US" sz="4180">
                <a:solidFill>
                  <a:srgbClr val="545454"/>
                </a:solidFill>
                <a:latin typeface="Alatsi Bold"/>
              </a:rPr>
              <a:t>           Global Superstore is a retail company, and our dataset includes information on its sales. The data encompasses product categories, customer segments, regions, countries, and more. The aim is to analyze this data to understand the company's performance and identify potential improvement opportunities.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4" id="4"/>
          <p:cNvSpPr/>
          <p:nvPr/>
        </p:nvSpPr>
        <p:spPr>
          <a:xfrm>
            <a:off x="-260599" y="9061267"/>
            <a:ext cx="6691571" cy="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823165" y="9080317"/>
            <a:ext cx="6712268" cy="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545454"/>
                </a:solidFill>
                <a:latin typeface="Alatsi Bold"/>
              </a:rPr>
              <a:t>DATA SET STORY</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3" id="13"/>
          <p:cNvSpPr/>
          <p:nvPr/>
        </p:nvSpPr>
        <p:spPr>
          <a:xfrm flipH="false" flipV="false" rot="0">
            <a:off x="-2638425"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3" id="3"/>
          <p:cNvSpPr/>
          <p:nvPr/>
        </p:nvSpPr>
        <p:spPr>
          <a:xfrm>
            <a:off x="-260599" y="9061267"/>
            <a:ext cx="6463617" cy="0"/>
          </a:xfrm>
          <a:prstGeom prst="line">
            <a:avLst/>
          </a:prstGeom>
          <a:ln cap="flat" w="114300">
            <a:solidFill>
              <a:srgbClr val="9FC3D0"/>
            </a:solidFill>
            <a:prstDash val="solid"/>
            <a:headEnd type="none" len="sm" w="sm"/>
            <a:tailEnd type="none" len="sm" w="sm"/>
          </a:ln>
        </p:spPr>
      </p:sp>
      <p:sp>
        <p:nvSpPr>
          <p:cNvPr name="AutoShape 4" id="4"/>
          <p:cNvSpPr/>
          <p:nvPr/>
        </p:nvSpPr>
        <p:spPr>
          <a:xfrm>
            <a:off x="12585054" y="9061267"/>
            <a:ext cx="5950379"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66025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933450"/>
            <a:ext cx="13180039" cy="854075"/>
          </a:xfrm>
          <a:prstGeom prst="rect">
            <a:avLst/>
          </a:prstGeom>
        </p:spPr>
        <p:txBody>
          <a:bodyPr anchor="t" rtlCol="false" tIns="0" lIns="0" bIns="0" rIns="0">
            <a:spAutoFit/>
          </a:bodyPr>
          <a:lstStyle/>
          <a:p>
            <a:pPr algn="ctr">
              <a:lnSpc>
                <a:spcPts val="7000"/>
              </a:lnSpc>
            </a:pPr>
            <a:r>
              <a:rPr lang="en-US" sz="5000">
                <a:solidFill>
                  <a:srgbClr val="545454"/>
                </a:solidFill>
                <a:latin typeface="Alatsi Bold"/>
              </a:rPr>
              <a:t>PRODUCT-BASED ANALYSIS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12" id="12"/>
          <p:cNvSpPr/>
          <p:nvPr/>
        </p:nvSpPr>
        <p:spPr>
          <a:xfrm flipH="false" flipV="false" rot="0">
            <a:off x="-3482681" y="-69025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919" y="2899649"/>
            <a:ext cx="8687442" cy="4880586"/>
          </a:xfrm>
          <a:custGeom>
            <a:avLst/>
            <a:gdLst/>
            <a:ahLst/>
            <a:cxnLst/>
            <a:rect r="r" b="b" t="t" l="l"/>
            <a:pathLst>
              <a:path h="4880586" w="8687442">
                <a:moveTo>
                  <a:pt x="0" y="0"/>
                </a:moveTo>
                <a:lnTo>
                  <a:pt x="8687442" y="0"/>
                </a:lnTo>
                <a:lnTo>
                  <a:pt x="8687442" y="4880585"/>
                </a:lnTo>
                <a:lnTo>
                  <a:pt x="0" y="4880585"/>
                </a:lnTo>
                <a:lnTo>
                  <a:pt x="0" y="0"/>
                </a:lnTo>
                <a:close/>
              </a:path>
            </a:pathLst>
          </a:custGeom>
          <a:blipFill>
            <a:blip r:embed="rId4"/>
            <a:stretch>
              <a:fillRect l="0" t="0" r="0" b="0"/>
            </a:stretch>
          </a:blipFill>
        </p:spPr>
      </p:sp>
      <p:sp>
        <p:nvSpPr>
          <p:cNvPr name="TextBox 14" id="14"/>
          <p:cNvSpPr txBox="true"/>
          <p:nvPr/>
        </p:nvSpPr>
        <p:spPr>
          <a:xfrm rot="0">
            <a:off x="9819810" y="2150562"/>
            <a:ext cx="7601956" cy="6929755"/>
          </a:xfrm>
          <a:prstGeom prst="rect">
            <a:avLst/>
          </a:prstGeom>
        </p:spPr>
        <p:txBody>
          <a:bodyPr anchor="t" rtlCol="false" tIns="0" lIns="0" bIns="0" rIns="0">
            <a:spAutoFit/>
          </a:bodyPr>
          <a:lstStyle/>
          <a:p>
            <a:pPr algn="l">
              <a:lnSpc>
                <a:spcPts val="3919"/>
              </a:lnSpc>
            </a:pPr>
            <a:r>
              <a:rPr lang="en-US" sz="2799" u="sng">
                <a:solidFill>
                  <a:srgbClr val="545454"/>
                </a:solidFill>
                <a:latin typeface="Alatsi Bold"/>
              </a:rPr>
              <a:t>Most Profitable Products:</a:t>
            </a:r>
            <a:r>
              <a:rPr lang="en-US" sz="2799">
                <a:solidFill>
                  <a:srgbClr val="545454"/>
                </a:solidFill>
                <a:latin typeface="Alatsi Bold"/>
              </a:rPr>
              <a:t> The</a:t>
            </a:r>
            <a:r>
              <a:rPr lang="en-US" sz="2799">
                <a:solidFill>
                  <a:srgbClr val="00BF63"/>
                </a:solidFill>
                <a:latin typeface="Alatsi Bold"/>
              </a:rPr>
              <a:t> 'Technology'</a:t>
            </a:r>
            <a:r>
              <a:rPr lang="en-US" sz="2799">
                <a:solidFill>
                  <a:srgbClr val="545454"/>
                </a:solidFill>
                <a:latin typeface="Alatsi Bold"/>
              </a:rPr>
              <a:t> category.</a:t>
            </a:r>
            <a:r>
              <a:rPr lang="en-US" sz="2799">
                <a:solidFill>
                  <a:srgbClr val="00BF63"/>
                </a:solidFill>
                <a:latin typeface="Alatsi Bold"/>
              </a:rPr>
              <a:t> %45,2 </a:t>
            </a:r>
            <a:r>
              <a:rPr lang="en-US" sz="2799">
                <a:solidFill>
                  <a:srgbClr val="545454"/>
                </a:solidFill>
                <a:latin typeface="Alatsi Bold"/>
              </a:rPr>
              <a:t>. </a:t>
            </a:r>
            <a:r>
              <a:rPr lang="en-US" sz="2799">
                <a:solidFill>
                  <a:srgbClr val="545454"/>
                </a:solidFill>
                <a:latin typeface="Alatsi Bold"/>
              </a:rPr>
              <a:t>It is crucial to prioritize this category and ensure these products are well-stocked.</a:t>
            </a:r>
          </a:p>
          <a:p>
            <a:pPr algn="l">
              <a:lnSpc>
                <a:spcPts val="3919"/>
              </a:lnSpc>
            </a:pPr>
          </a:p>
          <a:p>
            <a:pPr algn="l">
              <a:lnSpc>
                <a:spcPts val="3919"/>
              </a:lnSpc>
            </a:pPr>
            <a:r>
              <a:rPr lang="en-US" sz="2799" u="sng">
                <a:solidFill>
                  <a:srgbClr val="545454"/>
                </a:solidFill>
                <a:latin typeface="Alatsi Bold"/>
              </a:rPr>
              <a:t>Low Profitability Categories: </a:t>
            </a:r>
            <a:r>
              <a:rPr lang="en-US" sz="2799">
                <a:solidFill>
                  <a:srgbClr val="545454"/>
                </a:solidFill>
                <a:latin typeface="Alatsi Bold"/>
              </a:rPr>
              <a:t>The</a:t>
            </a:r>
            <a:r>
              <a:rPr lang="en-US" sz="2799">
                <a:solidFill>
                  <a:srgbClr val="00BF63"/>
                </a:solidFill>
                <a:latin typeface="Alatsi Bold"/>
              </a:rPr>
              <a:t> </a:t>
            </a:r>
            <a:r>
              <a:rPr lang="en-US" sz="2799">
                <a:solidFill>
                  <a:srgbClr val="FF914D"/>
                </a:solidFill>
                <a:latin typeface="Alatsi Bold"/>
              </a:rPr>
              <a:t>'Furniture'</a:t>
            </a:r>
            <a:r>
              <a:rPr lang="en-US" sz="2799">
                <a:solidFill>
                  <a:srgbClr val="545454"/>
                </a:solidFill>
                <a:latin typeface="Alatsi Bold"/>
              </a:rPr>
              <a:t> category. A review of the pricing and marketing strategies for this category is necessary to enhance performance.</a:t>
            </a:r>
          </a:p>
          <a:p>
            <a:pPr algn="l">
              <a:lnSpc>
                <a:spcPts val="3919"/>
              </a:lnSpc>
            </a:pPr>
          </a:p>
          <a:p>
            <a:pPr algn="l">
              <a:lnSpc>
                <a:spcPts val="3919"/>
              </a:lnSpc>
            </a:pPr>
            <a:r>
              <a:rPr lang="en-US" sz="2799" u="sng">
                <a:solidFill>
                  <a:srgbClr val="545454"/>
                </a:solidFill>
                <a:latin typeface="Alatsi Bold"/>
              </a:rPr>
              <a:t>Unprofitable Products: </a:t>
            </a:r>
            <a:r>
              <a:rPr lang="en-US" sz="2799">
                <a:solidFill>
                  <a:srgbClr val="545454"/>
                </a:solidFill>
                <a:latin typeface="Alatsi Bold"/>
              </a:rPr>
              <a:t>The </a:t>
            </a:r>
            <a:r>
              <a:rPr lang="en-US" sz="2799">
                <a:solidFill>
                  <a:srgbClr val="FF3131"/>
                </a:solidFill>
                <a:latin typeface="Alatsi Bold"/>
              </a:rPr>
              <a:t>'Tables'</a:t>
            </a:r>
            <a:r>
              <a:rPr lang="en-US" sz="2799">
                <a:solidFill>
                  <a:srgbClr val="545454"/>
                </a:solidFill>
                <a:latin typeface="Alatsi Bold"/>
              </a:rPr>
              <a:t> subcategory</a:t>
            </a:r>
          </a:p>
          <a:p>
            <a:pPr algn="l">
              <a:lnSpc>
                <a:spcPts val="3919"/>
              </a:lnSpc>
            </a:pPr>
            <a:r>
              <a:rPr lang="en-US" sz="2799">
                <a:solidFill>
                  <a:srgbClr val="545454"/>
                </a:solidFill>
                <a:latin typeface="Alatsi Bold"/>
              </a:rPr>
              <a:t>It is essential to optimize the product portfolio to address this issue.</a:t>
            </a:r>
          </a:p>
          <a:p>
            <a:pPr algn="l">
              <a:lnSpc>
                <a:spcPts val="39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3" id="3"/>
          <p:cNvSpPr/>
          <p:nvPr/>
        </p:nvSpPr>
        <p:spPr>
          <a:xfrm>
            <a:off x="-260599" y="9061267"/>
            <a:ext cx="6463617" cy="0"/>
          </a:xfrm>
          <a:prstGeom prst="line">
            <a:avLst/>
          </a:prstGeom>
          <a:ln cap="flat" w="114300">
            <a:solidFill>
              <a:srgbClr val="9FC3D0"/>
            </a:solidFill>
            <a:prstDash val="solid"/>
            <a:headEnd type="none" len="sm" w="sm"/>
            <a:tailEnd type="none" len="sm" w="sm"/>
          </a:ln>
        </p:spPr>
      </p:sp>
      <p:sp>
        <p:nvSpPr>
          <p:cNvPr name="AutoShape 4" id="4"/>
          <p:cNvSpPr/>
          <p:nvPr/>
        </p:nvSpPr>
        <p:spPr>
          <a:xfrm>
            <a:off x="12585054" y="9061267"/>
            <a:ext cx="5950379"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658348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933450"/>
            <a:ext cx="13180039" cy="854075"/>
          </a:xfrm>
          <a:prstGeom prst="rect">
            <a:avLst/>
          </a:prstGeom>
        </p:spPr>
        <p:txBody>
          <a:bodyPr anchor="t" rtlCol="false" tIns="0" lIns="0" bIns="0" rIns="0">
            <a:spAutoFit/>
          </a:bodyPr>
          <a:lstStyle/>
          <a:p>
            <a:pPr algn="ctr">
              <a:lnSpc>
                <a:spcPts val="7000"/>
              </a:lnSpc>
            </a:pPr>
            <a:r>
              <a:rPr lang="en-US" sz="5000">
                <a:solidFill>
                  <a:srgbClr val="545454"/>
                </a:solidFill>
                <a:latin typeface="Alatsi Bold"/>
              </a:rPr>
              <a:t>CUSTOMER-BASED ANALYSIS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2" id="12"/>
          <p:cNvSpPr/>
          <p:nvPr/>
        </p:nvSpPr>
        <p:spPr>
          <a:xfrm flipH="false" flipV="false" rot="0">
            <a:off x="-3234301" y="-54550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919" y="2980033"/>
            <a:ext cx="8829498" cy="4974458"/>
          </a:xfrm>
          <a:custGeom>
            <a:avLst/>
            <a:gdLst/>
            <a:ahLst/>
            <a:cxnLst/>
            <a:rect r="r" b="b" t="t" l="l"/>
            <a:pathLst>
              <a:path h="4974458" w="8829498">
                <a:moveTo>
                  <a:pt x="0" y="0"/>
                </a:moveTo>
                <a:lnTo>
                  <a:pt x="8829498" y="0"/>
                </a:lnTo>
                <a:lnTo>
                  <a:pt x="8829498" y="4974458"/>
                </a:lnTo>
                <a:lnTo>
                  <a:pt x="0" y="4974458"/>
                </a:lnTo>
                <a:lnTo>
                  <a:pt x="0" y="0"/>
                </a:lnTo>
                <a:close/>
              </a:path>
            </a:pathLst>
          </a:custGeom>
          <a:blipFill>
            <a:blip r:embed="rId4"/>
            <a:stretch>
              <a:fillRect l="0" t="0" r="0" b="0"/>
            </a:stretch>
          </a:blipFill>
        </p:spPr>
      </p:sp>
      <p:sp>
        <p:nvSpPr>
          <p:cNvPr name="TextBox 14" id="14"/>
          <p:cNvSpPr txBox="true"/>
          <p:nvPr/>
        </p:nvSpPr>
        <p:spPr>
          <a:xfrm rot="0">
            <a:off x="9717259" y="2335347"/>
            <a:ext cx="8181509" cy="6929755"/>
          </a:xfrm>
          <a:prstGeom prst="rect">
            <a:avLst/>
          </a:prstGeom>
        </p:spPr>
        <p:txBody>
          <a:bodyPr anchor="t" rtlCol="false" tIns="0" lIns="0" bIns="0" rIns="0">
            <a:spAutoFit/>
          </a:bodyPr>
          <a:lstStyle/>
          <a:p>
            <a:pPr algn="l">
              <a:lnSpc>
                <a:spcPts val="3919"/>
              </a:lnSpc>
            </a:pPr>
            <a:r>
              <a:rPr lang="en-US" sz="2799" u="sng">
                <a:solidFill>
                  <a:srgbClr val="545454"/>
                </a:solidFill>
                <a:latin typeface="Alatsi Bold"/>
              </a:rPr>
              <a:t>Most Profitable Segment: </a:t>
            </a:r>
            <a:r>
              <a:rPr lang="en-US" sz="2799">
                <a:solidFill>
                  <a:srgbClr val="545454"/>
                </a:solidFill>
                <a:latin typeface="Alatsi Bold"/>
              </a:rPr>
              <a:t>The </a:t>
            </a:r>
            <a:r>
              <a:rPr lang="en-US" sz="2799">
                <a:solidFill>
                  <a:srgbClr val="00BF63"/>
                </a:solidFill>
                <a:latin typeface="Alatsi Bold"/>
              </a:rPr>
              <a:t>'Consumer'</a:t>
            </a:r>
            <a:r>
              <a:rPr lang="en-US" sz="2799">
                <a:solidFill>
                  <a:srgbClr val="545454"/>
                </a:solidFill>
                <a:latin typeface="Alatsi Bold"/>
              </a:rPr>
              <a:t> segment. </a:t>
            </a:r>
            <a:r>
              <a:rPr lang="en-US" sz="2799">
                <a:solidFill>
                  <a:srgbClr val="00BF63"/>
                </a:solidFill>
                <a:latin typeface="Alatsi Bold"/>
              </a:rPr>
              <a:t>% 51,1</a:t>
            </a:r>
            <a:r>
              <a:rPr lang="en-US" sz="2799">
                <a:solidFill>
                  <a:srgbClr val="545454"/>
                </a:solidFill>
                <a:latin typeface="Alatsi Bold"/>
              </a:rPr>
              <a:t> . </a:t>
            </a:r>
            <a:r>
              <a:rPr lang="en-US" sz="2799">
                <a:solidFill>
                  <a:srgbClr val="545454"/>
                </a:solidFill>
                <a:latin typeface="Alatsi Bold"/>
              </a:rPr>
              <a:t>The 'Consumer' segment is the most profitable and should be the focus for further engagement.</a:t>
            </a:r>
          </a:p>
          <a:p>
            <a:pPr algn="l">
              <a:lnSpc>
                <a:spcPts val="3919"/>
              </a:lnSpc>
            </a:pPr>
          </a:p>
          <a:p>
            <a:pPr algn="l">
              <a:lnSpc>
                <a:spcPts val="3919"/>
              </a:lnSpc>
            </a:pPr>
            <a:r>
              <a:rPr lang="en-US" sz="2799" u="sng">
                <a:solidFill>
                  <a:srgbClr val="545454"/>
                </a:solidFill>
                <a:latin typeface="Alatsi Bold"/>
              </a:rPr>
              <a:t>High-Value Customers: </a:t>
            </a:r>
            <a:r>
              <a:rPr lang="en-US" sz="2799">
                <a:solidFill>
                  <a:srgbClr val="545454"/>
                </a:solidFill>
                <a:latin typeface="Alatsi Bold"/>
              </a:rPr>
              <a:t>High-value customers should be managed with enhanced relationship management strategies.</a:t>
            </a:r>
          </a:p>
          <a:p>
            <a:pPr algn="l">
              <a:lnSpc>
                <a:spcPts val="3919"/>
              </a:lnSpc>
            </a:pPr>
          </a:p>
          <a:p>
            <a:pPr algn="l">
              <a:lnSpc>
                <a:spcPts val="3919"/>
              </a:lnSpc>
            </a:pPr>
            <a:r>
              <a:rPr lang="en-US" sz="2799" u="sng">
                <a:solidFill>
                  <a:srgbClr val="545454"/>
                </a:solidFill>
                <a:latin typeface="Alatsi Bold"/>
              </a:rPr>
              <a:t>Underperforming Segment: </a:t>
            </a:r>
            <a:r>
              <a:rPr lang="en-US" sz="2799">
                <a:solidFill>
                  <a:srgbClr val="545454"/>
                </a:solidFill>
                <a:latin typeface="Alatsi Bold"/>
              </a:rPr>
              <a:t>The </a:t>
            </a:r>
            <a:r>
              <a:rPr lang="en-US" sz="2799">
                <a:solidFill>
                  <a:srgbClr val="FF3131"/>
                </a:solidFill>
                <a:latin typeface="Alatsi Bold"/>
              </a:rPr>
              <a:t>'Home Office'</a:t>
            </a:r>
            <a:r>
              <a:rPr lang="en-US" sz="2799">
                <a:solidFill>
                  <a:srgbClr val="545454"/>
                </a:solidFill>
                <a:latin typeface="Alatsi Bold"/>
              </a:rPr>
              <a:t> segment. </a:t>
            </a:r>
            <a:r>
              <a:rPr lang="en-US" sz="2799">
                <a:solidFill>
                  <a:srgbClr val="FF3131"/>
                </a:solidFill>
                <a:latin typeface="Alatsi Bold"/>
              </a:rPr>
              <a:t>% 18,9 </a:t>
            </a:r>
            <a:r>
              <a:rPr lang="en-US" sz="2799">
                <a:solidFill>
                  <a:srgbClr val="545454"/>
                </a:solidFill>
                <a:latin typeface="Alatsi Bold"/>
              </a:rPr>
              <a:t>. The 'Home Office' segment underperforms in sales, necessitating new marketing strategies.</a:t>
            </a:r>
          </a:p>
          <a:p>
            <a:pPr algn="l">
              <a:lnSpc>
                <a:spcPts val="39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3" id="3"/>
          <p:cNvSpPr/>
          <p:nvPr/>
        </p:nvSpPr>
        <p:spPr>
          <a:xfrm>
            <a:off x="-260599" y="9061267"/>
            <a:ext cx="6463617" cy="0"/>
          </a:xfrm>
          <a:prstGeom prst="line">
            <a:avLst/>
          </a:prstGeom>
          <a:ln cap="flat" w="114300">
            <a:solidFill>
              <a:srgbClr val="9FC3D0"/>
            </a:solidFill>
            <a:prstDash val="solid"/>
            <a:headEnd type="none" len="sm" w="sm"/>
            <a:tailEnd type="none" len="sm" w="sm"/>
          </a:ln>
        </p:spPr>
      </p:sp>
      <p:sp>
        <p:nvSpPr>
          <p:cNvPr name="AutoShape 4" id="4"/>
          <p:cNvSpPr/>
          <p:nvPr/>
        </p:nvSpPr>
        <p:spPr>
          <a:xfrm>
            <a:off x="12585054" y="9061267"/>
            <a:ext cx="5950379"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127749" y="66025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933450"/>
            <a:ext cx="13180039" cy="854075"/>
          </a:xfrm>
          <a:prstGeom prst="rect">
            <a:avLst/>
          </a:prstGeom>
        </p:spPr>
        <p:txBody>
          <a:bodyPr anchor="t" rtlCol="false" tIns="0" lIns="0" bIns="0" rIns="0">
            <a:spAutoFit/>
          </a:bodyPr>
          <a:lstStyle/>
          <a:p>
            <a:pPr algn="ctr">
              <a:lnSpc>
                <a:spcPts val="7000"/>
              </a:lnSpc>
            </a:pPr>
            <a:r>
              <a:rPr lang="en-US" sz="5000">
                <a:solidFill>
                  <a:srgbClr val="545454"/>
                </a:solidFill>
                <a:latin typeface="Alatsi Bold"/>
              </a:rPr>
              <a:t>REGION-BASED ANALYSIS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2" id="12"/>
          <p:cNvSpPr/>
          <p:nvPr/>
        </p:nvSpPr>
        <p:spPr>
          <a:xfrm flipH="false" flipV="false" rot="0">
            <a:off x="-3317095" y="-5620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05684" y="3051335"/>
            <a:ext cx="8938316" cy="5022355"/>
          </a:xfrm>
          <a:custGeom>
            <a:avLst/>
            <a:gdLst/>
            <a:ahLst/>
            <a:cxnLst/>
            <a:rect r="r" b="b" t="t" l="l"/>
            <a:pathLst>
              <a:path h="5022355" w="8938316">
                <a:moveTo>
                  <a:pt x="0" y="0"/>
                </a:moveTo>
                <a:lnTo>
                  <a:pt x="8938316" y="0"/>
                </a:lnTo>
                <a:lnTo>
                  <a:pt x="8938316" y="5022354"/>
                </a:lnTo>
                <a:lnTo>
                  <a:pt x="0" y="5022354"/>
                </a:lnTo>
                <a:lnTo>
                  <a:pt x="0" y="0"/>
                </a:lnTo>
                <a:close/>
              </a:path>
            </a:pathLst>
          </a:custGeom>
          <a:blipFill>
            <a:blip r:embed="rId4"/>
            <a:stretch>
              <a:fillRect l="0" t="0" r="0" b="0"/>
            </a:stretch>
          </a:blipFill>
        </p:spPr>
      </p:sp>
      <p:sp>
        <p:nvSpPr>
          <p:cNvPr name="TextBox 14" id="14"/>
          <p:cNvSpPr txBox="true"/>
          <p:nvPr/>
        </p:nvSpPr>
        <p:spPr>
          <a:xfrm rot="0">
            <a:off x="9819810" y="2727777"/>
            <a:ext cx="8157715" cy="6434455"/>
          </a:xfrm>
          <a:prstGeom prst="rect">
            <a:avLst/>
          </a:prstGeom>
        </p:spPr>
        <p:txBody>
          <a:bodyPr anchor="t" rtlCol="false" tIns="0" lIns="0" bIns="0" rIns="0">
            <a:spAutoFit/>
          </a:bodyPr>
          <a:lstStyle/>
          <a:p>
            <a:pPr algn="l">
              <a:lnSpc>
                <a:spcPts val="3919"/>
              </a:lnSpc>
            </a:pPr>
            <a:r>
              <a:rPr lang="en-US" sz="2799" u="sng">
                <a:solidFill>
                  <a:srgbClr val="545454"/>
                </a:solidFill>
                <a:latin typeface="Alatsi Bold"/>
              </a:rPr>
              <a:t>Top-Performing Market:</a:t>
            </a:r>
            <a:r>
              <a:rPr lang="en-US" sz="2799">
                <a:solidFill>
                  <a:srgbClr val="545454"/>
                </a:solidFill>
                <a:latin typeface="Alatsi Bold"/>
              </a:rPr>
              <a:t> The </a:t>
            </a:r>
            <a:r>
              <a:rPr lang="en-US" sz="2799">
                <a:solidFill>
                  <a:srgbClr val="00BF63"/>
                </a:solidFill>
                <a:latin typeface="Alatsi Bold"/>
              </a:rPr>
              <a:t>'Asia Pacific'  % 32,0 </a:t>
            </a:r>
            <a:r>
              <a:rPr lang="en-US" sz="2799">
                <a:solidFill>
                  <a:srgbClr val="545454"/>
                </a:solidFill>
                <a:latin typeface="Alatsi Bold"/>
              </a:rPr>
              <a:t>market 'Asia Pacific' is the top-performing market, indicating potential growth opportunities.</a:t>
            </a:r>
          </a:p>
          <a:p>
            <a:pPr algn="l">
              <a:lnSpc>
                <a:spcPts val="3919"/>
              </a:lnSpc>
            </a:pPr>
          </a:p>
          <a:p>
            <a:pPr algn="l">
              <a:lnSpc>
                <a:spcPts val="3919"/>
              </a:lnSpc>
            </a:pPr>
            <a:r>
              <a:rPr lang="en-US" sz="2799" u="sng">
                <a:solidFill>
                  <a:srgbClr val="545454"/>
                </a:solidFill>
                <a:latin typeface="Alatsi Bold"/>
              </a:rPr>
              <a:t>Highest Sales Region: </a:t>
            </a:r>
            <a:r>
              <a:rPr lang="en-US" sz="2799">
                <a:solidFill>
                  <a:srgbClr val="545454"/>
                </a:solidFill>
                <a:latin typeface="Alatsi Bold"/>
              </a:rPr>
              <a:t>The</a:t>
            </a:r>
            <a:r>
              <a:rPr lang="en-US" sz="2799">
                <a:solidFill>
                  <a:srgbClr val="00BF63"/>
                </a:solidFill>
                <a:latin typeface="Alatsi Bold"/>
              </a:rPr>
              <a:t> 'Western Europe'</a:t>
            </a:r>
            <a:r>
              <a:rPr lang="en-US" sz="2799">
                <a:solidFill>
                  <a:srgbClr val="545454"/>
                </a:solidFill>
                <a:latin typeface="Alatsi Bold"/>
              </a:rPr>
              <a:t> </a:t>
            </a:r>
            <a:r>
              <a:rPr lang="en-US" sz="2799">
                <a:solidFill>
                  <a:srgbClr val="00BF63"/>
                </a:solidFill>
                <a:latin typeface="Alatsi Bold"/>
              </a:rPr>
              <a:t>%13,7</a:t>
            </a:r>
            <a:r>
              <a:rPr lang="en-US" sz="2799">
                <a:solidFill>
                  <a:srgbClr val="545454"/>
                </a:solidFill>
                <a:latin typeface="Alatsi Bold"/>
              </a:rPr>
              <a:t> region The 'Central' region has the highest sales and should receive more resources and attention.</a:t>
            </a:r>
          </a:p>
          <a:p>
            <a:pPr algn="l">
              <a:lnSpc>
                <a:spcPts val="3919"/>
              </a:lnSpc>
            </a:pPr>
          </a:p>
          <a:p>
            <a:pPr algn="l">
              <a:lnSpc>
                <a:spcPts val="3919"/>
              </a:lnSpc>
            </a:pPr>
            <a:r>
              <a:rPr lang="en-US" sz="2799" u="sng">
                <a:solidFill>
                  <a:srgbClr val="545454"/>
                </a:solidFill>
                <a:latin typeface="Alatsi Bold"/>
              </a:rPr>
              <a:t>Lower</a:t>
            </a:r>
            <a:r>
              <a:rPr lang="en-US" sz="2799" u="sng">
                <a:solidFill>
                  <a:srgbClr val="545454"/>
                </a:solidFill>
                <a:latin typeface="Alatsi Bold"/>
              </a:rPr>
              <a:t> Sales Region: </a:t>
            </a:r>
            <a:r>
              <a:rPr lang="en-US" sz="2799">
                <a:solidFill>
                  <a:srgbClr val="545454"/>
                </a:solidFill>
                <a:latin typeface="Alatsi Bold"/>
              </a:rPr>
              <a:t>The </a:t>
            </a:r>
            <a:r>
              <a:rPr lang="en-US" sz="2799">
                <a:solidFill>
                  <a:srgbClr val="FF3131"/>
                </a:solidFill>
                <a:latin typeface="Alatsi Bold"/>
              </a:rPr>
              <a:t>'Central Asia' </a:t>
            </a:r>
            <a:r>
              <a:rPr lang="en-US" sz="2799">
                <a:solidFill>
                  <a:srgbClr val="545454"/>
                </a:solidFill>
                <a:latin typeface="Alatsi Bold"/>
              </a:rPr>
              <a:t>region</a:t>
            </a:r>
          </a:p>
          <a:p>
            <a:pPr algn="l">
              <a:lnSpc>
                <a:spcPts val="3919"/>
              </a:lnSpc>
            </a:pPr>
            <a:r>
              <a:rPr lang="en-US" sz="2799">
                <a:solidFill>
                  <a:srgbClr val="545454"/>
                </a:solidFill>
                <a:latin typeface="Alatsi Bold"/>
              </a:rPr>
              <a:t>The 'West' region has lower sales compared to others; marketing and sales strategies need review.</a:t>
            </a:r>
          </a:p>
          <a:p>
            <a:pPr algn="l">
              <a:lnSpc>
                <a:spcPts val="3919"/>
              </a:lnSpc>
            </a:pPr>
          </a:p>
          <a:p>
            <a:pPr algn="l">
              <a:lnSpc>
                <a:spcPts val="39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3" id="3"/>
          <p:cNvSpPr/>
          <p:nvPr/>
        </p:nvSpPr>
        <p:spPr>
          <a:xfrm>
            <a:off x="-260599" y="9061267"/>
            <a:ext cx="6463617" cy="0"/>
          </a:xfrm>
          <a:prstGeom prst="line">
            <a:avLst/>
          </a:prstGeom>
          <a:ln cap="flat" w="114300">
            <a:solidFill>
              <a:srgbClr val="9FC3D0"/>
            </a:solidFill>
            <a:prstDash val="solid"/>
            <a:headEnd type="none" len="sm" w="sm"/>
            <a:tailEnd type="none" len="sm" w="sm"/>
          </a:ln>
        </p:spPr>
      </p:sp>
      <p:sp>
        <p:nvSpPr>
          <p:cNvPr name="AutoShape 4" id="4"/>
          <p:cNvSpPr/>
          <p:nvPr/>
        </p:nvSpPr>
        <p:spPr>
          <a:xfrm>
            <a:off x="12585054" y="9061267"/>
            <a:ext cx="5950379"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933450"/>
            <a:ext cx="13180039" cy="854075"/>
          </a:xfrm>
          <a:prstGeom prst="rect">
            <a:avLst/>
          </a:prstGeom>
        </p:spPr>
        <p:txBody>
          <a:bodyPr anchor="t" rtlCol="false" tIns="0" lIns="0" bIns="0" rIns="0">
            <a:spAutoFit/>
          </a:bodyPr>
          <a:lstStyle/>
          <a:p>
            <a:pPr algn="ctr">
              <a:lnSpc>
                <a:spcPts val="7000"/>
              </a:lnSpc>
            </a:pPr>
            <a:r>
              <a:rPr lang="en-US" sz="5000">
                <a:solidFill>
                  <a:srgbClr val="545454"/>
                </a:solidFill>
                <a:latin typeface="Alatsi Bold"/>
              </a:rPr>
              <a:t>TREND-BASED ANALYSIS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2" id="12"/>
          <p:cNvSpPr/>
          <p:nvPr/>
        </p:nvSpPr>
        <p:spPr>
          <a:xfrm flipH="false" flipV="false" rot="0">
            <a:off x="-3463631"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93969" y="3040211"/>
            <a:ext cx="9057032" cy="5114263"/>
          </a:xfrm>
          <a:custGeom>
            <a:avLst/>
            <a:gdLst/>
            <a:ahLst/>
            <a:cxnLst/>
            <a:rect r="r" b="b" t="t" l="l"/>
            <a:pathLst>
              <a:path h="5114263" w="9057032">
                <a:moveTo>
                  <a:pt x="0" y="0"/>
                </a:moveTo>
                <a:lnTo>
                  <a:pt x="9057032" y="0"/>
                </a:lnTo>
                <a:lnTo>
                  <a:pt x="9057032" y="5114263"/>
                </a:lnTo>
                <a:lnTo>
                  <a:pt x="0" y="5114263"/>
                </a:lnTo>
                <a:lnTo>
                  <a:pt x="0" y="0"/>
                </a:lnTo>
                <a:close/>
              </a:path>
            </a:pathLst>
          </a:custGeom>
          <a:blipFill>
            <a:blip r:embed="rId4"/>
            <a:stretch>
              <a:fillRect l="0" t="0" r="0" b="0"/>
            </a:stretch>
          </a:blipFill>
        </p:spPr>
      </p:sp>
      <p:sp>
        <p:nvSpPr>
          <p:cNvPr name="TextBox 14" id="14"/>
          <p:cNvSpPr txBox="true"/>
          <p:nvPr/>
        </p:nvSpPr>
        <p:spPr>
          <a:xfrm rot="0">
            <a:off x="9819810" y="2476952"/>
            <a:ext cx="8157715" cy="6450965"/>
          </a:xfrm>
          <a:prstGeom prst="rect">
            <a:avLst/>
          </a:prstGeom>
        </p:spPr>
        <p:txBody>
          <a:bodyPr anchor="t" rtlCol="false" tIns="0" lIns="0" bIns="0" rIns="0">
            <a:spAutoFit/>
          </a:bodyPr>
          <a:lstStyle/>
          <a:p>
            <a:pPr algn="l">
              <a:lnSpc>
                <a:spcPts val="4199"/>
              </a:lnSpc>
            </a:pPr>
            <a:r>
              <a:rPr lang="en-US" sz="2999">
                <a:solidFill>
                  <a:srgbClr val="545454"/>
                </a:solidFill>
                <a:latin typeface="Alatsi"/>
              </a:rPr>
              <a:t> Quarterly Trends</a:t>
            </a:r>
            <a:r>
              <a:rPr lang="en-US" sz="2999">
                <a:solidFill>
                  <a:srgbClr val="25383E"/>
                </a:solidFill>
                <a:latin typeface="Alatsi"/>
              </a:rPr>
              <a:t>:</a:t>
            </a:r>
          </a:p>
          <a:p>
            <a:pPr algn="l">
              <a:lnSpc>
                <a:spcPts val="3919"/>
              </a:lnSpc>
            </a:pPr>
          </a:p>
          <a:p>
            <a:pPr algn="l">
              <a:lnSpc>
                <a:spcPts val="3919"/>
              </a:lnSpc>
            </a:pPr>
            <a:r>
              <a:rPr lang="en-US" sz="2799" u="sng">
                <a:solidFill>
                  <a:srgbClr val="545454"/>
                </a:solidFill>
                <a:latin typeface="Alatsi Bold"/>
              </a:rPr>
              <a:t>The 'Technology' category</a:t>
            </a:r>
            <a:r>
              <a:rPr lang="en-US" sz="2799">
                <a:solidFill>
                  <a:srgbClr val="545454"/>
                </a:solidFill>
                <a:latin typeface="Alatsi Bold"/>
              </a:rPr>
              <a:t> shows significant fluctuations, peaking in the second and fourth quarters.</a:t>
            </a:r>
          </a:p>
          <a:p>
            <a:pPr algn="l">
              <a:lnSpc>
                <a:spcPts val="3919"/>
              </a:lnSpc>
            </a:pPr>
          </a:p>
          <a:p>
            <a:pPr algn="l">
              <a:lnSpc>
                <a:spcPts val="3919"/>
              </a:lnSpc>
            </a:pPr>
            <a:r>
              <a:rPr lang="en-US" sz="2799" u="sng">
                <a:solidFill>
                  <a:srgbClr val="545454"/>
                </a:solidFill>
                <a:latin typeface="Alatsi Bold"/>
              </a:rPr>
              <a:t>The 'Furniture' category </a:t>
            </a:r>
            <a:r>
              <a:rPr lang="en-US" sz="2799">
                <a:solidFill>
                  <a:srgbClr val="545454"/>
                </a:solidFill>
                <a:latin typeface="Alatsi Bold"/>
              </a:rPr>
              <a:t>sees high sales in the second and fourth quarters.</a:t>
            </a:r>
          </a:p>
          <a:p>
            <a:pPr algn="l">
              <a:lnSpc>
                <a:spcPts val="3919"/>
              </a:lnSpc>
            </a:pPr>
          </a:p>
          <a:p>
            <a:pPr algn="l">
              <a:lnSpc>
                <a:spcPts val="3919"/>
              </a:lnSpc>
            </a:pPr>
            <a:r>
              <a:rPr lang="en-US" sz="2799" u="sng">
                <a:solidFill>
                  <a:srgbClr val="545454"/>
                </a:solidFill>
                <a:latin typeface="Alatsi Bold"/>
              </a:rPr>
              <a:t>'Office Supplies' category  </a:t>
            </a:r>
            <a:r>
              <a:rPr lang="en-US" sz="2799">
                <a:solidFill>
                  <a:srgbClr val="545454"/>
                </a:solidFill>
                <a:latin typeface="Alatsi Bold"/>
              </a:rPr>
              <a:t>maintain steady sales throughout the year, with a slight increase in the fourth quarter.</a:t>
            </a:r>
          </a:p>
          <a:p>
            <a:pPr algn="l">
              <a:lnSpc>
                <a:spcPts val="39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sp>
        <p:nvSpPr>
          <p:cNvPr name="AutoShape 3" id="3"/>
          <p:cNvSpPr/>
          <p:nvPr/>
        </p:nvSpPr>
        <p:spPr>
          <a:xfrm>
            <a:off x="-260599" y="9061267"/>
            <a:ext cx="6463617" cy="0"/>
          </a:xfrm>
          <a:prstGeom prst="line">
            <a:avLst/>
          </a:prstGeom>
          <a:ln cap="flat" w="114300">
            <a:solidFill>
              <a:srgbClr val="9FC3D0"/>
            </a:solidFill>
            <a:prstDash val="solid"/>
            <a:headEnd type="none" len="sm" w="sm"/>
            <a:tailEnd type="none" len="sm" w="sm"/>
          </a:ln>
        </p:spPr>
      </p:sp>
      <p:sp>
        <p:nvSpPr>
          <p:cNvPr name="AutoShape 4" id="4"/>
          <p:cNvSpPr/>
          <p:nvPr/>
        </p:nvSpPr>
        <p:spPr>
          <a:xfrm>
            <a:off x="12585054" y="9061267"/>
            <a:ext cx="5950379"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107051" y="658348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933450"/>
            <a:ext cx="13180039" cy="854075"/>
          </a:xfrm>
          <a:prstGeom prst="rect">
            <a:avLst/>
          </a:prstGeom>
        </p:spPr>
        <p:txBody>
          <a:bodyPr anchor="t" rtlCol="false" tIns="0" lIns="0" bIns="0" rIns="0">
            <a:spAutoFit/>
          </a:bodyPr>
          <a:lstStyle/>
          <a:p>
            <a:pPr algn="ctr">
              <a:lnSpc>
                <a:spcPts val="7000"/>
              </a:lnSpc>
            </a:pPr>
            <a:r>
              <a:rPr lang="en-US" sz="5000">
                <a:solidFill>
                  <a:srgbClr val="545454"/>
                </a:solidFill>
                <a:latin typeface="Alatsi Bold"/>
              </a:rPr>
              <a:t>TREND-BASED ANALYSIS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2" id="12"/>
          <p:cNvSpPr/>
          <p:nvPr/>
        </p:nvSpPr>
        <p:spPr>
          <a:xfrm flipH="false" flipV="false" rot="0">
            <a:off x="-3463631"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93969" y="3040211"/>
            <a:ext cx="9057032" cy="5114263"/>
          </a:xfrm>
          <a:custGeom>
            <a:avLst/>
            <a:gdLst/>
            <a:ahLst/>
            <a:cxnLst/>
            <a:rect r="r" b="b" t="t" l="l"/>
            <a:pathLst>
              <a:path h="5114263" w="9057032">
                <a:moveTo>
                  <a:pt x="0" y="0"/>
                </a:moveTo>
                <a:lnTo>
                  <a:pt x="9057032" y="0"/>
                </a:lnTo>
                <a:lnTo>
                  <a:pt x="9057032" y="5114263"/>
                </a:lnTo>
                <a:lnTo>
                  <a:pt x="0" y="5114263"/>
                </a:lnTo>
                <a:lnTo>
                  <a:pt x="0" y="0"/>
                </a:lnTo>
                <a:close/>
              </a:path>
            </a:pathLst>
          </a:custGeom>
          <a:blipFill>
            <a:blip r:embed="rId4"/>
            <a:stretch>
              <a:fillRect l="0" t="0" r="0" b="0"/>
            </a:stretch>
          </a:blipFill>
        </p:spPr>
      </p:sp>
      <p:sp>
        <p:nvSpPr>
          <p:cNvPr name="TextBox 14" id="14"/>
          <p:cNvSpPr txBox="true"/>
          <p:nvPr/>
        </p:nvSpPr>
        <p:spPr>
          <a:xfrm rot="0">
            <a:off x="9819810" y="2920817"/>
            <a:ext cx="8157715" cy="5955665"/>
          </a:xfrm>
          <a:prstGeom prst="rect">
            <a:avLst/>
          </a:prstGeom>
        </p:spPr>
        <p:txBody>
          <a:bodyPr anchor="t" rtlCol="false" tIns="0" lIns="0" bIns="0" rIns="0">
            <a:spAutoFit/>
          </a:bodyPr>
          <a:lstStyle/>
          <a:p>
            <a:pPr algn="l">
              <a:lnSpc>
                <a:spcPts val="4199"/>
              </a:lnSpc>
            </a:pPr>
            <a:r>
              <a:rPr lang="en-US" sz="2999">
                <a:solidFill>
                  <a:srgbClr val="25383E"/>
                </a:solidFill>
                <a:latin typeface="Alatsi"/>
              </a:rPr>
              <a:t> </a:t>
            </a:r>
            <a:r>
              <a:rPr lang="en-US" sz="2999">
                <a:solidFill>
                  <a:srgbClr val="545454"/>
                </a:solidFill>
                <a:latin typeface="Alatsi"/>
              </a:rPr>
              <a:t>Monthly Trends:</a:t>
            </a:r>
          </a:p>
          <a:p>
            <a:pPr algn="l">
              <a:lnSpc>
                <a:spcPts val="3919"/>
              </a:lnSpc>
            </a:pPr>
          </a:p>
          <a:p>
            <a:pPr algn="l">
              <a:lnSpc>
                <a:spcPts val="3919"/>
              </a:lnSpc>
            </a:pPr>
            <a:r>
              <a:rPr lang="en-US" sz="2799" u="sng">
                <a:solidFill>
                  <a:srgbClr val="545454"/>
                </a:solidFill>
                <a:latin typeface="Alatsi Bold"/>
              </a:rPr>
              <a:t>The 'Technology' category</a:t>
            </a:r>
            <a:r>
              <a:rPr lang="en-US" sz="2799">
                <a:solidFill>
                  <a:srgbClr val="545454"/>
                </a:solidFill>
                <a:latin typeface="Alatsi Bold"/>
              </a:rPr>
              <a:t> sees spikes in sales at the beginning and end of the year.</a:t>
            </a:r>
          </a:p>
          <a:p>
            <a:pPr algn="l">
              <a:lnSpc>
                <a:spcPts val="3919"/>
              </a:lnSpc>
            </a:pPr>
          </a:p>
          <a:p>
            <a:pPr algn="l">
              <a:lnSpc>
                <a:spcPts val="3919"/>
              </a:lnSpc>
            </a:pPr>
            <a:r>
              <a:rPr lang="en-US" sz="2799" u="sng">
                <a:solidFill>
                  <a:srgbClr val="545454"/>
                </a:solidFill>
                <a:latin typeface="Alatsi Bold"/>
              </a:rPr>
              <a:t>The 'Furniture' category</a:t>
            </a:r>
            <a:r>
              <a:rPr lang="en-US" sz="2799">
                <a:solidFill>
                  <a:srgbClr val="545454"/>
                </a:solidFill>
                <a:latin typeface="Alatsi Bold"/>
              </a:rPr>
              <a:t> experiences increased sales in the final months of the year.</a:t>
            </a:r>
          </a:p>
          <a:p>
            <a:pPr algn="l">
              <a:lnSpc>
                <a:spcPts val="3919"/>
              </a:lnSpc>
            </a:pPr>
          </a:p>
          <a:p>
            <a:pPr algn="l">
              <a:lnSpc>
                <a:spcPts val="3919"/>
              </a:lnSpc>
            </a:pPr>
            <a:r>
              <a:rPr lang="en-US" sz="2799" u="sng">
                <a:solidFill>
                  <a:srgbClr val="545454"/>
                </a:solidFill>
                <a:latin typeface="Alatsi Bold"/>
              </a:rPr>
              <a:t>'Office Supplies' category</a:t>
            </a:r>
            <a:r>
              <a:rPr lang="en-US" sz="2799">
                <a:solidFill>
                  <a:srgbClr val="545454"/>
                </a:solidFill>
                <a:latin typeface="Alatsi Bold"/>
              </a:rPr>
              <a:t> have consistent sales, with slight increases in June and December.</a:t>
            </a:r>
          </a:p>
          <a:p>
            <a:pPr algn="l">
              <a:lnSpc>
                <a:spcPts val="3919"/>
              </a:lnSpc>
            </a:pPr>
          </a:p>
          <a:p>
            <a:pPr algn="l">
              <a:lnSpc>
                <a:spcPts val="39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91167" y="674688"/>
            <a:ext cx="16230600" cy="1450976"/>
          </a:xfrm>
          <a:prstGeom prst="rect">
            <a:avLst/>
          </a:prstGeom>
        </p:spPr>
        <p:txBody>
          <a:bodyPr anchor="t" rtlCol="false" tIns="0" lIns="0" bIns="0" rIns="0">
            <a:spAutoFit/>
          </a:bodyPr>
          <a:lstStyle/>
          <a:p>
            <a:pPr algn="ctr">
              <a:lnSpc>
                <a:spcPts val="11899"/>
              </a:lnSpc>
            </a:pPr>
            <a:r>
              <a:rPr lang="en-US" sz="8499">
                <a:solidFill>
                  <a:srgbClr val="5A6064"/>
                </a:solidFill>
                <a:latin typeface="Alatsi Bold"/>
              </a:rPr>
              <a:t>GENERAL OBSERVATIONS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545454"/>
                </a:solidFill>
                <a:latin typeface="Alatsi Bold"/>
              </a:rPr>
              <a:t>Data Analyst: Fatma Nur Azman</a:t>
            </a:r>
          </a:p>
        </p:txBody>
      </p:sp>
      <p:grpSp>
        <p:nvGrpSpPr>
          <p:cNvPr name="Group 4" id="4"/>
          <p:cNvGrpSpPr/>
          <p:nvPr/>
        </p:nvGrpSpPr>
        <p:grpSpPr>
          <a:xfrm rot="0">
            <a:off x="1390722" y="3102810"/>
            <a:ext cx="7362681" cy="442113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508477" y="4190066"/>
            <a:ext cx="5499127" cy="2702560"/>
          </a:xfrm>
          <a:prstGeom prst="rect">
            <a:avLst/>
          </a:prstGeom>
        </p:spPr>
        <p:txBody>
          <a:bodyPr anchor="t" rtlCol="false" tIns="0" lIns="0" bIns="0" rIns="0">
            <a:spAutoFit/>
          </a:bodyPr>
          <a:lstStyle/>
          <a:p>
            <a:pPr algn="l">
              <a:lnSpc>
                <a:spcPts val="4339"/>
              </a:lnSpc>
            </a:pPr>
            <a:r>
              <a:rPr lang="en-US" sz="3099">
                <a:solidFill>
                  <a:srgbClr val="25383E"/>
                </a:solidFill>
                <a:latin typeface="Alatsi Bold"/>
              </a:rPr>
              <a:t>Sales in 2015 show a general increase, suggesting the need for strategies to maintain growth.</a:t>
            </a:r>
          </a:p>
          <a:p>
            <a:pPr algn="l">
              <a:lnSpc>
                <a:spcPts val="4339"/>
              </a:lnSpc>
            </a:pPr>
          </a:p>
        </p:txBody>
      </p:sp>
      <p:sp>
        <p:nvSpPr>
          <p:cNvPr name="Freeform 8" id="8"/>
          <p:cNvSpPr/>
          <p:nvPr/>
        </p:nvSpPr>
        <p:spPr>
          <a:xfrm flipH="false" flipV="false" rot="0">
            <a:off x="13601700" y="66025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534597" y="3102810"/>
            <a:ext cx="7362681" cy="4421131"/>
            <a:chOff x="0" y="0"/>
            <a:chExt cx="1939142" cy="1164413"/>
          </a:xfrm>
        </p:grpSpPr>
        <p:sp>
          <p:nvSpPr>
            <p:cNvPr name="Freeform 10" id="10"/>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1" id="11"/>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667924" y="4190066"/>
            <a:ext cx="5499127" cy="2702560"/>
          </a:xfrm>
          <a:prstGeom prst="rect">
            <a:avLst/>
          </a:prstGeom>
        </p:spPr>
        <p:txBody>
          <a:bodyPr anchor="t" rtlCol="false" tIns="0" lIns="0" bIns="0" rIns="0">
            <a:spAutoFit/>
          </a:bodyPr>
          <a:lstStyle/>
          <a:p>
            <a:pPr algn="l">
              <a:lnSpc>
                <a:spcPts val="4339"/>
              </a:lnSpc>
            </a:pPr>
            <a:r>
              <a:rPr lang="en-US" sz="3099">
                <a:solidFill>
                  <a:srgbClr val="25383E"/>
                </a:solidFill>
                <a:latin typeface="Alatsi Bold"/>
              </a:rPr>
              <a:t>Different product categories exhibit varying seasonal trends, which should be understood and addressed accordingly.</a:t>
            </a:r>
          </a:p>
          <a:p>
            <a:pPr algn="l">
              <a:lnSpc>
                <a:spcPts val="4339"/>
              </a:lnSpc>
            </a:pPr>
          </a:p>
        </p:txBody>
      </p:sp>
      <p:grpSp>
        <p:nvGrpSpPr>
          <p:cNvPr name="Group 13" id="13"/>
          <p:cNvGrpSpPr/>
          <p:nvPr/>
        </p:nvGrpSpPr>
        <p:grpSpPr>
          <a:xfrm rot="0">
            <a:off x="1739665" y="3615357"/>
            <a:ext cx="516960" cy="51696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6064"/>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9944736" y="3615357"/>
            <a:ext cx="516960" cy="51696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6064"/>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260599" y="9061267"/>
            <a:ext cx="6223351" cy="0"/>
          </a:xfrm>
          <a:prstGeom prst="line">
            <a:avLst/>
          </a:prstGeom>
          <a:ln cap="flat" w="114300">
            <a:solidFill>
              <a:srgbClr val="9FC3D0"/>
            </a:solidFill>
            <a:prstDash val="solid"/>
            <a:headEnd type="none" len="sm" w="sm"/>
            <a:tailEnd type="none" len="sm" w="sm"/>
          </a:ln>
        </p:spPr>
      </p:sp>
      <p:sp>
        <p:nvSpPr>
          <p:cNvPr name="AutoShape 20" id="20"/>
          <p:cNvSpPr/>
          <p:nvPr/>
        </p:nvSpPr>
        <p:spPr>
          <a:xfrm>
            <a:off x="12585054" y="9061267"/>
            <a:ext cx="5950379" cy="19050"/>
          </a:xfrm>
          <a:prstGeom prst="line">
            <a:avLst/>
          </a:prstGeom>
          <a:ln cap="flat" w="114300">
            <a:solidFill>
              <a:srgbClr val="9FC3D0"/>
            </a:solidFill>
            <a:prstDash val="solid"/>
            <a:headEnd type="none" len="sm" w="sm"/>
            <a:tailEnd type="none" len="sm" w="sm"/>
          </a:ln>
        </p:spPr>
      </p:sp>
      <p:grpSp>
        <p:nvGrpSpPr>
          <p:cNvPr name="Group 21" id="21"/>
          <p:cNvGrpSpPr/>
          <p:nvPr/>
        </p:nvGrpSpPr>
        <p:grpSpPr>
          <a:xfrm rot="0">
            <a:off x="15859155" y="0"/>
            <a:ext cx="1562612" cy="1673225"/>
            <a:chOff x="0" y="0"/>
            <a:chExt cx="2083482" cy="2230967"/>
          </a:xfrm>
        </p:grpSpPr>
        <p:grpSp>
          <p:nvGrpSpPr>
            <p:cNvPr name="Group 22" id="22"/>
            <p:cNvGrpSpPr/>
            <p:nvPr/>
          </p:nvGrpSpPr>
          <p:grpSpPr>
            <a:xfrm rot="0">
              <a:off x="75599" y="0"/>
              <a:ext cx="1932284" cy="2230967"/>
              <a:chOff x="0" y="0"/>
              <a:chExt cx="703982" cy="812800"/>
            </a:xfrm>
          </p:grpSpPr>
          <p:sp>
            <p:nvSpPr>
              <p:cNvPr name="Freeform 23" id="2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4" id="2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26" id="26"/>
          <p:cNvSpPr/>
          <p:nvPr/>
        </p:nvSpPr>
        <p:spPr>
          <a:xfrm flipH="false" flipV="false" rot="0">
            <a:off x="-3918199"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DAGGHqFxrCA</dc:identifier>
  <dcterms:modified xsi:type="dcterms:W3CDTF">2011-08-01T06:04:30Z</dcterms:modified>
  <cp:revision>1</cp:revision>
  <dc:title>GLOBAL SUPERSTORE</dc:title>
</cp:coreProperties>
</file>