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C41B-44AD-30DC-0522-530B95EA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8CEFD-479E-7A95-DEF3-17E8DD55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E234-32F4-02E5-7821-BDD7F740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2D4E-990E-69D7-037B-8793D010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53DB-2580-1BEB-6823-B41A5AC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173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C4B9-4928-7855-7113-11F1646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7F705-1183-CFE7-4407-2F2BB8B5E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B05B-1425-F6EC-06AB-F65589CA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0914-4DE8-6AAD-E759-669080D8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72C3-486C-38E6-5BC2-0BD7992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16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B8E57-4CAE-7B35-368D-FB556F6D3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A9CC-5B3B-7C79-BBFA-B738D4C4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9978-37C0-2907-4FDB-1C878907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898B-3DBE-DD67-7539-BFF7D6C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4721-7D12-BA31-21BA-690A73C1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96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A14-A4B9-2D74-83F0-2FCE28A4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04BE-7050-986E-279D-F0675966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8777-03A6-0BA5-6734-D0453A40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7DFA-897D-BF3F-3B8C-82B1B8A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F4A0-9F56-3E85-F7B3-C356FFC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81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249C-3B68-B85A-F378-048E298E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F393-E067-A1DB-8623-F2901AD5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7E4C-5B25-B84C-C437-2D1A23D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1FD6-0481-8345-327F-0D4451D8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BE61-E2CD-7B8B-BABD-E4A9773D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414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5346-B8FE-73FC-99FC-254C9D7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6DC1-BE67-EF4A-AA98-F10EEEF5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F9EA2-B928-FC1D-FA82-C23B7AB4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53DA-4DCB-3019-4556-CBC3E3BE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885-DA7D-DD6F-237D-D890CEF5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7BB2-B703-01AA-B78C-AA5840A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628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8C86-6E12-17FF-6DD4-DCA68FAF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501F-F5BA-47C3-F3AC-EEDE06E8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1D05-7BB4-25F0-E612-946E2D2B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BCB68-7CD6-3F14-8F42-BF83436FF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BA49-9B12-2041-D07C-CEE676E7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D4B8D-C6B9-CD69-2FE0-321E2599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47A18-F1EA-24AF-7573-E831C735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971F3-A45E-DE08-BCB0-C66EE48E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46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11C-AF8A-29C9-2901-A6FA097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425DE-6D47-4E59-A222-311A5B74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1FE3E-5433-6E0D-E5C5-7A514C1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8D052-1749-F665-C093-78987CB4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3983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09CF3-E3C4-96F3-D7B0-247099CF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17E5-3710-7FB4-DCCE-C759834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D5944-ED2B-F67F-4653-5E3634A6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13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D30F-1BB3-5AE0-132B-80115BF1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A9B0-A457-81A7-4C6D-497C5EF9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A0DD6-9E9E-0103-6946-B71ACCB7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6381-10A0-7618-E882-61E76577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BDF4-7DB0-0F2F-27A5-C27CB6FF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0239-87BD-86E4-B7D1-D58F4039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4083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D7A9-31DB-9305-5586-E9FA2131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27BF-DD52-1C3B-0C55-9675A0348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FBC83-1379-D233-37F8-B7E09E17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F2F6-DF09-DFBE-E44C-A39D9FFA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47D4-8DF6-EC80-8105-2743A08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4304-A65F-05AD-A745-F322F4E8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167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071A5-2721-BB7C-392C-5063882B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C7DEA-9AC3-9A00-AC4F-DB11B874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6335-64CA-A570-20CA-2A27111F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7670-22F3-4732-AA20-3171F049B73A}" type="datetimeFigureOut">
              <a:rPr lang="en-KE" smtClean="0"/>
              <a:t>10/11/2023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6CAE-E5B1-CF0B-D65C-4C67F4C7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7169-9594-8E11-AC64-2CFA3520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5059-DCE2-4597-BF2E-FA22DA48D6E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41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5488542A-F80B-8B13-D01B-5A3E453F503F}"/>
              </a:ext>
            </a:extLst>
          </p:cNvPr>
          <p:cNvSpPr/>
          <p:nvPr/>
        </p:nvSpPr>
        <p:spPr>
          <a:xfrm>
            <a:off x="737033" y="225316"/>
            <a:ext cx="1821921" cy="1977856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/>
              </a:rPr>
              <a:t>15 pooled DNA samples (16S rRNA V4 region)</a:t>
            </a:r>
            <a:endParaRPr lang="en-KE" b="1" dirty="0">
              <a:latin typeface="Helvetica Neue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4518CC-4329-E321-3478-8D7E8F835741}"/>
              </a:ext>
            </a:extLst>
          </p:cNvPr>
          <p:cNvCxnSpPr>
            <a:cxnSpLocks/>
          </p:cNvCxnSpPr>
          <p:nvPr/>
        </p:nvCxnSpPr>
        <p:spPr>
          <a:xfrm flipH="1">
            <a:off x="1651404" y="2205265"/>
            <a:ext cx="5513" cy="6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6212B28-C7A3-3E2B-FB1A-A3BF8B48F7E4}"/>
              </a:ext>
            </a:extLst>
          </p:cNvPr>
          <p:cNvSpPr/>
          <p:nvPr/>
        </p:nvSpPr>
        <p:spPr>
          <a:xfrm>
            <a:off x="246106" y="2835508"/>
            <a:ext cx="2797792" cy="1464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/>
              </a:rPr>
              <a:t>OTU tables</a:t>
            </a:r>
          </a:p>
          <a:p>
            <a:pPr algn="ctr"/>
            <a:r>
              <a:rPr lang="en-US" b="1" dirty="0">
                <a:latin typeface="Helvetica Neue"/>
              </a:rPr>
              <a:t>Taxonomy tables</a:t>
            </a:r>
          </a:p>
          <a:p>
            <a:pPr algn="ctr"/>
            <a:r>
              <a:rPr lang="en-US" b="1" dirty="0">
                <a:latin typeface="Helvetica Neue"/>
              </a:rPr>
              <a:t>Sample metadata</a:t>
            </a:r>
            <a:endParaRPr lang="en-KE" b="1" dirty="0">
              <a:latin typeface="Helvetica Neue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869CE-6B1E-383C-B92F-9CF85D0A14AD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043898" y="3559255"/>
            <a:ext cx="1072014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686B4F-4BF0-8458-8ECF-606B44755156}"/>
              </a:ext>
            </a:extLst>
          </p:cNvPr>
          <p:cNvSpPr/>
          <p:nvPr/>
        </p:nvSpPr>
        <p:spPr>
          <a:xfrm>
            <a:off x="4132034" y="768918"/>
            <a:ext cx="2849204" cy="887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cs typeface="Times New Roman" panose="02020603050405020304" pitchFamily="18" charset="0"/>
              </a:rPr>
              <a:t>KNN imputation for </a:t>
            </a:r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cs typeface="Times New Roman" panose="02020603050405020304" pitchFamily="18" charset="0"/>
              </a:rPr>
              <a:t>handling zero values in my dataset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C3870A-E9CD-C889-7589-442BD918C8E7}"/>
              </a:ext>
            </a:extLst>
          </p:cNvPr>
          <p:cNvSpPr/>
          <p:nvPr/>
        </p:nvSpPr>
        <p:spPr>
          <a:xfrm>
            <a:off x="4132034" y="2264361"/>
            <a:ext cx="2849204" cy="836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cs typeface="Times New Roman" panose="02020603050405020304" pitchFamily="18" charset="0"/>
              </a:rPr>
              <a:t>Transform data orientation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7EB178-184F-CBAE-B2D7-36A6ECDBA15B}"/>
              </a:ext>
            </a:extLst>
          </p:cNvPr>
          <p:cNvSpPr/>
          <p:nvPr/>
        </p:nvSpPr>
        <p:spPr>
          <a:xfrm>
            <a:off x="4115912" y="3570001"/>
            <a:ext cx="2850088" cy="836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cs typeface="Times New Roman" panose="02020603050405020304" pitchFamily="18" charset="0"/>
              </a:rPr>
              <a:t>TSS Normalization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4198DC-CDD4-CFD8-D8BD-CCC3ADADD2ED}"/>
              </a:ext>
            </a:extLst>
          </p:cNvPr>
          <p:cNvCxnSpPr>
            <a:cxnSpLocks/>
          </p:cNvCxnSpPr>
          <p:nvPr/>
        </p:nvCxnSpPr>
        <p:spPr>
          <a:xfrm flipH="1">
            <a:off x="7530368" y="5493448"/>
            <a:ext cx="550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20F87AA-D972-FF80-D40A-E7089B672047}"/>
              </a:ext>
            </a:extLst>
          </p:cNvPr>
          <p:cNvSpPr/>
          <p:nvPr/>
        </p:nvSpPr>
        <p:spPr>
          <a:xfrm>
            <a:off x="8024198" y="2254108"/>
            <a:ext cx="2797792" cy="8368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Data Scaling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3F7B4F-61CC-064F-10D9-940B7B8543D7}"/>
              </a:ext>
            </a:extLst>
          </p:cNvPr>
          <p:cNvCxnSpPr>
            <a:cxnSpLocks/>
          </p:cNvCxnSpPr>
          <p:nvPr/>
        </p:nvCxnSpPr>
        <p:spPr>
          <a:xfrm>
            <a:off x="5427497" y="3101177"/>
            <a:ext cx="0" cy="46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8DBCFF-518D-0934-B5E2-E76DBCEE169F}"/>
              </a:ext>
            </a:extLst>
          </p:cNvPr>
          <p:cNvSpPr/>
          <p:nvPr/>
        </p:nvSpPr>
        <p:spPr>
          <a:xfrm>
            <a:off x="8024198" y="768918"/>
            <a:ext cx="2797792" cy="887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Dimensionality Reduction (PCA)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EE45CCE-EE02-75BD-DE88-C60F4FA15C67}"/>
              </a:ext>
            </a:extLst>
          </p:cNvPr>
          <p:cNvSpPr/>
          <p:nvPr/>
        </p:nvSpPr>
        <p:spPr>
          <a:xfrm>
            <a:off x="8024198" y="3559255"/>
            <a:ext cx="2793224" cy="845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One-hot encoding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EE5624-5E93-C578-0711-7094AC79E286}"/>
              </a:ext>
            </a:extLst>
          </p:cNvPr>
          <p:cNvCxnSpPr>
            <a:cxnSpLocks/>
          </p:cNvCxnSpPr>
          <p:nvPr/>
        </p:nvCxnSpPr>
        <p:spPr>
          <a:xfrm>
            <a:off x="8638612" y="4418285"/>
            <a:ext cx="0" cy="75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E0C09DE-C154-27FB-78A1-71897B4529FA}"/>
              </a:ext>
            </a:extLst>
          </p:cNvPr>
          <p:cNvSpPr/>
          <p:nvPr/>
        </p:nvSpPr>
        <p:spPr>
          <a:xfrm>
            <a:off x="6477919" y="183187"/>
            <a:ext cx="1872867" cy="393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Preprocessing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7C9A5E-2587-92DF-4601-EF52B0361C56}"/>
              </a:ext>
            </a:extLst>
          </p:cNvPr>
          <p:cNvSpPr/>
          <p:nvPr/>
        </p:nvSpPr>
        <p:spPr>
          <a:xfrm>
            <a:off x="8024198" y="5174214"/>
            <a:ext cx="1396612" cy="638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/>
              </a:rPr>
              <a:t>Data splitting</a:t>
            </a:r>
            <a:endParaRPr lang="en-KE" b="1" dirty="0">
              <a:latin typeface="Helvetica Neue"/>
            </a:endParaRPr>
          </a:p>
        </p:txBody>
      </p: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3E94FC0C-FA5E-E112-CF6C-03010BD53833}"/>
              </a:ext>
            </a:extLst>
          </p:cNvPr>
          <p:cNvSpPr/>
          <p:nvPr/>
        </p:nvSpPr>
        <p:spPr>
          <a:xfrm>
            <a:off x="10030656" y="4720925"/>
            <a:ext cx="1625480" cy="638469"/>
          </a:xfrm>
          <a:prstGeom prst="borderCallout2">
            <a:avLst>
              <a:gd name="adj1" fmla="val 44112"/>
              <a:gd name="adj2" fmla="val -20"/>
              <a:gd name="adj3" fmla="val 73966"/>
              <a:gd name="adj4" fmla="val -14634"/>
              <a:gd name="adj5" fmla="val 126889"/>
              <a:gd name="adj6" fmla="val -376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/>
              </a:rPr>
              <a:t>75% for training set</a:t>
            </a:r>
            <a:endParaRPr lang="en-KE" b="1" dirty="0">
              <a:latin typeface="Helvetica Neue"/>
            </a:endParaRPr>
          </a:p>
        </p:txBody>
      </p:sp>
      <p:sp>
        <p:nvSpPr>
          <p:cNvPr id="82" name="Callout: Bent Line 81">
            <a:extLst>
              <a:ext uri="{FF2B5EF4-FFF2-40B4-BE49-F238E27FC236}">
                <a16:creationId xmlns:a16="http://schemas.microsoft.com/office/drawing/2014/main" id="{9813316C-802E-1902-252B-CEFE1FF9160E}"/>
              </a:ext>
            </a:extLst>
          </p:cNvPr>
          <p:cNvSpPr/>
          <p:nvPr/>
        </p:nvSpPr>
        <p:spPr>
          <a:xfrm>
            <a:off x="10030656" y="5675620"/>
            <a:ext cx="1625480" cy="606844"/>
          </a:xfrm>
          <a:prstGeom prst="borderCallout2">
            <a:avLst>
              <a:gd name="adj1" fmla="val 51428"/>
              <a:gd name="adj2" fmla="val -200"/>
              <a:gd name="adj3" fmla="val 18750"/>
              <a:gd name="adj4" fmla="val -16667"/>
              <a:gd name="adj5" fmla="val -25625"/>
              <a:gd name="adj6" fmla="val -372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/>
              </a:rPr>
              <a:t>25% for </a:t>
            </a:r>
          </a:p>
          <a:p>
            <a:pPr algn="ctr"/>
            <a:r>
              <a:rPr lang="en-US" b="1" dirty="0">
                <a:latin typeface="Helvetica Neue"/>
              </a:rPr>
              <a:t>test set</a:t>
            </a:r>
            <a:endParaRPr lang="en-KE" b="1" dirty="0">
              <a:latin typeface="Helvetica Neue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3B454BB-89D0-37B1-2495-3FF5D695B464}"/>
              </a:ext>
            </a:extLst>
          </p:cNvPr>
          <p:cNvSpPr/>
          <p:nvPr/>
        </p:nvSpPr>
        <p:spPr>
          <a:xfrm>
            <a:off x="5031390" y="6089082"/>
            <a:ext cx="1992644" cy="44587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/>
              </a:rPr>
              <a:t>Random Forest</a:t>
            </a:r>
            <a:endParaRPr lang="en-KE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92F8232-30EC-4CE3-6AD4-D69E09B40D4A}"/>
              </a:ext>
            </a:extLst>
          </p:cNvPr>
          <p:cNvSpPr/>
          <p:nvPr/>
        </p:nvSpPr>
        <p:spPr>
          <a:xfrm>
            <a:off x="4525055" y="5533171"/>
            <a:ext cx="1422279" cy="44587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/>
              </a:rPr>
              <a:t>SVM</a:t>
            </a:r>
            <a:endParaRPr lang="en-KE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FDC1E0E-D001-B1D1-4B7B-0D98DE238D39}"/>
              </a:ext>
            </a:extLst>
          </p:cNvPr>
          <p:cNvSpPr/>
          <p:nvPr/>
        </p:nvSpPr>
        <p:spPr>
          <a:xfrm>
            <a:off x="6089086" y="5533171"/>
            <a:ext cx="1432194" cy="44587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/>
              </a:rPr>
              <a:t>CatBoost</a:t>
            </a:r>
            <a:endParaRPr lang="en-KE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0BE51EC-C88D-C851-EBFD-D51AA2CAD6BC}"/>
              </a:ext>
            </a:extLst>
          </p:cNvPr>
          <p:cNvSpPr/>
          <p:nvPr/>
        </p:nvSpPr>
        <p:spPr>
          <a:xfrm>
            <a:off x="246106" y="5186697"/>
            <a:ext cx="1405297" cy="6384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/>
              </a:rPr>
              <a:t>Predicted values</a:t>
            </a:r>
            <a:endParaRPr lang="en-KE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33121-7466-6584-357F-D79F5E9953C1}"/>
              </a:ext>
            </a:extLst>
          </p:cNvPr>
          <p:cNvSpPr/>
          <p:nvPr/>
        </p:nvSpPr>
        <p:spPr>
          <a:xfrm>
            <a:off x="4121425" y="183187"/>
            <a:ext cx="6695052" cy="421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270A2-0887-96DC-F6BD-07A5BA1A4B46}"/>
              </a:ext>
            </a:extLst>
          </p:cNvPr>
          <p:cNvSpPr/>
          <p:nvPr/>
        </p:nvSpPr>
        <p:spPr>
          <a:xfrm>
            <a:off x="5175431" y="4836674"/>
            <a:ext cx="1704561" cy="4613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/>
              </a:rPr>
              <a:t>Modelling</a:t>
            </a:r>
            <a:endParaRPr lang="en-KE" b="1" dirty="0">
              <a:solidFill>
                <a:schemeClr val="tx1"/>
              </a:solidFill>
              <a:latin typeface="Helvetica Neue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E0E0D8-40BF-847F-933C-11986C9D1B2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420810" y="1677091"/>
            <a:ext cx="2284" cy="57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DC1B71-ED18-C934-8A21-724C95F4E09F}"/>
              </a:ext>
            </a:extLst>
          </p:cNvPr>
          <p:cNvCxnSpPr>
            <a:cxnSpLocks/>
          </p:cNvCxnSpPr>
          <p:nvPr/>
        </p:nvCxnSpPr>
        <p:spPr>
          <a:xfrm>
            <a:off x="5427497" y="1677091"/>
            <a:ext cx="0" cy="57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E3365-09C7-ECBD-037B-C90C2C5D93F3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420810" y="3101177"/>
            <a:ext cx="0" cy="45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0DF2D9-BA87-6E06-D950-A013AEEB0C6E}"/>
              </a:ext>
            </a:extLst>
          </p:cNvPr>
          <p:cNvSpPr/>
          <p:nvPr/>
        </p:nvSpPr>
        <p:spPr>
          <a:xfrm>
            <a:off x="4525056" y="4820292"/>
            <a:ext cx="3005312" cy="1737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164E28-2B9E-B99E-3392-57E403268626}"/>
              </a:ext>
            </a:extLst>
          </p:cNvPr>
          <p:cNvSpPr/>
          <p:nvPr/>
        </p:nvSpPr>
        <p:spPr>
          <a:xfrm>
            <a:off x="2080001" y="4817711"/>
            <a:ext cx="1951224" cy="1717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Helvetica Neue"/>
              </a:rPr>
              <a:t>Hyperparameter tuning</a:t>
            </a:r>
            <a:endParaRPr lang="en-KE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Extracting feature importance</a:t>
            </a:r>
          </a:p>
          <a:p>
            <a:r>
              <a:rPr lang="en-US" b="1" dirty="0">
                <a:latin typeface="Helvetica Neue"/>
              </a:rPr>
              <a:t>Accuracy</a:t>
            </a:r>
            <a:endParaRPr lang="en-KE" b="1" dirty="0">
              <a:latin typeface="Helvetica Neue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214D00-E56F-B4B6-82F8-3F050BA6445D}"/>
              </a:ext>
            </a:extLst>
          </p:cNvPr>
          <p:cNvCxnSpPr>
            <a:cxnSpLocks/>
          </p:cNvCxnSpPr>
          <p:nvPr/>
        </p:nvCxnSpPr>
        <p:spPr>
          <a:xfrm flipH="1">
            <a:off x="4031225" y="5493448"/>
            <a:ext cx="493830" cy="1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E1E362-40D2-EDB9-E29B-CAECB32677E8}"/>
              </a:ext>
            </a:extLst>
          </p:cNvPr>
          <p:cNvCxnSpPr>
            <a:cxnSpLocks/>
          </p:cNvCxnSpPr>
          <p:nvPr/>
        </p:nvCxnSpPr>
        <p:spPr>
          <a:xfrm flipH="1">
            <a:off x="1651404" y="5493448"/>
            <a:ext cx="499194" cy="1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E7F889-CDFB-9F06-6EE5-270A1E8FCD9F}"/>
              </a:ext>
            </a:extLst>
          </p:cNvPr>
          <p:cNvCxnSpPr>
            <a:cxnSpLocks/>
          </p:cNvCxnSpPr>
          <p:nvPr/>
        </p:nvCxnSpPr>
        <p:spPr>
          <a:xfrm>
            <a:off x="7480089" y="1212470"/>
            <a:ext cx="0" cy="271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2F5FA9-34AF-5FE8-608A-20699C887AEE}"/>
              </a:ext>
            </a:extLst>
          </p:cNvPr>
          <p:cNvCxnSpPr>
            <a:cxnSpLocks/>
          </p:cNvCxnSpPr>
          <p:nvPr/>
        </p:nvCxnSpPr>
        <p:spPr>
          <a:xfrm>
            <a:off x="6966000" y="3932161"/>
            <a:ext cx="514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3A8CFD-59D4-5790-4F6E-32DDA6A53215}"/>
              </a:ext>
            </a:extLst>
          </p:cNvPr>
          <p:cNvCxnSpPr>
            <a:endCxn id="46" idx="1"/>
          </p:cNvCxnSpPr>
          <p:nvPr/>
        </p:nvCxnSpPr>
        <p:spPr>
          <a:xfrm>
            <a:off x="7480089" y="1212470"/>
            <a:ext cx="544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3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OMAR</dc:creator>
  <cp:lastModifiedBy>FATMA OMAR</cp:lastModifiedBy>
  <cp:revision>2</cp:revision>
  <dcterms:created xsi:type="dcterms:W3CDTF">2023-11-10T11:27:40Z</dcterms:created>
  <dcterms:modified xsi:type="dcterms:W3CDTF">2023-11-10T13:03:55Z</dcterms:modified>
</cp:coreProperties>
</file>