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88" r:id="rId3"/>
    <p:sldId id="257" r:id="rId4"/>
    <p:sldId id="27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3" r:id="rId19"/>
    <p:sldId id="271" r:id="rId20"/>
    <p:sldId id="272" r:id="rId21"/>
    <p:sldId id="275" r:id="rId22"/>
    <p:sldId id="285" r:id="rId23"/>
    <p:sldId id="276" r:id="rId24"/>
    <p:sldId id="286" r:id="rId25"/>
    <p:sldId id="287" r:id="rId26"/>
    <p:sldId id="277" r:id="rId27"/>
    <p:sldId id="278" r:id="rId28"/>
    <p:sldId id="279" r:id="rId29"/>
    <p:sldId id="280" r:id="rId30"/>
    <p:sldId id="281" r:id="rId31"/>
    <p:sldId id="282" r:id="rId32"/>
    <p:sldId id="283" r:id="rId33"/>
    <p:sldId id="284" r:id="rId34"/>
    <p:sldId id="294" r:id="rId35"/>
    <p:sldId id="289" r:id="rId36"/>
    <p:sldId id="290" r:id="rId37"/>
    <p:sldId id="291" r:id="rId38"/>
    <p:sldId id="292" r:id="rId39"/>
    <p:sldId id="293"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12/27/2022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8105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12/27/2022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452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12/27/2022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152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12/27/2022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947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12/27/2022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164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12/27/2022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7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12/27/2022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649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12/27/2022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381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12/27/2022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719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12/27/2022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96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12/27/2022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18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12/27/2022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52917816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01" r:id="rId8"/>
    <p:sldLayoutId id="2147483802" r:id="rId9"/>
    <p:sldLayoutId id="2147483803" r:id="rId10"/>
    <p:sldLayoutId id="214748381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5" name="Rectangle 124">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0" name="Picture 109" descr="A cat and golden retriever laying down">
            <a:extLst>
              <a:ext uri="{FF2B5EF4-FFF2-40B4-BE49-F238E27FC236}">
                <a16:creationId xmlns:a16="http://schemas.microsoft.com/office/drawing/2014/main" id="{B13B8A83-216A-C7B0-76EF-A1C43267AC55}"/>
              </a:ext>
            </a:extLst>
          </p:cNvPr>
          <p:cNvPicPr>
            <a:picLocks noChangeAspect="1"/>
          </p:cNvPicPr>
          <p:nvPr/>
        </p:nvPicPr>
        <p:blipFill rotWithShape="1">
          <a:blip r:embed="rId2">
            <a:alphaModFix amt="60000"/>
          </a:blip>
          <a:srcRect t="7528" b="8219"/>
          <a:stretch/>
        </p:blipFill>
        <p:spPr>
          <a:xfrm>
            <a:off x="20" y="10"/>
            <a:ext cx="12191980" cy="6856614"/>
          </a:xfrm>
          <a:prstGeom prst="rect">
            <a:avLst/>
          </a:prstGeom>
        </p:spPr>
      </p:pic>
      <p:grpSp>
        <p:nvGrpSpPr>
          <p:cNvPr id="127" name="Group 126">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28" name="Picture 127">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29" name="Picture 128">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EAB7224-5235-D481-08FF-3CE4EACD02E4}"/>
              </a:ext>
            </a:extLst>
          </p:cNvPr>
          <p:cNvSpPr>
            <a:spLocks noGrp="1"/>
          </p:cNvSpPr>
          <p:nvPr>
            <p:ph type="ctrTitle"/>
          </p:nvPr>
        </p:nvSpPr>
        <p:spPr>
          <a:xfrm>
            <a:off x="161925" y="-664733"/>
            <a:ext cx="7530685" cy="3163864"/>
          </a:xfrm>
        </p:spPr>
        <p:txBody>
          <a:bodyPr>
            <a:normAutofit/>
          </a:bodyPr>
          <a:lstStyle/>
          <a:p>
            <a:pPr algn="l"/>
            <a:r>
              <a:rPr lang="en-US" sz="5200" dirty="0">
                <a:solidFill>
                  <a:srgbClr val="FFFFFF"/>
                </a:solidFill>
              </a:rPr>
              <a:t>PETS CLINIC MANAGEMENT SYSTEM</a:t>
            </a:r>
          </a:p>
        </p:txBody>
      </p:sp>
      <p:sp>
        <p:nvSpPr>
          <p:cNvPr id="3" name="Subtitle 2">
            <a:extLst>
              <a:ext uri="{FF2B5EF4-FFF2-40B4-BE49-F238E27FC236}">
                <a16:creationId xmlns:a16="http://schemas.microsoft.com/office/drawing/2014/main" id="{F4CD80AA-C09C-1BAE-5CAA-DBFDFE5A70E1}"/>
              </a:ext>
            </a:extLst>
          </p:cNvPr>
          <p:cNvSpPr>
            <a:spLocks noGrp="1"/>
          </p:cNvSpPr>
          <p:nvPr>
            <p:ph type="subTitle" idx="1"/>
          </p:nvPr>
        </p:nvSpPr>
        <p:spPr>
          <a:xfrm>
            <a:off x="838200" y="4074515"/>
            <a:ext cx="7583133" cy="1279124"/>
          </a:xfrm>
        </p:spPr>
        <p:txBody>
          <a:bodyPr>
            <a:normAutofit/>
          </a:bodyPr>
          <a:lstStyle/>
          <a:p>
            <a:pPr algn="l"/>
            <a:endParaRPr lang="en-US" sz="2200">
              <a:solidFill>
                <a:srgbClr val="FFFFFF"/>
              </a:solidFill>
            </a:endParaRPr>
          </a:p>
          <a:p>
            <a:pPr algn="l"/>
            <a:endParaRPr lang="en-US" sz="2200" dirty="0">
              <a:solidFill>
                <a:srgbClr val="FFFFFF"/>
              </a:solidFill>
            </a:endParaRPr>
          </a:p>
        </p:txBody>
      </p:sp>
    </p:spTree>
    <p:extLst>
      <p:ext uri="{BB962C8B-B14F-4D97-AF65-F5344CB8AC3E}">
        <p14:creationId xmlns:p14="http://schemas.microsoft.com/office/powerpoint/2010/main" val="8404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8" name="Picture 27">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450DB6F-14D3-D9CA-5CD6-AAFF777EC595}"/>
              </a:ext>
            </a:extLst>
          </p:cNvPr>
          <p:cNvSpPr>
            <a:spLocks noGrp="1"/>
          </p:cNvSpPr>
          <p:nvPr>
            <p:ph type="title"/>
          </p:nvPr>
        </p:nvSpPr>
        <p:spPr>
          <a:xfrm>
            <a:off x="838200" y="586992"/>
            <a:ext cx="5413250" cy="2175365"/>
          </a:xfrm>
        </p:spPr>
        <p:txBody>
          <a:bodyPr anchor="ctr">
            <a:normAutofit/>
          </a:bodyPr>
          <a:lstStyle/>
          <a:p>
            <a:r>
              <a:rPr lang="en-US" dirty="0"/>
              <a:t>“Remove employee”</a:t>
            </a:r>
          </a:p>
        </p:txBody>
      </p:sp>
      <p:sp>
        <p:nvSpPr>
          <p:cNvPr id="9" name="Content Placeholder 8">
            <a:extLst>
              <a:ext uri="{FF2B5EF4-FFF2-40B4-BE49-F238E27FC236}">
                <a16:creationId xmlns:a16="http://schemas.microsoft.com/office/drawing/2014/main" id="{25A782F6-5201-2CC4-88F2-8CC8B4BF94D3}"/>
              </a:ext>
            </a:extLst>
          </p:cNvPr>
          <p:cNvSpPr>
            <a:spLocks noGrp="1"/>
          </p:cNvSpPr>
          <p:nvPr>
            <p:ph idx="1"/>
          </p:nvPr>
        </p:nvSpPr>
        <p:spPr>
          <a:xfrm>
            <a:off x="838200" y="2190751"/>
            <a:ext cx="5412901" cy="3038474"/>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removing the details of an employee by the administrator</a:t>
            </a:r>
            <a:endParaRPr lang="en-US" sz="1800" dirty="0"/>
          </a:p>
        </p:txBody>
      </p:sp>
      <p:pic>
        <p:nvPicPr>
          <p:cNvPr id="5" name="Content Placeholder 4" descr="Diagram&#10;&#10;Description automatically generated">
            <a:extLst>
              <a:ext uri="{FF2B5EF4-FFF2-40B4-BE49-F238E27FC236}">
                <a16:creationId xmlns:a16="http://schemas.microsoft.com/office/drawing/2014/main" id="{8F3A74F1-10AA-F4A3-8AC5-41DE7129C7A2}"/>
              </a:ext>
            </a:extLst>
          </p:cNvPr>
          <p:cNvPicPr>
            <a:picLocks noChangeAspect="1"/>
          </p:cNvPicPr>
          <p:nvPr/>
        </p:nvPicPr>
        <p:blipFill rotWithShape="1">
          <a:blip r:embed="rId4">
            <a:extLst>
              <a:ext uri="{28A0092B-C50C-407E-A947-70E740481C1C}">
                <a14:useLocalDpi xmlns:a14="http://schemas.microsoft.com/office/drawing/2010/main" val="0"/>
              </a:ext>
            </a:extLst>
          </a:blip>
          <a:srcRect r="3906" b="-1"/>
          <a:stretch/>
        </p:blipFill>
        <p:spPr>
          <a:xfrm>
            <a:off x="6858001" y="567942"/>
            <a:ext cx="4724400" cy="5716862"/>
          </a:xfrm>
          <a:prstGeom prst="rect">
            <a:avLst/>
          </a:prstGeom>
        </p:spPr>
      </p:pic>
    </p:spTree>
    <p:extLst>
      <p:ext uri="{BB962C8B-B14F-4D97-AF65-F5344CB8AC3E}">
        <p14:creationId xmlns:p14="http://schemas.microsoft.com/office/powerpoint/2010/main" val="418214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4" name="Rectangle 7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6A36CBC-BF78-410F-97F1-61B7D939C12A}"/>
              </a:ext>
            </a:extLst>
          </p:cNvPr>
          <p:cNvSpPr>
            <a:spLocks noGrp="1"/>
          </p:cNvSpPr>
          <p:nvPr>
            <p:ph type="title"/>
          </p:nvPr>
        </p:nvSpPr>
        <p:spPr>
          <a:xfrm>
            <a:off x="838200" y="586992"/>
            <a:ext cx="5413250" cy="2175365"/>
          </a:xfrm>
        </p:spPr>
        <p:txBody>
          <a:bodyPr vert="horz" lIns="91440" tIns="45720" rIns="91440" bIns="45720" rtlCol="0" anchor="ctr">
            <a:normAutofit/>
          </a:bodyPr>
          <a:lstStyle/>
          <a:p>
            <a:r>
              <a:rPr lang="en-US"/>
              <a:t>“Edit employee details”</a:t>
            </a:r>
            <a:endParaRPr lang="en-US" dirty="0"/>
          </a:p>
        </p:txBody>
      </p:sp>
      <p:sp>
        <p:nvSpPr>
          <p:cNvPr id="9" name="Content Placeholder 8">
            <a:extLst>
              <a:ext uri="{FF2B5EF4-FFF2-40B4-BE49-F238E27FC236}">
                <a16:creationId xmlns:a16="http://schemas.microsoft.com/office/drawing/2014/main" id="{E0722137-41A0-CD97-C7F4-A9ED2E56470C}"/>
              </a:ext>
            </a:extLst>
          </p:cNvPr>
          <p:cNvSpPr>
            <a:spLocks noGrp="1"/>
          </p:cNvSpPr>
          <p:nvPr>
            <p:ph idx="1"/>
          </p:nvPr>
        </p:nvSpPr>
        <p:spPr>
          <a:xfrm>
            <a:off x="838200" y="2305051"/>
            <a:ext cx="5412901" cy="2924174"/>
          </a:xfrm>
        </p:spPr>
        <p:txBody>
          <a:bodyPr vert="horz" lIns="91440" tIns="45720" rIns="91440" bIns="45720" rtlCol="0" anchor="ctr">
            <a:normAutofit/>
          </a:bodyPr>
          <a:lstStyle/>
          <a:p>
            <a:r>
              <a:rPr lang="en-US" sz="1800" dirty="0">
                <a:effectLst/>
                <a:latin typeface="Arial" panose="020B0604020202020204" pitchFamily="34" charset="0"/>
                <a:ea typeface="Calibri" panose="020F0502020204030204" pitchFamily="34" charset="0"/>
              </a:rPr>
              <a:t>This use case describes the process of editing the details of an employee by the administrator</a:t>
            </a:r>
            <a:endParaRPr lang="en-US" sz="1800" dirty="0"/>
          </a:p>
        </p:txBody>
      </p:sp>
      <p:pic>
        <p:nvPicPr>
          <p:cNvPr id="6" name="Picture 5" descr="Diagram&#10;&#10;Description automatically generated">
            <a:extLst>
              <a:ext uri="{FF2B5EF4-FFF2-40B4-BE49-F238E27FC236}">
                <a16:creationId xmlns:a16="http://schemas.microsoft.com/office/drawing/2014/main" id="{06B3CAD9-4502-AF22-B83A-A8B6F2B2E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513" y="567942"/>
            <a:ext cx="3687375" cy="5716862"/>
          </a:xfrm>
          <a:prstGeom prst="rect">
            <a:avLst/>
          </a:prstGeom>
        </p:spPr>
      </p:pic>
    </p:spTree>
    <p:extLst>
      <p:ext uri="{BB962C8B-B14F-4D97-AF65-F5344CB8AC3E}">
        <p14:creationId xmlns:p14="http://schemas.microsoft.com/office/powerpoint/2010/main" val="134445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4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3" name="Group 46">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8" name="Picture 47">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9" name="Picture 48">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8933AA6-D4E9-977F-A621-BEA62148221A}"/>
              </a:ext>
            </a:extLst>
          </p:cNvPr>
          <p:cNvSpPr>
            <a:spLocks noGrp="1"/>
          </p:cNvSpPr>
          <p:nvPr>
            <p:ph type="title"/>
          </p:nvPr>
        </p:nvSpPr>
        <p:spPr>
          <a:xfrm>
            <a:off x="838200" y="586992"/>
            <a:ext cx="5413250" cy="2175365"/>
          </a:xfrm>
        </p:spPr>
        <p:txBody>
          <a:bodyPr anchor="ctr">
            <a:normAutofit/>
          </a:bodyPr>
          <a:lstStyle/>
          <a:p>
            <a:r>
              <a:rPr lang="en-US"/>
              <a:t>“Add medicine”</a:t>
            </a:r>
          </a:p>
        </p:txBody>
      </p:sp>
      <p:sp>
        <p:nvSpPr>
          <p:cNvPr id="9" name="Content Placeholder 8">
            <a:extLst>
              <a:ext uri="{FF2B5EF4-FFF2-40B4-BE49-F238E27FC236}">
                <a16:creationId xmlns:a16="http://schemas.microsoft.com/office/drawing/2014/main" id="{97077486-F8BB-9EC7-C0CE-F4BBE151DB69}"/>
              </a:ext>
            </a:extLst>
          </p:cNvPr>
          <p:cNvSpPr>
            <a:spLocks noGrp="1"/>
          </p:cNvSpPr>
          <p:nvPr>
            <p:ph idx="1"/>
          </p:nvPr>
        </p:nvSpPr>
        <p:spPr>
          <a:xfrm>
            <a:off x="838200" y="2099389"/>
            <a:ext cx="5412901" cy="2827174"/>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adding the medicine by the administrator.</a:t>
            </a:r>
            <a:endParaRPr lang="en-US" sz="1800" dirty="0"/>
          </a:p>
        </p:txBody>
      </p:sp>
      <p:pic>
        <p:nvPicPr>
          <p:cNvPr id="5" name="Content Placeholder 4" descr="Diagram&#10;&#10;Description automatically generated">
            <a:extLst>
              <a:ext uri="{FF2B5EF4-FFF2-40B4-BE49-F238E27FC236}">
                <a16:creationId xmlns:a16="http://schemas.microsoft.com/office/drawing/2014/main" id="{9005766F-46E7-4279-EE6A-CFD4F1256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310" y="567942"/>
            <a:ext cx="4587781" cy="5716862"/>
          </a:xfrm>
          <a:prstGeom prst="rect">
            <a:avLst/>
          </a:prstGeom>
        </p:spPr>
      </p:pic>
    </p:spTree>
    <p:extLst>
      <p:ext uri="{BB962C8B-B14F-4D97-AF65-F5344CB8AC3E}">
        <p14:creationId xmlns:p14="http://schemas.microsoft.com/office/powerpoint/2010/main" val="403921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3" name="Picture 42">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3" name="Picture 43">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5375EC-8E7F-A9F4-BC5F-4D6FB5D27EB8}"/>
              </a:ext>
            </a:extLst>
          </p:cNvPr>
          <p:cNvSpPr>
            <a:spLocks noGrp="1"/>
          </p:cNvSpPr>
          <p:nvPr>
            <p:ph type="title"/>
          </p:nvPr>
        </p:nvSpPr>
        <p:spPr>
          <a:xfrm>
            <a:off x="838200" y="586992"/>
            <a:ext cx="5413250" cy="2175365"/>
          </a:xfrm>
        </p:spPr>
        <p:txBody>
          <a:bodyPr anchor="ctr">
            <a:normAutofit/>
          </a:bodyPr>
          <a:lstStyle/>
          <a:p>
            <a:r>
              <a:rPr lang="en-US"/>
              <a:t>“Remove medicine”</a:t>
            </a:r>
          </a:p>
        </p:txBody>
      </p:sp>
      <p:sp>
        <p:nvSpPr>
          <p:cNvPr id="9" name="Content Placeholder 8">
            <a:extLst>
              <a:ext uri="{FF2B5EF4-FFF2-40B4-BE49-F238E27FC236}">
                <a16:creationId xmlns:a16="http://schemas.microsoft.com/office/drawing/2014/main" id="{02369FFC-6DF5-CF8B-9B2E-70E3F2C58D45}"/>
              </a:ext>
            </a:extLst>
          </p:cNvPr>
          <p:cNvSpPr>
            <a:spLocks noGrp="1"/>
          </p:cNvSpPr>
          <p:nvPr>
            <p:ph idx="1"/>
          </p:nvPr>
        </p:nvSpPr>
        <p:spPr>
          <a:xfrm>
            <a:off x="838200" y="2230016"/>
            <a:ext cx="5412901" cy="2565920"/>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removing the medicine by the administrator.</a:t>
            </a:r>
            <a:endParaRPr lang="en-US" sz="1800" dirty="0"/>
          </a:p>
        </p:txBody>
      </p:sp>
      <p:pic>
        <p:nvPicPr>
          <p:cNvPr id="5" name="Content Placeholder 4" descr="Diagram&#10;&#10;Description automatically generated">
            <a:extLst>
              <a:ext uri="{FF2B5EF4-FFF2-40B4-BE49-F238E27FC236}">
                <a16:creationId xmlns:a16="http://schemas.microsoft.com/office/drawing/2014/main" id="{718BDC04-F6A8-B118-491E-EEABBB2BA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630870"/>
            <a:ext cx="4724400" cy="5591005"/>
          </a:xfrm>
          <a:prstGeom prst="rect">
            <a:avLst/>
          </a:prstGeom>
        </p:spPr>
      </p:pic>
    </p:spTree>
    <p:extLst>
      <p:ext uri="{BB962C8B-B14F-4D97-AF65-F5344CB8AC3E}">
        <p14:creationId xmlns:p14="http://schemas.microsoft.com/office/powerpoint/2010/main" val="12343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Group 44">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6" name="Picture 45">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7" name="Picture 46">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726DF0F-2CA3-D14C-800C-EEC6A5ADC965}"/>
              </a:ext>
            </a:extLst>
          </p:cNvPr>
          <p:cNvSpPr>
            <a:spLocks noGrp="1"/>
          </p:cNvSpPr>
          <p:nvPr>
            <p:ph type="title"/>
          </p:nvPr>
        </p:nvSpPr>
        <p:spPr>
          <a:xfrm>
            <a:off x="838200" y="586992"/>
            <a:ext cx="5413250" cy="2175365"/>
          </a:xfrm>
        </p:spPr>
        <p:txBody>
          <a:bodyPr anchor="ctr">
            <a:normAutofit/>
          </a:bodyPr>
          <a:lstStyle/>
          <a:p>
            <a:r>
              <a:rPr lang="en-US" dirty="0"/>
              <a:t>“Book appointment”</a:t>
            </a:r>
          </a:p>
        </p:txBody>
      </p:sp>
      <p:sp>
        <p:nvSpPr>
          <p:cNvPr id="25" name="Content Placeholder 10">
            <a:extLst>
              <a:ext uri="{FF2B5EF4-FFF2-40B4-BE49-F238E27FC236}">
                <a16:creationId xmlns:a16="http://schemas.microsoft.com/office/drawing/2014/main" id="{AFA94E15-20AD-84EA-0F25-E816B25F9E39}"/>
              </a:ext>
            </a:extLst>
          </p:cNvPr>
          <p:cNvSpPr>
            <a:spLocks noGrp="1"/>
          </p:cNvSpPr>
          <p:nvPr>
            <p:ph idx="1"/>
          </p:nvPr>
        </p:nvSpPr>
        <p:spPr>
          <a:xfrm>
            <a:off x="838200" y="2360645"/>
            <a:ext cx="5412901" cy="2276669"/>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booking an appointment by the Customer.</a:t>
            </a:r>
            <a:endParaRPr lang="en-US" sz="1800" dirty="0"/>
          </a:p>
        </p:txBody>
      </p:sp>
      <p:pic>
        <p:nvPicPr>
          <p:cNvPr id="7" name="Content Placeholder 6" descr="Diagram&#10;&#10;Description automatically generated">
            <a:extLst>
              <a:ext uri="{FF2B5EF4-FFF2-40B4-BE49-F238E27FC236}">
                <a16:creationId xmlns:a16="http://schemas.microsoft.com/office/drawing/2014/main" id="{3C81F944-9B1F-FF71-3CEF-C6BFD54F72CE}"/>
              </a:ext>
            </a:extLst>
          </p:cNvPr>
          <p:cNvPicPr>
            <a:picLocks noChangeAspect="1"/>
          </p:cNvPicPr>
          <p:nvPr/>
        </p:nvPicPr>
        <p:blipFill rotWithShape="1">
          <a:blip r:embed="rId4">
            <a:extLst>
              <a:ext uri="{28A0092B-C50C-407E-A947-70E740481C1C}">
                <a14:useLocalDpi xmlns:a14="http://schemas.microsoft.com/office/drawing/2010/main" val="0"/>
              </a:ext>
            </a:extLst>
          </a:blip>
          <a:srcRect r="21"/>
          <a:stretch/>
        </p:blipFill>
        <p:spPr>
          <a:xfrm>
            <a:off x="6998238" y="567942"/>
            <a:ext cx="4443925" cy="5716862"/>
          </a:xfrm>
          <a:prstGeom prst="rect">
            <a:avLst/>
          </a:prstGeom>
        </p:spPr>
      </p:pic>
    </p:spTree>
    <p:extLst>
      <p:ext uri="{BB962C8B-B14F-4D97-AF65-F5344CB8AC3E}">
        <p14:creationId xmlns:p14="http://schemas.microsoft.com/office/powerpoint/2010/main" val="394208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59E1C4F-FC61-5A33-5CC9-A86D12F84DEC}"/>
              </a:ext>
            </a:extLst>
          </p:cNvPr>
          <p:cNvSpPr>
            <a:spLocks noGrp="1"/>
          </p:cNvSpPr>
          <p:nvPr>
            <p:ph type="title"/>
          </p:nvPr>
        </p:nvSpPr>
        <p:spPr>
          <a:xfrm>
            <a:off x="838200" y="586992"/>
            <a:ext cx="5413250" cy="2175365"/>
          </a:xfrm>
        </p:spPr>
        <p:txBody>
          <a:bodyPr anchor="ctr">
            <a:normAutofit/>
          </a:bodyPr>
          <a:lstStyle/>
          <a:p>
            <a:r>
              <a:rPr lang="en-US" dirty="0"/>
              <a:t>“Add procedure”</a:t>
            </a:r>
          </a:p>
        </p:txBody>
      </p:sp>
      <p:sp>
        <p:nvSpPr>
          <p:cNvPr id="9" name="Content Placeholder 8">
            <a:extLst>
              <a:ext uri="{FF2B5EF4-FFF2-40B4-BE49-F238E27FC236}">
                <a16:creationId xmlns:a16="http://schemas.microsoft.com/office/drawing/2014/main" id="{3DBB0347-6F9A-BA7D-66F5-62E05F650E1F}"/>
              </a:ext>
            </a:extLst>
          </p:cNvPr>
          <p:cNvSpPr>
            <a:spLocks noGrp="1"/>
          </p:cNvSpPr>
          <p:nvPr>
            <p:ph idx="1"/>
          </p:nvPr>
        </p:nvSpPr>
        <p:spPr>
          <a:xfrm>
            <a:off x="838200" y="2118049"/>
            <a:ext cx="5412901" cy="2911151"/>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adding the details of procedure by the veterinarian.</a:t>
            </a:r>
            <a:endParaRPr lang="en-US" sz="1800" dirty="0"/>
          </a:p>
        </p:txBody>
      </p:sp>
      <p:pic>
        <p:nvPicPr>
          <p:cNvPr id="5" name="Content Placeholder 4" descr="Diagram&#10;&#10;Description automatically generated">
            <a:extLst>
              <a:ext uri="{FF2B5EF4-FFF2-40B4-BE49-F238E27FC236}">
                <a16:creationId xmlns:a16="http://schemas.microsoft.com/office/drawing/2014/main" id="{9187F8EE-C82A-810A-AA3E-C5F847EF5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906693"/>
            <a:ext cx="4724400" cy="5039360"/>
          </a:xfrm>
          <a:prstGeom prst="rect">
            <a:avLst/>
          </a:prstGeom>
        </p:spPr>
      </p:pic>
    </p:spTree>
    <p:extLst>
      <p:ext uri="{BB962C8B-B14F-4D97-AF65-F5344CB8AC3E}">
        <p14:creationId xmlns:p14="http://schemas.microsoft.com/office/powerpoint/2010/main" val="361822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81DFAEA-CA30-B882-2743-AF490248F7F5}"/>
              </a:ext>
            </a:extLst>
          </p:cNvPr>
          <p:cNvSpPr>
            <a:spLocks noGrp="1"/>
          </p:cNvSpPr>
          <p:nvPr>
            <p:ph type="title"/>
          </p:nvPr>
        </p:nvSpPr>
        <p:spPr>
          <a:xfrm>
            <a:off x="838200" y="586992"/>
            <a:ext cx="5413250" cy="2175365"/>
          </a:xfrm>
        </p:spPr>
        <p:txBody>
          <a:bodyPr anchor="ctr">
            <a:normAutofit/>
          </a:bodyPr>
          <a:lstStyle/>
          <a:p>
            <a:r>
              <a:rPr lang="en-US" dirty="0"/>
              <a:t>“Remove procedure”</a:t>
            </a:r>
          </a:p>
        </p:txBody>
      </p:sp>
      <p:sp>
        <p:nvSpPr>
          <p:cNvPr id="9" name="Content Placeholder 8">
            <a:extLst>
              <a:ext uri="{FF2B5EF4-FFF2-40B4-BE49-F238E27FC236}">
                <a16:creationId xmlns:a16="http://schemas.microsoft.com/office/drawing/2014/main" id="{7DF83DFA-5CDF-04D8-199F-625C85681731}"/>
              </a:ext>
            </a:extLst>
          </p:cNvPr>
          <p:cNvSpPr>
            <a:spLocks noGrp="1"/>
          </p:cNvSpPr>
          <p:nvPr>
            <p:ph idx="1"/>
          </p:nvPr>
        </p:nvSpPr>
        <p:spPr>
          <a:xfrm>
            <a:off x="838200" y="2838558"/>
            <a:ext cx="5412901" cy="1528170"/>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removing the procedure by the veterinarian.</a:t>
            </a:r>
            <a:endParaRPr lang="en-US" sz="1800" dirty="0"/>
          </a:p>
        </p:txBody>
      </p:sp>
      <p:pic>
        <p:nvPicPr>
          <p:cNvPr id="5" name="Content Placeholder 4" descr="Diagram&#10;&#10;Description automatically generated">
            <a:extLst>
              <a:ext uri="{FF2B5EF4-FFF2-40B4-BE49-F238E27FC236}">
                <a16:creationId xmlns:a16="http://schemas.microsoft.com/office/drawing/2014/main" id="{A139195A-0895-B72A-C148-B6184D6BC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630870"/>
            <a:ext cx="4724400" cy="5591005"/>
          </a:xfrm>
          <a:prstGeom prst="rect">
            <a:avLst/>
          </a:prstGeom>
        </p:spPr>
      </p:pic>
    </p:spTree>
    <p:extLst>
      <p:ext uri="{BB962C8B-B14F-4D97-AF65-F5344CB8AC3E}">
        <p14:creationId xmlns:p14="http://schemas.microsoft.com/office/powerpoint/2010/main" val="128962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15">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382818A-5249-DF2D-9A6A-88D44E824FBF}"/>
              </a:ext>
            </a:extLst>
          </p:cNvPr>
          <p:cNvSpPr>
            <a:spLocks noGrp="1"/>
          </p:cNvSpPr>
          <p:nvPr>
            <p:ph type="title"/>
          </p:nvPr>
        </p:nvSpPr>
        <p:spPr>
          <a:xfrm>
            <a:off x="838200" y="586992"/>
            <a:ext cx="5413250" cy="2175365"/>
          </a:xfrm>
        </p:spPr>
        <p:txBody>
          <a:bodyPr anchor="ctr">
            <a:normAutofit/>
          </a:bodyPr>
          <a:lstStyle/>
          <a:p>
            <a:r>
              <a:rPr lang="en-US" dirty="0"/>
              <a:t>“Update procedure”</a:t>
            </a:r>
          </a:p>
        </p:txBody>
      </p:sp>
      <p:sp>
        <p:nvSpPr>
          <p:cNvPr id="23" name="Content Placeholder 8">
            <a:extLst>
              <a:ext uri="{FF2B5EF4-FFF2-40B4-BE49-F238E27FC236}">
                <a16:creationId xmlns:a16="http://schemas.microsoft.com/office/drawing/2014/main" id="{1A0BA62B-84BF-B10D-DA77-636486D7F888}"/>
              </a:ext>
            </a:extLst>
          </p:cNvPr>
          <p:cNvSpPr>
            <a:spLocks noGrp="1"/>
          </p:cNvSpPr>
          <p:nvPr>
            <p:ph idx="1"/>
          </p:nvPr>
        </p:nvSpPr>
        <p:spPr>
          <a:xfrm>
            <a:off x="838200" y="2099389"/>
            <a:ext cx="5412901" cy="2761860"/>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updating the details of procedure by the veterinarian.</a:t>
            </a:r>
            <a:endParaRPr lang="en-US" sz="1800" dirty="0"/>
          </a:p>
        </p:txBody>
      </p:sp>
      <p:pic>
        <p:nvPicPr>
          <p:cNvPr id="5" name="Content Placeholder 4" descr="Diagram&#10;&#10;Description automatically generated">
            <a:extLst>
              <a:ext uri="{FF2B5EF4-FFF2-40B4-BE49-F238E27FC236}">
                <a16:creationId xmlns:a16="http://schemas.microsoft.com/office/drawing/2014/main" id="{2771E87C-DDEC-13DD-876B-C82D2C81E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0670" y="567942"/>
            <a:ext cx="4259062" cy="5716862"/>
          </a:xfrm>
          <a:prstGeom prst="rect">
            <a:avLst/>
          </a:prstGeom>
        </p:spPr>
      </p:pic>
    </p:spTree>
    <p:extLst>
      <p:ext uri="{BB962C8B-B14F-4D97-AF65-F5344CB8AC3E}">
        <p14:creationId xmlns:p14="http://schemas.microsoft.com/office/powerpoint/2010/main" val="349310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2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Group 31">
            <a:extLst>
              <a:ext uri="{FF2B5EF4-FFF2-40B4-BE49-F238E27FC236}">
                <a16:creationId xmlns:a16="http://schemas.microsoft.com/office/drawing/2014/main" id="{D00940EF-FB5B-46E1-817C-8F4A5A4048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33" name="Picture 32">
              <a:extLst>
                <a:ext uri="{FF2B5EF4-FFF2-40B4-BE49-F238E27FC236}">
                  <a16:creationId xmlns:a16="http://schemas.microsoft.com/office/drawing/2014/main" id="{A6A276BF-DA8B-474D-BDE4-746A2E01AA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0" name="Picture 33">
              <a:extLst>
                <a:ext uri="{FF2B5EF4-FFF2-40B4-BE49-F238E27FC236}">
                  <a16:creationId xmlns:a16="http://schemas.microsoft.com/office/drawing/2014/main" id="{E69E6F84-8F47-4F68-B8F4-4CC7123FFE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2F3CB947-F027-3DF4-B2A4-9A03761BFFC1}"/>
              </a:ext>
            </a:extLst>
          </p:cNvPr>
          <p:cNvSpPr>
            <a:spLocks noGrp="1"/>
          </p:cNvSpPr>
          <p:nvPr>
            <p:ph type="title"/>
          </p:nvPr>
        </p:nvSpPr>
        <p:spPr>
          <a:xfrm>
            <a:off x="838201" y="559813"/>
            <a:ext cx="8763000" cy="2259587"/>
          </a:xfrm>
        </p:spPr>
        <p:txBody>
          <a:bodyPr>
            <a:normAutofit/>
          </a:bodyPr>
          <a:lstStyle/>
          <a:p>
            <a:r>
              <a:rPr lang="en-US" dirty="0">
                <a:solidFill>
                  <a:srgbClr val="FFFFFF"/>
                </a:solidFill>
              </a:rPr>
              <a:t>Sequence diagram</a:t>
            </a:r>
          </a:p>
        </p:txBody>
      </p:sp>
      <p:sp>
        <p:nvSpPr>
          <p:cNvPr id="3" name="Content Placeholder 2">
            <a:extLst>
              <a:ext uri="{FF2B5EF4-FFF2-40B4-BE49-F238E27FC236}">
                <a16:creationId xmlns:a16="http://schemas.microsoft.com/office/drawing/2014/main" id="{F1C3C2F1-F328-50AA-750C-07C88F9EAE63}"/>
              </a:ext>
            </a:extLst>
          </p:cNvPr>
          <p:cNvSpPr>
            <a:spLocks noGrp="1"/>
          </p:cNvSpPr>
          <p:nvPr>
            <p:ph idx="1"/>
          </p:nvPr>
        </p:nvSpPr>
        <p:spPr>
          <a:xfrm>
            <a:off x="825797" y="3010506"/>
            <a:ext cx="8762436" cy="3102581"/>
          </a:xfrm>
        </p:spPr>
        <p:txBody>
          <a:bodyPr>
            <a:normAutofit/>
          </a:bodyPr>
          <a:lstStyle/>
          <a:p>
            <a:r>
              <a:rPr lang="en-US" sz="1800" i="1">
                <a:solidFill>
                  <a:srgbClr val="FFFFFF"/>
                </a:solidFill>
              </a:rPr>
              <a:t>Sequence Diagram</a:t>
            </a:r>
            <a:r>
              <a:rPr lang="en-US" sz="1800">
                <a:solidFill>
                  <a:srgbClr val="FFFFFF"/>
                </a:solidFill>
              </a:rPr>
              <a:t> is an interaction diagram that details how operations are carried out and what messages are sent and when</a:t>
            </a:r>
          </a:p>
          <a:p>
            <a:endParaRPr lang="en-US" sz="1800">
              <a:solidFill>
                <a:srgbClr val="FFFFFF"/>
              </a:solidFill>
            </a:endParaRPr>
          </a:p>
        </p:txBody>
      </p:sp>
    </p:spTree>
    <p:extLst>
      <p:ext uri="{BB962C8B-B14F-4D97-AF65-F5344CB8AC3E}">
        <p14:creationId xmlns:p14="http://schemas.microsoft.com/office/powerpoint/2010/main" val="126475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8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9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99" name="Group 92">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94" name="Picture 93">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5" name="Picture 94">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6ED9BFA-10D2-6592-2048-8C201DA78CF2}"/>
              </a:ext>
            </a:extLst>
          </p:cNvPr>
          <p:cNvSpPr>
            <a:spLocks noGrp="1"/>
          </p:cNvSpPr>
          <p:nvPr>
            <p:ph type="title"/>
          </p:nvPr>
        </p:nvSpPr>
        <p:spPr>
          <a:xfrm>
            <a:off x="838200" y="586992"/>
            <a:ext cx="5413250" cy="2175365"/>
          </a:xfrm>
        </p:spPr>
        <p:txBody>
          <a:bodyPr anchor="ctr">
            <a:normAutofit/>
          </a:bodyPr>
          <a:lstStyle/>
          <a:p>
            <a:br>
              <a:rPr lang="en-US"/>
            </a:br>
            <a:r>
              <a:rPr lang="en-US"/>
              <a:t>“Admin ”</a:t>
            </a:r>
          </a:p>
        </p:txBody>
      </p:sp>
      <p:sp>
        <p:nvSpPr>
          <p:cNvPr id="8" name="Content Placeholder 7">
            <a:extLst>
              <a:ext uri="{FF2B5EF4-FFF2-40B4-BE49-F238E27FC236}">
                <a16:creationId xmlns:a16="http://schemas.microsoft.com/office/drawing/2014/main" id="{CEEDDFCC-486E-1DB2-6D99-4A01D1A7E815}"/>
              </a:ext>
            </a:extLst>
          </p:cNvPr>
          <p:cNvSpPr>
            <a:spLocks noGrp="1"/>
          </p:cNvSpPr>
          <p:nvPr>
            <p:ph idx="1"/>
          </p:nvPr>
        </p:nvSpPr>
        <p:spPr>
          <a:xfrm>
            <a:off x="724074" y="715977"/>
            <a:ext cx="5412901" cy="5555031"/>
          </a:xfrm>
        </p:spPr>
        <p:txBody>
          <a:bodyPr anchor="ctr">
            <a:normAutofit/>
          </a:bodyPr>
          <a:lstStyle/>
          <a:p>
            <a:r>
              <a:rPr lang="en-US" sz="1800" dirty="0"/>
              <a:t>Sequence diagram shows the sequence activities for admin</a:t>
            </a:r>
          </a:p>
        </p:txBody>
      </p:sp>
      <p:pic>
        <p:nvPicPr>
          <p:cNvPr id="4" name="Content Placeholder 3" descr="Word&#10;&#10;Description automatically generated with medium confidence">
            <a:extLst>
              <a:ext uri="{FF2B5EF4-FFF2-40B4-BE49-F238E27FC236}">
                <a16:creationId xmlns:a16="http://schemas.microsoft.com/office/drawing/2014/main" id="{BE141D54-227C-FA6F-64A4-D84FDD8C167C}"/>
              </a:ext>
            </a:extLst>
          </p:cNvPr>
          <p:cNvPicPr>
            <a:picLocks noChangeAspect="1"/>
          </p:cNvPicPr>
          <p:nvPr/>
        </p:nvPicPr>
        <p:blipFill rotWithShape="1">
          <a:blip r:embed="rId4"/>
          <a:srcRect l="9886" r="2140"/>
          <a:stretch/>
        </p:blipFill>
        <p:spPr>
          <a:xfrm>
            <a:off x="6858001" y="1063475"/>
            <a:ext cx="4724400" cy="4725796"/>
          </a:xfrm>
          <a:prstGeom prst="rect">
            <a:avLst/>
          </a:prstGeom>
        </p:spPr>
      </p:pic>
    </p:spTree>
    <p:extLst>
      <p:ext uri="{BB962C8B-B14F-4D97-AF65-F5344CB8AC3E}">
        <p14:creationId xmlns:p14="http://schemas.microsoft.com/office/powerpoint/2010/main" val="267276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2">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oup 34">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36" name="Picture 35">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7" name="Picture 36">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D5D45489-865E-5C32-1D12-07E7CA977B0F}"/>
              </a:ext>
            </a:extLst>
          </p:cNvPr>
          <p:cNvSpPr>
            <a:spLocks noGrp="1"/>
          </p:cNvSpPr>
          <p:nvPr>
            <p:ph type="title"/>
          </p:nvPr>
        </p:nvSpPr>
        <p:spPr>
          <a:xfrm>
            <a:off x="838200" y="559813"/>
            <a:ext cx="6858000" cy="1664573"/>
          </a:xfrm>
        </p:spPr>
        <p:txBody>
          <a:bodyPr>
            <a:normAutofit/>
          </a:bodyPr>
          <a:lstStyle/>
          <a:p>
            <a:r>
              <a:rPr lang="en-US">
                <a:solidFill>
                  <a:srgbClr val="FFFFFF"/>
                </a:solidFill>
              </a:rPr>
              <a:t>“Overview”</a:t>
            </a:r>
          </a:p>
        </p:txBody>
      </p:sp>
      <p:sp>
        <p:nvSpPr>
          <p:cNvPr id="3" name="Content Placeholder 2">
            <a:extLst>
              <a:ext uri="{FF2B5EF4-FFF2-40B4-BE49-F238E27FC236}">
                <a16:creationId xmlns:a16="http://schemas.microsoft.com/office/drawing/2014/main" id="{C5F5FB0C-174E-A492-30FB-1AC769D00C26}"/>
              </a:ext>
            </a:extLst>
          </p:cNvPr>
          <p:cNvSpPr>
            <a:spLocks noGrp="1"/>
          </p:cNvSpPr>
          <p:nvPr>
            <p:ph idx="1"/>
          </p:nvPr>
        </p:nvSpPr>
        <p:spPr>
          <a:xfrm>
            <a:off x="838200" y="2384474"/>
            <a:ext cx="7811278" cy="3728613"/>
          </a:xfrm>
        </p:spPr>
        <p:txBody>
          <a:bodyPr>
            <a:normAutofit/>
          </a:bodyPr>
          <a:lstStyle/>
          <a:p>
            <a:r>
              <a:rPr lang="en-US" sz="1800" dirty="0">
                <a:solidFill>
                  <a:srgbClr val="FFFFFF"/>
                </a:solidFill>
              </a:rPr>
              <a:t>The "Pets Clinic Management System" has been developed to override the problems prevailing in the practicing manual system. This software is supported to eliminate and, in some cases, reduce the hardships faced by this existing system. </a:t>
            </a:r>
          </a:p>
          <a:p>
            <a:r>
              <a:rPr lang="en-US" sz="1800" dirty="0">
                <a:solidFill>
                  <a:srgbClr val="FFFFFF"/>
                </a:solidFill>
              </a:rPr>
              <a:t>The "Pets Clinic Management System" is designed to be easy to use and understand. It includes a user-friendly interface, so that you can quickly and easily access the information you need. The system also includes a variety of features, such as appointment scheduling, clinic information, and notifications</a:t>
            </a:r>
          </a:p>
        </p:txBody>
      </p:sp>
    </p:spTree>
    <p:extLst>
      <p:ext uri="{BB962C8B-B14F-4D97-AF65-F5344CB8AC3E}">
        <p14:creationId xmlns:p14="http://schemas.microsoft.com/office/powerpoint/2010/main" val="254022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2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7" name="Picture 2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8" name="Picture 2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E9F60F4-F364-78B4-3386-6C6914ADCE9D}"/>
              </a:ext>
            </a:extLst>
          </p:cNvPr>
          <p:cNvSpPr>
            <a:spLocks noGrp="1"/>
          </p:cNvSpPr>
          <p:nvPr>
            <p:ph type="title"/>
          </p:nvPr>
        </p:nvSpPr>
        <p:spPr>
          <a:xfrm>
            <a:off x="838200" y="609599"/>
            <a:ext cx="4191000" cy="2682875"/>
          </a:xfrm>
        </p:spPr>
        <p:txBody>
          <a:bodyPr>
            <a:normAutofit/>
          </a:bodyPr>
          <a:lstStyle/>
          <a:p>
            <a:r>
              <a:rPr lang="en-US" sz="4000" dirty="0"/>
              <a:t>“Veterinary”</a:t>
            </a:r>
          </a:p>
        </p:txBody>
      </p:sp>
      <p:sp>
        <p:nvSpPr>
          <p:cNvPr id="8" name="Content Placeholder 7">
            <a:extLst>
              <a:ext uri="{FF2B5EF4-FFF2-40B4-BE49-F238E27FC236}">
                <a16:creationId xmlns:a16="http://schemas.microsoft.com/office/drawing/2014/main" id="{4439575B-3DFF-389E-065B-33D8CF1590F3}"/>
              </a:ext>
            </a:extLst>
          </p:cNvPr>
          <p:cNvSpPr>
            <a:spLocks noGrp="1"/>
          </p:cNvSpPr>
          <p:nvPr>
            <p:ph idx="1"/>
          </p:nvPr>
        </p:nvSpPr>
        <p:spPr>
          <a:xfrm>
            <a:off x="838200" y="3429000"/>
            <a:ext cx="4190730" cy="2667000"/>
          </a:xfrm>
        </p:spPr>
        <p:txBody>
          <a:bodyPr>
            <a:normAutofit/>
          </a:bodyPr>
          <a:lstStyle/>
          <a:p>
            <a:r>
              <a:rPr lang="en-US" sz="1800" dirty="0"/>
              <a:t>Sequence diagram shows the sequence activities for veterinary</a:t>
            </a:r>
          </a:p>
          <a:p>
            <a:endParaRPr lang="en-US" sz="1800" dirty="0"/>
          </a:p>
        </p:txBody>
      </p:sp>
      <p:pic>
        <p:nvPicPr>
          <p:cNvPr id="4" name="Content Placeholder 3" descr="A picture containing table&#10;&#10;Description automatically generated">
            <a:extLst>
              <a:ext uri="{FF2B5EF4-FFF2-40B4-BE49-F238E27FC236}">
                <a16:creationId xmlns:a16="http://schemas.microsoft.com/office/drawing/2014/main" id="{38C395F3-ADD8-C274-454A-37475BAA7B04}"/>
              </a:ext>
            </a:extLst>
          </p:cNvPr>
          <p:cNvPicPr>
            <a:picLocks noChangeAspect="1"/>
          </p:cNvPicPr>
          <p:nvPr/>
        </p:nvPicPr>
        <p:blipFill>
          <a:blip r:embed="rId4"/>
          <a:stretch>
            <a:fillRect/>
          </a:stretch>
        </p:blipFill>
        <p:spPr>
          <a:xfrm>
            <a:off x="5562600" y="963371"/>
            <a:ext cx="5881672" cy="4778858"/>
          </a:xfrm>
          <a:prstGeom prst="rect">
            <a:avLst/>
          </a:prstGeom>
        </p:spPr>
      </p:pic>
    </p:spTree>
    <p:extLst>
      <p:ext uri="{BB962C8B-B14F-4D97-AF65-F5344CB8AC3E}">
        <p14:creationId xmlns:p14="http://schemas.microsoft.com/office/powerpoint/2010/main" val="114919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14">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77B0D77-0F0C-FECF-D870-54C13B2F375F}"/>
              </a:ext>
            </a:extLst>
          </p:cNvPr>
          <p:cNvSpPr>
            <a:spLocks noGrp="1"/>
          </p:cNvSpPr>
          <p:nvPr>
            <p:ph type="title"/>
          </p:nvPr>
        </p:nvSpPr>
        <p:spPr>
          <a:xfrm>
            <a:off x="838200" y="609599"/>
            <a:ext cx="4191000" cy="2682875"/>
          </a:xfrm>
        </p:spPr>
        <p:txBody>
          <a:bodyPr>
            <a:normAutofit/>
          </a:bodyPr>
          <a:lstStyle/>
          <a:p>
            <a:r>
              <a:rPr lang="en-US" sz="4000" dirty="0"/>
              <a:t>“Customer”</a:t>
            </a:r>
          </a:p>
        </p:txBody>
      </p:sp>
      <p:sp>
        <p:nvSpPr>
          <p:cNvPr id="22" name="Content Placeholder 7">
            <a:extLst>
              <a:ext uri="{FF2B5EF4-FFF2-40B4-BE49-F238E27FC236}">
                <a16:creationId xmlns:a16="http://schemas.microsoft.com/office/drawing/2014/main" id="{3CF7CAA5-CF9D-5205-E3ED-646A064AA96E}"/>
              </a:ext>
            </a:extLst>
          </p:cNvPr>
          <p:cNvSpPr>
            <a:spLocks noGrp="1"/>
          </p:cNvSpPr>
          <p:nvPr>
            <p:ph idx="1"/>
          </p:nvPr>
        </p:nvSpPr>
        <p:spPr>
          <a:xfrm>
            <a:off x="838200" y="3429000"/>
            <a:ext cx="4190730" cy="2667000"/>
          </a:xfrm>
        </p:spPr>
        <p:txBody>
          <a:bodyPr>
            <a:normAutofit/>
          </a:bodyPr>
          <a:lstStyle/>
          <a:p>
            <a:r>
              <a:rPr lang="en-US" sz="1800" dirty="0"/>
              <a:t>Sequence diagram shows the sequence activities for customer</a:t>
            </a:r>
          </a:p>
          <a:p>
            <a:endParaRPr lang="en-US" sz="1800" dirty="0"/>
          </a:p>
        </p:txBody>
      </p:sp>
      <p:pic>
        <p:nvPicPr>
          <p:cNvPr id="4" name="Content Placeholder 3" descr="Table&#10;&#10;Description automatically generated with medium confidence">
            <a:extLst>
              <a:ext uri="{FF2B5EF4-FFF2-40B4-BE49-F238E27FC236}">
                <a16:creationId xmlns:a16="http://schemas.microsoft.com/office/drawing/2014/main" id="{4D6401D3-EC9B-7A1C-CA95-DCCA6000CB73}"/>
              </a:ext>
            </a:extLst>
          </p:cNvPr>
          <p:cNvPicPr>
            <a:picLocks noChangeAspect="1"/>
          </p:cNvPicPr>
          <p:nvPr/>
        </p:nvPicPr>
        <p:blipFill>
          <a:blip r:embed="rId4"/>
          <a:stretch>
            <a:fillRect/>
          </a:stretch>
        </p:blipFill>
        <p:spPr>
          <a:xfrm>
            <a:off x="5562600" y="831033"/>
            <a:ext cx="5881672" cy="5043533"/>
          </a:xfrm>
          <a:prstGeom prst="rect">
            <a:avLst/>
          </a:prstGeom>
        </p:spPr>
      </p:pic>
    </p:spTree>
    <p:extLst>
      <p:ext uri="{BB962C8B-B14F-4D97-AF65-F5344CB8AC3E}">
        <p14:creationId xmlns:p14="http://schemas.microsoft.com/office/powerpoint/2010/main" val="144627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3" name="Picture 42">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4" name="Picture 43">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3C50DCC-496C-723E-1787-056056AC9640}"/>
              </a:ext>
            </a:extLst>
          </p:cNvPr>
          <p:cNvSpPr>
            <a:spLocks noGrp="1"/>
          </p:cNvSpPr>
          <p:nvPr>
            <p:ph type="title"/>
          </p:nvPr>
        </p:nvSpPr>
        <p:spPr>
          <a:xfrm>
            <a:off x="838200" y="586992"/>
            <a:ext cx="5413250" cy="2175365"/>
          </a:xfrm>
        </p:spPr>
        <p:txBody>
          <a:bodyPr anchor="ctr">
            <a:normAutofit/>
          </a:bodyPr>
          <a:lstStyle/>
          <a:p>
            <a:r>
              <a:rPr lang="en-US"/>
              <a:t>“State diagram”</a:t>
            </a:r>
          </a:p>
        </p:txBody>
      </p:sp>
      <p:sp>
        <p:nvSpPr>
          <p:cNvPr id="33" name="Content Placeholder 8">
            <a:extLst>
              <a:ext uri="{FF2B5EF4-FFF2-40B4-BE49-F238E27FC236}">
                <a16:creationId xmlns:a16="http://schemas.microsoft.com/office/drawing/2014/main" id="{3088B0E8-C4AA-A9E1-6331-5C9CE253A5F2}"/>
              </a:ext>
            </a:extLst>
          </p:cNvPr>
          <p:cNvSpPr>
            <a:spLocks noGrp="1"/>
          </p:cNvSpPr>
          <p:nvPr>
            <p:ph idx="1"/>
          </p:nvPr>
        </p:nvSpPr>
        <p:spPr>
          <a:xfrm>
            <a:off x="838200" y="1766657"/>
            <a:ext cx="5412901" cy="4518148"/>
          </a:xfrm>
        </p:spPr>
        <p:txBody>
          <a:bodyPr anchor="ctr">
            <a:normAutofit/>
          </a:bodyPr>
          <a:lstStyle/>
          <a:p>
            <a:r>
              <a:rPr lang="en-US" sz="1800" dirty="0"/>
              <a:t>Present the states an object can be in along with the transitions between the states and shows the starting point and endpoint of a sequence of state changes.</a:t>
            </a:r>
          </a:p>
          <a:p>
            <a:endParaRPr lang="en-US" sz="1800" dirty="0"/>
          </a:p>
        </p:txBody>
      </p:sp>
      <p:pic>
        <p:nvPicPr>
          <p:cNvPr id="3" name="Picture 2" descr="Diagram&#10;&#10;Description automatically generated">
            <a:extLst>
              <a:ext uri="{FF2B5EF4-FFF2-40B4-BE49-F238E27FC236}">
                <a16:creationId xmlns:a16="http://schemas.microsoft.com/office/drawing/2014/main" id="{535AE21E-779B-E5D7-A80F-3E2459E77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715" y="586992"/>
            <a:ext cx="5938796" cy="5840441"/>
          </a:xfrm>
          <a:prstGeom prst="rect">
            <a:avLst/>
          </a:prstGeom>
        </p:spPr>
      </p:pic>
    </p:spTree>
    <p:extLst>
      <p:ext uri="{BB962C8B-B14F-4D97-AF65-F5344CB8AC3E}">
        <p14:creationId xmlns:p14="http://schemas.microsoft.com/office/powerpoint/2010/main" val="303944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4">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F03022D-B5D1-E5A0-02D2-7882DE74BFE5}"/>
              </a:ext>
            </a:extLst>
          </p:cNvPr>
          <p:cNvSpPr>
            <a:spLocks noGrp="1"/>
          </p:cNvSpPr>
          <p:nvPr>
            <p:ph type="title"/>
          </p:nvPr>
        </p:nvSpPr>
        <p:spPr>
          <a:xfrm>
            <a:off x="838200" y="586992"/>
            <a:ext cx="5413250" cy="2175365"/>
          </a:xfrm>
        </p:spPr>
        <p:txBody>
          <a:bodyPr anchor="ctr">
            <a:normAutofit/>
          </a:bodyPr>
          <a:lstStyle/>
          <a:p>
            <a:r>
              <a:rPr lang="en-US" dirty="0"/>
              <a:t>“Class diagram”</a:t>
            </a:r>
          </a:p>
        </p:txBody>
      </p:sp>
      <p:sp>
        <p:nvSpPr>
          <p:cNvPr id="8" name="Content Placeholder 7">
            <a:extLst>
              <a:ext uri="{FF2B5EF4-FFF2-40B4-BE49-F238E27FC236}">
                <a16:creationId xmlns:a16="http://schemas.microsoft.com/office/drawing/2014/main" id="{CB2721FA-8FEA-27BB-2F1C-C86B8408833A}"/>
              </a:ext>
            </a:extLst>
          </p:cNvPr>
          <p:cNvSpPr>
            <a:spLocks noGrp="1"/>
          </p:cNvSpPr>
          <p:nvPr>
            <p:ph idx="1"/>
          </p:nvPr>
        </p:nvSpPr>
        <p:spPr>
          <a:xfrm>
            <a:off x="838200" y="2838557"/>
            <a:ext cx="5412901" cy="2434779"/>
          </a:xfrm>
        </p:spPr>
        <p:txBody>
          <a:bodyPr anchor="ctr">
            <a:normAutofit/>
          </a:bodyPr>
          <a:lstStyle/>
          <a:p>
            <a:pPr marL="0" indent="0">
              <a:buNone/>
            </a:pPr>
            <a:r>
              <a:rPr lang="en-US" sz="1800" dirty="0"/>
              <a:t>A class is the description of a set of objects having similar attributes, operations,  relationships and behavior.</a:t>
            </a:r>
          </a:p>
          <a:p>
            <a:pPr marL="0" indent="0">
              <a:buNone/>
            </a:pPr>
            <a:endParaRPr lang="en-US" sz="1800" dirty="0"/>
          </a:p>
        </p:txBody>
      </p:sp>
      <p:pic>
        <p:nvPicPr>
          <p:cNvPr id="3" name="Picture 2" descr="Diagram&#10;&#10;Description automatically generated">
            <a:extLst>
              <a:ext uri="{FF2B5EF4-FFF2-40B4-BE49-F238E27FC236}">
                <a16:creationId xmlns:a16="http://schemas.microsoft.com/office/drawing/2014/main" id="{4018961E-B306-8F71-D3EC-E4CDE15F1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488" y="586992"/>
            <a:ext cx="5766981" cy="6071260"/>
          </a:xfrm>
          <a:prstGeom prst="rect">
            <a:avLst/>
          </a:prstGeom>
        </p:spPr>
      </p:pic>
    </p:spTree>
    <p:extLst>
      <p:ext uri="{BB962C8B-B14F-4D97-AF65-F5344CB8AC3E}">
        <p14:creationId xmlns:p14="http://schemas.microsoft.com/office/powerpoint/2010/main" val="281964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5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4" name="Group 53">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5" name="Picture 54">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6" name="Picture 55">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BE01CE0-F083-7991-E444-F50661F918C9}"/>
              </a:ext>
            </a:extLst>
          </p:cNvPr>
          <p:cNvSpPr>
            <a:spLocks noGrp="1"/>
          </p:cNvSpPr>
          <p:nvPr>
            <p:ph type="title"/>
          </p:nvPr>
        </p:nvSpPr>
        <p:spPr>
          <a:xfrm>
            <a:off x="838200" y="586992"/>
            <a:ext cx="5413250" cy="2175365"/>
          </a:xfrm>
        </p:spPr>
        <p:txBody>
          <a:bodyPr anchor="ctr">
            <a:normAutofit/>
          </a:bodyPr>
          <a:lstStyle/>
          <a:p>
            <a:r>
              <a:rPr lang="en-US" dirty="0"/>
              <a:t>“Context diagram”</a:t>
            </a:r>
          </a:p>
        </p:txBody>
      </p:sp>
      <p:sp>
        <p:nvSpPr>
          <p:cNvPr id="8" name="Content Placeholder 7">
            <a:extLst>
              <a:ext uri="{FF2B5EF4-FFF2-40B4-BE49-F238E27FC236}">
                <a16:creationId xmlns:a16="http://schemas.microsoft.com/office/drawing/2014/main" id="{57D88245-369B-85B6-A689-768B326102B8}"/>
              </a:ext>
            </a:extLst>
          </p:cNvPr>
          <p:cNvSpPr>
            <a:spLocks noGrp="1"/>
          </p:cNvSpPr>
          <p:nvPr>
            <p:ph idx="1"/>
          </p:nvPr>
        </p:nvSpPr>
        <p:spPr>
          <a:xfrm>
            <a:off x="838200" y="2174033"/>
            <a:ext cx="5412901" cy="3004457"/>
          </a:xfrm>
        </p:spPr>
        <p:txBody>
          <a:bodyPr anchor="ctr">
            <a:normAutofit/>
          </a:bodyPr>
          <a:lstStyle/>
          <a:p>
            <a:pPr>
              <a:lnSpc>
                <a:spcPct val="100000"/>
              </a:lnSpc>
            </a:pPr>
            <a:r>
              <a:rPr lang="en-US" sz="1800" dirty="0">
                <a:effectLst/>
                <a:latin typeface="Calibri" panose="020F0502020204030204" pitchFamily="34" charset="0"/>
                <a:ea typeface="Calibri" panose="020F0502020204030204" pitchFamily="34" charset="0"/>
                <a:cs typeface="Arial" panose="020B0604020202020204" pitchFamily="34" charset="0"/>
              </a:rPr>
              <a:t>gives a broad overview of an information system and the way it interacts with external entities.</a:t>
            </a:r>
          </a:p>
          <a:p>
            <a:pPr>
              <a:lnSpc>
                <a:spcPct val="100000"/>
              </a:lnSpc>
            </a:pPr>
            <a:endParaRPr lang="en-US" sz="15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Content Placeholder 3" descr="Diagram&#10;&#10;Description automatically generated with low confidence">
            <a:extLst>
              <a:ext uri="{FF2B5EF4-FFF2-40B4-BE49-F238E27FC236}">
                <a16:creationId xmlns:a16="http://schemas.microsoft.com/office/drawing/2014/main" id="{22398A00-096A-6C82-75BA-8503DE075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1438275"/>
            <a:ext cx="4724400" cy="3667127"/>
          </a:xfrm>
          <a:prstGeom prst="rect">
            <a:avLst/>
          </a:prstGeom>
        </p:spPr>
      </p:pic>
    </p:spTree>
    <p:extLst>
      <p:ext uri="{BB962C8B-B14F-4D97-AF65-F5344CB8AC3E}">
        <p14:creationId xmlns:p14="http://schemas.microsoft.com/office/powerpoint/2010/main" val="290057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FC8E97A-A6E5-A780-C5E4-62866C3E547D}"/>
              </a:ext>
            </a:extLst>
          </p:cNvPr>
          <p:cNvSpPr>
            <a:spLocks noGrp="1"/>
          </p:cNvSpPr>
          <p:nvPr>
            <p:ph type="title"/>
          </p:nvPr>
        </p:nvSpPr>
        <p:spPr>
          <a:xfrm>
            <a:off x="838200" y="586992"/>
            <a:ext cx="5413250" cy="2175365"/>
          </a:xfrm>
        </p:spPr>
        <p:txBody>
          <a:bodyPr anchor="ctr">
            <a:normAutofit/>
          </a:bodyPr>
          <a:lstStyle/>
          <a:p>
            <a:r>
              <a:rPr lang="en-US" dirty="0"/>
              <a:t>“Data flow diagram”</a:t>
            </a:r>
          </a:p>
        </p:txBody>
      </p:sp>
      <p:sp>
        <p:nvSpPr>
          <p:cNvPr id="8" name="Content Placeholder 7">
            <a:extLst>
              <a:ext uri="{FF2B5EF4-FFF2-40B4-BE49-F238E27FC236}">
                <a16:creationId xmlns:a16="http://schemas.microsoft.com/office/drawing/2014/main" id="{0778B2DF-DDCC-30F5-92CB-E35988699724}"/>
              </a:ext>
            </a:extLst>
          </p:cNvPr>
          <p:cNvSpPr>
            <a:spLocks noGrp="1"/>
          </p:cNvSpPr>
          <p:nvPr>
            <p:ph idx="1"/>
          </p:nvPr>
        </p:nvSpPr>
        <p:spPr>
          <a:xfrm>
            <a:off x="838200" y="2080727"/>
            <a:ext cx="5412901" cy="2799183"/>
          </a:xfrm>
        </p:spPr>
        <p:txBody>
          <a:bodyPr anchor="ctr">
            <a:normAutofit/>
          </a:bodyPr>
          <a:lstStyle/>
          <a:p>
            <a:r>
              <a:rPr lang="en-US" sz="1800" dirty="0"/>
              <a:t>a picture of the movement of data between external entities and the processes and data stores within a system</a:t>
            </a:r>
          </a:p>
          <a:p>
            <a:pPr marL="0" indent="0">
              <a:buNone/>
            </a:pPr>
            <a:endParaRPr lang="en-US" sz="1800" dirty="0"/>
          </a:p>
        </p:txBody>
      </p:sp>
      <p:pic>
        <p:nvPicPr>
          <p:cNvPr id="4" name="Content Placeholder 3" descr="Diagram, schematic&#10;&#10;Description automatically generated">
            <a:extLst>
              <a:ext uri="{FF2B5EF4-FFF2-40B4-BE49-F238E27FC236}">
                <a16:creationId xmlns:a16="http://schemas.microsoft.com/office/drawing/2014/main" id="{14F9FEE7-07E1-FE4D-9610-BE158F797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794395"/>
            <a:ext cx="4724400" cy="5263956"/>
          </a:xfrm>
          <a:prstGeom prst="rect">
            <a:avLst/>
          </a:prstGeom>
        </p:spPr>
      </p:pic>
    </p:spTree>
    <p:extLst>
      <p:ext uri="{BB962C8B-B14F-4D97-AF65-F5344CB8AC3E}">
        <p14:creationId xmlns:p14="http://schemas.microsoft.com/office/powerpoint/2010/main" val="3692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6CCD329-50FB-92E2-4447-2452196A25CF}"/>
              </a:ext>
            </a:extLst>
          </p:cNvPr>
          <p:cNvSpPr>
            <a:spLocks noGrp="1"/>
          </p:cNvSpPr>
          <p:nvPr>
            <p:ph type="title"/>
          </p:nvPr>
        </p:nvSpPr>
        <p:spPr>
          <a:xfrm>
            <a:off x="838200" y="586992"/>
            <a:ext cx="4953000" cy="2308608"/>
          </a:xfrm>
        </p:spPr>
        <p:txBody>
          <a:bodyPr>
            <a:normAutofit/>
          </a:bodyPr>
          <a:lstStyle/>
          <a:p>
            <a:r>
              <a:rPr lang="en-US">
                <a:solidFill>
                  <a:srgbClr val="FFFFFF"/>
                </a:solidFill>
              </a:rPr>
              <a:t>GUI Design</a:t>
            </a:r>
          </a:p>
        </p:txBody>
      </p:sp>
      <p:sp>
        <p:nvSpPr>
          <p:cNvPr id="3" name="Content Placeholder 2">
            <a:extLst>
              <a:ext uri="{FF2B5EF4-FFF2-40B4-BE49-F238E27FC236}">
                <a16:creationId xmlns:a16="http://schemas.microsoft.com/office/drawing/2014/main" id="{567847F6-11E2-7B63-80EB-CD04B8A18350}"/>
              </a:ext>
            </a:extLst>
          </p:cNvPr>
          <p:cNvSpPr>
            <a:spLocks noGrp="1"/>
          </p:cNvSpPr>
          <p:nvPr>
            <p:ph idx="1"/>
          </p:nvPr>
        </p:nvSpPr>
        <p:spPr>
          <a:xfrm>
            <a:off x="838200" y="1322773"/>
            <a:ext cx="4952681" cy="4957591"/>
          </a:xfrm>
        </p:spPr>
        <p:txBody>
          <a:bodyPr anchor="ctr">
            <a:normAutofit/>
          </a:bodyPr>
          <a:lstStyle/>
          <a:p>
            <a:r>
              <a:rPr lang="en-US" sz="1800" dirty="0">
                <a:solidFill>
                  <a:srgbClr val="FFFFFF"/>
                </a:solidFill>
              </a:rPr>
              <a:t>GUIs help users do things within device, platform, program, or app without needing to type commands or know the coding behind the action</a:t>
            </a:r>
          </a:p>
        </p:txBody>
      </p:sp>
      <p:grpSp>
        <p:nvGrpSpPr>
          <p:cNvPr id="38" name="Group 37">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39" name="Picture 38">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0" name="Picture 39">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7" name="Graphic 6" descr="Programmer">
            <a:extLst>
              <a:ext uri="{FF2B5EF4-FFF2-40B4-BE49-F238E27FC236}">
                <a16:creationId xmlns:a16="http://schemas.microsoft.com/office/drawing/2014/main" id="{208F06A7-D181-A12E-ADB8-E49335FD3A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6437" y="1017640"/>
            <a:ext cx="4817466" cy="4817466"/>
          </a:xfrm>
          <a:prstGeom prst="rect">
            <a:avLst/>
          </a:prstGeom>
        </p:spPr>
      </p:pic>
    </p:spTree>
    <p:extLst>
      <p:ext uri="{BB962C8B-B14F-4D97-AF65-F5344CB8AC3E}">
        <p14:creationId xmlns:p14="http://schemas.microsoft.com/office/powerpoint/2010/main" val="307708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6" name="Rectangle 2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F3196AD-32C4-A6F5-EB7A-29AB748F391E}"/>
              </a:ext>
            </a:extLst>
          </p:cNvPr>
          <p:cNvSpPr>
            <a:spLocks noGrp="1"/>
          </p:cNvSpPr>
          <p:nvPr>
            <p:ph type="title"/>
          </p:nvPr>
        </p:nvSpPr>
        <p:spPr>
          <a:xfrm>
            <a:off x="996275" y="336607"/>
            <a:ext cx="5996619" cy="2113150"/>
          </a:xfrm>
        </p:spPr>
        <p:txBody>
          <a:bodyPr vert="horz" lIns="91440" tIns="45720" rIns="91440" bIns="45720" rtlCol="0" anchor="t">
            <a:normAutofit/>
          </a:bodyPr>
          <a:lstStyle/>
          <a:p>
            <a:r>
              <a:rPr lang="en-US" dirty="0"/>
              <a:t>“Login Page”</a:t>
            </a:r>
          </a:p>
        </p:txBody>
      </p:sp>
      <p:grpSp>
        <p:nvGrpSpPr>
          <p:cNvPr id="30" name="Group 29">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31" name="Picture 30">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32" name="Picture 31">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Content Placeholder 3">
            <a:extLst>
              <a:ext uri="{FF2B5EF4-FFF2-40B4-BE49-F238E27FC236}">
                <a16:creationId xmlns:a16="http://schemas.microsoft.com/office/drawing/2014/main" id="{252177CD-F962-717A-EBA0-C23D09E99F1A}"/>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12000" r="-1" b="-1"/>
          <a:stretch/>
        </p:blipFill>
        <p:spPr bwMode="auto">
          <a:xfrm>
            <a:off x="1414054" y="1494639"/>
            <a:ext cx="9311096" cy="4430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69043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5D3B-8774-5B87-BC70-BE1920583E00}"/>
              </a:ext>
            </a:extLst>
          </p:cNvPr>
          <p:cNvSpPr>
            <a:spLocks noGrp="1"/>
          </p:cNvSpPr>
          <p:nvPr>
            <p:ph type="title"/>
          </p:nvPr>
        </p:nvSpPr>
        <p:spPr/>
        <p:txBody>
          <a:bodyPr/>
          <a:lstStyle/>
          <a:p>
            <a:r>
              <a:rPr lang="en-US" sz="2800" b="1" dirty="0">
                <a:effectLst/>
                <a:latin typeface="Calibri" panose="020F0502020204030204" pitchFamily="34" charset="0"/>
                <a:ea typeface="Calibri" panose="020F0502020204030204" pitchFamily="34" charset="0"/>
                <a:cs typeface="Arial" panose="020B0604020202020204" pitchFamily="34" charset="0"/>
              </a:rPr>
              <a:t>“Manage Employees Page”</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D4013B9D-CE5A-B6E6-13E3-93749A8F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277" y="1949450"/>
            <a:ext cx="10399446" cy="419576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870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CBD3-7951-24E7-DFBC-61E974AA503C}"/>
              </a:ext>
            </a:extLst>
          </p:cNvPr>
          <p:cNvSpPr>
            <a:spLocks noGrp="1"/>
          </p:cNvSpPr>
          <p:nvPr>
            <p:ph type="title"/>
          </p:nvPr>
        </p:nvSpPr>
        <p:spPr/>
        <p:txBody>
          <a:bodyPr/>
          <a:lstStyle/>
          <a:p>
            <a:r>
              <a:rPr lang="en-US" dirty="0"/>
              <a:t>“Add employee page”</a:t>
            </a:r>
          </a:p>
        </p:txBody>
      </p:sp>
      <p:pic>
        <p:nvPicPr>
          <p:cNvPr id="4" name="Content Placeholder 3">
            <a:extLst>
              <a:ext uri="{FF2B5EF4-FFF2-40B4-BE49-F238E27FC236}">
                <a16:creationId xmlns:a16="http://schemas.microsoft.com/office/drawing/2014/main" id="{3A3D598A-FDC3-9CFF-0BDD-9AEE93AB66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7" t="1257" r="10097" b="3138"/>
          <a:stretch/>
        </p:blipFill>
        <p:spPr bwMode="auto">
          <a:xfrm>
            <a:off x="4401479" y="1949450"/>
            <a:ext cx="3389042" cy="419576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7665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9A687177-F702-448F-8EF6-F096F2FC6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8" name="Picture 27">
              <a:extLst>
                <a:ext uri="{FF2B5EF4-FFF2-40B4-BE49-F238E27FC236}">
                  <a16:creationId xmlns:a16="http://schemas.microsoft.com/office/drawing/2014/main" id="{7C78AB25-4A75-4173-8E4D-36502001B81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0F9364C2-7251-4B95-A5A4-20323B34FF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1F7BEBC-9298-B877-5034-D9B6CB64E365}"/>
              </a:ext>
            </a:extLst>
          </p:cNvPr>
          <p:cNvSpPr>
            <a:spLocks noGrp="1"/>
          </p:cNvSpPr>
          <p:nvPr>
            <p:ph type="title"/>
          </p:nvPr>
        </p:nvSpPr>
        <p:spPr>
          <a:xfrm>
            <a:off x="838200" y="586992"/>
            <a:ext cx="4953000" cy="2461008"/>
          </a:xfrm>
        </p:spPr>
        <p:txBody>
          <a:bodyPr>
            <a:normAutofit/>
          </a:bodyPr>
          <a:lstStyle/>
          <a:p>
            <a:pPr>
              <a:lnSpc>
                <a:spcPct val="90000"/>
              </a:lnSpc>
            </a:pPr>
            <a:r>
              <a:rPr lang="en-US" sz="4100" dirty="0"/>
              <a:t>Use case diagram</a:t>
            </a:r>
          </a:p>
        </p:txBody>
      </p:sp>
      <p:sp>
        <p:nvSpPr>
          <p:cNvPr id="9" name="Content Placeholder 8">
            <a:extLst>
              <a:ext uri="{FF2B5EF4-FFF2-40B4-BE49-F238E27FC236}">
                <a16:creationId xmlns:a16="http://schemas.microsoft.com/office/drawing/2014/main" id="{38BA91FD-CD6F-E81B-9AAC-50D3F19F3CE1}"/>
              </a:ext>
            </a:extLst>
          </p:cNvPr>
          <p:cNvSpPr>
            <a:spLocks noGrp="1"/>
          </p:cNvSpPr>
          <p:nvPr>
            <p:ph idx="1"/>
          </p:nvPr>
        </p:nvSpPr>
        <p:spPr>
          <a:xfrm>
            <a:off x="838200" y="2164703"/>
            <a:ext cx="4952681" cy="2677885"/>
          </a:xfrm>
        </p:spPr>
        <p:txBody>
          <a:bodyPr anchor="ctr">
            <a:normAutofit/>
          </a:bodyPr>
          <a:lstStyle/>
          <a:p>
            <a:r>
              <a:rPr lang="en-US" sz="1800" dirty="0"/>
              <a:t>describing an interaction between a user and a system. It displays the relationship among actors and use cases. </a:t>
            </a:r>
          </a:p>
        </p:txBody>
      </p:sp>
      <p:pic>
        <p:nvPicPr>
          <p:cNvPr id="5" name="Content Placeholder 4" descr="Diagram">
            <a:extLst>
              <a:ext uri="{FF2B5EF4-FFF2-40B4-BE49-F238E27FC236}">
                <a16:creationId xmlns:a16="http://schemas.microsoft.com/office/drawing/2014/main" id="{0EE16EE0-D50D-7C86-6EFB-65131A1B8BDF}"/>
              </a:ext>
            </a:extLst>
          </p:cNvPr>
          <p:cNvPicPr>
            <a:picLocks noChangeAspect="1"/>
          </p:cNvPicPr>
          <p:nvPr/>
        </p:nvPicPr>
        <p:blipFill rotWithShape="1">
          <a:blip r:embed="rId4">
            <a:extLst>
              <a:ext uri="{28A0092B-C50C-407E-A947-70E740481C1C}">
                <a14:useLocalDpi xmlns:a14="http://schemas.microsoft.com/office/drawing/2010/main" val="0"/>
              </a:ext>
            </a:extLst>
          </a:blip>
          <a:srcRect r="3" b="1684"/>
          <a:stretch/>
        </p:blipFill>
        <p:spPr>
          <a:xfrm>
            <a:off x="6466704" y="567942"/>
            <a:ext cx="5115697" cy="5877246"/>
          </a:xfrm>
          <a:prstGeom prst="rect">
            <a:avLst/>
          </a:prstGeom>
        </p:spPr>
      </p:pic>
    </p:spTree>
    <p:extLst>
      <p:ext uri="{BB962C8B-B14F-4D97-AF65-F5344CB8AC3E}">
        <p14:creationId xmlns:p14="http://schemas.microsoft.com/office/powerpoint/2010/main" val="2705492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3D35-2D40-E75F-67F6-0A7C284DB7E9}"/>
              </a:ext>
            </a:extLst>
          </p:cNvPr>
          <p:cNvSpPr>
            <a:spLocks noGrp="1"/>
          </p:cNvSpPr>
          <p:nvPr>
            <p:ph type="title"/>
          </p:nvPr>
        </p:nvSpPr>
        <p:spPr/>
        <p:txBody>
          <a:bodyPr/>
          <a:lstStyle/>
          <a:p>
            <a:r>
              <a:rPr lang="en-US" dirty="0"/>
              <a:t>“Edit employee page”</a:t>
            </a:r>
          </a:p>
        </p:txBody>
      </p:sp>
      <p:pic>
        <p:nvPicPr>
          <p:cNvPr id="4" name="Content Placeholder 3">
            <a:extLst>
              <a:ext uri="{FF2B5EF4-FFF2-40B4-BE49-F238E27FC236}">
                <a16:creationId xmlns:a16="http://schemas.microsoft.com/office/drawing/2014/main" id="{411C220E-6DF0-898C-6022-0D409AFE9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1" t="1298" r="2285" b="1504"/>
          <a:stretch/>
        </p:blipFill>
        <p:spPr bwMode="auto">
          <a:xfrm>
            <a:off x="4634711" y="1949450"/>
            <a:ext cx="2922578" cy="419576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7235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9234-2BA0-2A15-AC4D-9868D58814FF}"/>
              </a:ext>
            </a:extLst>
          </p:cNvPr>
          <p:cNvSpPr>
            <a:spLocks noGrp="1"/>
          </p:cNvSpPr>
          <p:nvPr>
            <p:ph type="title"/>
          </p:nvPr>
        </p:nvSpPr>
        <p:spPr/>
        <p:txBody>
          <a:bodyPr/>
          <a:lstStyle/>
          <a:p>
            <a:r>
              <a:rPr lang="en-US" dirty="0"/>
              <a:t>“Delete employee page”</a:t>
            </a:r>
          </a:p>
        </p:txBody>
      </p:sp>
      <p:pic>
        <p:nvPicPr>
          <p:cNvPr id="4" name="Content Placeholder 3">
            <a:extLst>
              <a:ext uri="{FF2B5EF4-FFF2-40B4-BE49-F238E27FC236}">
                <a16:creationId xmlns:a16="http://schemas.microsoft.com/office/drawing/2014/main" id="{DDF5D513-9F0B-2C92-A08E-D627871E4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957" y="1949450"/>
            <a:ext cx="10296087" cy="4195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7109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4660-0003-85DA-2058-6D48897EE776}"/>
              </a:ext>
            </a:extLst>
          </p:cNvPr>
          <p:cNvSpPr>
            <a:spLocks noGrp="1"/>
          </p:cNvSpPr>
          <p:nvPr>
            <p:ph type="title"/>
          </p:nvPr>
        </p:nvSpPr>
        <p:spPr/>
        <p:txBody>
          <a:bodyPr/>
          <a:lstStyle/>
          <a:p>
            <a:r>
              <a:rPr lang="en-US" dirty="0"/>
              <a:t>“Book an appointment page”</a:t>
            </a:r>
          </a:p>
        </p:txBody>
      </p:sp>
      <p:pic>
        <p:nvPicPr>
          <p:cNvPr id="4" name="Content Placeholder 3">
            <a:extLst>
              <a:ext uri="{FF2B5EF4-FFF2-40B4-BE49-F238E27FC236}">
                <a16:creationId xmlns:a16="http://schemas.microsoft.com/office/drawing/2014/main" id="{F30AC3E7-A280-052C-81BE-3F465D9FB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4046" y="1949450"/>
            <a:ext cx="3283908" cy="4195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6276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7972-606D-E679-C485-048C1D074E52}"/>
              </a:ext>
            </a:extLst>
          </p:cNvPr>
          <p:cNvSpPr>
            <a:spLocks noGrp="1"/>
          </p:cNvSpPr>
          <p:nvPr>
            <p:ph type="title"/>
          </p:nvPr>
        </p:nvSpPr>
        <p:spPr/>
        <p:txBody>
          <a:bodyPr/>
          <a:lstStyle/>
          <a:p>
            <a:r>
              <a:rPr lang="en-US" dirty="0"/>
              <a:t>“Manage customers page”</a:t>
            </a:r>
          </a:p>
        </p:txBody>
      </p:sp>
      <p:pic>
        <p:nvPicPr>
          <p:cNvPr id="4" name="Content Placeholder 3">
            <a:extLst>
              <a:ext uri="{FF2B5EF4-FFF2-40B4-BE49-F238E27FC236}">
                <a16:creationId xmlns:a16="http://schemas.microsoft.com/office/drawing/2014/main" id="{8A0FF1C0-C2D0-8C05-D596-EF2F8DCC3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88" y="2247640"/>
            <a:ext cx="11274425" cy="35993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5596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18D3-179F-A43C-F985-3362F72E88AD}"/>
              </a:ext>
            </a:extLst>
          </p:cNvPr>
          <p:cNvSpPr>
            <a:spLocks noGrp="1"/>
          </p:cNvSpPr>
          <p:nvPr>
            <p:ph type="title"/>
          </p:nvPr>
        </p:nvSpPr>
        <p:spPr/>
        <p:txBody>
          <a:bodyPr/>
          <a:lstStyle/>
          <a:p>
            <a:r>
              <a:rPr lang="en-US" dirty="0"/>
              <a:t>“Add customer page”</a:t>
            </a:r>
          </a:p>
        </p:txBody>
      </p:sp>
      <p:pic>
        <p:nvPicPr>
          <p:cNvPr id="4" name="Content Placeholder 3">
            <a:extLst>
              <a:ext uri="{FF2B5EF4-FFF2-40B4-BE49-F238E27FC236}">
                <a16:creationId xmlns:a16="http://schemas.microsoft.com/office/drawing/2014/main" id="{71415F87-4DCC-661A-5AEE-41F5B13DB9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6" t="1076" r="2559" b="1371"/>
          <a:stretch/>
        </p:blipFill>
        <p:spPr bwMode="auto">
          <a:xfrm>
            <a:off x="4419098" y="1949450"/>
            <a:ext cx="3353804" cy="419576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656248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3998-DAC9-C9AA-6272-F1E855F31C38}"/>
              </a:ext>
            </a:extLst>
          </p:cNvPr>
          <p:cNvSpPr>
            <a:spLocks noGrp="1"/>
          </p:cNvSpPr>
          <p:nvPr>
            <p:ph type="title"/>
          </p:nvPr>
        </p:nvSpPr>
        <p:spPr/>
        <p:txBody>
          <a:bodyPr/>
          <a:lstStyle/>
          <a:p>
            <a:r>
              <a:rPr lang="en-US" dirty="0"/>
              <a:t>“Delete customer page”</a:t>
            </a:r>
          </a:p>
        </p:txBody>
      </p:sp>
      <p:pic>
        <p:nvPicPr>
          <p:cNvPr id="4" name="Content Placeholder 3">
            <a:extLst>
              <a:ext uri="{FF2B5EF4-FFF2-40B4-BE49-F238E27FC236}">
                <a16:creationId xmlns:a16="http://schemas.microsoft.com/office/drawing/2014/main" id="{E29D006D-97F9-1972-3F71-593AAB286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88" y="2273958"/>
            <a:ext cx="11274425" cy="3546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3042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86D0-7C85-3D19-3104-021230EF12EE}"/>
              </a:ext>
            </a:extLst>
          </p:cNvPr>
          <p:cNvSpPr>
            <a:spLocks noGrp="1"/>
          </p:cNvSpPr>
          <p:nvPr>
            <p:ph type="title"/>
          </p:nvPr>
        </p:nvSpPr>
        <p:spPr/>
        <p:txBody>
          <a:bodyPr/>
          <a:lstStyle/>
          <a:p>
            <a:r>
              <a:rPr lang="en-US" dirty="0"/>
              <a:t>“Edit customer page”</a:t>
            </a:r>
          </a:p>
        </p:txBody>
      </p:sp>
      <p:pic>
        <p:nvPicPr>
          <p:cNvPr id="4" name="Content Placeholder 3">
            <a:extLst>
              <a:ext uri="{FF2B5EF4-FFF2-40B4-BE49-F238E27FC236}">
                <a16:creationId xmlns:a16="http://schemas.microsoft.com/office/drawing/2014/main" id="{95BEBF8B-03AF-E2E6-94A4-C4E5E59B4F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54" t="1482" r="2721" b="2028"/>
          <a:stretch/>
        </p:blipFill>
        <p:spPr bwMode="auto">
          <a:xfrm>
            <a:off x="4932296" y="1949450"/>
            <a:ext cx="2327408" cy="419576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51112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C5DE-4C86-CDF2-7E64-F38A1590DB71}"/>
              </a:ext>
            </a:extLst>
          </p:cNvPr>
          <p:cNvSpPr>
            <a:spLocks noGrp="1"/>
          </p:cNvSpPr>
          <p:nvPr>
            <p:ph type="title"/>
          </p:nvPr>
        </p:nvSpPr>
        <p:spPr/>
        <p:txBody>
          <a:bodyPr/>
          <a:lstStyle/>
          <a:p>
            <a:r>
              <a:rPr lang="en-US" dirty="0"/>
              <a:t>“Manage procedure page”</a:t>
            </a:r>
          </a:p>
        </p:txBody>
      </p:sp>
      <p:pic>
        <p:nvPicPr>
          <p:cNvPr id="4" name="Content Placeholder 3">
            <a:extLst>
              <a:ext uri="{FF2B5EF4-FFF2-40B4-BE49-F238E27FC236}">
                <a16:creationId xmlns:a16="http://schemas.microsoft.com/office/drawing/2014/main" id="{7B9F1A1B-E622-E765-F76D-81B1C48E9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88" y="2435582"/>
            <a:ext cx="11274425" cy="322349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849900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67D9-7828-7509-D737-FBD0E47ECC17}"/>
              </a:ext>
            </a:extLst>
          </p:cNvPr>
          <p:cNvSpPr>
            <a:spLocks noGrp="1"/>
          </p:cNvSpPr>
          <p:nvPr>
            <p:ph type="title"/>
          </p:nvPr>
        </p:nvSpPr>
        <p:spPr/>
        <p:txBody>
          <a:bodyPr/>
          <a:lstStyle/>
          <a:p>
            <a:r>
              <a:rPr lang="en-US" dirty="0"/>
              <a:t>“Add procedure page”</a:t>
            </a:r>
          </a:p>
        </p:txBody>
      </p:sp>
      <p:pic>
        <p:nvPicPr>
          <p:cNvPr id="4" name="Content Placeholder 3">
            <a:extLst>
              <a:ext uri="{FF2B5EF4-FFF2-40B4-BE49-F238E27FC236}">
                <a16:creationId xmlns:a16="http://schemas.microsoft.com/office/drawing/2014/main" id="{25956D5E-32ED-395C-49EF-2E39DC648A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53" t="1129" r="2170" b="1238"/>
          <a:stretch/>
        </p:blipFill>
        <p:spPr bwMode="auto">
          <a:xfrm>
            <a:off x="4434612" y="1949450"/>
            <a:ext cx="3322776" cy="419576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8335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0D78-44E2-EF58-E435-9530ECC6E37A}"/>
              </a:ext>
            </a:extLst>
          </p:cNvPr>
          <p:cNvSpPr>
            <a:spLocks noGrp="1"/>
          </p:cNvSpPr>
          <p:nvPr>
            <p:ph type="title"/>
          </p:nvPr>
        </p:nvSpPr>
        <p:spPr/>
        <p:txBody>
          <a:bodyPr/>
          <a:lstStyle/>
          <a:p>
            <a:r>
              <a:rPr lang="en-US" dirty="0"/>
              <a:t>“Delete procedure page”</a:t>
            </a:r>
          </a:p>
        </p:txBody>
      </p:sp>
      <p:pic>
        <p:nvPicPr>
          <p:cNvPr id="7" name="Content Placeholder 6">
            <a:extLst>
              <a:ext uri="{FF2B5EF4-FFF2-40B4-BE49-F238E27FC236}">
                <a16:creationId xmlns:a16="http://schemas.microsoft.com/office/drawing/2014/main" id="{CD2C392F-9BC8-D636-1368-4D097A4FC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88" y="2297589"/>
            <a:ext cx="11274425" cy="349948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82516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1">
            <a:extLst>
              <a:ext uri="{FF2B5EF4-FFF2-40B4-BE49-F238E27FC236}">
                <a16:creationId xmlns:a16="http://schemas.microsoft.com/office/drawing/2014/main" id="{D00940EF-FB5B-46E1-817C-8F4A5A4048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13" name="Picture 12">
              <a:extLst>
                <a:ext uri="{FF2B5EF4-FFF2-40B4-BE49-F238E27FC236}">
                  <a16:creationId xmlns:a16="http://schemas.microsoft.com/office/drawing/2014/main" id="{A6A276BF-DA8B-474D-BDE4-746A2E01AA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E69E6F84-8F47-4F68-B8F4-4CC7123FFE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44D3F3A2-A025-39EB-00B1-8B8E279F223C}"/>
              </a:ext>
            </a:extLst>
          </p:cNvPr>
          <p:cNvSpPr>
            <a:spLocks noGrp="1"/>
          </p:cNvSpPr>
          <p:nvPr>
            <p:ph type="title"/>
          </p:nvPr>
        </p:nvSpPr>
        <p:spPr>
          <a:xfrm>
            <a:off x="838201" y="559813"/>
            <a:ext cx="8763000" cy="2259587"/>
          </a:xfrm>
        </p:spPr>
        <p:txBody>
          <a:bodyPr>
            <a:normAutofit/>
          </a:bodyPr>
          <a:lstStyle/>
          <a:p>
            <a:r>
              <a:rPr lang="en-US" dirty="0">
                <a:solidFill>
                  <a:srgbClr val="FFFFFF"/>
                </a:solidFill>
              </a:rPr>
              <a:t>Activity diagram</a:t>
            </a:r>
          </a:p>
        </p:txBody>
      </p:sp>
      <p:sp>
        <p:nvSpPr>
          <p:cNvPr id="3" name="Content Placeholder 2">
            <a:extLst>
              <a:ext uri="{FF2B5EF4-FFF2-40B4-BE49-F238E27FC236}">
                <a16:creationId xmlns:a16="http://schemas.microsoft.com/office/drawing/2014/main" id="{8604CDCC-080D-BE6E-B624-B620FE7C5BBF}"/>
              </a:ext>
            </a:extLst>
          </p:cNvPr>
          <p:cNvSpPr>
            <a:spLocks noGrp="1"/>
          </p:cNvSpPr>
          <p:nvPr>
            <p:ph idx="1"/>
          </p:nvPr>
        </p:nvSpPr>
        <p:spPr>
          <a:xfrm>
            <a:off x="825797" y="3010506"/>
            <a:ext cx="8762436" cy="3102581"/>
          </a:xfrm>
        </p:spPr>
        <p:txBody>
          <a:bodyPr>
            <a:normAutofit/>
          </a:bodyPr>
          <a:lstStyle/>
          <a:p>
            <a:r>
              <a:rPr lang="en-US" sz="2000" i="1" dirty="0">
                <a:solidFill>
                  <a:schemeClr val="bg1"/>
                </a:solidFill>
              </a:rPr>
              <a:t>Activity diagram</a:t>
            </a:r>
            <a:r>
              <a:rPr lang="en-US" sz="2000" dirty="0">
                <a:solidFill>
                  <a:schemeClr val="bg1"/>
                </a:solidFill>
              </a:rPr>
              <a:t> is a flowchart that shows activities performed by each use case in a system</a:t>
            </a:r>
          </a:p>
        </p:txBody>
      </p:sp>
    </p:spTree>
    <p:extLst>
      <p:ext uri="{BB962C8B-B14F-4D97-AF65-F5344CB8AC3E}">
        <p14:creationId xmlns:p14="http://schemas.microsoft.com/office/powerpoint/2010/main" val="2161738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6" name="Rectangle 25">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Hands holding each other's wrists and interlinked to form a circle">
            <a:extLst>
              <a:ext uri="{FF2B5EF4-FFF2-40B4-BE49-F238E27FC236}">
                <a16:creationId xmlns:a16="http://schemas.microsoft.com/office/drawing/2014/main" id="{55EE60A1-325F-0E14-CC70-EF7809FE5427}"/>
              </a:ext>
            </a:extLst>
          </p:cNvPr>
          <p:cNvPicPr>
            <a:picLocks noChangeAspect="1"/>
          </p:cNvPicPr>
          <p:nvPr/>
        </p:nvPicPr>
        <p:blipFill rotWithShape="1">
          <a:blip r:embed="rId3">
            <a:alphaModFix/>
          </a:blip>
          <a:srcRect b="15730"/>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B3EA2-8B0F-F271-F377-E3B85B5842A8}"/>
              </a:ext>
            </a:extLst>
          </p:cNvPr>
          <p:cNvSpPr>
            <a:spLocks noGrp="1"/>
          </p:cNvSpPr>
          <p:nvPr>
            <p:ph type="title"/>
          </p:nvPr>
        </p:nvSpPr>
        <p:spPr>
          <a:xfrm>
            <a:off x="996275" y="384127"/>
            <a:ext cx="6318925" cy="2587673"/>
          </a:xfrm>
        </p:spPr>
        <p:txBody>
          <a:bodyPr vert="horz" lIns="91440" tIns="45720" rIns="91440" bIns="45720" rtlCol="0" anchor="ctr">
            <a:noAutofit/>
          </a:bodyPr>
          <a:lstStyle/>
          <a:p>
            <a:pPr marL="0" indent="0">
              <a:lnSpc>
                <a:spcPct val="90000"/>
              </a:lnSpc>
            </a:pPr>
            <a:r>
              <a:rPr lang="en-US" sz="3200" b="1" i="1" dirty="0">
                <a:solidFill>
                  <a:srgbClr val="FFFFFF"/>
                </a:solidFill>
              </a:rPr>
              <a:t>Team members</a:t>
            </a:r>
            <a:br>
              <a:rPr lang="en-US" sz="2400" dirty="0">
                <a:solidFill>
                  <a:srgbClr val="FFFFFF"/>
                </a:solidFill>
              </a:rPr>
            </a:br>
            <a:br>
              <a:rPr lang="en-US" sz="2400" dirty="0">
                <a:solidFill>
                  <a:srgbClr val="FFFFFF"/>
                </a:solidFill>
              </a:rPr>
            </a:br>
            <a:r>
              <a:rPr lang="en-US" sz="2400">
                <a:solidFill>
                  <a:srgbClr val="FFFFFF"/>
                </a:solidFill>
              </a:rPr>
              <a:t>Taha Ibrahim</a:t>
            </a:r>
            <a:br>
              <a:rPr lang="en-US" sz="2400" dirty="0">
                <a:solidFill>
                  <a:srgbClr val="FFFFFF"/>
                </a:solidFill>
              </a:rPr>
            </a:br>
            <a:r>
              <a:rPr lang="en-US" sz="2400" dirty="0">
                <a:solidFill>
                  <a:srgbClr val="FFFFFF"/>
                </a:solidFill>
              </a:rPr>
              <a:t>Fatma Ebrahim</a:t>
            </a:r>
            <a:br>
              <a:rPr lang="en-US" sz="2400" dirty="0">
                <a:solidFill>
                  <a:srgbClr val="FFFFFF"/>
                </a:solidFill>
              </a:rPr>
            </a:br>
            <a:r>
              <a:rPr lang="en-US" sz="2400" dirty="0">
                <a:solidFill>
                  <a:srgbClr val="FFFFFF"/>
                </a:solidFill>
              </a:rPr>
              <a:t>Abdulmoneim Hamed </a:t>
            </a:r>
            <a:br>
              <a:rPr lang="en-US" sz="2400" dirty="0">
                <a:solidFill>
                  <a:srgbClr val="FFFFFF"/>
                </a:solidFill>
              </a:rPr>
            </a:br>
            <a:r>
              <a:rPr lang="en-US" sz="2400" dirty="0">
                <a:solidFill>
                  <a:srgbClr val="FFFFFF"/>
                </a:solidFill>
              </a:rPr>
              <a:t>Amr Awni</a:t>
            </a:r>
            <a:br>
              <a:rPr lang="en-US" sz="2400" dirty="0">
                <a:solidFill>
                  <a:srgbClr val="FFFFFF"/>
                </a:solidFill>
              </a:rPr>
            </a:br>
            <a:r>
              <a:rPr lang="en-US" sz="2400" dirty="0">
                <a:solidFill>
                  <a:srgbClr val="FFFFFF"/>
                </a:solidFill>
              </a:rPr>
              <a:t>Abdulrahman Abdelhady</a:t>
            </a:r>
            <a:br>
              <a:rPr lang="en-US" sz="2400" dirty="0">
                <a:solidFill>
                  <a:srgbClr val="FFFFFF"/>
                </a:solidFill>
              </a:rPr>
            </a:br>
            <a:endParaRPr lang="en-US" sz="2400" dirty="0">
              <a:solidFill>
                <a:srgbClr val="FFFFFF"/>
              </a:solidFill>
            </a:endParaRPr>
          </a:p>
        </p:txBody>
      </p:sp>
    </p:spTree>
    <p:extLst>
      <p:ext uri="{BB962C8B-B14F-4D97-AF65-F5344CB8AC3E}">
        <p14:creationId xmlns:p14="http://schemas.microsoft.com/office/powerpoint/2010/main" val="15554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1" name="Picture 40">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2" name="Picture 41">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1C0677D-E050-A2DA-D25F-9800EA3136CD}"/>
              </a:ext>
            </a:extLst>
          </p:cNvPr>
          <p:cNvSpPr>
            <a:spLocks noGrp="1"/>
          </p:cNvSpPr>
          <p:nvPr>
            <p:ph type="title"/>
          </p:nvPr>
        </p:nvSpPr>
        <p:spPr>
          <a:xfrm>
            <a:off x="838200" y="586992"/>
            <a:ext cx="5413250" cy="2175365"/>
          </a:xfrm>
        </p:spPr>
        <p:txBody>
          <a:bodyPr anchor="ctr">
            <a:normAutofit/>
          </a:bodyPr>
          <a:lstStyle/>
          <a:p>
            <a:br>
              <a:rPr lang="en-US" dirty="0"/>
            </a:br>
            <a:r>
              <a:rPr lang="en-US" dirty="0"/>
              <a:t>	“Login”</a:t>
            </a:r>
          </a:p>
        </p:txBody>
      </p:sp>
      <p:sp>
        <p:nvSpPr>
          <p:cNvPr id="11" name="Content Placeholder 10">
            <a:extLst>
              <a:ext uri="{FF2B5EF4-FFF2-40B4-BE49-F238E27FC236}">
                <a16:creationId xmlns:a16="http://schemas.microsoft.com/office/drawing/2014/main" id="{0B005774-93AE-60CC-C5E9-CF2B7CDB87C3}"/>
              </a:ext>
            </a:extLst>
          </p:cNvPr>
          <p:cNvSpPr>
            <a:spLocks noGrp="1"/>
          </p:cNvSpPr>
          <p:nvPr>
            <p:ph idx="1"/>
          </p:nvPr>
        </p:nvSpPr>
        <p:spPr>
          <a:xfrm>
            <a:off x="838200" y="2505075"/>
            <a:ext cx="5412901" cy="2924175"/>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logging in the system by the administrator.</a:t>
            </a:r>
            <a:endParaRPr lang="en-US" sz="1800" dirty="0"/>
          </a:p>
        </p:txBody>
      </p:sp>
      <p:pic>
        <p:nvPicPr>
          <p:cNvPr id="8" name="Picture 7" descr="Diagram&#10;&#10;Description automatically generated">
            <a:extLst>
              <a:ext uri="{FF2B5EF4-FFF2-40B4-BE49-F238E27FC236}">
                <a16:creationId xmlns:a16="http://schemas.microsoft.com/office/drawing/2014/main" id="{0227E902-0BBA-96E4-76A9-027FCF5D3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7546" y="570569"/>
            <a:ext cx="3560499" cy="5716862"/>
          </a:xfrm>
          <a:prstGeom prst="rect">
            <a:avLst/>
          </a:prstGeom>
        </p:spPr>
      </p:pic>
    </p:spTree>
    <p:extLst>
      <p:ext uri="{BB962C8B-B14F-4D97-AF65-F5344CB8AC3E}">
        <p14:creationId xmlns:p14="http://schemas.microsoft.com/office/powerpoint/2010/main" val="47768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8" name="Group 37">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9" name="Picture 38">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0" name="Picture 39">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DBB0ADB-A16C-4AA9-B91E-206A9BBE8161}"/>
              </a:ext>
            </a:extLst>
          </p:cNvPr>
          <p:cNvSpPr>
            <a:spLocks noGrp="1"/>
          </p:cNvSpPr>
          <p:nvPr>
            <p:ph type="title"/>
          </p:nvPr>
        </p:nvSpPr>
        <p:spPr>
          <a:xfrm>
            <a:off x="838200" y="586992"/>
            <a:ext cx="5413250" cy="2175365"/>
          </a:xfrm>
        </p:spPr>
        <p:txBody>
          <a:bodyPr anchor="ctr">
            <a:normAutofit/>
          </a:bodyPr>
          <a:lstStyle/>
          <a:p>
            <a:r>
              <a:rPr lang="en-US"/>
              <a:t>“Add customer”</a:t>
            </a:r>
          </a:p>
        </p:txBody>
      </p:sp>
      <p:sp>
        <p:nvSpPr>
          <p:cNvPr id="9" name="Content Placeholder 8">
            <a:extLst>
              <a:ext uri="{FF2B5EF4-FFF2-40B4-BE49-F238E27FC236}">
                <a16:creationId xmlns:a16="http://schemas.microsoft.com/office/drawing/2014/main" id="{A899D4BF-9297-120E-5562-876E24D69A77}"/>
              </a:ext>
            </a:extLst>
          </p:cNvPr>
          <p:cNvSpPr>
            <a:spLocks noGrp="1"/>
          </p:cNvSpPr>
          <p:nvPr>
            <p:ph idx="1"/>
          </p:nvPr>
        </p:nvSpPr>
        <p:spPr>
          <a:xfrm>
            <a:off x="838200" y="2105026"/>
            <a:ext cx="5412901" cy="3134336"/>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adding the details of a customer by the administrator.</a:t>
            </a:r>
            <a:endParaRPr lang="en-US" sz="1800" dirty="0"/>
          </a:p>
        </p:txBody>
      </p:sp>
      <p:pic>
        <p:nvPicPr>
          <p:cNvPr id="7" name="Picture 6" descr="A picture containing timeline&#10;&#10;Description automatically generated">
            <a:extLst>
              <a:ext uri="{FF2B5EF4-FFF2-40B4-BE49-F238E27FC236}">
                <a16:creationId xmlns:a16="http://schemas.microsoft.com/office/drawing/2014/main" id="{AEFEC712-CD30-0C39-399F-EB3D7EFFF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704" y="1595628"/>
            <a:ext cx="5115697" cy="3949213"/>
          </a:xfrm>
          <a:prstGeom prst="rect">
            <a:avLst/>
          </a:prstGeom>
        </p:spPr>
      </p:pic>
    </p:spTree>
    <p:extLst>
      <p:ext uri="{BB962C8B-B14F-4D97-AF65-F5344CB8AC3E}">
        <p14:creationId xmlns:p14="http://schemas.microsoft.com/office/powerpoint/2010/main" val="2515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8" name="Group 37">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9" name="Picture 38">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5" name="Picture 39">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C38FD1C-84DE-36B7-3EF6-9F2343DAB1C0}"/>
              </a:ext>
            </a:extLst>
          </p:cNvPr>
          <p:cNvSpPr>
            <a:spLocks noGrp="1"/>
          </p:cNvSpPr>
          <p:nvPr>
            <p:ph type="title"/>
          </p:nvPr>
        </p:nvSpPr>
        <p:spPr>
          <a:xfrm>
            <a:off x="838200" y="586992"/>
            <a:ext cx="5413250" cy="2175365"/>
          </a:xfrm>
        </p:spPr>
        <p:txBody>
          <a:bodyPr anchor="ctr">
            <a:normAutofit/>
          </a:bodyPr>
          <a:lstStyle/>
          <a:p>
            <a:r>
              <a:rPr lang="en-US" dirty="0"/>
              <a:t>“Remove customer”</a:t>
            </a:r>
          </a:p>
        </p:txBody>
      </p:sp>
      <p:sp>
        <p:nvSpPr>
          <p:cNvPr id="9" name="Content Placeholder 8">
            <a:extLst>
              <a:ext uri="{FF2B5EF4-FFF2-40B4-BE49-F238E27FC236}">
                <a16:creationId xmlns:a16="http://schemas.microsoft.com/office/drawing/2014/main" id="{8157B05F-1022-1DA3-542D-1290D463B6BC}"/>
              </a:ext>
            </a:extLst>
          </p:cNvPr>
          <p:cNvSpPr>
            <a:spLocks noGrp="1"/>
          </p:cNvSpPr>
          <p:nvPr>
            <p:ph idx="1"/>
          </p:nvPr>
        </p:nvSpPr>
        <p:spPr>
          <a:xfrm>
            <a:off x="838200" y="2219326"/>
            <a:ext cx="5412901" cy="2857500"/>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removing the details of a customer by the administrator.</a:t>
            </a:r>
            <a:endParaRPr lang="en-US" sz="1800" dirty="0"/>
          </a:p>
        </p:txBody>
      </p:sp>
      <p:pic>
        <p:nvPicPr>
          <p:cNvPr id="5" name="Content Placeholder 4" descr="Diagram&#10;&#10;Description automatically generated">
            <a:extLst>
              <a:ext uri="{FF2B5EF4-FFF2-40B4-BE49-F238E27FC236}">
                <a16:creationId xmlns:a16="http://schemas.microsoft.com/office/drawing/2014/main" id="{3D7EC679-FDE0-6BBC-A465-0C58F4D2AADC}"/>
              </a:ext>
            </a:extLst>
          </p:cNvPr>
          <p:cNvPicPr>
            <a:picLocks noChangeAspect="1"/>
          </p:cNvPicPr>
          <p:nvPr/>
        </p:nvPicPr>
        <p:blipFill rotWithShape="1">
          <a:blip r:embed="rId4">
            <a:extLst>
              <a:ext uri="{28A0092B-C50C-407E-A947-70E740481C1C}">
                <a14:useLocalDpi xmlns:a14="http://schemas.microsoft.com/office/drawing/2010/main" val="0"/>
              </a:ext>
            </a:extLst>
          </a:blip>
          <a:srcRect l="2202" r="-1" b="-1"/>
          <a:stretch/>
        </p:blipFill>
        <p:spPr>
          <a:xfrm>
            <a:off x="6858001" y="567942"/>
            <a:ext cx="4724400" cy="5716862"/>
          </a:xfrm>
          <a:prstGeom prst="rect">
            <a:avLst/>
          </a:prstGeom>
        </p:spPr>
      </p:pic>
    </p:spTree>
    <p:extLst>
      <p:ext uri="{BB962C8B-B14F-4D97-AF65-F5344CB8AC3E}">
        <p14:creationId xmlns:p14="http://schemas.microsoft.com/office/powerpoint/2010/main" val="257926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7" name="Group 46">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8" name="Picture 47">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9" name="Picture 48">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5729180-B2F9-AAC0-DE81-A6411DC6C9ED}"/>
              </a:ext>
            </a:extLst>
          </p:cNvPr>
          <p:cNvSpPr>
            <a:spLocks noGrp="1"/>
          </p:cNvSpPr>
          <p:nvPr>
            <p:ph type="title"/>
          </p:nvPr>
        </p:nvSpPr>
        <p:spPr>
          <a:xfrm>
            <a:off x="838200" y="586992"/>
            <a:ext cx="5413250" cy="2175365"/>
          </a:xfrm>
        </p:spPr>
        <p:txBody>
          <a:bodyPr anchor="ctr">
            <a:normAutofit/>
          </a:bodyPr>
          <a:lstStyle/>
          <a:p>
            <a:r>
              <a:rPr lang="en-US" dirty="0"/>
              <a:t>“Edit customer”</a:t>
            </a:r>
          </a:p>
        </p:txBody>
      </p:sp>
      <p:sp>
        <p:nvSpPr>
          <p:cNvPr id="9" name="Content Placeholder 8">
            <a:extLst>
              <a:ext uri="{FF2B5EF4-FFF2-40B4-BE49-F238E27FC236}">
                <a16:creationId xmlns:a16="http://schemas.microsoft.com/office/drawing/2014/main" id="{C3B9CD3A-D60C-35D9-DDF6-628AC5942B18}"/>
              </a:ext>
            </a:extLst>
          </p:cNvPr>
          <p:cNvSpPr>
            <a:spLocks noGrp="1"/>
          </p:cNvSpPr>
          <p:nvPr>
            <p:ph idx="1"/>
          </p:nvPr>
        </p:nvSpPr>
        <p:spPr>
          <a:xfrm>
            <a:off x="838200" y="2152651"/>
            <a:ext cx="5412901" cy="3162299"/>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editing the details of a customer by the administrator.</a:t>
            </a:r>
            <a:endParaRPr lang="en-US" sz="1800" dirty="0"/>
          </a:p>
        </p:txBody>
      </p:sp>
      <p:pic>
        <p:nvPicPr>
          <p:cNvPr id="6" name="Picture 5" descr="Diagram&#10;&#10;Description automatically generated">
            <a:extLst>
              <a:ext uri="{FF2B5EF4-FFF2-40B4-BE49-F238E27FC236}">
                <a16:creationId xmlns:a16="http://schemas.microsoft.com/office/drawing/2014/main" id="{62A161C6-293C-0253-3025-2C5E0F343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513" y="567942"/>
            <a:ext cx="3687375" cy="5716862"/>
          </a:xfrm>
          <a:prstGeom prst="rect">
            <a:avLst/>
          </a:prstGeom>
        </p:spPr>
      </p:pic>
    </p:spTree>
    <p:extLst>
      <p:ext uri="{BB962C8B-B14F-4D97-AF65-F5344CB8AC3E}">
        <p14:creationId xmlns:p14="http://schemas.microsoft.com/office/powerpoint/2010/main" val="425145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8" name="Picture 27">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90F21BAE-5512-283D-8972-BFF051145EBF}"/>
              </a:ext>
            </a:extLst>
          </p:cNvPr>
          <p:cNvSpPr>
            <a:spLocks noGrp="1"/>
          </p:cNvSpPr>
          <p:nvPr>
            <p:ph type="title"/>
          </p:nvPr>
        </p:nvSpPr>
        <p:spPr>
          <a:xfrm>
            <a:off x="838200" y="586992"/>
            <a:ext cx="5413250" cy="2175365"/>
          </a:xfrm>
        </p:spPr>
        <p:txBody>
          <a:bodyPr anchor="ctr">
            <a:normAutofit/>
          </a:bodyPr>
          <a:lstStyle/>
          <a:p>
            <a:r>
              <a:rPr lang="en-US" dirty="0"/>
              <a:t>“Add employee”</a:t>
            </a:r>
          </a:p>
        </p:txBody>
      </p:sp>
      <p:sp>
        <p:nvSpPr>
          <p:cNvPr id="9" name="Content Placeholder 8">
            <a:extLst>
              <a:ext uri="{FF2B5EF4-FFF2-40B4-BE49-F238E27FC236}">
                <a16:creationId xmlns:a16="http://schemas.microsoft.com/office/drawing/2014/main" id="{6BAA779D-4EA8-E14D-3DEE-006FC4720009}"/>
              </a:ext>
            </a:extLst>
          </p:cNvPr>
          <p:cNvSpPr>
            <a:spLocks noGrp="1"/>
          </p:cNvSpPr>
          <p:nvPr>
            <p:ph idx="1"/>
          </p:nvPr>
        </p:nvSpPr>
        <p:spPr>
          <a:xfrm>
            <a:off x="838200" y="2143125"/>
            <a:ext cx="5412901" cy="3190875"/>
          </a:xfrm>
        </p:spPr>
        <p:txBody>
          <a:bodyPr anchor="ctr">
            <a:normAutofit/>
          </a:bodyPr>
          <a:lstStyle/>
          <a:p>
            <a:r>
              <a:rPr lang="en-US" sz="1800" dirty="0">
                <a:effectLst/>
                <a:latin typeface="Arial" panose="020B0604020202020204" pitchFamily="34" charset="0"/>
                <a:ea typeface="Calibri" panose="020F0502020204030204" pitchFamily="34" charset="0"/>
              </a:rPr>
              <a:t>This use case describes the process of adding the details of an employee by the administrator.</a:t>
            </a:r>
            <a:endParaRPr lang="en-US" sz="1800" dirty="0"/>
          </a:p>
        </p:txBody>
      </p:sp>
      <p:pic>
        <p:nvPicPr>
          <p:cNvPr id="5" name="Content Placeholder 4" descr="Diagram&#10;&#10;Description automatically generated">
            <a:extLst>
              <a:ext uri="{FF2B5EF4-FFF2-40B4-BE49-F238E27FC236}">
                <a16:creationId xmlns:a16="http://schemas.microsoft.com/office/drawing/2014/main" id="{4512DB9D-E522-68C9-FEF5-BF1F394EEB7F}"/>
              </a:ext>
            </a:extLst>
          </p:cNvPr>
          <p:cNvPicPr>
            <a:picLocks noChangeAspect="1"/>
          </p:cNvPicPr>
          <p:nvPr/>
        </p:nvPicPr>
        <p:blipFill rotWithShape="1">
          <a:blip r:embed="rId4">
            <a:extLst>
              <a:ext uri="{28A0092B-C50C-407E-A947-70E740481C1C}">
                <a14:useLocalDpi xmlns:a14="http://schemas.microsoft.com/office/drawing/2010/main" val="0"/>
              </a:ext>
            </a:extLst>
          </a:blip>
          <a:srcRect l="1138" r="2488" b="-1"/>
          <a:stretch/>
        </p:blipFill>
        <p:spPr>
          <a:xfrm>
            <a:off x="6858001" y="567942"/>
            <a:ext cx="4724400" cy="5716862"/>
          </a:xfrm>
          <a:prstGeom prst="rect">
            <a:avLst/>
          </a:prstGeom>
        </p:spPr>
      </p:pic>
    </p:spTree>
    <p:extLst>
      <p:ext uri="{BB962C8B-B14F-4D97-AF65-F5344CB8AC3E}">
        <p14:creationId xmlns:p14="http://schemas.microsoft.com/office/powerpoint/2010/main" val="180536101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325</TotalTime>
  <Words>673</Words>
  <Application>Microsoft Office PowerPoint</Application>
  <PresentationFormat>Widescreen</PresentationFormat>
  <Paragraphs>66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Avenir Next LT Pro</vt:lpstr>
      <vt:lpstr>AvenirNext LT Pro Medium</vt:lpstr>
      <vt:lpstr>Calibri</vt:lpstr>
      <vt:lpstr>Sabon Next LT</vt:lpstr>
      <vt:lpstr>DappledVTI</vt:lpstr>
      <vt:lpstr>PETS CLINIC MANAGEMENT SYSTEM</vt:lpstr>
      <vt:lpstr>“Overview”</vt:lpstr>
      <vt:lpstr>Use case diagram</vt:lpstr>
      <vt:lpstr>Activity diagram</vt:lpstr>
      <vt:lpstr>  “Login”</vt:lpstr>
      <vt:lpstr>“Add customer”</vt:lpstr>
      <vt:lpstr>“Remove customer”</vt:lpstr>
      <vt:lpstr>“Edit customer”</vt:lpstr>
      <vt:lpstr>“Add employee”</vt:lpstr>
      <vt:lpstr>“Remove employee”</vt:lpstr>
      <vt:lpstr>“Edit employee details”</vt:lpstr>
      <vt:lpstr>“Add medicine”</vt:lpstr>
      <vt:lpstr>“Remove medicine”</vt:lpstr>
      <vt:lpstr>“Book appointment”</vt:lpstr>
      <vt:lpstr>“Add procedure”</vt:lpstr>
      <vt:lpstr>“Remove procedure”</vt:lpstr>
      <vt:lpstr>“Update procedure”</vt:lpstr>
      <vt:lpstr>Sequence diagram</vt:lpstr>
      <vt:lpstr> “Admin ”</vt:lpstr>
      <vt:lpstr>“Veterinary”</vt:lpstr>
      <vt:lpstr>“Customer”</vt:lpstr>
      <vt:lpstr>“State diagram”</vt:lpstr>
      <vt:lpstr>“Class diagram”</vt:lpstr>
      <vt:lpstr>“Context diagram”</vt:lpstr>
      <vt:lpstr>“Data flow diagram”</vt:lpstr>
      <vt:lpstr>GUI Design</vt:lpstr>
      <vt:lpstr>“Login Page”</vt:lpstr>
      <vt:lpstr>“Manage Employees Page” </vt:lpstr>
      <vt:lpstr>“Add employee page”</vt:lpstr>
      <vt:lpstr>“Edit employee page”</vt:lpstr>
      <vt:lpstr>“Delete employee page”</vt:lpstr>
      <vt:lpstr>“Book an appointment page”</vt:lpstr>
      <vt:lpstr>“Manage customers page”</vt:lpstr>
      <vt:lpstr>“Add customer page”</vt:lpstr>
      <vt:lpstr>“Delete customer page”</vt:lpstr>
      <vt:lpstr>“Edit customer page”</vt:lpstr>
      <vt:lpstr>“Manage procedure page”</vt:lpstr>
      <vt:lpstr>“Add procedure page”</vt:lpstr>
      <vt:lpstr>“Delete procedure page”</vt:lpstr>
      <vt:lpstr>Team members  Taha Ibrahim Fatma Ebrahim Abdulmoneim Hamed  Amr Awni Abdulrahman Abdelhady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PETS CLINIC MANAGEMENT SYSTEM</dc:title>
  <dc:creator>طه ابراهيم طه ابراهيم</dc:creator>
  <cp:lastModifiedBy>فاطمة ابراهيم كامل ابراهيم</cp:lastModifiedBy>
  <cp:revision>15</cp:revision>
  <dcterms:created xsi:type="dcterms:W3CDTF">2022-12-26T19:14:21Z</dcterms:created>
  <dcterms:modified xsi:type="dcterms:W3CDTF">2022-12-27T08:32:54Z</dcterms:modified>
</cp:coreProperties>
</file>