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Georgia Pro Bold" charset="1" panose="02040802050405020203"/>
      <p:regular r:id="rId21"/>
    </p:embeddedFont>
    <p:embeddedFont>
      <p:font typeface="Georgia Pro" charset="1" panose="02040502050405020303"/>
      <p:regular r:id="rId22"/>
    </p:embeddedFont>
    <p:embeddedFont>
      <p:font typeface="Georgia Pro Italics" charset="1" panose="02040502050405090303"/>
      <p:regular r:id="rId23"/>
    </p:embeddedFont>
    <p:embeddedFont>
      <p:font typeface="Georgia Pro Heavy" charset="1" panose="02040A02050405020203"/>
      <p:regular r:id="rId24"/>
    </p:embeddedFont>
    <p:embeddedFont>
      <p:font typeface="Georgia Pro Bold Italics" charset="1" panose="02040802050405090203"/>
      <p:regular r:id="rId25"/>
    </p:embeddedFont>
    <p:embeddedFont>
      <p:font typeface="Georgia Pro Heavy Italics" charset="1" panose="02040A020504050902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641396" y="-2062870"/>
            <a:ext cx="11419374" cy="10318962"/>
          </a:xfrm>
          <a:custGeom>
            <a:avLst/>
            <a:gdLst/>
            <a:ahLst/>
            <a:cxnLst/>
            <a:rect r="r" b="b" t="t" l="l"/>
            <a:pathLst>
              <a:path h="10318962" w="11419374">
                <a:moveTo>
                  <a:pt x="11419374" y="10318962"/>
                </a:moveTo>
                <a:lnTo>
                  <a:pt x="0" y="10318962"/>
                </a:lnTo>
                <a:lnTo>
                  <a:pt x="0" y="0"/>
                </a:lnTo>
                <a:lnTo>
                  <a:pt x="11419374" y="0"/>
                </a:lnTo>
                <a:lnTo>
                  <a:pt x="11419374" y="103189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497535">
            <a:off x="16193644" y="7671388"/>
            <a:ext cx="7770299" cy="7021525"/>
          </a:xfrm>
          <a:custGeom>
            <a:avLst/>
            <a:gdLst/>
            <a:ahLst/>
            <a:cxnLst/>
            <a:rect r="r" b="b" t="t" l="l"/>
            <a:pathLst>
              <a:path h="7021525" w="7770299">
                <a:moveTo>
                  <a:pt x="0" y="7021525"/>
                </a:moveTo>
                <a:lnTo>
                  <a:pt x="7770299" y="7021525"/>
                </a:lnTo>
                <a:lnTo>
                  <a:pt x="7770299" y="0"/>
                </a:lnTo>
                <a:lnTo>
                  <a:pt x="0" y="0"/>
                </a:lnTo>
                <a:lnTo>
                  <a:pt x="0" y="70215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42432" y="613675"/>
            <a:ext cx="6331068" cy="9067936"/>
          </a:xfrm>
          <a:custGeom>
            <a:avLst/>
            <a:gdLst/>
            <a:ahLst/>
            <a:cxnLst/>
            <a:rect r="r" b="b" t="t" l="l"/>
            <a:pathLst>
              <a:path h="9067936" w="6331068">
                <a:moveTo>
                  <a:pt x="0" y="0"/>
                </a:moveTo>
                <a:lnTo>
                  <a:pt x="6331068" y="0"/>
                </a:lnTo>
                <a:lnTo>
                  <a:pt x="6331068" y="9067936"/>
                </a:lnTo>
                <a:lnTo>
                  <a:pt x="0" y="9067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40503" y="7093144"/>
            <a:ext cx="10918747" cy="481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06"/>
              </a:lnSpc>
              <a:spcBef>
                <a:spcPct val="0"/>
              </a:spcBef>
            </a:pPr>
            <a:r>
              <a:rPr lang="en-US" b="true" sz="4332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By: Fatma Mohamed Abdel Fattah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0503" y="2578217"/>
            <a:ext cx="10401928" cy="2148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01"/>
              </a:lnSpc>
            </a:pPr>
            <a:r>
              <a:rPr lang="en-US" sz="8201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E-COMERCE SALES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6362" y="5210175"/>
            <a:ext cx="10066069" cy="51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35"/>
              </a:lnSpc>
              <a:spcBef>
                <a:spcPct val="0"/>
              </a:spcBef>
            </a:pPr>
            <a:r>
              <a:rPr lang="en-US" sz="3835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Data-Driven Insights and Recommendations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85479" y="285975"/>
            <a:ext cx="4593314" cy="269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7"/>
              </a:lnSpc>
            </a:pPr>
            <a:r>
              <a:rPr lang="en-US" sz="2551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Nov, 4th.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F1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0" y="0"/>
            <a:ext cx="18351500" cy="10251528"/>
          </a:xfrm>
          <a:custGeom>
            <a:avLst/>
            <a:gdLst/>
            <a:ahLst/>
            <a:cxnLst/>
            <a:rect r="r" b="b" t="t" l="l"/>
            <a:pathLst>
              <a:path h="10251528" w="18351500">
                <a:moveTo>
                  <a:pt x="0" y="0"/>
                </a:moveTo>
                <a:lnTo>
                  <a:pt x="18351500" y="0"/>
                </a:lnTo>
                <a:lnTo>
                  <a:pt x="18351500" y="10251528"/>
                </a:lnTo>
                <a:lnTo>
                  <a:pt x="0" y="10251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5720"/>
            <a:ext cx="18370009" cy="10241280"/>
          </a:xfrm>
          <a:custGeom>
            <a:avLst/>
            <a:gdLst/>
            <a:ahLst/>
            <a:cxnLst/>
            <a:rect r="r" b="b" t="t" l="l"/>
            <a:pathLst>
              <a:path h="10241280" w="18370009">
                <a:moveTo>
                  <a:pt x="0" y="0"/>
                </a:moveTo>
                <a:lnTo>
                  <a:pt x="18370009" y="0"/>
                </a:lnTo>
                <a:lnTo>
                  <a:pt x="18370009" y="10241280"/>
                </a:lnTo>
                <a:lnTo>
                  <a:pt x="0" y="1024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2028" y="0"/>
            <a:ext cx="18450028" cy="10287000"/>
          </a:xfrm>
          <a:custGeom>
            <a:avLst/>
            <a:gdLst/>
            <a:ahLst/>
            <a:cxnLst/>
            <a:rect r="r" b="b" t="t" l="l"/>
            <a:pathLst>
              <a:path h="10287000" w="18450028">
                <a:moveTo>
                  <a:pt x="0" y="0"/>
                </a:moveTo>
                <a:lnTo>
                  <a:pt x="18450028" y="0"/>
                </a:lnTo>
                <a:lnTo>
                  <a:pt x="184500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0390674" y="311376"/>
            <a:ext cx="11419374" cy="10318962"/>
          </a:xfrm>
          <a:custGeom>
            <a:avLst/>
            <a:gdLst/>
            <a:ahLst/>
            <a:cxnLst/>
            <a:rect r="r" b="b" t="t" l="l"/>
            <a:pathLst>
              <a:path h="10318962" w="11419374">
                <a:moveTo>
                  <a:pt x="11419374" y="10318962"/>
                </a:moveTo>
                <a:lnTo>
                  <a:pt x="0" y="10318962"/>
                </a:lnTo>
                <a:lnTo>
                  <a:pt x="0" y="0"/>
                </a:lnTo>
                <a:lnTo>
                  <a:pt x="11419374" y="0"/>
                </a:lnTo>
                <a:lnTo>
                  <a:pt x="11419374" y="103189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497535">
            <a:off x="14107352" y="-4294621"/>
            <a:ext cx="7770299" cy="7021525"/>
          </a:xfrm>
          <a:custGeom>
            <a:avLst/>
            <a:gdLst/>
            <a:ahLst/>
            <a:cxnLst/>
            <a:rect r="r" b="b" t="t" l="l"/>
            <a:pathLst>
              <a:path h="7021525" w="7770299">
                <a:moveTo>
                  <a:pt x="0" y="7021525"/>
                </a:moveTo>
                <a:lnTo>
                  <a:pt x="7770299" y="7021525"/>
                </a:lnTo>
                <a:lnTo>
                  <a:pt x="7770299" y="0"/>
                </a:lnTo>
                <a:lnTo>
                  <a:pt x="0" y="0"/>
                </a:lnTo>
                <a:lnTo>
                  <a:pt x="0" y="70215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1497535">
            <a:off x="14748775" y="8190461"/>
            <a:ext cx="7770299" cy="7021525"/>
          </a:xfrm>
          <a:custGeom>
            <a:avLst/>
            <a:gdLst/>
            <a:ahLst/>
            <a:cxnLst/>
            <a:rect r="r" b="b" t="t" l="l"/>
            <a:pathLst>
              <a:path h="7021525" w="7770299">
                <a:moveTo>
                  <a:pt x="0" y="7021525"/>
                </a:moveTo>
                <a:lnTo>
                  <a:pt x="7770299" y="7021525"/>
                </a:lnTo>
                <a:lnTo>
                  <a:pt x="7770299" y="0"/>
                </a:lnTo>
                <a:lnTo>
                  <a:pt x="0" y="0"/>
                </a:lnTo>
                <a:lnTo>
                  <a:pt x="0" y="70215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95715" y="0"/>
            <a:ext cx="3668921" cy="3626117"/>
          </a:xfrm>
          <a:custGeom>
            <a:avLst/>
            <a:gdLst/>
            <a:ahLst/>
            <a:cxnLst/>
            <a:rect r="r" b="b" t="t" l="l"/>
            <a:pathLst>
              <a:path h="3626117" w="3668921">
                <a:moveTo>
                  <a:pt x="0" y="0"/>
                </a:moveTo>
                <a:lnTo>
                  <a:pt x="3668922" y="0"/>
                </a:lnTo>
                <a:lnTo>
                  <a:pt x="3668922" y="3626117"/>
                </a:lnTo>
                <a:lnTo>
                  <a:pt x="0" y="36261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0388" y="435201"/>
            <a:ext cx="17456010" cy="95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67"/>
              </a:lnSpc>
            </a:pPr>
            <a:r>
              <a:rPr lang="en-US" sz="7067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OBSERVED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194" y="1317783"/>
            <a:ext cx="17997612" cy="1038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7157" indent="-403579" lvl="1">
              <a:lnSpc>
                <a:spcPts val="7551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Total Sales: </a:t>
            </a:r>
            <a:r>
              <a:rPr lang="en-US" b="true" sz="373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$16M revenue</a:t>
            </a: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.</a:t>
            </a:r>
          </a:p>
          <a:p>
            <a:pPr algn="just" marL="807157" indent="-403579" lvl="1">
              <a:lnSpc>
                <a:spcPts val="7551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Sales by Year: </a:t>
            </a:r>
            <a:r>
              <a:rPr lang="en-US" b="true" sz="373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Grows</a:t>
            </a: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from 2016 to 2018.</a:t>
            </a:r>
          </a:p>
          <a:p>
            <a:pPr algn="just" marL="807157" indent="-403579" lvl="1">
              <a:lnSpc>
                <a:spcPts val="7551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Successful </a:t>
            </a: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Delivery: </a:t>
            </a:r>
            <a:r>
              <a:rPr lang="en-US" b="true" sz="373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97%</a:t>
            </a: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rate.</a:t>
            </a:r>
          </a:p>
          <a:p>
            <a:pPr algn="just" marL="807157" indent="-403579" lvl="1">
              <a:lnSpc>
                <a:spcPts val="7551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Late Deliveries: </a:t>
            </a:r>
            <a:r>
              <a:rPr lang="en-US" b="true" sz="3738">
                <a:solidFill>
                  <a:srgbClr val="B31A78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8%</a:t>
            </a: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of orders were delivered later than estimated.</a:t>
            </a:r>
          </a:p>
          <a:p>
            <a:pPr algn="just" marL="807157" indent="-403579" lvl="1">
              <a:lnSpc>
                <a:spcPts val="7551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Delivery Duration: The average estimated duration was</a:t>
            </a:r>
            <a:r>
              <a:rPr lang="en-US" b="true" sz="373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 </a:t>
            </a:r>
            <a:r>
              <a:rPr lang="en-US" b="true" sz="3738">
                <a:solidFill>
                  <a:srgbClr val="B03882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24 days</a:t>
            </a: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but our E-Store could achieve an average of only </a:t>
            </a:r>
            <a:r>
              <a:rPr lang="en-US" b="true" sz="3738" i="true">
                <a:solidFill>
                  <a:srgbClr val="1CB26A"/>
                </a:solidFill>
                <a:latin typeface="Georgia Pro Heavy Italics"/>
                <a:ea typeface="Georgia Pro Heavy Italics"/>
                <a:cs typeface="Georgia Pro Heavy Italics"/>
                <a:sym typeface="Georgia Pro Heavy Italics"/>
              </a:rPr>
              <a:t>12 days </a:t>
            </a:r>
          </a:p>
          <a:p>
            <a:pPr algn="just" marL="807157" indent="-403579" lvl="1">
              <a:lnSpc>
                <a:spcPts val="7551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Sales by Region </a:t>
            </a:r>
          </a:p>
          <a:p>
            <a:pPr algn="just" marL="2421472" indent="-605368" lvl="3">
              <a:lnSpc>
                <a:spcPts val="7551"/>
              </a:lnSpc>
              <a:buFont typeface="Arial"/>
              <a:buChar char="￭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Top States: </a:t>
            </a:r>
            <a:r>
              <a:rPr lang="en-US" b="true" sz="373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SP</a:t>
            </a: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, RJ, MG, RS, PR</a:t>
            </a:r>
          </a:p>
          <a:p>
            <a:pPr algn="just" marL="2421472" indent="-605368" lvl="3">
              <a:lnSpc>
                <a:spcPts val="7551"/>
              </a:lnSpc>
              <a:buFont typeface="Arial"/>
              <a:buChar char="￭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Top Cities: </a:t>
            </a:r>
            <a:r>
              <a:rPr lang="en-US" b="true" sz="373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Sao Paulo</a:t>
            </a: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, Rio de Janeiro, Belo Horizonte, Brasilia, Curitiba</a:t>
            </a:r>
          </a:p>
          <a:p>
            <a:pPr algn="just">
              <a:lnSpc>
                <a:spcPts val="7551"/>
              </a:lnSpc>
            </a:pPr>
          </a:p>
          <a:p>
            <a:pPr algn="just" marL="807157" indent="-403579" lvl="1">
              <a:lnSpc>
                <a:spcPts val="7551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0390674" y="311376"/>
            <a:ext cx="11419374" cy="10318962"/>
          </a:xfrm>
          <a:custGeom>
            <a:avLst/>
            <a:gdLst/>
            <a:ahLst/>
            <a:cxnLst/>
            <a:rect r="r" b="b" t="t" l="l"/>
            <a:pathLst>
              <a:path h="10318962" w="11419374">
                <a:moveTo>
                  <a:pt x="11419374" y="10318962"/>
                </a:moveTo>
                <a:lnTo>
                  <a:pt x="0" y="10318962"/>
                </a:lnTo>
                <a:lnTo>
                  <a:pt x="0" y="0"/>
                </a:lnTo>
                <a:lnTo>
                  <a:pt x="11419374" y="0"/>
                </a:lnTo>
                <a:lnTo>
                  <a:pt x="11419374" y="103189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497535">
            <a:off x="14107352" y="-4294621"/>
            <a:ext cx="7770299" cy="7021525"/>
          </a:xfrm>
          <a:custGeom>
            <a:avLst/>
            <a:gdLst/>
            <a:ahLst/>
            <a:cxnLst/>
            <a:rect r="r" b="b" t="t" l="l"/>
            <a:pathLst>
              <a:path h="7021525" w="7770299">
                <a:moveTo>
                  <a:pt x="0" y="7021525"/>
                </a:moveTo>
                <a:lnTo>
                  <a:pt x="7770299" y="7021525"/>
                </a:lnTo>
                <a:lnTo>
                  <a:pt x="7770299" y="0"/>
                </a:lnTo>
                <a:lnTo>
                  <a:pt x="0" y="0"/>
                </a:lnTo>
                <a:lnTo>
                  <a:pt x="0" y="70215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1497535">
            <a:off x="14748775" y="8190461"/>
            <a:ext cx="7770299" cy="7021525"/>
          </a:xfrm>
          <a:custGeom>
            <a:avLst/>
            <a:gdLst/>
            <a:ahLst/>
            <a:cxnLst/>
            <a:rect r="r" b="b" t="t" l="l"/>
            <a:pathLst>
              <a:path h="7021525" w="7770299">
                <a:moveTo>
                  <a:pt x="0" y="7021525"/>
                </a:moveTo>
                <a:lnTo>
                  <a:pt x="7770299" y="7021525"/>
                </a:lnTo>
                <a:lnTo>
                  <a:pt x="7770299" y="0"/>
                </a:lnTo>
                <a:lnTo>
                  <a:pt x="0" y="0"/>
                </a:lnTo>
                <a:lnTo>
                  <a:pt x="0" y="70215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45646" y="4718375"/>
            <a:ext cx="3342354" cy="3432456"/>
          </a:xfrm>
          <a:custGeom>
            <a:avLst/>
            <a:gdLst/>
            <a:ahLst/>
            <a:cxnLst/>
            <a:rect r="r" b="b" t="t" l="l"/>
            <a:pathLst>
              <a:path h="3432456" w="3342354">
                <a:moveTo>
                  <a:pt x="0" y="0"/>
                </a:moveTo>
                <a:lnTo>
                  <a:pt x="3342354" y="0"/>
                </a:lnTo>
                <a:lnTo>
                  <a:pt x="3342354" y="3432456"/>
                </a:lnTo>
                <a:lnTo>
                  <a:pt x="0" y="34324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0388" y="435201"/>
            <a:ext cx="17456010" cy="95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67"/>
              </a:lnSpc>
            </a:pPr>
            <a:r>
              <a:rPr lang="en-US" sz="7067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251215" y="2375058"/>
            <a:ext cx="17800729" cy="316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0336" indent="-425168" lvl="1">
              <a:lnSpc>
                <a:spcPts val="6380"/>
              </a:lnSpc>
              <a:buFont typeface="Arial"/>
              <a:buChar char="•"/>
            </a:pPr>
            <a:r>
              <a:rPr lang="en-US" sz="39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With </a:t>
            </a:r>
            <a:r>
              <a:rPr lang="en-US" b="true" sz="3938">
                <a:solidFill>
                  <a:srgbClr val="B31A78"/>
                </a:solidFill>
                <a:latin typeface="Georgia Pro Heavy"/>
                <a:ea typeface="Georgia Pro Heavy"/>
                <a:cs typeface="Georgia Pro Heavy"/>
                <a:sym typeface="Georgia Pro Heavy"/>
              </a:rPr>
              <a:t>8%</a:t>
            </a:r>
            <a:r>
              <a:rPr lang="en-US" sz="39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of orders delivered late, focus on </a:t>
            </a:r>
            <a:r>
              <a:rPr lang="en-US" b="true" sz="393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optimizing logistics</a:t>
            </a:r>
            <a:r>
              <a:rPr lang="en-US" sz="39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and supply chain processes to reduce delays. </a:t>
            </a:r>
          </a:p>
          <a:p>
            <a:pPr algn="just" marL="2097630" indent="-524407" lvl="3">
              <a:lnSpc>
                <a:spcPts val="6541"/>
              </a:lnSpc>
              <a:buFont typeface="Arial"/>
              <a:buChar char="￭"/>
            </a:pPr>
            <a:r>
              <a:rPr lang="en-US" sz="32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Consider partnering with more reliable carriers or implementing better tracking systems.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51215" y="6272678"/>
            <a:ext cx="15881117" cy="2904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0645" indent="-425323" lvl="1">
              <a:lnSpc>
                <a:spcPts val="6382"/>
              </a:lnSpc>
              <a:buFont typeface="Arial"/>
              <a:buChar char="•"/>
            </a:pPr>
            <a:r>
              <a:rPr lang="en-US" sz="393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States like </a:t>
            </a:r>
            <a:r>
              <a:rPr lang="en-US" b="true" sz="393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SP,</a:t>
            </a:r>
            <a:r>
              <a:rPr lang="en-US" sz="393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and </a:t>
            </a:r>
            <a:r>
              <a:rPr lang="en-US" b="true" sz="393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RJ</a:t>
            </a:r>
            <a:r>
              <a:rPr lang="en-US" sz="393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and cities like </a:t>
            </a:r>
            <a:r>
              <a:rPr lang="en-US" b="true" sz="393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Sao Paulo</a:t>
            </a:r>
            <a:r>
              <a:rPr lang="en-US" sz="393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and </a:t>
            </a:r>
            <a:r>
              <a:rPr lang="en-US" b="true" sz="393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Rio de Janeiro,</a:t>
            </a:r>
            <a:r>
              <a:rPr lang="en-US" sz="393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show </a:t>
            </a:r>
            <a:r>
              <a:rPr lang="en-US" sz="3939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strong sales</a:t>
            </a:r>
            <a:r>
              <a:rPr lang="en-US" sz="393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.</a:t>
            </a:r>
          </a:p>
          <a:p>
            <a:pPr algn="just" marL="2098548" indent="-524637" lvl="3">
              <a:lnSpc>
                <a:spcPts val="5248"/>
              </a:lnSpc>
              <a:buFont typeface="Arial"/>
              <a:buChar char="￭"/>
            </a:pPr>
            <a:r>
              <a:rPr lang="en-US" sz="3240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Consider opening more distribution centers or local stores in these areas to capitalize on the demand.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9859841" y="1028700"/>
            <a:ext cx="11419374" cy="10318962"/>
          </a:xfrm>
          <a:custGeom>
            <a:avLst/>
            <a:gdLst/>
            <a:ahLst/>
            <a:cxnLst/>
            <a:rect r="r" b="b" t="t" l="l"/>
            <a:pathLst>
              <a:path h="10318962" w="11419374">
                <a:moveTo>
                  <a:pt x="11419375" y="10318962"/>
                </a:moveTo>
                <a:lnTo>
                  <a:pt x="0" y="10318962"/>
                </a:lnTo>
                <a:lnTo>
                  <a:pt x="0" y="0"/>
                </a:lnTo>
                <a:lnTo>
                  <a:pt x="11419375" y="0"/>
                </a:lnTo>
                <a:lnTo>
                  <a:pt x="11419375" y="103189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18457" y="4309673"/>
            <a:ext cx="7717206" cy="5977327"/>
          </a:xfrm>
          <a:custGeom>
            <a:avLst/>
            <a:gdLst/>
            <a:ahLst/>
            <a:cxnLst/>
            <a:rect r="r" b="b" t="t" l="l"/>
            <a:pathLst>
              <a:path h="5977327" w="7717206">
                <a:moveTo>
                  <a:pt x="0" y="0"/>
                </a:moveTo>
                <a:lnTo>
                  <a:pt x="7717205" y="0"/>
                </a:lnTo>
                <a:lnTo>
                  <a:pt x="7717205" y="5977327"/>
                </a:lnTo>
                <a:lnTo>
                  <a:pt x="0" y="59773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708765" y="2111726"/>
            <a:ext cx="10382232" cy="6020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79"/>
              </a:lnSpc>
            </a:pPr>
            <a:r>
              <a:rPr lang="en-US" sz="4299">
                <a:solidFill>
                  <a:srgbClr val="031040"/>
                </a:solidFill>
                <a:latin typeface="Georgia Pro"/>
                <a:ea typeface="Georgia Pro"/>
                <a:cs typeface="Georgia Pro"/>
                <a:sym typeface="Georgia Pro"/>
              </a:rPr>
              <a:t>In summary, our e-commerce platform is thriving with impressive sales figures and high on-time delivery rates. By focusing on our top-performing product categories and expanding in high-demand regions, we can continue to drive growth and enhance customer satisfaction.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6492" y="800418"/>
            <a:ext cx="7847183" cy="76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9"/>
              </a:lnSpc>
              <a:spcBef>
                <a:spcPct val="0"/>
              </a:spcBef>
            </a:pPr>
            <a:r>
              <a:rPr lang="en-US" b="true" sz="6999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0390674" y="311376"/>
            <a:ext cx="11419374" cy="10318962"/>
          </a:xfrm>
          <a:custGeom>
            <a:avLst/>
            <a:gdLst/>
            <a:ahLst/>
            <a:cxnLst/>
            <a:rect r="r" b="b" t="t" l="l"/>
            <a:pathLst>
              <a:path h="10318962" w="11419374">
                <a:moveTo>
                  <a:pt x="11419374" y="10318962"/>
                </a:moveTo>
                <a:lnTo>
                  <a:pt x="0" y="10318962"/>
                </a:lnTo>
                <a:lnTo>
                  <a:pt x="0" y="0"/>
                </a:lnTo>
                <a:lnTo>
                  <a:pt x="11419374" y="0"/>
                </a:lnTo>
                <a:lnTo>
                  <a:pt x="11419374" y="103189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497535">
            <a:off x="14126402" y="-4294621"/>
            <a:ext cx="7770299" cy="7021525"/>
          </a:xfrm>
          <a:custGeom>
            <a:avLst/>
            <a:gdLst/>
            <a:ahLst/>
            <a:cxnLst/>
            <a:rect r="r" b="b" t="t" l="l"/>
            <a:pathLst>
              <a:path h="7021525" w="7770299">
                <a:moveTo>
                  <a:pt x="0" y="7021525"/>
                </a:moveTo>
                <a:lnTo>
                  <a:pt x="7770299" y="7021525"/>
                </a:lnTo>
                <a:lnTo>
                  <a:pt x="7770299" y="0"/>
                </a:lnTo>
                <a:lnTo>
                  <a:pt x="0" y="0"/>
                </a:lnTo>
                <a:lnTo>
                  <a:pt x="0" y="70215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1497535">
            <a:off x="14748775" y="8190461"/>
            <a:ext cx="7770299" cy="7021525"/>
          </a:xfrm>
          <a:custGeom>
            <a:avLst/>
            <a:gdLst/>
            <a:ahLst/>
            <a:cxnLst/>
            <a:rect r="r" b="b" t="t" l="l"/>
            <a:pathLst>
              <a:path h="7021525" w="7770299">
                <a:moveTo>
                  <a:pt x="0" y="7021525"/>
                </a:moveTo>
                <a:lnTo>
                  <a:pt x="7770299" y="7021525"/>
                </a:lnTo>
                <a:lnTo>
                  <a:pt x="7770299" y="0"/>
                </a:lnTo>
                <a:lnTo>
                  <a:pt x="0" y="0"/>
                </a:lnTo>
                <a:lnTo>
                  <a:pt x="0" y="70215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8236" y="3400423"/>
            <a:ext cx="4446760" cy="4924965"/>
          </a:xfrm>
          <a:custGeom>
            <a:avLst/>
            <a:gdLst/>
            <a:ahLst/>
            <a:cxnLst/>
            <a:rect r="r" b="b" t="t" l="l"/>
            <a:pathLst>
              <a:path h="4924965" w="4446760">
                <a:moveTo>
                  <a:pt x="0" y="0"/>
                </a:moveTo>
                <a:lnTo>
                  <a:pt x="4446759" y="0"/>
                </a:lnTo>
                <a:lnTo>
                  <a:pt x="4446759" y="4924965"/>
                </a:lnTo>
                <a:lnTo>
                  <a:pt x="0" y="4924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0388" y="444726"/>
            <a:ext cx="8261087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DATA PROFILE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43288" y="3419473"/>
            <a:ext cx="11349213" cy="7301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4435" indent="-337218" lvl="1">
              <a:lnSpc>
                <a:spcPts val="5279"/>
              </a:lnSpc>
              <a:buFont typeface="Arial"/>
              <a:buChar char="•"/>
            </a:pP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</a:t>
            </a: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ustomers Dataset:</a:t>
            </a:r>
            <a:r>
              <a:rPr lang="en-US" sz="31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Customer details and location; unique and repeat customer IDs.</a:t>
            </a:r>
          </a:p>
          <a:p>
            <a:pPr algn="just" marL="674435" indent="-337218" lvl="1">
              <a:lnSpc>
                <a:spcPts val="5279"/>
              </a:lnSpc>
              <a:buFont typeface="Arial"/>
              <a:buChar char="•"/>
            </a:pP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Sellers Dataset: </a:t>
            </a:r>
            <a:r>
              <a:rPr lang="en-US" sz="31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Seller info and location.</a:t>
            </a:r>
          </a:p>
          <a:p>
            <a:pPr algn="just" marL="674435" indent="-337218" lvl="1">
              <a:lnSpc>
                <a:spcPts val="5279"/>
              </a:lnSpc>
              <a:buFont typeface="Arial"/>
              <a:buChar char="•"/>
            </a:pP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Orders Dataset:</a:t>
            </a:r>
            <a:r>
              <a:rPr lang="en-US" sz="31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</a:t>
            </a:r>
            <a:r>
              <a:rPr lang="en-US" sz="3123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Core</a:t>
            </a:r>
            <a:r>
              <a:rPr lang="en-US" sz="31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dataset; links all other tables, with order status,  timestamps, and delivery dates.</a:t>
            </a:r>
          </a:p>
          <a:p>
            <a:pPr algn="just" marL="674435" indent="-337218" lvl="1">
              <a:lnSpc>
                <a:spcPts val="5279"/>
              </a:lnSpc>
              <a:buFont typeface="Arial"/>
              <a:buChar char="•"/>
            </a:pP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O</a:t>
            </a: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rder Items Dataset:</a:t>
            </a:r>
            <a:r>
              <a:rPr lang="en-US" sz="31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Item details within orders; links products, sellers, and pricing.</a:t>
            </a:r>
          </a:p>
          <a:p>
            <a:pPr algn="just" marL="674435" indent="-337218" lvl="1">
              <a:lnSpc>
                <a:spcPts val="5279"/>
              </a:lnSpc>
              <a:buFont typeface="Arial"/>
              <a:buChar char="•"/>
            </a:pP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P</a:t>
            </a: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ayments Dataset:</a:t>
            </a:r>
            <a:r>
              <a:rPr lang="en-US" sz="31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Payment methods, values, and installment details.</a:t>
            </a:r>
          </a:p>
          <a:p>
            <a:pPr algn="just" marL="674435" indent="-337218" lvl="1">
              <a:lnSpc>
                <a:spcPts val="5279"/>
              </a:lnSpc>
              <a:buFont typeface="Arial"/>
              <a:buChar char="•"/>
            </a:pP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P</a:t>
            </a: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roducts Dataset:</a:t>
            </a:r>
            <a:r>
              <a:rPr lang="en-US" sz="31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Product names and unique IDs.</a:t>
            </a:r>
          </a:p>
          <a:p>
            <a:pPr algn="just" marL="0" indent="0" lvl="0">
              <a:lnSpc>
                <a:spcPts val="5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503362"/>
            <a:ext cx="13830476" cy="1443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0"/>
              </a:lnSpc>
            </a:pPr>
            <a:r>
              <a:rPr lang="en-US" sz="277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This is a Brazilian ecommerce public dataset of orders made at </a:t>
            </a:r>
            <a:r>
              <a:rPr lang="en-US" sz="2778" b="true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Olist Store.</a:t>
            </a:r>
            <a:r>
              <a:rPr lang="en-US" sz="277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The dataset has information of 100k orders from 2016 to 2018 made at multiple marketplaces in Brazil.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66140" y="2860673"/>
            <a:ext cx="8261087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DATA TABLES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0390674" y="311376"/>
            <a:ext cx="11419374" cy="10318962"/>
          </a:xfrm>
          <a:custGeom>
            <a:avLst/>
            <a:gdLst/>
            <a:ahLst/>
            <a:cxnLst/>
            <a:rect r="r" b="b" t="t" l="l"/>
            <a:pathLst>
              <a:path h="10318962" w="11419374">
                <a:moveTo>
                  <a:pt x="11419374" y="10318962"/>
                </a:moveTo>
                <a:lnTo>
                  <a:pt x="0" y="10318962"/>
                </a:lnTo>
                <a:lnTo>
                  <a:pt x="0" y="0"/>
                </a:lnTo>
                <a:lnTo>
                  <a:pt x="11419374" y="0"/>
                </a:lnTo>
                <a:lnTo>
                  <a:pt x="11419374" y="103189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497535">
            <a:off x="14107352" y="-4294621"/>
            <a:ext cx="7770299" cy="7021525"/>
          </a:xfrm>
          <a:custGeom>
            <a:avLst/>
            <a:gdLst/>
            <a:ahLst/>
            <a:cxnLst/>
            <a:rect r="r" b="b" t="t" l="l"/>
            <a:pathLst>
              <a:path h="7021525" w="7770299">
                <a:moveTo>
                  <a:pt x="0" y="7021525"/>
                </a:moveTo>
                <a:lnTo>
                  <a:pt x="7770299" y="7021525"/>
                </a:lnTo>
                <a:lnTo>
                  <a:pt x="7770299" y="0"/>
                </a:lnTo>
                <a:lnTo>
                  <a:pt x="0" y="0"/>
                </a:lnTo>
                <a:lnTo>
                  <a:pt x="0" y="70215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1497535">
            <a:off x="14748775" y="8190461"/>
            <a:ext cx="7770299" cy="7021525"/>
          </a:xfrm>
          <a:custGeom>
            <a:avLst/>
            <a:gdLst/>
            <a:ahLst/>
            <a:cxnLst/>
            <a:rect r="r" b="b" t="t" l="l"/>
            <a:pathLst>
              <a:path h="7021525" w="7770299">
                <a:moveTo>
                  <a:pt x="0" y="7021525"/>
                </a:moveTo>
                <a:lnTo>
                  <a:pt x="7770299" y="7021525"/>
                </a:lnTo>
                <a:lnTo>
                  <a:pt x="7770299" y="0"/>
                </a:lnTo>
                <a:lnTo>
                  <a:pt x="0" y="0"/>
                </a:lnTo>
                <a:lnTo>
                  <a:pt x="0" y="70215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43288" y="3286123"/>
            <a:ext cx="11349213" cy="487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4435" indent="-337218" lvl="1">
              <a:lnSpc>
                <a:spcPts val="6653"/>
              </a:lnSpc>
              <a:buFont typeface="Arial"/>
              <a:buChar char="•"/>
            </a:pP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customer_id, order_id, seller_id, product_id: </a:t>
            </a:r>
            <a:r>
              <a:rPr lang="en-US" sz="31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Link tables for customer, order, product, and seller details.</a:t>
            </a:r>
          </a:p>
          <a:p>
            <a:pPr algn="just" marL="674435" indent="-337218" lvl="1">
              <a:lnSpc>
                <a:spcPts val="6653"/>
              </a:lnSpc>
              <a:buFont typeface="Arial"/>
              <a:buChar char="•"/>
            </a:pP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price, freight_value: </a:t>
            </a:r>
            <a:r>
              <a:rPr lang="en-US" sz="31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Cost and shipping for each item.</a:t>
            </a:r>
          </a:p>
          <a:p>
            <a:pPr algn="just" marL="674435" indent="-337218" lvl="1">
              <a:lnSpc>
                <a:spcPts val="6653"/>
              </a:lnSpc>
              <a:buFont typeface="Arial"/>
              <a:buChar char="•"/>
            </a:pPr>
            <a:r>
              <a:rPr lang="en-US" b="true" sz="31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order_status, timestamps: </a:t>
            </a:r>
            <a:r>
              <a:rPr lang="en-US" sz="31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Order lifecycle and timing info.</a:t>
            </a:r>
          </a:p>
          <a:p>
            <a:pPr algn="just" marL="0" indent="0" lvl="0">
              <a:lnSpc>
                <a:spcPts val="527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59534" y="3400423"/>
            <a:ext cx="4391339" cy="5194057"/>
          </a:xfrm>
          <a:custGeom>
            <a:avLst/>
            <a:gdLst/>
            <a:ahLst/>
            <a:cxnLst/>
            <a:rect r="r" b="b" t="t" l="l"/>
            <a:pathLst>
              <a:path h="5194057" w="4391339">
                <a:moveTo>
                  <a:pt x="0" y="0"/>
                </a:moveTo>
                <a:lnTo>
                  <a:pt x="4391339" y="0"/>
                </a:lnTo>
                <a:lnTo>
                  <a:pt x="4391339" y="5194057"/>
                </a:lnTo>
                <a:lnTo>
                  <a:pt x="0" y="5194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9913" y="444726"/>
            <a:ext cx="8261087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DATA PROFILE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503362"/>
            <a:ext cx="13830476" cy="1443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0"/>
              </a:lnSpc>
            </a:pPr>
            <a:r>
              <a:rPr lang="en-US" sz="277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This is a Brazilian ecommerce public dataset of orders made at </a:t>
            </a:r>
            <a:r>
              <a:rPr lang="en-US" sz="2778" b="true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Olist Store.</a:t>
            </a:r>
            <a:r>
              <a:rPr lang="en-US" sz="277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The dataset has information of 100k orders from 2016 to 2018 made at multiple marketplaces in Brazil.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66140" y="2860673"/>
            <a:ext cx="8261087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KEY COLUMNS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0390674" y="311376"/>
            <a:ext cx="11419374" cy="10318962"/>
          </a:xfrm>
          <a:custGeom>
            <a:avLst/>
            <a:gdLst/>
            <a:ahLst/>
            <a:cxnLst/>
            <a:rect r="r" b="b" t="t" l="l"/>
            <a:pathLst>
              <a:path h="10318962" w="11419374">
                <a:moveTo>
                  <a:pt x="11419374" y="10318962"/>
                </a:moveTo>
                <a:lnTo>
                  <a:pt x="0" y="10318962"/>
                </a:lnTo>
                <a:lnTo>
                  <a:pt x="0" y="0"/>
                </a:lnTo>
                <a:lnTo>
                  <a:pt x="11419374" y="0"/>
                </a:lnTo>
                <a:lnTo>
                  <a:pt x="11419374" y="103189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497535">
            <a:off x="14107352" y="-4294621"/>
            <a:ext cx="7770299" cy="7021525"/>
          </a:xfrm>
          <a:custGeom>
            <a:avLst/>
            <a:gdLst/>
            <a:ahLst/>
            <a:cxnLst/>
            <a:rect r="r" b="b" t="t" l="l"/>
            <a:pathLst>
              <a:path h="7021525" w="7770299">
                <a:moveTo>
                  <a:pt x="0" y="7021525"/>
                </a:moveTo>
                <a:lnTo>
                  <a:pt x="7770299" y="7021525"/>
                </a:lnTo>
                <a:lnTo>
                  <a:pt x="7770299" y="0"/>
                </a:lnTo>
                <a:lnTo>
                  <a:pt x="0" y="0"/>
                </a:lnTo>
                <a:lnTo>
                  <a:pt x="0" y="70215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1497535">
            <a:off x="14748775" y="8190461"/>
            <a:ext cx="7770299" cy="7021525"/>
          </a:xfrm>
          <a:custGeom>
            <a:avLst/>
            <a:gdLst/>
            <a:ahLst/>
            <a:cxnLst/>
            <a:rect r="r" b="b" t="t" l="l"/>
            <a:pathLst>
              <a:path h="7021525" w="7770299">
                <a:moveTo>
                  <a:pt x="0" y="7021525"/>
                </a:moveTo>
                <a:lnTo>
                  <a:pt x="7770299" y="7021525"/>
                </a:lnTo>
                <a:lnTo>
                  <a:pt x="7770299" y="0"/>
                </a:lnTo>
                <a:lnTo>
                  <a:pt x="0" y="0"/>
                </a:lnTo>
                <a:lnTo>
                  <a:pt x="0" y="70215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1972" y="4681133"/>
            <a:ext cx="5465212" cy="5053152"/>
          </a:xfrm>
          <a:custGeom>
            <a:avLst/>
            <a:gdLst/>
            <a:ahLst/>
            <a:cxnLst/>
            <a:rect r="r" b="b" t="t" l="l"/>
            <a:pathLst>
              <a:path h="5053152" w="5465212">
                <a:moveTo>
                  <a:pt x="0" y="0"/>
                </a:moveTo>
                <a:lnTo>
                  <a:pt x="5465212" y="0"/>
                </a:lnTo>
                <a:lnTo>
                  <a:pt x="5465212" y="5053152"/>
                </a:lnTo>
                <a:lnTo>
                  <a:pt x="0" y="5053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43288" y="2198477"/>
            <a:ext cx="11349213" cy="3265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6025" indent="-348012" lvl="1">
              <a:lnSpc>
                <a:spcPts val="6866"/>
              </a:lnSpc>
              <a:buFont typeface="Arial"/>
              <a:buChar char="•"/>
            </a:pPr>
            <a:r>
              <a:rPr lang="en-US" sz="32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Tool: </a:t>
            </a:r>
            <a:r>
              <a:rPr lang="en-US" b="true" sz="32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Power BI </a:t>
            </a:r>
          </a:p>
          <a:p>
            <a:pPr algn="just" marL="696025" indent="-348012" lvl="1">
              <a:lnSpc>
                <a:spcPts val="6866"/>
              </a:lnSpc>
              <a:buFont typeface="Arial"/>
              <a:buChar char="•"/>
            </a:pPr>
            <a:r>
              <a:rPr lang="en-US" sz="32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File Type: Microsoft Excel Comma Separated Values File </a:t>
            </a:r>
            <a:r>
              <a:rPr lang="en-US" b="true" sz="32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(.csv)</a:t>
            </a:r>
          </a:p>
          <a:p>
            <a:pPr algn="just" marL="0" indent="0" lvl="0">
              <a:lnSpc>
                <a:spcPts val="52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90388" y="406626"/>
            <a:ext cx="17268499" cy="843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0"/>
              </a:lnSpc>
            </a:pPr>
            <a:r>
              <a:rPr lang="en-US" sz="6200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DATA IMPORTING AND TRANSFORMING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50873" y="1630152"/>
            <a:ext cx="8261087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DATA IMPORT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0873" y="5210175"/>
            <a:ext cx="8261087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DATA TRANSFORMATION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97184" y="5778500"/>
            <a:ext cx="11349213" cy="413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6025" indent="-348012" lvl="1">
              <a:lnSpc>
                <a:spcPts val="6866"/>
              </a:lnSpc>
              <a:buFont typeface="Arial"/>
              <a:buChar char="•"/>
            </a:pPr>
            <a:r>
              <a:rPr lang="en-US" sz="32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Handled some </a:t>
            </a:r>
            <a:r>
              <a:rPr lang="en-US" b="true" sz="32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column mis-identification</a:t>
            </a:r>
            <a:r>
              <a:rPr lang="en-US" sz="32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, using </a:t>
            </a:r>
            <a:r>
              <a:rPr lang="en-US" sz="3223" i="true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First row as header function</a:t>
            </a:r>
          </a:p>
          <a:p>
            <a:pPr algn="just" marL="696025" indent="-348012" lvl="1">
              <a:lnSpc>
                <a:spcPts val="6866"/>
              </a:lnSpc>
              <a:buFont typeface="Arial"/>
              <a:buChar char="•"/>
            </a:pPr>
            <a:r>
              <a:rPr lang="en-US" sz="32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Dropped </a:t>
            </a:r>
            <a:r>
              <a:rPr lang="en-US" b="true" sz="3223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irrelevant</a:t>
            </a:r>
            <a:r>
              <a:rPr lang="en-US" sz="322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columns i.e. seller_zip_code and customer_zip_code</a:t>
            </a:r>
          </a:p>
          <a:p>
            <a:pPr algn="just" marL="0" indent="0" lvl="0">
              <a:lnSpc>
                <a:spcPts val="52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4998" y="346284"/>
            <a:ext cx="11361999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DATA CLEANING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27439" y="1532019"/>
            <a:ext cx="15242769" cy="939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8375" indent="-384187" lvl="1">
              <a:lnSpc>
                <a:spcPts val="7580"/>
              </a:lnSpc>
              <a:buFont typeface="Arial"/>
              <a:buChar char="•"/>
            </a:pPr>
            <a:r>
              <a:rPr lang="en-US" b="true" sz="355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Merged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the </a:t>
            </a:r>
            <a:r>
              <a:rPr lang="en-US" sz="3558" i="true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Products_dataset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with the </a:t>
            </a:r>
            <a:r>
              <a:rPr lang="en-US" sz="3558" i="true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Product_category_translation dataset 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on th</a:t>
            </a:r>
            <a:r>
              <a:rPr lang="en-US" sz="3558" i="true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e product_id. 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Then, </a:t>
            </a:r>
            <a:r>
              <a:rPr lang="en-US" b="true" sz="355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dropped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the </a:t>
            </a:r>
            <a:r>
              <a:rPr lang="en-US" sz="3558" i="true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Brazilian category_name; reducing redundancy</a:t>
            </a:r>
          </a:p>
          <a:p>
            <a:pPr algn="just" marL="768375" indent="-384187" lvl="1">
              <a:lnSpc>
                <a:spcPts val="7580"/>
              </a:lnSpc>
              <a:buFont typeface="Arial"/>
              <a:buChar char="•"/>
            </a:pPr>
            <a:r>
              <a:rPr lang="en-US" b="true" sz="355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Dropped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the </a:t>
            </a:r>
            <a:r>
              <a:rPr lang="en-US" sz="3558" i="true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geolocation dataset;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since it is out of  my scope of analysis</a:t>
            </a:r>
          </a:p>
          <a:p>
            <a:pPr algn="just" marL="768375" indent="-384187" lvl="1">
              <a:lnSpc>
                <a:spcPts val="7580"/>
              </a:lnSpc>
              <a:buFont typeface="Arial"/>
              <a:buChar char="•"/>
            </a:pPr>
            <a:r>
              <a:rPr lang="en-US" b="true" sz="355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Created 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an </a:t>
            </a:r>
            <a:r>
              <a:rPr lang="en-US" sz="3558" i="true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“OrderDate”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column to ensure Date consistency of the orders</a:t>
            </a:r>
          </a:p>
          <a:p>
            <a:pPr algn="just" marL="768375" indent="-384187" lvl="1">
              <a:lnSpc>
                <a:spcPts val="7580"/>
              </a:lnSpc>
              <a:buFont typeface="Arial"/>
              <a:buChar char="•"/>
            </a:pPr>
            <a:r>
              <a:rPr lang="en-US" b="true" sz="355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Created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a </a:t>
            </a:r>
            <a:r>
              <a:rPr lang="en-US" sz="3558" i="true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Summarization table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for </a:t>
            </a:r>
            <a:r>
              <a:rPr lang="en-US" sz="3558" i="true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Frequent customers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with more than </a:t>
            </a:r>
            <a:r>
              <a:rPr lang="en-US" b="true" sz="3558">
                <a:solidFill>
                  <a:srgbClr val="000000"/>
                </a:solidFill>
                <a:latin typeface="Georgia Pro Heavy"/>
                <a:ea typeface="Georgia Pro Heavy"/>
                <a:cs typeface="Georgia Pro Heavy"/>
                <a:sym typeface="Georgia Pro Heavy"/>
              </a:rPr>
              <a:t>1</a:t>
            </a:r>
            <a:r>
              <a:rPr lang="en-US" sz="35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visit to my </a:t>
            </a:r>
            <a:r>
              <a:rPr lang="en-US" sz="3558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Olist Store</a:t>
            </a:r>
          </a:p>
          <a:p>
            <a:pPr algn="just" marL="0" indent="0" lvl="0">
              <a:lnSpc>
                <a:spcPts val="582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49037"/>
            <a:ext cx="18288000" cy="8837963"/>
          </a:xfrm>
          <a:custGeom>
            <a:avLst/>
            <a:gdLst/>
            <a:ahLst/>
            <a:cxnLst/>
            <a:rect r="r" b="b" t="t" l="l"/>
            <a:pathLst>
              <a:path h="8837963" w="18288000">
                <a:moveTo>
                  <a:pt x="0" y="0"/>
                </a:moveTo>
                <a:lnTo>
                  <a:pt x="18288000" y="0"/>
                </a:lnTo>
                <a:lnTo>
                  <a:pt x="18288000" y="8837963"/>
                </a:lnTo>
                <a:lnTo>
                  <a:pt x="0" y="8837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39" t="0" r="-113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4998" y="346284"/>
            <a:ext cx="11361999" cy="181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DATA MODELLING (ERD)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96908" y="2987048"/>
            <a:ext cx="10320449" cy="5025385"/>
          </a:xfrm>
          <a:custGeom>
            <a:avLst/>
            <a:gdLst/>
            <a:ahLst/>
            <a:cxnLst/>
            <a:rect r="r" b="b" t="t" l="l"/>
            <a:pathLst>
              <a:path h="5025385" w="10320449">
                <a:moveTo>
                  <a:pt x="0" y="0"/>
                </a:moveTo>
                <a:lnTo>
                  <a:pt x="10320449" y="0"/>
                </a:lnTo>
                <a:lnTo>
                  <a:pt x="10320449" y="5025385"/>
                </a:lnTo>
                <a:lnTo>
                  <a:pt x="0" y="5025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3" t="0" r="-119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4998" y="346284"/>
            <a:ext cx="11361999" cy="181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DATA MODELLING (ERD)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371549"/>
            <a:ext cx="7967551" cy="80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1921" indent="-340961" lvl="1">
              <a:lnSpc>
                <a:spcPts val="6727"/>
              </a:lnSpc>
              <a:buFont typeface="Arial"/>
              <a:buChar char="•"/>
            </a:pPr>
            <a:r>
              <a:rPr lang="en-US" b="true" sz="315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Structure:</a:t>
            </a:r>
            <a:r>
              <a:rPr lang="en-US" sz="31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</a:t>
            </a:r>
            <a:r>
              <a:rPr lang="en-US" b="true" sz="315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SnowFlake</a:t>
            </a:r>
            <a:r>
              <a:rPr lang="en-US" sz="31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schema with the “</a:t>
            </a:r>
            <a:r>
              <a:rPr lang="en-US" sz="3158" i="true" u="sng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Orders</a:t>
            </a:r>
            <a:r>
              <a:rPr lang="en-US" sz="31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” table as the </a:t>
            </a:r>
            <a:r>
              <a:rPr lang="en-US" b="true" sz="3158" i="true">
                <a:solidFill>
                  <a:srgbClr val="000000"/>
                </a:solidFill>
                <a:latin typeface="Georgia Pro Bold Italics"/>
                <a:ea typeface="Georgia Pro Bold Italics"/>
                <a:cs typeface="Georgia Pro Bold Italics"/>
                <a:sym typeface="Georgia Pro Bold Italics"/>
              </a:rPr>
              <a:t>Fact table</a:t>
            </a:r>
          </a:p>
          <a:p>
            <a:pPr algn="just" marL="640826" indent="-320413" lvl="1">
              <a:lnSpc>
                <a:spcPts val="6322"/>
              </a:lnSpc>
              <a:buFont typeface="Arial"/>
              <a:buChar char="•"/>
            </a:pPr>
            <a:r>
              <a:rPr lang="en-US" sz="296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Connecting the </a:t>
            </a:r>
            <a:r>
              <a:rPr lang="en-US" sz="2968" i="true" u="sng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customers</a:t>
            </a:r>
            <a:r>
              <a:rPr lang="en-US" sz="296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, </a:t>
            </a:r>
            <a:r>
              <a:rPr lang="en-US" sz="2968" i="true" u="sng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payments</a:t>
            </a:r>
            <a:r>
              <a:rPr lang="en-US" sz="2968" i="true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,</a:t>
            </a:r>
            <a:r>
              <a:rPr lang="en-US" sz="296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and </a:t>
            </a:r>
            <a:r>
              <a:rPr lang="en-US" sz="2968" i="true" u="sng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order items</a:t>
            </a:r>
            <a:r>
              <a:rPr lang="en-US" sz="296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 as the </a:t>
            </a:r>
            <a:r>
              <a:rPr lang="en-US" b="true" sz="296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Dimensional</a:t>
            </a:r>
            <a:r>
              <a:rPr lang="en-US" sz="296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Tables </a:t>
            </a:r>
          </a:p>
          <a:p>
            <a:pPr algn="just" marL="662416" indent="-331208" lvl="1">
              <a:lnSpc>
                <a:spcPts val="6535"/>
              </a:lnSpc>
              <a:buFont typeface="Arial"/>
              <a:buChar char="•"/>
            </a:pPr>
            <a:r>
              <a:rPr lang="en-US" sz="306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The “</a:t>
            </a:r>
            <a:r>
              <a:rPr lang="en-US" b="true" sz="3068" i="true">
                <a:solidFill>
                  <a:srgbClr val="000000"/>
                </a:solidFill>
                <a:latin typeface="Georgia Pro Bold Italics"/>
                <a:ea typeface="Georgia Pro Bold Italics"/>
                <a:cs typeface="Georgia Pro Bold Italics"/>
                <a:sym typeface="Georgia Pro Bold Italics"/>
              </a:rPr>
              <a:t>order items</a:t>
            </a:r>
            <a:r>
              <a:rPr lang="en-US" sz="306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” table has two </a:t>
            </a:r>
            <a:r>
              <a:rPr lang="en-US" b="true" sz="306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sub-dimensional </a:t>
            </a:r>
            <a:r>
              <a:rPr lang="en-US" sz="306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tables; </a:t>
            </a:r>
            <a:r>
              <a:rPr lang="en-US" sz="3068" i="true" u="sng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sellers</a:t>
            </a:r>
            <a:r>
              <a:rPr lang="en-US" sz="306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and</a:t>
            </a:r>
            <a:r>
              <a:rPr lang="en-US" sz="3068" i="true" u="sng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 products</a:t>
            </a:r>
          </a:p>
          <a:p>
            <a:pPr algn="just" marL="662416" indent="-331208" lvl="1">
              <a:lnSpc>
                <a:spcPts val="6535"/>
              </a:lnSpc>
              <a:buFont typeface="Arial"/>
              <a:buChar char="•"/>
            </a:pPr>
            <a:r>
              <a:rPr lang="en-US" b="true" sz="3068" i="true">
                <a:solidFill>
                  <a:srgbClr val="000000"/>
                </a:solidFill>
                <a:latin typeface="Georgia Pro Bold Italics"/>
                <a:ea typeface="Georgia Pro Bold Italics"/>
                <a:cs typeface="Georgia Pro Bold Italics"/>
                <a:sym typeface="Georgia Pro Bold Italics"/>
              </a:rPr>
              <a:t>customers</a:t>
            </a:r>
            <a:r>
              <a:rPr lang="en-US" sz="306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has one </a:t>
            </a:r>
            <a:r>
              <a:rPr lang="en-US" b="true" sz="306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sub-dimensional</a:t>
            </a:r>
            <a:r>
              <a:rPr lang="en-US" sz="306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table; </a:t>
            </a:r>
            <a:r>
              <a:rPr lang="en-US" sz="3068" i="true" u="sng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Frequent Customers</a:t>
            </a:r>
          </a:p>
          <a:p>
            <a:pPr algn="just" marL="0" indent="0" lvl="0">
              <a:lnSpc>
                <a:spcPts val="502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24386" y="1276559"/>
            <a:ext cx="3559302" cy="8229600"/>
          </a:xfrm>
          <a:custGeom>
            <a:avLst/>
            <a:gdLst/>
            <a:ahLst/>
            <a:cxnLst/>
            <a:rect r="r" b="b" t="t" l="l"/>
            <a:pathLst>
              <a:path h="8229600" w="3559302">
                <a:moveTo>
                  <a:pt x="0" y="0"/>
                </a:moveTo>
                <a:lnTo>
                  <a:pt x="3559302" y="0"/>
                </a:lnTo>
                <a:lnTo>
                  <a:pt x="355930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4998" y="346284"/>
            <a:ext cx="11361999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BUSINESS QUESTIONS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094592"/>
            <a:ext cx="14724386" cy="983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11554" indent="-405777" lvl="1">
              <a:lnSpc>
                <a:spcPts val="8006"/>
              </a:lnSpc>
              <a:buFont typeface="Arial"/>
              <a:buChar char="•"/>
            </a:pPr>
            <a:r>
              <a:rPr lang="en-US" sz="37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What are the total sales?</a:t>
            </a:r>
          </a:p>
          <a:p>
            <a:pPr algn="just" marL="811554" indent="-405777" lvl="1">
              <a:lnSpc>
                <a:spcPts val="8006"/>
              </a:lnSpc>
              <a:buFont typeface="Arial"/>
              <a:buChar char="•"/>
            </a:pPr>
            <a:r>
              <a:rPr lang="en-US" sz="37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What are the sales metrics for different time periods? (YTD, QTD, MTD)</a:t>
            </a:r>
          </a:p>
          <a:p>
            <a:pPr algn="just" marL="811554" indent="-405777" lvl="1">
              <a:lnSpc>
                <a:spcPts val="8006"/>
              </a:lnSpc>
              <a:buFont typeface="Arial"/>
              <a:buChar char="•"/>
            </a:pPr>
            <a:r>
              <a:rPr lang="en-US" sz="37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Which states and cities have the highest sales?</a:t>
            </a:r>
          </a:p>
          <a:p>
            <a:pPr algn="just" marL="811554" indent="-405777" lvl="1">
              <a:lnSpc>
                <a:spcPts val="8006"/>
              </a:lnSpc>
              <a:buFont typeface="Arial"/>
              <a:buChar char="•"/>
            </a:pPr>
            <a:r>
              <a:rPr lang="en-US" sz="37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How do sales vary by date?</a:t>
            </a:r>
          </a:p>
          <a:p>
            <a:pPr algn="just" marL="811554" indent="-405777" lvl="1">
              <a:lnSpc>
                <a:spcPts val="8006"/>
              </a:lnSpc>
              <a:buFont typeface="Arial"/>
              <a:buChar char="•"/>
            </a:pPr>
            <a:r>
              <a:rPr lang="en-US" sz="37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What percentage of orders were </a:t>
            </a:r>
            <a:r>
              <a:rPr lang="en-US" sz="3758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delivered successfully</a:t>
            </a:r>
            <a:r>
              <a:rPr lang="en-US" sz="37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? And how many of them were </a:t>
            </a:r>
            <a:r>
              <a:rPr lang="en-US" sz="3758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delivered late</a:t>
            </a:r>
            <a:r>
              <a:rPr lang="en-US" sz="37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?</a:t>
            </a:r>
          </a:p>
          <a:p>
            <a:pPr algn="just" marL="811554" indent="-405777" lvl="1">
              <a:lnSpc>
                <a:spcPts val="8006"/>
              </a:lnSpc>
              <a:buFont typeface="Arial"/>
              <a:buChar char="•"/>
            </a:pPr>
            <a:r>
              <a:rPr lang="en-US" sz="375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How many product categories are in my store and their average price?</a:t>
            </a:r>
          </a:p>
          <a:p>
            <a:pPr algn="just" marL="0" indent="0" lvl="0">
              <a:lnSpc>
                <a:spcPts val="582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76759" y="1276559"/>
            <a:ext cx="3559302" cy="8229600"/>
          </a:xfrm>
          <a:custGeom>
            <a:avLst/>
            <a:gdLst/>
            <a:ahLst/>
            <a:cxnLst/>
            <a:rect r="r" b="b" t="t" l="l"/>
            <a:pathLst>
              <a:path h="8229600" w="3559302">
                <a:moveTo>
                  <a:pt x="0" y="0"/>
                </a:moveTo>
                <a:lnTo>
                  <a:pt x="3559302" y="0"/>
                </a:lnTo>
                <a:lnTo>
                  <a:pt x="355930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4998" y="346284"/>
            <a:ext cx="11361999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091E69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BUSINESS QUESTIONS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529" y="1401038"/>
            <a:ext cx="14355230" cy="848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7157" indent="-403579" lvl="1">
              <a:lnSpc>
                <a:spcPts val="8486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How many customers visited my E-Store? And How many of them were </a:t>
            </a:r>
            <a:r>
              <a:rPr lang="en-US" sz="3738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Loyal customers</a:t>
            </a: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who returned?</a:t>
            </a:r>
          </a:p>
          <a:p>
            <a:pPr algn="just" marL="807157" indent="-403579" lvl="1">
              <a:lnSpc>
                <a:spcPts val="8486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How do my customers prefer to pay?</a:t>
            </a:r>
          </a:p>
          <a:p>
            <a:pPr algn="just" marL="807157" indent="-403579" lvl="1">
              <a:lnSpc>
                <a:spcPts val="8486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Which product categories are the best sellers?</a:t>
            </a:r>
          </a:p>
          <a:p>
            <a:pPr algn="just" marL="807157" indent="-403579" lvl="1">
              <a:lnSpc>
                <a:spcPts val="8486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What are the sales figures for each product category?</a:t>
            </a:r>
          </a:p>
          <a:p>
            <a:pPr algn="just" marL="807157" indent="-403579" lvl="1">
              <a:lnSpc>
                <a:spcPts val="8486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How many sellers are there, and what are their sales figures?</a:t>
            </a:r>
          </a:p>
          <a:p>
            <a:pPr algn="just" marL="807157" indent="-403579" lvl="1">
              <a:lnSpc>
                <a:spcPts val="8486"/>
              </a:lnSpc>
              <a:buFont typeface="Arial"/>
              <a:buChar char="•"/>
            </a:pPr>
            <a:r>
              <a:rPr lang="en-US" sz="373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What is the average delivery duration compared to the estimated delivery duration?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DAGVg-DR_ec</dc:identifier>
  <dcterms:modified xsi:type="dcterms:W3CDTF">2011-08-01T06:04:30Z</dcterms:modified>
  <cp:revision>1</cp:revision>
  <dc:title>E-commerce Sales Analysis</dc:title>
</cp:coreProperties>
</file>