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7556500" cy="10699750"/>
  <p:notesSz cx="7556500" cy="10699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456" y="-2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0" b="1" i="0">
                <a:solidFill>
                  <a:srgbClr val="5DC8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0" b="1" i="0">
                <a:solidFill>
                  <a:srgbClr val="5DC8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0" b="1" i="0">
                <a:solidFill>
                  <a:srgbClr val="5DC8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50" y="10696575"/>
                </a:moveTo>
                <a:lnTo>
                  <a:pt x="0" y="10696575"/>
                </a:lnTo>
                <a:lnTo>
                  <a:pt x="0" y="0"/>
                </a:lnTo>
                <a:lnTo>
                  <a:pt x="7562850" y="0"/>
                </a:lnTo>
                <a:lnTo>
                  <a:pt x="7562850" y="10696575"/>
                </a:lnTo>
                <a:close/>
              </a:path>
            </a:pathLst>
          </a:custGeom>
          <a:solidFill>
            <a:srgbClr val="00001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7257" y="6578970"/>
            <a:ext cx="4475958" cy="411760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302224" y="756000"/>
            <a:ext cx="260985" cy="2795905"/>
          </a:xfrm>
          <a:custGeom>
            <a:avLst/>
            <a:gdLst/>
            <a:ahLst/>
            <a:cxnLst/>
            <a:rect l="l" t="t" r="r" b="b"/>
            <a:pathLst>
              <a:path w="260984" h="2795904">
                <a:moveTo>
                  <a:pt x="0" y="0"/>
                </a:moveTo>
                <a:lnTo>
                  <a:pt x="260625" y="0"/>
                </a:lnTo>
                <a:lnTo>
                  <a:pt x="260625" y="2795336"/>
                </a:lnTo>
                <a:lnTo>
                  <a:pt x="0" y="2795336"/>
                </a:lnTo>
                <a:lnTo>
                  <a:pt x="0" y="0"/>
                </a:lnTo>
                <a:close/>
              </a:path>
            </a:pathLst>
          </a:custGeom>
          <a:solidFill>
            <a:srgbClr val="5DC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0" b="1" i="0">
                <a:solidFill>
                  <a:srgbClr val="5DC8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50" y="10696575"/>
                </a:moveTo>
                <a:lnTo>
                  <a:pt x="0" y="10696575"/>
                </a:lnTo>
                <a:lnTo>
                  <a:pt x="0" y="0"/>
                </a:lnTo>
                <a:lnTo>
                  <a:pt x="7562850" y="0"/>
                </a:lnTo>
                <a:lnTo>
                  <a:pt x="7562850" y="10696575"/>
                </a:lnTo>
                <a:close/>
              </a:path>
            </a:pathLst>
          </a:custGeom>
          <a:solidFill>
            <a:srgbClr val="0000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5040" y="2253662"/>
            <a:ext cx="5897245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0" b="1" i="0">
                <a:solidFill>
                  <a:srgbClr val="5DC8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60942"/>
            <a:ext cx="6806565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50768"/>
            <a:ext cx="242011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19" dirty="0"/>
              <a:t>E</a:t>
            </a:r>
            <a:r>
              <a:rPr spc="950" dirty="0"/>
              <a:t> </a:t>
            </a:r>
            <a:r>
              <a:rPr spc="1305" dirty="0"/>
              <a:t>Wallet</a:t>
            </a:r>
          </a:p>
        </p:txBody>
      </p:sp>
      <p:sp>
        <p:nvSpPr>
          <p:cNvPr id="3" name="object 3"/>
          <p:cNvSpPr/>
          <p:nvPr/>
        </p:nvSpPr>
        <p:spPr>
          <a:xfrm>
            <a:off x="755999" y="6855348"/>
            <a:ext cx="1314450" cy="3841750"/>
          </a:xfrm>
          <a:custGeom>
            <a:avLst/>
            <a:gdLst/>
            <a:ahLst/>
            <a:cxnLst/>
            <a:rect l="l" t="t" r="r" b="b"/>
            <a:pathLst>
              <a:path w="1314450" h="3841750">
                <a:moveTo>
                  <a:pt x="0" y="0"/>
                </a:moveTo>
                <a:lnTo>
                  <a:pt x="1314270" y="0"/>
                </a:lnTo>
                <a:lnTo>
                  <a:pt x="1314270" y="3841226"/>
                </a:lnTo>
                <a:lnTo>
                  <a:pt x="0" y="3841226"/>
                </a:lnTo>
                <a:lnTo>
                  <a:pt x="0" y="0"/>
                </a:lnTo>
                <a:close/>
              </a:path>
            </a:pathLst>
          </a:custGeom>
          <a:solidFill>
            <a:srgbClr val="5DC8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8213" y="5730875"/>
            <a:ext cx="1866900" cy="36956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2190" y="5730875"/>
            <a:ext cx="1866900" cy="36957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000" y="5744642"/>
            <a:ext cx="1933574" cy="368617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16160" y="315356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6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50"/>
                </a:lnTo>
                <a:lnTo>
                  <a:pt x="38100" y="21576"/>
                </a:lnTo>
                <a:lnTo>
                  <a:pt x="21576" y="38099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6160" y="418226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100"/>
                </a:moveTo>
                <a:lnTo>
                  <a:pt x="16523" y="38100"/>
                </a:lnTo>
                <a:lnTo>
                  <a:pt x="14093" y="37616"/>
                </a:lnTo>
                <a:lnTo>
                  <a:pt x="0" y="21576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50"/>
                </a:lnTo>
                <a:lnTo>
                  <a:pt x="38100" y="21576"/>
                </a:lnTo>
                <a:lnTo>
                  <a:pt x="21576" y="3810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2010" y="574803"/>
            <a:ext cx="7113270" cy="425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215" dirty="0">
                <a:solidFill>
                  <a:srgbClr val="FEFEFE"/>
                </a:solidFill>
                <a:latin typeface="Trebuchet MS"/>
                <a:cs typeface="Trebuchet MS"/>
              </a:rPr>
              <a:t>Introduction</a:t>
            </a:r>
            <a:endParaRPr sz="16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650" dirty="0">
              <a:latin typeface="Trebuchet MS"/>
              <a:cs typeface="Trebuchet MS"/>
            </a:endParaRPr>
          </a:p>
          <a:p>
            <a:pPr marL="12700" marR="5080">
              <a:lnSpc>
                <a:spcPct val="116399"/>
              </a:lnSpc>
            </a:pPr>
            <a:r>
              <a:rPr sz="1450" spc="114" dirty="0">
                <a:solidFill>
                  <a:srgbClr val="FEFEFE"/>
                </a:solidFill>
                <a:latin typeface="Trebuchet MS"/>
                <a:cs typeface="Trebuchet MS"/>
              </a:rPr>
              <a:t>This</a:t>
            </a:r>
            <a:r>
              <a:rPr sz="1450" spc="6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105" dirty="0">
                <a:solidFill>
                  <a:srgbClr val="FEFEFE"/>
                </a:solidFill>
                <a:latin typeface="Trebuchet MS"/>
                <a:cs typeface="Trebuchet MS"/>
              </a:rPr>
              <a:t>code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95" dirty="0">
                <a:solidFill>
                  <a:srgbClr val="FEFEFE"/>
                </a:solidFill>
                <a:latin typeface="Trebuchet MS"/>
                <a:cs typeface="Trebuchet MS"/>
              </a:rPr>
              <a:t>snippet</a:t>
            </a:r>
            <a:r>
              <a:rPr sz="1450" spc="6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100" dirty="0">
                <a:solidFill>
                  <a:srgbClr val="FEFEFE"/>
                </a:solidFill>
                <a:latin typeface="Trebuchet MS"/>
                <a:cs typeface="Trebuchet MS"/>
              </a:rPr>
              <a:t>showcases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75" dirty="0">
                <a:solidFill>
                  <a:srgbClr val="FEFEFE"/>
                </a:solidFill>
                <a:latin typeface="Trebuchet MS"/>
                <a:cs typeface="Trebuchet MS"/>
              </a:rPr>
              <a:t>a</a:t>
            </a:r>
            <a:r>
              <a:rPr sz="1450" spc="6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90" dirty="0">
                <a:solidFill>
                  <a:srgbClr val="FEFEFE"/>
                </a:solidFill>
                <a:latin typeface="Trebuchet MS"/>
                <a:cs typeface="Trebuchet MS"/>
              </a:rPr>
              <a:t>core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85" dirty="0">
                <a:solidFill>
                  <a:srgbClr val="FEFEFE"/>
                </a:solidFill>
                <a:latin typeface="Trebuchet MS"/>
                <a:cs typeface="Trebuchet MS"/>
              </a:rPr>
              <a:t>component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95" dirty="0">
                <a:solidFill>
                  <a:srgbClr val="FEFEFE"/>
                </a:solidFill>
                <a:latin typeface="Trebuchet MS"/>
                <a:cs typeface="Trebuchet MS"/>
              </a:rPr>
              <a:t>of</a:t>
            </a:r>
            <a:r>
              <a:rPr sz="1450" spc="6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75" dirty="0">
                <a:solidFill>
                  <a:srgbClr val="FEFEFE"/>
                </a:solidFill>
                <a:latin typeface="Trebuchet MS"/>
                <a:cs typeface="Trebuchet MS"/>
              </a:rPr>
              <a:t>a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125" dirty="0">
                <a:solidFill>
                  <a:srgbClr val="FEFEFE"/>
                </a:solidFill>
                <a:latin typeface="Trebuchet MS"/>
                <a:cs typeface="Trebuchet MS"/>
              </a:rPr>
              <a:t>mobile</a:t>
            </a:r>
            <a:r>
              <a:rPr sz="1450" spc="6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100" dirty="0">
                <a:solidFill>
                  <a:srgbClr val="FEFEFE"/>
                </a:solidFill>
                <a:latin typeface="Trebuchet MS"/>
                <a:cs typeface="Trebuchet MS"/>
              </a:rPr>
              <a:t>wallet </a:t>
            </a:r>
            <a:r>
              <a:rPr sz="1450" spc="114" dirty="0">
                <a:solidFill>
                  <a:srgbClr val="FEFEFE"/>
                </a:solidFill>
                <a:latin typeface="Trebuchet MS"/>
                <a:cs typeface="Trebuchet MS"/>
              </a:rPr>
              <a:t>application</a:t>
            </a:r>
            <a:r>
              <a:rPr sz="1450" spc="10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95" dirty="0">
                <a:solidFill>
                  <a:srgbClr val="FEFEFE"/>
                </a:solidFill>
                <a:latin typeface="Trebuchet MS"/>
                <a:cs typeface="Trebuchet MS"/>
              </a:rPr>
              <a:t>developed</a:t>
            </a:r>
            <a:r>
              <a:rPr sz="1450" spc="11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125" dirty="0">
                <a:solidFill>
                  <a:srgbClr val="FEFEFE"/>
                </a:solidFill>
                <a:latin typeface="Trebuchet MS"/>
                <a:cs typeface="Trebuchet MS"/>
              </a:rPr>
              <a:t>using</a:t>
            </a:r>
            <a:r>
              <a:rPr sz="1450" spc="10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dirty="0">
                <a:solidFill>
                  <a:srgbClr val="FEFEFE"/>
                </a:solidFill>
                <a:latin typeface="Trebuchet MS"/>
                <a:cs typeface="Trebuchet MS"/>
              </a:rPr>
              <a:t>the</a:t>
            </a:r>
            <a:r>
              <a:rPr sz="1450" spc="11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55" dirty="0">
                <a:solidFill>
                  <a:srgbClr val="FEFEFE"/>
                </a:solidFill>
                <a:latin typeface="Trebuchet MS"/>
                <a:cs typeface="Trebuchet MS"/>
              </a:rPr>
              <a:t>Flutter </a:t>
            </a:r>
            <a:r>
              <a:rPr sz="1450" spc="60" dirty="0">
                <a:solidFill>
                  <a:srgbClr val="FEFEFE"/>
                </a:solidFill>
                <a:latin typeface="Trebuchet MS"/>
                <a:cs typeface="Trebuchet MS"/>
              </a:rPr>
              <a:t>framework.</a:t>
            </a:r>
            <a:r>
              <a:rPr sz="1450" spc="6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The </a:t>
            </a:r>
            <a:r>
              <a:rPr sz="1450" spc="114" dirty="0">
                <a:solidFill>
                  <a:srgbClr val="FEFEFE"/>
                </a:solidFill>
                <a:latin typeface="Trebuchet MS"/>
                <a:cs typeface="Trebuchet MS"/>
              </a:rPr>
              <a:t>application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75" dirty="0">
                <a:solidFill>
                  <a:srgbClr val="FEFEFE"/>
                </a:solidFill>
                <a:latin typeface="Trebuchet MS"/>
                <a:cs typeface="Trebuchet MS"/>
              </a:rPr>
              <a:t>caters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75" dirty="0">
                <a:solidFill>
                  <a:srgbClr val="FEFEFE"/>
                </a:solidFill>
                <a:latin typeface="Trebuchet MS"/>
                <a:cs typeface="Trebuchet MS"/>
              </a:rPr>
              <a:t>to</a:t>
            </a:r>
            <a:r>
              <a:rPr sz="1450" spc="6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114" dirty="0">
                <a:solidFill>
                  <a:srgbClr val="FEFEFE"/>
                </a:solidFill>
                <a:latin typeface="Trebuchet MS"/>
                <a:cs typeface="Trebuchet MS"/>
              </a:rPr>
              <a:t>Arabic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75" dirty="0">
                <a:solidFill>
                  <a:srgbClr val="FEFEFE"/>
                </a:solidFill>
                <a:latin typeface="Trebuchet MS"/>
                <a:cs typeface="Trebuchet MS"/>
              </a:rPr>
              <a:t>users</a:t>
            </a:r>
            <a:r>
              <a:rPr sz="1450" spc="55" dirty="0">
                <a:solidFill>
                  <a:srgbClr val="FEFEFE"/>
                </a:solidFill>
                <a:latin typeface="Trebuchet MS"/>
                <a:cs typeface="Trebuchet MS"/>
              </a:rPr>
              <a:t>.</a:t>
            </a:r>
            <a:endParaRPr sz="14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14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50" spc="240" dirty="0">
                <a:solidFill>
                  <a:srgbClr val="FEFEFE"/>
                </a:solidFill>
                <a:latin typeface="Trebuchet MS"/>
                <a:cs typeface="Trebuchet MS"/>
              </a:rPr>
              <a:t>Key</a:t>
            </a:r>
            <a:r>
              <a:rPr sz="1650" spc="-3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50" spc="215" dirty="0">
                <a:solidFill>
                  <a:srgbClr val="FEFEFE"/>
                </a:solidFill>
                <a:latin typeface="Trebuchet MS"/>
                <a:cs typeface="Trebuchet MS"/>
              </a:rPr>
              <a:t>Functionalities</a:t>
            </a:r>
            <a:endParaRPr sz="16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650" dirty="0">
              <a:latin typeface="Trebuchet MS"/>
              <a:cs typeface="Trebuchet MS"/>
            </a:endParaRPr>
          </a:p>
          <a:p>
            <a:pPr marL="325120" marR="15240" algn="just">
              <a:lnSpc>
                <a:spcPct val="116399"/>
              </a:lnSpc>
              <a:spcBef>
                <a:spcPts val="5"/>
              </a:spcBef>
            </a:pPr>
            <a:r>
              <a:rPr sz="1450" spc="180" dirty="0">
                <a:solidFill>
                  <a:srgbClr val="FEFEFE"/>
                </a:solidFill>
                <a:latin typeface="Trebuchet MS"/>
                <a:cs typeface="Trebuchet MS"/>
              </a:rPr>
              <a:t>Balance</a:t>
            </a:r>
            <a:r>
              <a:rPr sz="1450" spc="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190" dirty="0">
                <a:solidFill>
                  <a:srgbClr val="FEFEFE"/>
                </a:solidFill>
                <a:latin typeface="Trebuchet MS"/>
                <a:cs typeface="Trebuchet MS"/>
              </a:rPr>
              <a:t>Display:</a:t>
            </a:r>
            <a:r>
              <a:rPr sz="1450" spc="9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1450" spc="7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50" dirty="0">
                <a:solidFill>
                  <a:srgbClr val="FEFEFE"/>
                </a:solidFill>
                <a:latin typeface="Lucida Sans Unicode"/>
                <a:cs typeface="Lucida Sans Unicode"/>
              </a:rPr>
              <a:t>code</a:t>
            </a:r>
            <a:r>
              <a:rPr sz="1450" spc="7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55" dirty="0">
                <a:solidFill>
                  <a:srgbClr val="FEFEFE"/>
                </a:solidFill>
                <a:latin typeface="Lucida Sans Unicode"/>
                <a:cs typeface="Lucida Sans Unicode"/>
              </a:rPr>
              <a:t>retrieves</a:t>
            </a:r>
            <a:r>
              <a:rPr sz="1450" spc="7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1450" spc="7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user's</a:t>
            </a:r>
            <a:r>
              <a:rPr sz="1450" spc="7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current</a:t>
            </a:r>
            <a:r>
              <a:rPr sz="1450" spc="7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114" dirty="0">
                <a:solidFill>
                  <a:srgbClr val="FEFEFE"/>
                </a:solidFill>
                <a:latin typeface="Lucida Sans Unicode"/>
                <a:cs typeface="Lucida Sans Unicode"/>
              </a:rPr>
              <a:t>wallet</a:t>
            </a:r>
            <a:r>
              <a:rPr sz="1450" spc="7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55" dirty="0">
                <a:solidFill>
                  <a:srgbClr val="FEFEFE"/>
                </a:solidFill>
                <a:latin typeface="Lucida Sans Unicode"/>
                <a:cs typeface="Lucida Sans Unicode"/>
              </a:rPr>
              <a:t>balance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from</a:t>
            </a:r>
            <a:r>
              <a:rPr sz="1450" spc="7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55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1450" spc="7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55" dirty="0">
                <a:solidFill>
                  <a:srgbClr val="FEFEFE"/>
                </a:solidFill>
                <a:latin typeface="Lucida Sans Unicode"/>
                <a:cs typeface="Lucida Sans Unicode"/>
              </a:rPr>
              <a:t>Firestore</a:t>
            </a:r>
            <a:r>
              <a:rPr sz="1450" spc="7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95" dirty="0">
                <a:solidFill>
                  <a:srgbClr val="FEFEFE"/>
                </a:solidFill>
                <a:latin typeface="Lucida Sans Unicode"/>
                <a:cs typeface="Lucida Sans Unicode"/>
              </a:rPr>
              <a:t>collection</a:t>
            </a:r>
            <a:r>
              <a:rPr sz="1450" spc="7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sz="1450" spc="7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65" dirty="0">
                <a:solidFill>
                  <a:srgbClr val="FEFEFE"/>
                </a:solidFill>
                <a:latin typeface="Lucida Sans Unicode"/>
                <a:cs typeface="Lucida Sans Unicode"/>
              </a:rPr>
              <a:t>displays</a:t>
            </a:r>
            <a:r>
              <a:rPr sz="1450" spc="7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145" dirty="0">
                <a:solidFill>
                  <a:srgbClr val="FEFEFE"/>
                </a:solidFill>
                <a:latin typeface="Lucida Sans Unicode"/>
                <a:cs typeface="Lucida Sans Unicode"/>
              </a:rPr>
              <a:t>it</a:t>
            </a:r>
            <a:r>
              <a:rPr sz="1450" spc="7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90" dirty="0">
                <a:solidFill>
                  <a:srgbClr val="FEFEFE"/>
                </a:solidFill>
                <a:latin typeface="Lucida Sans Unicode"/>
                <a:cs typeface="Lucida Sans Unicode"/>
              </a:rPr>
              <a:t>within</a:t>
            </a:r>
            <a:r>
              <a:rPr sz="1450" spc="7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a </a:t>
            </a:r>
            <a:r>
              <a:rPr sz="1450" spc="90" dirty="0">
                <a:solidFill>
                  <a:srgbClr val="FEFEFE"/>
                </a:solidFill>
                <a:latin typeface="Lucida Sans Unicode"/>
                <a:cs typeface="Lucida Sans Unicode"/>
              </a:rPr>
              <a:t>circular</a:t>
            </a:r>
            <a:r>
              <a:rPr sz="1450" spc="4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50" dirty="0">
                <a:solidFill>
                  <a:srgbClr val="FEFEFE"/>
                </a:solidFill>
                <a:latin typeface="Lucida Sans Unicode"/>
                <a:cs typeface="Lucida Sans Unicode"/>
              </a:rPr>
              <a:t>container</a:t>
            </a:r>
            <a:r>
              <a:rPr sz="1450" spc="4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90" dirty="0">
                <a:solidFill>
                  <a:srgbClr val="FEFEFE"/>
                </a:solidFill>
                <a:latin typeface="Lucida Sans Unicode"/>
                <a:cs typeface="Lucida Sans Unicode"/>
              </a:rPr>
              <a:t>with</a:t>
            </a:r>
            <a:r>
              <a:rPr sz="1450" spc="4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55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1450" spc="4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55" dirty="0">
                <a:solidFill>
                  <a:srgbClr val="FEFEFE"/>
                </a:solidFill>
                <a:latin typeface="Lucida Sans Unicode"/>
                <a:cs typeface="Lucida Sans Unicode"/>
              </a:rPr>
              <a:t>gradient</a:t>
            </a:r>
            <a:r>
              <a:rPr sz="1450" spc="4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background.</a:t>
            </a:r>
            <a:endParaRPr sz="1450" dirty="0">
              <a:latin typeface="Lucida Sans Unicode"/>
              <a:cs typeface="Lucida Sans Unicode"/>
            </a:endParaRPr>
          </a:p>
          <a:p>
            <a:pPr marL="325120" marR="111760">
              <a:lnSpc>
                <a:spcPct val="116399"/>
              </a:lnSpc>
              <a:spcBef>
                <a:spcPts val="2020"/>
              </a:spcBef>
            </a:pPr>
            <a:r>
              <a:rPr sz="1450" spc="204" dirty="0">
                <a:solidFill>
                  <a:srgbClr val="FEFEFE"/>
                </a:solidFill>
                <a:latin typeface="Trebuchet MS"/>
                <a:cs typeface="Trebuchet MS"/>
              </a:rPr>
              <a:t>Add</a:t>
            </a:r>
            <a:r>
              <a:rPr sz="1450" spc="-1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220" dirty="0">
                <a:solidFill>
                  <a:srgbClr val="FEFEFE"/>
                </a:solidFill>
                <a:latin typeface="Trebuchet MS"/>
                <a:cs typeface="Trebuchet MS"/>
              </a:rPr>
              <a:t>Money</a:t>
            </a:r>
            <a:r>
              <a:rPr sz="1450" spc="-1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180" dirty="0">
                <a:solidFill>
                  <a:srgbClr val="FEFEFE"/>
                </a:solidFill>
                <a:latin typeface="Trebuchet MS"/>
                <a:cs typeface="Trebuchet MS"/>
              </a:rPr>
              <a:t>Functionality:</a:t>
            </a:r>
            <a:r>
              <a:rPr sz="1450" spc="-1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This</a:t>
            </a:r>
            <a:r>
              <a:rPr sz="1450" spc="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80" dirty="0">
                <a:solidFill>
                  <a:srgbClr val="FEFEFE"/>
                </a:solidFill>
                <a:latin typeface="Lucida Sans Unicode"/>
                <a:cs typeface="Lucida Sans Unicode"/>
              </a:rPr>
              <a:t>dialog </a:t>
            </a:r>
            <a:r>
              <a:rPr sz="1450" spc="90" dirty="0">
                <a:solidFill>
                  <a:srgbClr val="FEFEFE"/>
                </a:solidFill>
                <a:latin typeface="Lucida Sans Unicode"/>
                <a:cs typeface="Lucida Sans Unicode"/>
              </a:rPr>
              <a:t>allows</a:t>
            </a:r>
            <a:r>
              <a:rPr sz="1450" spc="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1450" spc="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user</a:t>
            </a:r>
            <a:r>
              <a:rPr sz="1450" spc="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to</a:t>
            </a:r>
            <a:r>
              <a:rPr sz="1450" spc="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enter</a:t>
            </a:r>
            <a:r>
              <a:rPr sz="1450" spc="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55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1450" spc="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transfer</a:t>
            </a:r>
            <a:r>
              <a:rPr sz="1450" spc="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amount</a:t>
            </a:r>
            <a:r>
              <a:rPr lang="en-US"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 of money</a:t>
            </a:r>
            <a:r>
              <a:rPr sz="1450" spc="95" dirty="0">
                <a:solidFill>
                  <a:srgbClr val="FEFEFE"/>
                </a:solidFill>
                <a:latin typeface="Lucida Sans Unicode"/>
                <a:cs typeface="Lucida Sans Unicode"/>
              </a:rPr>
              <a:t>.</a:t>
            </a:r>
            <a:r>
              <a:rPr sz="1450" spc="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Upon </a:t>
            </a:r>
            <a:r>
              <a:rPr sz="1450" spc="45" dirty="0">
                <a:solidFill>
                  <a:srgbClr val="FEFEFE"/>
                </a:solidFill>
                <a:latin typeface="Lucida Sans Unicode"/>
                <a:cs typeface="Lucida Sans Unicode"/>
              </a:rPr>
              <a:t>confirmation,</a:t>
            </a:r>
            <a:r>
              <a:rPr sz="1450" spc="9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1450" spc="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entered</a:t>
            </a:r>
            <a:r>
              <a:rPr sz="1450" spc="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amount</a:t>
            </a:r>
            <a:r>
              <a:rPr sz="1450" spc="9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90" dirty="0">
                <a:solidFill>
                  <a:srgbClr val="FEFEFE"/>
                </a:solidFill>
                <a:latin typeface="Lucida Sans Unicode"/>
                <a:cs typeface="Lucida Sans Unicode"/>
              </a:rPr>
              <a:t>is</a:t>
            </a:r>
            <a:r>
              <a:rPr sz="1450" spc="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stored</a:t>
            </a:r>
            <a:r>
              <a:rPr sz="1450" spc="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90" dirty="0">
                <a:solidFill>
                  <a:srgbClr val="FEFEFE"/>
                </a:solidFill>
                <a:latin typeface="Lucida Sans Unicode"/>
                <a:cs typeface="Lucida Sans Unicode"/>
              </a:rPr>
              <a:t>in</a:t>
            </a:r>
            <a:r>
              <a:rPr sz="1450" spc="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1450" spc="9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55" dirty="0">
                <a:solidFill>
                  <a:srgbClr val="FEFEFE"/>
                </a:solidFill>
                <a:latin typeface="Lucida Sans Unicode"/>
                <a:cs typeface="Lucida Sans Unicode"/>
              </a:rPr>
              <a:t>Firestore</a:t>
            </a:r>
            <a:r>
              <a:rPr sz="1450" spc="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85" dirty="0">
                <a:solidFill>
                  <a:srgbClr val="FEFEFE"/>
                </a:solidFill>
                <a:latin typeface="Lucida Sans Unicode"/>
                <a:cs typeface="Lucida Sans Unicode"/>
              </a:rPr>
              <a:t>collection </a:t>
            </a:r>
            <a:r>
              <a:rPr sz="1450" spc="90" dirty="0">
                <a:solidFill>
                  <a:srgbClr val="FEFEFE"/>
                </a:solidFill>
                <a:latin typeface="Lucida Sans Unicode"/>
                <a:cs typeface="Lucida Sans Unicode"/>
              </a:rPr>
              <a:t>with</a:t>
            </a:r>
            <a:r>
              <a:rPr sz="1450" spc="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55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1450" spc="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10" dirty="0">
                <a:solidFill>
                  <a:srgbClr val="FEFEFE"/>
                </a:solidFill>
                <a:latin typeface="Lucida Sans Unicode"/>
                <a:cs typeface="Lucida Sans Unicode"/>
              </a:rPr>
              <a:t>document</a:t>
            </a:r>
            <a:r>
              <a:rPr sz="1450" spc="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135" dirty="0">
                <a:solidFill>
                  <a:srgbClr val="FEFEFE"/>
                </a:solidFill>
                <a:latin typeface="Lucida Sans Unicode"/>
                <a:cs typeface="Lucida Sans Unicode"/>
              </a:rPr>
              <a:t>ID</a:t>
            </a:r>
            <a:r>
              <a:rPr sz="1450" spc="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10" dirty="0">
                <a:solidFill>
                  <a:srgbClr val="FEFEFE"/>
                </a:solidFill>
                <a:latin typeface="Lucida Sans Unicode"/>
                <a:cs typeface="Lucida Sans Unicode"/>
              </a:rPr>
              <a:t>representing</a:t>
            </a:r>
            <a:r>
              <a:rPr sz="1450" spc="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1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1450" spc="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10" dirty="0">
                <a:solidFill>
                  <a:srgbClr val="FEFEFE"/>
                </a:solidFill>
                <a:latin typeface="Lucida Sans Unicode"/>
                <a:cs typeface="Lucida Sans Unicode"/>
              </a:rPr>
              <a:t>month</a:t>
            </a:r>
            <a:r>
              <a:rPr sz="1450" spc="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70" dirty="0">
                <a:solidFill>
                  <a:srgbClr val="FEFEFE"/>
                </a:solidFill>
                <a:latin typeface="Lucida Sans Unicode"/>
                <a:cs typeface="Lucida Sans Unicode"/>
              </a:rPr>
              <a:t>(YYYY-</a:t>
            </a:r>
            <a:r>
              <a:rPr sz="14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MM </a:t>
            </a:r>
            <a:r>
              <a:rPr sz="1450" spc="35" dirty="0">
                <a:solidFill>
                  <a:srgbClr val="FEFEFE"/>
                </a:solidFill>
                <a:latin typeface="Lucida Sans Unicode"/>
                <a:cs typeface="Lucida Sans Unicode"/>
              </a:rPr>
              <a:t>format).</a:t>
            </a:r>
            <a:endParaRPr sz="14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806450" y="108267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100"/>
                </a:moveTo>
                <a:lnTo>
                  <a:pt x="0" y="38100"/>
                </a:lnTo>
                <a:lnTo>
                  <a:pt x="0" y="0"/>
                </a:lnTo>
                <a:lnTo>
                  <a:pt x="38099" y="0"/>
                </a:lnTo>
                <a:lnTo>
                  <a:pt x="38099" y="3810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6450" y="161607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100"/>
                </a:moveTo>
                <a:lnTo>
                  <a:pt x="0" y="38100"/>
                </a:lnTo>
                <a:lnTo>
                  <a:pt x="0" y="0"/>
                </a:lnTo>
                <a:lnTo>
                  <a:pt x="38099" y="0"/>
                </a:lnTo>
                <a:lnTo>
                  <a:pt x="38099" y="3810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7122" y="194284"/>
            <a:ext cx="6797675" cy="52691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95" dirty="0">
                <a:solidFill>
                  <a:srgbClr val="FEFEFE"/>
                </a:solidFill>
                <a:latin typeface="Verdana"/>
                <a:cs typeface="Verdana"/>
              </a:rPr>
              <a:t>Code</a:t>
            </a:r>
            <a:r>
              <a:rPr sz="1650" spc="-120" dirty="0">
                <a:solidFill>
                  <a:srgbClr val="FEFEFE"/>
                </a:solidFill>
                <a:latin typeface="Verdana"/>
                <a:cs typeface="Verdana"/>
              </a:rPr>
              <a:t> </a:t>
            </a:r>
            <a:r>
              <a:rPr sz="1650" spc="70" dirty="0">
                <a:solidFill>
                  <a:srgbClr val="FEFEFE"/>
                </a:solidFill>
                <a:latin typeface="Verdana"/>
                <a:cs typeface="Verdana"/>
              </a:rPr>
              <a:t>Breakdown</a:t>
            </a:r>
            <a:endParaRPr sz="16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 dirty="0">
              <a:latin typeface="Verdana"/>
              <a:cs typeface="Verdana"/>
            </a:endParaRPr>
          </a:p>
          <a:p>
            <a:pPr marL="121920">
              <a:lnSpc>
                <a:spcPct val="100000"/>
              </a:lnSpc>
              <a:buClr>
                <a:srgbClr val="FEFEFE"/>
              </a:buClr>
              <a:buSzPct val="93103"/>
              <a:tabLst>
                <a:tab pos="318770" algn="l"/>
              </a:tabLst>
            </a:pPr>
            <a:r>
              <a:rPr lang="en-US" sz="1450" dirty="0">
                <a:solidFill>
                  <a:schemeClr val="bg1"/>
                </a:solidFill>
                <a:latin typeface="Verdana"/>
                <a:cs typeface="Verdana"/>
              </a:rPr>
              <a:t>1. </a:t>
            </a:r>
            <a:r>
              <a:rPr sz="1450" spc="120" dirty="0" err="1">
                <a:solidFill>
                  <a:srgbClr val="89CDF2"/>
                </a:solidFill>
                <a:latin typeface="Verdana"/>
                <a:cs typeface="Verdana"/>
              </a:rPr>
              <a:t>WalletScreen</a:t>
            </a:r>
            <a:r>
              <a:rPr sz="1450" spc="-70" dirty="0">
                <a:solidFill>
                  <a:srgbClr val="89CDF2"/>
                </a:solidFill>
                <a:latin typeface="Verdana"/>
                <a:cs typeface="Verdana"/>
              </a:rPr>
              <a:t> </a:t>
            </a:r>
            <a:r>
              <a:rPr sz="1450" spc="60" dirty="0">
                <a:solidFill>
                  <a:srgbClr val="FEFEFE"/>
                </a:solidFill>
                <a:latin typeface="Verdana"/>
                <a:cs typeface="Verdana"/>
              </a:rPr>
              <a:t>Class:</a:t>
            </a:r>
            <a:endParaRPr sz="1450" dirty="0">
              <a:latin typeface="Verdana"/>
              <a:cs typeface="Verdana"/>
            </a:endParaRPr>
          </a:p>
          <a:p>
            <a:pPr marL="638175" marR="553085">
              <a:lnSpc>
                <a:spcPct val="116399"/>
              </a:lnSpc>
            </a:pP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1450" spc="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90" dirty="0">
                <a:solidFill>
                  <a:srgbClr val="FEFEFE"/>
                </a:solidFill>
                <a:latin typeface="Lucida Sans Unicode"/>
                <a:cs typeface="Lucida Sans Unicode"/>
              </a:rPr>
              <a:t>StatefulWidget</a:t>
            </a:r>
            <a:r>
              <a:rPr sz="1450" spc="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60" dirty="0">
                <a:solidFill>
                  <a:srgbClr val="FEFEFE"/>
                </a:solidFill>
                <a:latin typeface="Lucida Sans Unicode"/>
                <a:cs typeface="Lucida Sans Unicode"/>
              </a:rPr>
              <a:t>class</a:t>
            </a:r>
            <a:r>
              <a:rPr sz="1450" spc="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managing</a:t>
            </a:r>
            <a:r>
              <a:rPr sz="1450" spc="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1450" spc="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85" dirty="0">
                <a:solidFill>
                  <a:srgbClr val="FEFEFE"/>
                </a:solidFill>
                <a:latin typeface="Lucida Sans Unicode"/>
                <a:cs typeface="Lucida Sans Unicode"/>
              </a:rPr>
              <a:t>application</a:t>
            </a:r>
            <a:r>
              <a:rPr sz="1450" spc="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state</a:t>
            </a:r>
            <a:r>
              <a:rPr sz="1450" spc="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for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various</a:t>
            </a:r>
            <a:r>
              <a:rPr sz="1450" spc="17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elements</a:t>
            </a:r>
            <a:r>
              <a:rPr sz="1450" spc="17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100" dirty="0">
                <a:solidFill>
                  <a:srgbClr val="FEFEFE"/>
                </a:solidFill>
                <a:latin typeface="Lucida Sans Unicode"/>
                <a:cs typeface="Lucida Sans Unicode"/>
              </a:rPr>
              <a:t>like</a:t>
            </a:r>
            <a:r>
              <a:rPr sz="1450" spc="17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1450" spc="17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user's</a:t>
            </a:r>
            <a:r>
              <a:rPr sz="1450" spc="17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entered</a:t>
            </a:r>
            <a:r>
              <a:rPr sz="1450" spc="17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amount.</a:t>
            </a:r>
            <a:endParaRPr sz="1450" dirty="0">
              <a:latin typeface="Lucida Sans Unicode"/>
              <a:cs typeface="Lucida Sans Unicode"/>
            </a:endParaRPr>
          </a:p>
          <a:p>
            <a:pPr marL="638175" marR="468630">
              <a:lnSpc>
                <a:spcPct val="116399"/>
              </a:lnSpc>
            </a:pPr>
            <a:r>
              <a:rPr sz="1450" spc="75" dirty="0">
                <a:solidFill>
                  <a:srgbClr val="FEFEFE"/>
                </a:solidFill>
                <a:latin typeface="Lucida Sans Unicode"/>
                <a:cs typeface="Lucida Sans Unicode"/>
              </a:rPr>
              <a:t>Builds</a:t>
            </a:r>
            <a:r>
              <a:rPr sz="1450" spc="6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1450" spc="7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user</a:t>
            </a:r>
            <a:r>
              <a:rPr sz="1450" spc="70" dirty="0">
                <a:solidFill>
                  <a:srgbClr val="FEFEFE"/>
                </a:solidFill>
                <a:latin typeface="Lucida Sans Unicode"/>
                <a:cs typeface="Lucida Sans Unicode"/>
              </a:rPr>
              <a:t> interface</a:t>
            </a:r>
            <a:r>
              <a:rPr sz="1450" spc="6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75" dirty="0">
                <a:solidFill>
                  <a:srgbClr val="FEFEFE"/>
                </a:solidFill>
                <a:latin typeface="Lucida Sans Unicode"/>
                <a:cs typeface="Lucida Sans Unicode"/>
              </a:rPr>
              <a:t>(</a:t>
            </a:r>
            <a:r>
              <a:rPr sz="1450" spc="75" dirty="0">
                <a:solidFill>
                  <a:srgbClr val="89CDF2"/>
                </a:solidFill>
                <a:latin typeface="Lucida Sans Unicode"/>
                <a:cs typeface="Lucida Sans Unicode"/>
              </a:rPr>
              <a:t>body</a:t>
            </a:r>
            <a:r>
              <a:rPr sz="1450" spc="75" dirty="0">
                <a:solidFill>
                  <a:srgbClr val="FEFEFE"/>
                </a:solidFill>
                <a:latin typeface="Lucida Sans Unicode"/>
                <a:cs typeface="Lucida Sans Unicode"/>
              </a:rPr>
              <a:t>)</a:t>
            </a:r>
            <a:r>
              <a:rPr sz="1450" spc="7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of</a:t>
            </a:r>
            <a:r>
              <a:rPr sz="1450" spc="7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1450" spc="7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114" dirty="0">
                <a:solidFill>
                  <a:srgbClr val="FEFEFE"/>
                </a:solidFill>
                <a:latin typeface="Lucida Sans Unicode"/>
                <a:cs typeface="Lucida Sans Unicode"/>
              </a:rPr>
              <a:t>wallet</a:t>
            </a:r>
            <a:r>
              <a:rPr sz="1450" spc="6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screen</a:t>
            </a:r>
            <a:r>
              <a:rPr lang="en-US"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.</a:t>
            </a:r>
          </a:p>
          <a:p>
            <a:pPr marL="137160">
              <a:lnSpc>
                <a:spcPct val="100000"/>
              </a:lnSpc>
              <a:buClr>
                <a:srgbClr val="FEFEFE"/>
              </a:buClr>
              <a:buSzPct val="92857"/>
              <a:tabLst>
                <a:tab pos="323850" algn="l"/>
              </a:tabLst>
            </a:pPr>
            <a:r>
              <a:rPr lang="en-US" sz="1600" spc="100" dirty="0">
                <a:solidFill>
                  <a:schemeClr val="bg1"/>
                </a:solidFill>
                <a:latin typeface="Verdana"/>
                <a:cs typeface="Verdana"/>
              </a:rPr>
              <a:t>2. </a:t>
            </a:r>
            <a:r>
              <a:rPr lang="en-US" sz="1600" spc="100" dirty="0">
                <a:solidFill>
                  <a:srgbClr val="89CDF2"/>
                </a:solidFill>
                <a:latin typeface="Verdana"/>
                <a:cs typeface="Verdana"/>
              </a:rPr>
              <a:t>_</a:t>
            </a:r>
            <a:r>
              <a:rPr lang="en-US" sz="1600" spc="100" dirty="0" err="1">
                <a:solidFill>
                  <a:srgbClr val="89CDF2"/>
                </a:solidFill>
                <a:latin typeface="Verdana"/>
                <a:cs typeface="Verdana"/>
              </a:rPr>
              <a:t>derirmMonneyPopup</a:t>
            </a:r>
            <a:r>
              <a:rPr lang="en-US" sz="1600" spc="-50" dirty="0">
                <a:solidFill>
                  <a:srgbClr val="89CDF2"/>
                </a:solidFill>
                <a:latin typeface="Verdana"/>
                <a:cs typeface="Verdana"/>
              </a:rPr>
              <a:t> </a:t>
            </a:r>
            <a:r>
              <a:rPr lang="en-US" sz="1600" spc="90" dirty="0">
                <a:solidFill>
                  <a:srgbClr val="FEFEFE"/>
                </a:solidFill>
                <a:latin typeface="Verdana"/>
                <a:cs typeface="Verdana"/>
              </a:rPr>
              <a:t>Function:</a:t>
            </a:r>
            <a:endParaRPr lang="en-US" sz="1600" dirty="0">
              <a:latin typeface="Verdana"/>
              <a:cs typeface="Verdana"/>
            </a:endParaRPr>
          </a:p>
          <a:p>
            <a:pPr marL="634365">
              <a:lnSpc>
                <a:spcPct val="100000"/>
              </a:lnSpc>
              <a:spcBef>
                <a:spcPts val="284"/>
              </a:spcBef>
            </a:pPr>
            <a:r>
              <a:rPr lang="en-US" sz="1600" spc="50" dirty="0">
                <a:solidFill>
                  <a:srgbClr val="FEFEFE"/>
                </a:solidFill>
                <a:latin typeface="Lucida Sans Unicode"/>
                <a:cs typeface="Lucida Sans Unicode"/>
              </a:rPr>
              <a:t>This</a:t>
            </a:r>
            <a:r>
              <a:rPr lang="en-US" sz="1600" spc="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50" dirty="0">
                <a:solidFill>
                  <a:srgbClr val="FEFEFE"/>
                </a:solidFill>
                <a:latin typeface="Lucida Sans Unicode"/>
                <a:cs typeface="Lucida Sans Unicode"/>
              </a:rPr>
              <a:t>function</a:t>
            </a:r>
            <a:r>
              <a:rPr lang="en-US" sz="1600" spc="1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600" dirty="0">
                <a:solidFill>
                  <a:srgbClr val="FEFEFE"/>
                </a:solidFill>
                <a:latin typeface="Lucida Sans Unicode"/>
                <a:cs typeface="Lucida Sans Unicode"/>
              </a:rPr>
              <a:t>presents</a:t>
            </a:r>
            <a:r>
              <a:rPr lang="en-US" sz="1600" spc="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6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lang="en-US" sz="1600" spc="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600" dirty="0">
                <a:solidFill>
                  <a:srgbClr val="FEFEFE"/>
                </a:solidFill>
                <a:latin typeface="Lucida Sans Unicode"/>
                <a:cs typeface="Lucida Sans Unicode"/>
              </a:rPr>
              <a:t>popup</a:t>
            </a:r>
            <a:r>
              <a:rPr lang="en-US" sz="1600" spc="1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100" dirty="0">
                <a:solidFill>
                  <a:srgbClr val="FEFEFE"/>
                </a:solidFill>
                <a:latin typeface="Lucida Sans Unicode"/>
                <a:cs typeface="Lucida Sans Unicode"/>
              </a:rPr>
              <a:t>dialog</a:t>
            </a:r>
            <a:r>
              <a:rPr lang="en-US" sz="1600" spc="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600" dirty="0">
                <a:solidFill>
                  <a:srgbClr val="FEFEFE"/>
                </a:solidFill>
                <a:latin typeface="Lucida Sans Unicode"/>
                <a:cs typeface="Lucida Sans Unicode"/>
              </a:rPr>
              <a:t>using</a:t>
            </a:r>
            <a:r>
              <a:rPr lang="en-US" sz="1600" spc="1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45" dirty="0" err="1">
                <a:solidFill>
                  <a:srgbClr val="89CDF2"/>
                </a:solidFill>
                <a:latin typeface="Lucida Sans Unicode"/>
                <a:cs typeface="Lucida Sans Unicode"/>
              </a:rPr>
              <a:t>showDialog</a:t>
            </a:r>
            <a:r>
              <a:rPr lang="en-US" sz="1600" spc="45" dirty="0">
                <a:solidFill>
                  <a:srgbClr val="FEFEFE"/>
                </a:solidFill>
                <a:latin typeface="Lucida Sans Unicode"/>
                <a:cs typeface="Lucida Sans Unicode"/>
              </a:rPr>
              <a:t>.</a:t>
            </a:r>
            <a:endParaRPr lang="en-US" sz="1600" dirty="0">
              <a:latin typeface="Lucida Sans Unicode"/>
              <a:cs typeface="Lucida Sans Unicode"/>
            </a:endParaRPr>
          </a:p>
          <a:p>
            <a:pPr marL="634365" marR="186690">
              <a:lnSpc>
                <a:spcPct val="116700"/>
              </a:lnSpc>
            </a:pPr>
            <a:r>
              <a:rPr lang="en-US" sz="160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lang="en-US" sz="1600" spc="100" dirty="0">
                <a:solidFill>
                  <a:srgbClr val="FEFEFE"/>
                </a:solidFill>
                <a:latin typeface="Lucida Sans Unicode"/>
                <a:cs typeface="Lucida Sans Unicode"/>
              </a:rPr>
              <a:t> dialog</a:t>
            </a:r>
            <a:r>
              <a:rPr lang="en-US" sz="1600" spc="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75" dirty="0">
                <a:solidFill>
                  <a:srgbClr val="FEFEFE"/>
                </a:solidFill>
                <a:latin typeface="Lucida Sans Unicode"/>
                <a:cs typeface="Lucida Sans Unicode"/>
              </a:rPr>
              <a:t>displays</a:t>
            </a:r>
            <a:r>
              <a:rPr lang="en-US" sz="1600" spc="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6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lang="en-US" sz="1600" spc="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125" dirty="0">
                <a:solidFill>
                  <a:srgbClr val="FEFEFE"/>
                </a:solidFill>
                <a:latin typeface="Lucida Sans Unicode"/>
                <a:cs typeface="Lucida Sans Unicode"/>
              </a:rPr>
              <a:t>title</a:t>
            </a:r>
            <a:r>
              <a:rPr lang="en-US" sz="1600" spc="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600" dirty="0">
                <a:solidFill>
                  <a:srgbClr val="FEFEFE"/>
                </a:solidFill>
                <a:latin typeface="Lucida Sans Unicode"/>
                <a:cs typeface="Lucida Sans Unicode"/>
              </a:rPr>
              <a:t>asking</a:t>
            </a:r>
            <a:r>
              <a:rPr lang="en-US" sz="1600" spc="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60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lang="en-US" sz="1600" spc="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600" dirty="0">
                <a:solidFill>
                  <a:srgbClr val="FEFEFE"/>
                </a:solidFill>
                <a:latin typeface="Lucida Sans Unicode"/>
                <a:cs typeface="Lucida Sans Unicode"/>
              </a:rPr>
              <a:t>user</a:t>
            </a:r>
            <a:r>
              <a:rPr lang="en-US" sz="1600" spc="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50" dirty="0">
                <a:solidFill>
                  <a:srgbClr val="FEFEFE"/>
                </a:solidFill>
                <a:latin typeface="Lucida Sans Unicode"/>
                <a:cs typeface="Lucida Sans Unicode"/>
              </a:rPr>
              <a:t>to</a:t>
            </a:r>
            <a:r>
              <a:rPr lang="en-US" sz="1600" spc="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85" dirty="0">
                <a:solidFill>
                  <a:srgbClr val="FEFEFE"/>
                </a:solidFill>
                <a:latin typeface="Lucida Sans Unicode"/>
                <a:cs typeface="Lucida Sans Unicode"/>
              </a:rPr>
              <a:t>specify</a:t>
            </a:r>
            <a:r>
              <a:rPr lang="en-US" sz="1600" spc="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60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lang="en-US" sz="1600" spc="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transferred money </a:t>
            </a:r>
            <a:r>
              <a:rPr lang="en-US" sz="160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lang="en-US" sz="1600" spc="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600" dirty="0">
                <a:solidFill>
                  <a:srgbClr val="FEFEFE"/>
                </a:solidFill>
                <a:latin typeface="Lucida Sans Unicode"/>
                <a:cs typeface="Lucida Sans Unicode"/>
              </a:rPr>
              <a:t>performs</a:t>
            </a:r>
            <a:r>
              <a:rPr lang="en-US" sz="1600" spc="16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600" dirty="0">
                <a:solidFill>
                  <a:srgbClr val="FEFEFE"/>
                </a:solidFill>
                <a:latin typeface="Lucida Sans Unicode"/>
                <a:cs typeface="Lucida Sans Unicode"/>
              </a:rPr>
              <a:t>some </a:t>
            </a:r>
            <a:r>
              <a:rPr lang="en-US" sz="1600" spc="45" dirty="0">
                <a:solidFill>
                  <a:srgbClr val="FEFEFE"/>
                </a:solidFill>
                <a:latin typeface="Lucida Sans Unicode"/>
                <a:cs typeface="Lucida Sans Unicode"/>
              </a:rPr>
              <a:t>actions </a:t>
            </a:r>
            <a:r>
              <a:rPr lang="en-US" sz="1600" spc="55" dirty="0">
                <a:solidFill>
                  <a:srgbClr val="FEFEFE"/>
                </a:solidFill>
                <a:latin typeface="Lucida Sans Unicode"/>
                <a:cs typeface="Lucida Sans Unicode"/>
              </a:rPr>
              <a:t>:</a:t>
            </a:r>
            <a:endParaRPr lang="en-US" sz="1600" dirty="0">
              <a:latin typeface="Lucida Sans Unicode"/>
              <a:cs typeface="Lucida Sans Unicode"/>
            </a:endParaRPr>
          </a:p>
          <a:p>
            <a:pPr marL="1256030" marR="688975">
              <a:lnSpc>
                <a:spcPct val="116700"/>
              </a:lnSpc>
            </a:pPr>
            <a:r>
              <a:rPr lang="en-US" sz="1600" spc="65" dirty="0">
                <a:solidFill>
                  <a:srgbClr val="FEFEFE"/>
                </a:solidFill>
                <a:latin typeface="Lucida Sans Unicode"/>
                <a:cs typeface="Lucida Sans Unicode"/>
              </a:rPr>
              <a:t>Stores</a:t>
            </a:r>
            <a:r>
              <a:rPr lang="en-US" sz="1600" spc="8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60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lang="en-US" sz="1600" spc="8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45" dirty="0">
                <a:solidFill>
                  <a:srgbClr val="FEFEFE"/>
                </a:solidFill>
                <a:latin typeface="Lucida Sans Unicode"/>
                <a:cs typeface="Lucida Sans Unicode"/>
              </a:rPr>
              <a:t>entered</a:t>
            </a:r>
            <a:r>
              <a:rPr lang="en-US" sz="1600" spc="8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600" dirty="0">
                <a:solidFill>
                  <a:srgbClr val="FEFEFE"/>
                </a:solidFill>
                <a:latin typeface="Lucida Sans Unicode"/>
                <a:cs typeface="Lucida Sans Unicode"/>
              </a:rPr>
              <a:t>amount of money</a:t>
            </a:r>
            <a:r>
              <a:rPr lang="en-US" sz="1600" spc="8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90" dirty="0">
                <a:solidFill>
                  <a:srgbClr val="FEFEFE"/>
                </a:solidFill>
                <a:latin typeface="Lucida Sans Unicode"/>
                <a:cs typeface="Lucida Sans Unicode"/>
              </a:rPr>
              <a:t>in</a:t>
            </a:r>
            <a:r>
              <a:rPr lang="en-US" sz="1600" spc="8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60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lang="en-US" sz="1600" spc="8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65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Firestore</a:t>
            </a:r>
            <a:r>
              <a:rPr lang="en-US" sz="1600" spc="8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90" dirty="0">
                <a:solidFill>
                  <a:srgbClr val="FEFEFE"/>
                </a:solidFill>
                <a:latin typeface="Lucida Sans Unicode"/>
                <a:cs typeface="Lucida Sans Unicode"/>
              </a:rPr>
              <a:t>collection</a:t>
            </a:r>
            <a:r>
              <a:rPr lang="en-US" sz="1600" spc="35" dirty="0">
                <a:solidFill>
                  <a:srgbClr val="FEFEFE"/>
                </a:solidFill>
                <a:latin typeface="Lucida Sans Unicode"/>
                <a:cs typeface="Lucida Sans Unicode"/>
              </a:rPr>
              <a:t>.</a:t>
            </a:r>
            <a:endParaRPr lang="en-US" sz="1600" dirty="0">
              <a:latin typeface="Lucida Sans Unicode"/>
              <a:cs typeface="Lucida Sans Unicode"/>
            </a:endParaRPr>
          </a:p>
          <a:p>
            <a:pPr marL="1256030">
              <a:lnSpc>
                <a:spcPct val="100000"/>
              </a:lnSpc>
              <a:spcBef>
                <a:spcPts val="280"/>
              </a:spcBef>
            </a:pPr>
            <a:r>
              <a:rPr lang="en-US" sz="1600" spc="60" dirty="0">
                <a:solidFill>
                  <a:srgbClr val="FEFEFE"/>
                </a:solidFill>
                <a:latin typeface="Lucida Sans Unicode"/>
                <a:cs typeface="Lucida Sans Unicode"/>
              </a:rPr>
              <a:t>Navigates</a:t>
            </a:r>
            <a:r>
              <a:rPr lang="en-US" sz="1600" spc="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600" dirty="0">
                <a:solidFill>
                  <a:srgbClr val="FEFEFE"/>
                </a:solidFill>
                <a:latin typeface="Lucida Sans Unicode"/>
                <a:cs typeface="Lucida Sans Unicode"/>
              </a:rPr>
              <a:t>back</a:t>
            </a:r>
            <a:r>
              <a:rPr lang="en-US" sz="1600" spc="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50" dirty="0">
                <a:solidFill>
                  <a:srgbClr val="FEFEFE"/>
                </a:solidFill>
                <a:latin typeface="Lucida Sans Unicode"/>
                <a:cs typeface="Lucida Sans Unicode"/>
              </a:rPr>
              <a:t>to</a:t>
            </a:r>
            <a:r>
              <a:rPr lang="en-US" sz="1600" spc="1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60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lang="en-US" sz="1600" spc="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105" dirty="0" err="1">
                <a:solidFill>
                  <a:srgbClr val="89CDF2"/>
                </a:solidFill>
                <a:latin typeface="Lucida Sans Unicode"/>
                <a:cs typeface="Lucida Sans Unicode"/>
              </a:rPr>
              <a:t>WalletScreen</a:t>
            </a:r>
            <a:r>
              <a:rPr lang="en-US" sz="16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.</a:t>
            </a:r>
            <a:endParaRPr lang="en-US" sz="1800" dirty="0">
              <a:latin typeface="Lucida Sans Unicode"/>
              <a:cs typeface="Lucida Sans Unicode"/>
            </a:endParaRPr>
          </a:p>
          <a:p>
            <a:pPr marL="131445">
              <a:lnSpc>
                <a:spcPct val="100000"/>
              </a:lnSpc>
              <a:buClr>
                <a:srgbClr val="FEFEFE"/>
              </a:buClr>
              <a:buSzPct val="93103"/>
              <a:tabLst>
                <a:tab pos="318770" algn="l"/>
              </a:tabLst>
            </a:pPr>
            <a:r>
              <a:rPr lang="en-US" sz="1800" spc="75" dirty="0">
                <a:solidFill>
                  <a:schemeClr val="bg1"/>
                </a:solidFill>
                <a:latin typeface="Verdana"/>
                <a:cs typeface="Verdana"/>
              </a:rPr>
              <a:t>3. </a:t>
            </a:r>
            <a:r>
              <a:rPr lang="en-US" sz="1800" spc="75" dirty="0" err="1">
                <a:solidFill>
                  <a:srgbClr val="89CDF2"/>
                </a:solidFill>
                <a:latin typeface="Verdana"/>
                <a:cs typeface="Verdana"/>
              </a:rPr>
              <a:t>UserHistoryPage</a:t>
            </a:r>
            <a:r>
              <a:rPr lang="en-US" sz="1800" spc="-35" dirty="0">
                <a:solidFill>
                  <a:srgbClr val="89CDF2"/>
                </a:solidFill>
                <a:latin typeface="Verdana"/>
                <a:cs typeface="Verdana"/>
              </a:rPr>
              <a:t> </a:t>
            </a:r>
            <a:r>
              <a:rPr lang="en-US" sz="1800" spc="60" dirty="0">
                <a:solidFill>
                  <a:srgbClr val="FEFEFE"/>
                </a:solidFill>
                <a:latin typeface="Verdana"/>
                <a:cs typeface="Verdana"/>
              </a:rPr>
              <a:t>Class:</a:t>
            </a:r>
            <a:endParaRPr lang="en-US" sz="1800" dirty="0">
              <a:latin typeface="Verdana"/>
              <a:cs typeface="Verdana"/>
            </a:endParaRPr>
          </a:p>
          <a:p>
            <a:pPr marL="269875">
              <a:lnSpc>
                <a:spcPct val="100000"/>
              </a:lnSpc>
              <a:spcBef>
                <a:spcPts val="220"/>
              </a:spcBef>
            </a:pPr>
            <a:r>
              <a:rPr lang="en-US" sz="1800" spc="60" dirty="0">
                <a:solidFill>
                  <a:srgbClr val="FEFEFE"/>
                </a:solidFill>
                <a:latin typeface="Lucida Sans Unicode"/>
                <a:cs typeface="Lucida Sans Unicode"/>
              </a:rPr>
              <a:t>(Not</a:t>
            </a:r>
            <a:r>
              <a:rPr lang="en-US" sz="1800" spc="3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55" dirty="0">
                <a:solidFill>
                  <a:srgbClr val="FEFEFE"/>
                </a:solidFill>
                <a:latin typeface="Lucida Sans Unicode"/>
                <a:cs typeface="Lucida Sans Unicode"/>
              </a:rPr>
              <a:t>relevant</a:t>
            </a:r>
            <a:r>
              <a:rPr lang="en-US" sz="1800" spc="3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50" dirty="0">
                <a:solidFill>
                  <a:srgbClr val="FEFEFE"/>
                </a:solidFill>
                <a:latin typeface="Lucida Sans Unicode"/>
                <a:cs typeface="Lucida Sans Unicode"/>
              </a:rPr>
              <a:t>to</a:t>
            </a:r>
            <a:r>
              <a:rPr lang="en-US" sz="1800" spc="4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55" dirty="0">
                <a:solidFill>
                  <a:srgbClr val="FEFEFE"/>
                </a:solidFill>
                <a:latin typeface="Lucida Sans Unicode"/>
                <a:cs typeface="Lucida Sans Unicode"/>
              </a:rPr>
              <a:t>core</a:t>
            </a:r>
            <a:r>
              <a:rPr lang="en-US" sz="1800" spc="3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75" dirty="0">
                <a:solidFill>
                  <a:srgbClr val="FEFEFE"/>
                </a:solidFill>
                <a:latin typeface="Lucida Sans Unicode"/>
                <a:cs typeface="Lucida Sans Unicode"/>
              </a:rPr>
              <a:t>functionality</a:t>
            </a:r>
            <a:r>
              <a:rPr lang="en-US" sz="1800" spc="4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90" dirty="0">
                <a:solidFill>
                  <a:srgbClr val="FEFEFE"/>
                </a:solidFill>
                <a:latin typeface="Lucida Sans Unicode"/>
                <a:cs typeface="Lucida Sans Unicode"/>
              </a:rPr>
              <a:t>in</a:t>
            </a:r>
            <a:r>
              <a:rPr lang="en-US" sz="1800" spc="3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60" dirty="0">
                <a:solidFill>
                  <a:srgbClr val="FEFEFE"/>
                </a:solidFill>
                <a:latin typeface="Lucida Sans Unicode"/>
                <a:cs typeface="Lucida Sans Unicode"/>
              </a:rPr>
              <a:t>this</a:t>
            </a:r>
            <a:r>
              <a:rPr lang="en-US" sz="1800" spc="4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50" dirty="0">
                <a:solidFill>
                  <a:srgbClr val="FEFEFE"/>
                </a:solidFill>
                <a:latin typeface="Lucida Sans Unicode"/>
                <a:cs typeface="Lucida Sans Unicode"/>
              </a:rPr>
              <a:t>snippet)</a:t>
            </a:r>
            <a:endParaRPr lang="en-US" sz="1800" dirty="0">
              <a:latin typeface="Lucida Sans Unicode"/>
              <a:cs typeface="Lucida Sans Unicode"/>
            </a:endParaRPr>
          </a:p>
          <a:p>
            <a:pPr marL="638175" marR="604520">
              <a:lnSpc>
                <a:spcPct val="112700"/>
              </a:lnSpc>
            </a:pPr>
            <a:r>
              <a:rPr lang="en-US" sz="1800" spc="1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lang="en-US" sz="1800" spc="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65" dirty="0">
                <a:solidFill>
                  <a:srgbClr val="FEFEFE"/>
                </a:solidFill>
                <a:latin typeface="Lucida Sans Unicode"/>
                <a:cs typeface="Lucida Sans Unicode"/>
              </a:rPr>
              <a:t>class</a:t>
            </a:r>
            <a:r>
              <a:rPr lang="en-US" sz="1800" spc="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10" dirty="0">
                <a:solidFill>
                  <a:srgbClr val="FEFEFE"/>
                </a:solidFill>
                <a:latin typeface="Lucida Sans Unicode"/>
                <a:cs typeface="Lucida Sans Unicode"/>
              </a:rPr>
              <a:t>representing</a:t>
            </a:r>
            <a:r>
              <a:rPr lang="en-US" sz="1800" spc="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55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lang="en-US" sz="1800" spc="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10" dirty="0">
                <a:solidFill>
                  <a:srgbClr val="FEFEFE"/>
                </a:solidFill>
                <a:latin typeface="Lucida Sans Unicode"/>
                <a:cs typeface="Lucida Sans Unicode"/>
              </a:rPr>
              <a:t>future</a:t>
            </a:r>
            <a:r>
              <a:rPr lang="en-US" sz="1800" spc="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10" dirty="0">
                <a:solidFill>
                  <a:srgbClr val="FEFEFE"/>
                </a:solidFill>
                <a:latin typeface="Lucida Sans Unicode"/>
                <a:cs typeface="Lucida Sans Unicode"/>
              </a:rPr>
              <a:t>screen</a:t>
            </a:r>
            <a:r>
              <a:rPr lang="en-US" sz="1800" spc="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10" dirty="0">
                <a:solidFill>
                  <a:srgbClr val="FEFEFE"/>
                </a:solidFill>
                <a:latin typeface="Lucida Sans Unicode"/>
                <a:cs typeface="Lucida Sans Unicode"/>
              </a:rPr>
              <a:t>for</a:t>
            </a:r>
            <a:r>
              <a:rPr lang="en-US" sz="1800" spc="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80" dirty="0">
                <a:solidFill>
                  <a:srgbClr val="FEFEFE"/>
                </a:solidFill>
                <a:latin typeface="Lucida Sans Unicode"/>
                <a:cs typeface="Lucida Sans Unicode"/>
              </a:rPr>
              <a:t>displaying</a:t>
            </a:r>
            <a:r>
              <a:rPr lang="en-US" sz="1800" spc="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user </a:t>
            </a:r>
            <a:r>
              <a:rPr lang="en-US" sz="1800" spc="50" dirty="0">
                <a:solidFill>
                  <a:srgbClr val="FEFEFE"/>
                </a:solidFill>
                <a:latin typeface="Lucida Sans Unicode"/>
                <a:cs typeface="Lucida Sans Unicode"/>
              </a:rPr>
              <a:t>transaction</a:t>
            </a:r>
            <a:r>
              <a:rPr lang="en-US" sz="1800" spc="3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55" dirty="0">
                <a:solidFill>
                  <a:srgbClr val="FEFEFE"/>
                </a:solidFill>
                <a:latin typeface="Lucida Sans Unicode"/>
                <a:cs typeface="Lucida Sans Unicode"/>
              </a:rPr>
              <a:t>history</a:t>
            </a:r>
            <a:r>
              <a:rPr lang="en-US" sz="1800" spc="4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50" dirty="0">
                <a:solidFill>
                  <a:srgbClr val="FEFEFE"/>
                </a:solidFill>
                <a:latin typeface="Lucida Sans Unicode"/>
                <a:cs typeface="Lucida Sans Unicode"/>
              </a:rPr>
              <a:t>(not</a:t>
            </a:r>
            <a:r>
              <a:rPr lang="en-US" sz="1800" spc="4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45" dirty="0">
                <a:solidFill>
                  <a:srgbClr val="FEFEFE"/>
                </a:solidFill>
                <a:latin typeface="Lucida Sans Unicode"/>
                <a:cs typeface="Lucida Sans Unicode"/>
              </a:rPr>
              <a:t>implemented</a:t>
            </a:r>
            <a:r>
              <a:rPr lang="en-US" sz="1800" spc="3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90" dirty="0">
                <a:solidFill>
                  <a:srgbClr val="FEFEFE"/>
                </a:solidFill>
                <a:latin typeface="Lucida Sans Unicode"/>
                <a:cs typeface="Lucida Sans Unicode"/>
              </a:rPr>
              <a:t>in</a:t>
            </a:r>
            <a:r>
              <a:rPr lang="en-US" sz="1800" spc="4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60" dirty="0">
                <a:solidFill>
                  <a:srgbClr val="FEFEFE"/>
                </a:solidFill>
                <a:latin typeface="Lucida Sans Unicode"/>
                <a:cs typeface="Lucida Sans Unicode"/>
              </a:rPr>
              <a:t>this</a:t>
            </a:r>
            <a:r>
              <a:rPr lang="en-US" sz="1800" spc="4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50" dirty="0">
                <a:solidFill>
                  <a:srgbClr val="FEFEFE"/>
                </a:solidFill>
                <a:latin typeface="Lucida Sans Unicode"/>
                <a:cs typeface="Lucida Sans Unicode"/>
              </a:rPr>
              <a:t>code</a:t>
            </a:r>
            <a:r>
              <a:rPr lang="en-US" sz="1800" spc="3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45" dirty="0">
                <a:solidFill>
                  <a:srgbClr val="FEFEFE"/>
                </a:solidFill>
                <a:latin typeface="Lucida Sans Unicode"/>
                <a:cs typeface="Lucida Sans Unicode"/>
              </a:rPr>
              <a:t>snippet).</a:t>
            </a:r>
            <a:endParaRPr lang="en-US" sz="1800" dirty="0">
              <a:latin typeface="Lucida Sans Unicode"/>
              <a:cs typeface="Lucida Sans Unicode"/>
            </a:endParaRPr>
          </a:p>
          <a:p>
            <a:pPr marL="638175" marR="468630">
              <a:lnSpc>
                <a:spcPct val="116399"/>
              </a:lnSpc>
            </a:pPr>
            <a:endParaRPr sz="1450" dirty="0">
              <a:latin typeface="Lucida Sans Unicode"/>
              <a:cs typeface="Lucida Sans Unicode"/>
            </a:endParaRPr>
          </a:p>
        </p:txBody>
      </p:sp>
      <p:sp>
        <p:nvSpPr>
          <p:cNvPr id="14" name="object 5"/>
          <p:cNvSpPr/>
          <p:nvPr/>
        </p:nvSpPr>
        <p:spPr>
          <a:xfrm>
            <a:off x="806450" y="2104390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4474" y="44474"/>
                </a:moveTo>
                <a:lnTo>
                  <a:pt x="0" y="44474"/>
                </a:lnTo>
                <a:lnTo>
                  <a:pt x="0" y="0"/>
                </a:lnTo>
                <a:lnTo>
                  <a:pt x="44474" y="0"/>
                </a:lnTo>
                <a:lnTo>
                  <a:pt x="44474" y="44474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82A69667-355C-609F-CC48-F9E9F7149DB0}"/>
              </a:ext>
            </a:extLst>
          </p:cNvPr>
          <p:cNvSpPr/>
          <p:nvPr/>
        </p:nvSpPr>
        <p:spPr>
          <a:xfrm>
            <a:off x="809752" y="2378075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4474" y="44474"/>
                </a:moveTo>
                <a:lnTo>
                  <a:pt x="0" y="44474"/>
                </a:lnTo>
                <a:lnTo>
                  <a:pt x="0" y="0"/>
                </a:lnTo>
                <a:lnTo>
                  <a:pt x="44474" y="0"/>
                </a:lnTo>
                <a:lnTo>
                  <a:pt x="44474" y="44474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46FAAC4D-E5B2-5ED8-71BB-8A3DD2D5ECA5}"/>
              </a:ext>
            </a:extLst>
          </p:cNvPr>
          <p:cNvSpPr/>
          <p:nvPr/>
        </p:nvSpPr>
        <p:spPr>
          <a:xfrm>
            <a:off x="806450" y="4359275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4474" y="44474"/>
                </a:moveTo>
                <a:lnTo>
                  <a:pt x="0" y="44474"/>
                </a:lnTo>
                <a:lnTo>
                  <a:pt x="0" y="0"/>
                </a:lnTo>
                <a:lnTo>
                  <a:pt x="44474" y="0"/>
                </a:lnTo>
                <a:lnTo>
                  <a:pt x="44474" y="44474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1416050" y="2911475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4">
                <a:moveTo>
                  <a:pt x="44474" y="22237"/>
                </a:moveTo>
                <a:lnTo>
                  <a:pt x="44474" y="25185"/>
                </a:lnTo>
                <a:lnTo>
                  <a:pt x="43910" y="28021"/>
                </a:lnTo>
                <a:lnTo>
                  <a:pt x="42781" y="30745"/>
                </a:lnTo>
                <a:lnTo>
                  <a:pt x="41653" y="33470"/>
                </a:lnTo>
                <a:lnTo>
                  <a:pt x="30747" y="42780"/>
                </a:lnTo>
                <a:lnTo>
                  <a:pt x="28022" y="43909"/>
                </a:lnTo>
                <a:lnTo>
                  <a:pt x="25186" y="44473"/>
                </a:lnTo>
                <a:lnTo>
                  <a:pt x="22237" y="44474"/>
                </a:lnTo>
                <a:lnTo>
                  <a:pt x="19288" y="44473"/>
                </a:lnTo>
                <a:lnTo>
                  <a:pt x="16451" y="43909"/>
                </a:lnTo>
                <a:lnTo>
                  <a:pt x="13727" y="42780"/>
                </a:lnTo>
                <a:lnTo>
                  <a:pt x="11002" y="41651"/>
                </a:lnTo>
                <a:lnTo>
                  <a:pt x="1692" y="30745"/>
                </a:lnTo>
                <a:lnTo>
                  <a:pt x="564" y="28021"/>
                </a:lnTo>
                <a:lnTo>
                  <a:pt x="0" y="25185"/>
                </a:lnTo>
                <a:lnTo>
                  <a:pt x="0" y="22237"/>
                </a:lnTo>
                <a:lnTo>
                  <a:pt x="0" y="19287"/>
                </a:lnTo>
                <a:lnTo>
                  <a:pt x="6513" y="6512"/>
                </a:lnTo>
                <a:lnTo>
                  <a:pt x="8598" y="4427"/>
                </a:lnTo>
                <a:lnTo>
                  <a:pt x="11002" y="2820"/>
                </a:lnTo>
                <a:lnTo>
                  <a:pt x="13727" y="1692"/>
                </a:lnTo>
                <a:lnTo>
                  <a:pt x="16451" y="564"/>
                </a:lnTo>
                <a:lnTo>
                  <a:pt x="19288" y="0"/>
                </a:lnTo>
                <a:lnTo>
                  <a:pt x="22237" y="0"/>
                </a:lnTo>
                <a:lnTo>
                  <a:pt x="25186" y="0"/>
                </a:lnTo>
                <a:lnTo>
                  <a:pt x="28022" y="564"/>
                </a:lnTo>
                <a:lnTo>
                  <a:pt x="30747" y="1692"/>
                </a:lnTo>
                <a:lnTo>
                  <a:pt x="33471" y="2820"/>
                </a:lnTo>
                <a:lnTo>
                  <a:pt x="35876" y="4427"/>
                </a:lnTo>
                <a:lnTo>
                  <a:pt x="37961" y="6512"/>
                </a:lnTo>
                <a:lnTo>
                  <a:pt x="40046" y="8597"/>
                </a:lnTo>
                <a:lnTo>
                  <a:pt x="41653" y="11001"/>
                </a:lnTo>
                <a:lnTo>
                  <a:pt x="42781" y="13726"/>
                </a:lnTo>
                <a:lnTo>
                  <a:pt x="43910" y="16451"/>
                </a:lnTo>
                <a:lnTo>
                  <a:pt x="44474" y="19287"/>
                </a:lnTo>
                <a:lnTo>
                  <a:pt x="44474" y="22237"/>
                </a:lnTo>
                <a:close/>
              </a:path>
            </a:pathLst>
          </a:custGeom>
          <a:ln w="8894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398515E6-F3C5-E036-2EDD-86C8D40BCDA4}"/>
              </a:ext>
            </a:extLst>
          </p:cNvPr>
          <p:cNvSpPr/>
          <p:nvPr/>
        </p:nvSpPr>
        <p:spPr>
          <a:xfrm>
            <a:off x="1419034" y="3521075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4">
                <a:moveTo>
                  <a:pt x="44474" y="22237"/>
                </a:moveTo>
                <a:lnTo>
                  <a:pt x="44474" y="25185"/>
                </a:lnTo>
                <a:lnTo>
                  <a:pt x="43910" y="28021"/>
                </a:lnTo>
                <a:lnTo>
                  <a:pt x="42781" y="30745"/>
                </a:lnTo>
                <a:lnTo>
                  <a:pt x="41653" y="33470"/>
                </a:lnTo>
                <a:lnTo>
                  <a:pt x="30747" y="42780"/>
                </a:lnTo>
                <a:lnTo>
                  <a:pt x="28022" y="43909"/>
                </a:lnTo>
                <a:lnTo>
                  <a:pt x="25186" y="44473"/>
                </a:lnTo>
                <a:lnTo>
                  <a:pt x="22237" y="44474"/>
                </a:lnTo>
                <a:lnTo>
                  <a:pt x="19288" y="44473"/>
                </a:lnTo>
                <a:lnTo>
                  <a:pt x="16451" y="43909"/>
                </a:lnTo>
                <a:lnTo>
                  <a:pt x="13727" y="42780"/>
                </a:lnTo>
                <a:lnTo>
                  <a:pt x="11002" y="41651"/>
                </a:lnTo>
                <a:lnTo>
                  <a:pt x="1692" y="30745"/>
                </a:lnTo>
                <a:lnTo>
                  <a:pt x="564" y="28021"/>
                </a:lnTo>
                <a:lnTo>
                  <a:pt x="0" y="25185"/>
                </a:lnTo>
                <a:lnTo>
                  <a:pt x="0" y="22237"/>
                </a:lnTo>
                <a:lnTo>
                  <a:pt x="0" y="19287"/>
                </a:lnTo>
                <a:lnTo>
                  <a:pt x="6513" y="6512"/>
                </a:lnTo>
                <a:lnTo>
                  <a:pt x="8598" y="4427"/>
                </a:lnTo>
                <a:lnTo>
                  <a:pt x="11002" y="2820"/>
                </a:lnTo>
                <a:lnTo>
                  <a:pt x="13727" y="1692"/>
                </a:lnTo>
                <a:lnTo>
                  <a:pt x="16451" y="564"/>
                </a:lnTo>
                <a:lnTo>
                  <a:pt x="19288" y="0"/>
                </a:lnTo>
                <a:lnTo>
                  <a:pt x="22237" y="0"/>
                </a:lnTo>
                <a:lnTo>
                  <a:pt x="25186" y="0"/>
                </a:lnTo>
                <a:lnTo>
                  <a:pt x="28022" y="564"/>
                </a:lnTo>
                <a:lnTo>
                  <a:pt x="30747" y="1692"/>
                </a:lnTo>
                <a:lnTo>
                  <a:pt x="33471" y="2820"/>
                </a:lnTo>
                <a:lnTo>
                  <a:pt x="35876" y="4427"/>
                </a:lnTo>
                <a:lnTo>
                  <a:pt x="37961" y="6512"/>
                </a:lnTo>
                <a:lnTo>
                  <a:pt x="40046" y="8597"/>
                </a:lnTo>
                <a:lnTo>
                  <a:pt x="41653" y="11001"/>
                </a:lnTo>
                <a:lnTo>
                  <a:pt x="42781" y="13726"/>
                </a:lnTo>
                <a:lnTo>
                  <a:pt x="43910" y="16451"/>
                </a:lnTo>
                <a:lnTo>
                  <a:pt x="44474" y="19287"/>
                </a:lnTo>
                <a:lnTo>
                  <a:pt x="44474" y="22237"/>
                </a:lnTo>
                <a:close/>
              </a:path>
            </a:pathLst>
          </a:custGeom>
          <a:ln w="8894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216</Words>
  <Application>Microsoft Office PowerPoint</Application>
  <PresentationFormat>Custom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Lucida Sans Unicode</vt:lpstr>
      <vt:lpstr>Trebuchet MS</vt:lpstr>
      <vt:lpstr>Verdana</vt:lpstr>
      <vt:lpstr>Office Theme</vt:lpstr>
      <vt:lpstr>E Wallet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Blue Learn Coding Flyer </dc:title>
  <dc:creator>Fatma Mohamed</dc:creator>
  <cp:keywords>DAGHvIJUfqg,BAE_VzowtFg</cp:keywords>
  <cp:lastModifiedBy>Rewan Mohamed Ali Hassan Soliman</cp:lastModifiedBy>
  <cp:revision>1</cp:revision>
  <dcterms:created xsi:type="dcterms:W3CDTF">2024-06-10T21:17:32Z</dcterms:created>
  <dcterms:modified xsi:type="dcterms:W3CDTF">2024-06-14T10:11:01Z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2024-06-10T00:00:00Z</vt:filetime>
  </property>
  <property fmtid="{D5CDD505-2E9C-101B-9397-08002B2CF9AE}" pid="3" name="Creator">
    <vt:lpwstr>Canva</vt:lpwstr>
  </property>
  <property fmtid="{D5CDD505-2E9C-101B-9397-08002B2CF9AE}" pid="4" name="LastSaved">
    <vt:filetime>2024-06-10T00:00:00Z</vt:filetime>
  </property>
  <property fmtid="{D5CDD505-2E9C-101B-9397-08002B2CF9AE}" pid="5" name="Producer">
    <vt:lpwstr>Canva</vt:lpwstr>
  </property>
</Properties>
</file>