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976" y="-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257" y="6578970"/>
            <a:ext cx="4475958" cy="411760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302224" y="756000"/>
            <a:ext cx="260985" cy="2795905"/>
          </a:xfrm>
          <a:custGeom>
            <a:avLst/>
            <a:gdLst/>
            <a:ahLst/>
            <a:cxnLst/>
            <a:rect l="l" t="t" r="r" b="b"/>
            <a:pathLst>
              <a:path w="260984" h="2795904">
                <a:moveTo>
                  <a:pt x="0" y="0"/>
                </a:moveTo>
                <a:lnTo>
                  <a:pt x="260625" y="0"/>
                </a:lnTo>
                <a:lnTo>
                  <a:pt x="260625" y="2795336"/>
                </a:lnTo>
                <a:lnTo>
                  <a:pt x="0" y="2795336"/>
                </a:lnTo>
                <a:lnTo>
                  <a:pt x="0" y="0"/>
                </a:lnTo>
                <a:close/>
              </a:path>
            </a:pathLst>
          </a:custGeom>
          <a:solidFill>
            <a:srgbClr val="5DC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5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7562850" y="0"/>
                </a:lnTo>
                <a:lnTo>
                  <a:pt x="7562850" y="10696575"/>
                </a:lnTo>
                <a:close/>
              </a:path>
            </a:pathLst>
          </a:custGeom>
          <a:solidFill>
            <a:srgbClr val="0000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581" y="576612"/>
            <a:ext cx="5949315" cy="289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1" i="0">
                <a:solidFill>
                  <a:srgbClr val="5DC8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99" y="1463675"/>
            <a:ext cx="5949315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290"/>
              </a:lnSpc>
              <a:spcBef>
                <a:spcPts val="100"/>
              </a:spcBef>
            </a:pPr>
            <a:r>
              <a:rPr spc="1335" dirty="0"/>
              <a:t>Mood</a:t>
            </a:r>
          </a:p>
          <a:p>
            <a:pPr marL="405765">
              <a:lnSpc>
                <a:spcPts val="11290"/>
              </a:lnSpc>
            </a:pPr>
            <a:r>
              <a:rPr spc="1525" dirty="0"/>
              <a:t>Tracker</a:t>
            </a:r>
          </a:p>
        </p:txBody>
      </p:sp>
      <p:sp>
        <p:nvSpPr>
          <p:cNvPr id="3" name="object 3"/>
          <p:cNvSpPr/>
          <p:nvPr/>
        </p:nvSpPr>
        <p:spPr>
          <a:xfrm>
            <a:off x="755999" y="6855348"/>
            <a:ext cx="1314450" cy="3841750"/>
          </a:xfrm>
          <a:custGeom>
            <a:avLst/>
            <a:gdLst/>
            <a:ahLst/>
            <a:cxnLst/>
            <a:rect l="l" t="t" r="r" b="b"/>
            <a:pathLst>
              <a:path w="1314450" h="3841750">
                <a:moveTo>
                  <a:pt x="0" y="0"/>
                </a:moveTo>
                <a:lnTo>
                  <a:pt x="1314270" y="0"/>
                </a:lnTo>
                <a:lnTo>
                  <a:pt x="1314270" y="3841226"/>
                </a:lnTo>
                <a:lnTo>
                  <a:pt x="0" y="3841226"/>
                </a:lnTo>
                <a:lnTo>
                  <a:pt x="0" y="0"/>
                </a:lnTo>
                <a:close/>
              </a:path>
            </a:pathLst>
          </a:custGeom>
          <a:solidFill>
            <a:srgbClr val="5DC8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010" y="574803"/>
            <a:ext cx="7103745" cy="182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50" dirty="0">
                <a:solidFill>
                  <a:srgbClr val="FEFEFE"/>
                </a:solidFill>
                <a:latin typeface="Lucida Sans Unicode"/>
                <a:cs typeface="Lucida Sans Unicode"/>
              </a:rPr>
              <a:t>Introduction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16399"/>
              </a:lnSpc>
              <a:spcBef>
                <a:spcPts val="2060"/>
              </a:spcBef>
            </a:pP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This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25" dirty="0">
                <a:solidFill>
                  <a:srgbClr val="FEFEFE"/>
                </a:solidFill>
                <a:latin typeface="Trebuchet MS"/>
                <a:cs typeface="Trebuchet MS"/>
              </a:rPr>
              <a:t>mobile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application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60" dirty="0">
                <a:solidFill>
                  <a:srgbClr val="FEFEFE"/>
                </a:solidFill>
                <a:latin typeface="Trebuchet MS"/>
                <a:cs typeface="Trebuchet MS"/>
              </a:rPr>
              <a:t>is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designed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to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track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and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visualize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user's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mood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over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time. </a:t>
            </a:r>
            <a:r>
              <a:rPr sz="1450" spc="180" dirty="0">
                <a:solidFill>
                  <a:srgbClr val="FEFEFE"/>
                </a:solidFill>
                <a:latin typeface="Trebuchet MS"/>
                <a:cs typeface="Trebuchet MS"/>
              </a:rPr>
              <a:t>It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leverages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Firebase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for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data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storage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and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retrieval,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and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utilizes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various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Flutter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packages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 for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70" dirty="0">
                <a:solidFill>
                  <a:srgbClr val="FEFEFE"/>
                </a:solidFill>
                <a:latin typeface="Trebuchet MS"/>
                <a:cs typeface="Trebuchet MS"/>
              </a:rPr>
              <a:t>UI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development and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functionality.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Trebuchet MS"/>
                <a:cs typeface="Trebuchet MS"/>
              </a:rPr>
              <a:t>The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application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60" dirty="0">
                <a:solidFill>
                  <a:srgbClr val="FEFEFE"/>
                </a:solidFill>
                <a:latin typeface="Trebuchet MS"/>
                <a:cs typeface="Trebuchet MS"/>
              </a:rPr>
              <a:t>is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 designed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30" dirty="0">
                <a:solidFill>
                  <a:srgbClr val="FEFEFE"/>
                </a:solidFill>
                <a:latin typeface="Trebuchet MS"/>
                <a:cs typeface="Trebuchet MS"/>
              </a:rPr>
              <a:t>specifically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for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Arabic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users,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35" dirty="0">
                <a:solidFill>
                  <a:srgbClr val="FEFEFE"/>
                </a:solidFill>
                <a:latin typeface="Trebuchet MS"/>
                <a:cs typeface="Trebuchet MS"/>
              </a:rPr>
              <a:t>displaying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the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Trebuchet MS"/>
                <a:cs typeface="Trebuchet MS"/>
              </a:rPr>
              <a:t>user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interface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and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calendar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30" dirty="0">
                <a:solidFill>
                  <a:srgbClr val="FEFEFE"/>
                </a:solidFill>
                <a:latin typeface="Trebuchet MS"/>
                <a:cs typeface="Trebuchet MS"/>
              </a:rPr>
              <a:t>in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Arabic.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160" y="381412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50"/>
                </a:lnTo>
                <a:lnTo>
                  <a:pt x="38100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813" y="51212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50"/>
                </a:lnTo>
                <a:lnTo>
                  <a:pt x="38100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010" y="2759075"/>
            <a:ext cx="7103745" cy="2845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App</a:t>
            </a:r>
            <a:r>
              <a:rPr sz="1650" spc="-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650" spc="170" dirty="0">
                <a:solidFill>
                  <a:srgbClr val="FEFEFE"/>
                </a:solidFill>
                <a:latin typeface="Lucida Sans Unicode"/>
                <a:cs typeface="Lucida Sans Unicode"/>
              </a:rPr>
              <a:t>Functionality</a:t>
            </a:r>
            <a:endParaRPr sz="1650" dirty="0">
              <a:latin typeface="Lucida Sans Unicode"/>
              <a:cs typeface="Lucida Sans Unicode"/>
            </a:endParaRPr>
          </a:p>
          <a:p>
            <a:pPr marL="325120" marR="128270">
              <a:lnSpc>
                <a:spcPct val="116399"/>
              </a:lnSpc>
              <a:spcBef>
                <a:spcPts val="2060"/>
              </a:spcBef>
            </a:pP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Mood</a:t>
            </a:r>
            <a:r>
              <a:rPr sz="1450" spc="-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Tracking: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The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core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functionality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of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Trebuchet MS"/>
                <a:cs typeface="Trebuchet MS"/>
              </a:rPr>
              <a:t>the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application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revolves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around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mood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tracking.</a:t>
            </a:r>
            <a:endParaRPr sz="1450" dirty="0">
              <a:latin typeface="Trebuchet MS"/>
              <a:cs typeface="Trebuchet MS"/>
            </a:endParaRPr>
          </a:p>
          <a:p>
            <a:pPr marL="325120" marR="85725">
              <a:lnSpc>
                <a:spcPct val="116399"/>
              </a:lnSpc>
            </a:pP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Users 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can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select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mood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emoji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from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provided 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selection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on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25" dirty="0">
                <a:solidFill>
                  <a:srgbClr val="FEFEFE"/>
                </a:solidFill>
                <a:latin typeface="Trebuchet MS"/>
                <a:cs typeface="Trebuchet MS"/>
              </a:rPr>
              <a:t>specific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calendar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date.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Trebuchet MS"/>
                <a:cs typeface="Trebuchet MS"/>
              </a:rPr>
              <a:t>The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application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stores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the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selected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emoji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for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-20" dirty="0">
                <a:solidFill>
                  <a:srgbClr val="FEFEFE"/>
                </a:solidFill>
                <a:latin typeface="Trebuchet MS"/>
                <a:cs typeface="Trebuchet MS"/>
              </a:rPr>
              <a:t>that </a:t>
            </a:r>
            <a:r>
              <a:rPr sz="1450" spc="-10" dirty="0">
                <a:solidFill>
                  <a:srgbClr val="FEFEFE"/>
                </a:solidFill>
                <a:latin typeface="Trebuchet MS"/>
                <a:cs typeface="Trebuchet MS"/>
              </a:rPr>
              <a:t>date.</a:t>
            </a:r>
            <a:endParaRPr sz="14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450" dirty="0">
              <a:latin typeface="Trebuchet MS"/>
              <a:cs typeface="Trebuchet MS"/>
            </a:endParaRPr>
          </a:p>
          <a:p>
            <a:pPr marL="325120" marR="5080">
              <a:lnSpc>
                <a:spcPct val="116399"/>
              </a:lnSpc>
            </a:pP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Mood</a:t>
            </a:r>
            <a:r>
              <a:rPr sz="1450" spc="-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45" dirty="0">
                <a:solidFill>
                  <a:srgbClr val="FEFEFE"/>
                </a:solidFill>
                <a:latin typeface="Lucida Sans Unicode"/>
                <a:cs typeface="Lucida Sans Unicode"/>
              </a:rPr>
              <a:t>Visualization: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The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application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presents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visual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representation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of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the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user's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mood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trends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over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time.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80" dirty="0">
                <a:solidFill>
                  <a:srgbClr val="FEFEFE"/>
                </a:solidFill>
                <a:latin typeface="Trebuchet MS"/>
                <a:cs typeface="Trebuchet MS"/>
              </a:rPr>
              <a:t>It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4" dirty="0">
                <a:solidFill>
                  <a:srgbClr val="FEFEFE"/>
                </a:solidFill>
                <a:latin typeface="Trebuchet MS"/>
                <a:cs typeface="Trebuchet MS"/>
              </a:rPr>
              <a:t>utilizes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SfCartesianChart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to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30" dirty="0">
                <a:solidFill>
                  <a:srgbClr val="FEFEFE"/>
                </a:solidFill>
                <a:latin typeface="Trebuchet MS"/>
                <a:cs typeface="Trebuchet MS"/>
              </a:rPr>
              <a:t>display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bar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chart,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where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each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Trebuchet MS"/>
                <a:cs typeface="Trebuchet MS"/>
              </a:rPr>
              <a:t>bar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represents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month.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The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bar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height</a:t>
            </a:r>
            <a:r>
              <a:rPr sz="1450" spc="10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reflects</a:t>
            </a:r>
            <a:r>
              <a:rPr sz="1450" spc="10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Trebuchet MS"/>
                <a:cs typeface="Trebuchet MS"/>
              </a:rPr>
              <a:t>the </a:t>
            </a:r>
            <a:r>
              <a:rPr sz="1450" spc="85" dirty="0">
                <a:solidFill>
                  <a:srgbClr val="FEFEFE"/>
                </a:solidFill>
                <a:latin typeface="Trebuchet MS"/>
                <a:cs typeface="Trebuchet MS"/>
              </a:rPr>
              <a:t>most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frequent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10" dirty="0">
                <a:solidFill>
                  <a:srgbClr val="FEFEFE"/>
                </a:solidFill>
                <a:latin typeface="Trebuchet MS"/>
                <a:cs typeface="Trebuchet MS"/>
              </a:rPr>
              <a:t>mood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Trebuchet MS"/>
                <a:cs typeface="Trebuchet MS"/>
              </a:rPr>
              <a:t>emoji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90" dirty="0">
                <a:solidFill>
                  <a:srgbClr val="FEFEFE"/>
                </a:solidFill>
                <a:latin typeface="Trebuchet MS"/>
                <a:cs typeface="Trebuchet MS"/>
              </a:rPr>
              <a:t>selected</a:t>
            </a:r>
            <a:r>
              <a:rPr sz="1450" spc="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Trebuchet MS"/>
                <a:cs typeface="Trebuchet MS"/>
              </a:rPr>
              <a:t>for</a:t>
            </a:r>
            <a:r>
              <a:rPr sz="1450" spc="6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-20" dirty="0">
                <a:solidFill>
                  <a:srgbClr val="FEFEFE"/>
                </a:solidFill>
                <a:latin typeface="Trebuchet MS"/>
                <a:cs typeface="Trebuchet MS"/>
              </a:rPr>
              <a:t>that </a:t>
            </a:r>
            <a:r>
              <a:rPr sz="1450" spc="-10" dirty="0">
                <a:solidFill>
                  <a:srgbClr val="FEFEFE"/>
                </a:solidFill>
                <a:latin typeface="Trebuchet MS"/>
                <a:cs typeface="Trebuchet MS"/>
              </a:rPr>
              <a:t>month.</a:t>
            </a:r>
            <a:endParaRPr sz="1450" dirty="0">
              <a:latin typeface="Trebuchet MS"/>
              <a:cs typeface="Trebuchet MS"/>
            </a:endParaRPr>
          </a:p>
        </p:txBody>
      </p:sp>
      <p:pic>
        <p:nvPicPr>
          <p:cNvPr id="9" name="Picture 8" descr="A screenshot of a calendar&#10;&#10;Description automatically generated">
            <a:extLst>
              <a:ext uri="{FF2B5EF4-FFF2-40B4-BE49-F238E27FC236}">
                <a16:creationId xmlns:a16="http://schemas.microsoft.com/office/drawing/2014/main" id="{97E764C6-527A-9E7A-BDB8-E41F57A55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2" y="6188079"/>
            <a:ext cx="1604572" cy="3408048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799A0B8E-9BCF-407D-CA0F-BC76FF3638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77" y="6188075"/>
            <a:ext cx="1604573" cy="3408050"/>
          </a:xfrm>
          <a:prstGeom prst="rect">
            <a:avLst/>
          </a:prstGeom>
        </p:spPr>
      </p:pic>
      <p:pic>
        <p:nvPicPr>
          <p:cNvPr id="13" name="Picture 12" descr="A screenshot of a calendar&#10;&#10;Description automatically generated">
            <a:extLst>
              <a:ext uri="{FF2B5EF4-FFF2-40B4-BE49-F238E27FC236}">
                <a16:creationId xmlns:a16="http://schemas.microsoft.com/office/drawing/2014/main" id="{DBC9C1E6-7A11-3BCC-5CF9-1E67129A4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43" y="6190736"/>
            <a:ext cx="1680457" cy="3408048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3B83250A-BE4A-C23D-7AC3-AB66EE7A14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0" y="6188075"/>
            <a:ext cx="1596048" cy="3389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272" y="8830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50"/>
                </a:lnTo>
                <a:lnTo>
                  <a:pt x="38100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1272" y="31976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50"/>
                </a:lnTo>
                <a:lnTo>
                  <a:pt x="38100" y="21576"/>
                </a:lnTo>
                <a:lnTo>
                  <a:pt x="21576" y="3810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5597" y="39691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2520" y="32520"/>
                </a:lnTo>
                <a:lnTo>
                  <a:pt x="30734" y="34306"/>
                </a:lnTo>
                <a:lnTo>
                  <a:pt x="28673" y="35682"/>
                </a:ln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3"/>
                </a:lnTo>
                <a:lnTo>
                  <a:pt x="7365" y="34306"/>
                </a:lnTo>
                <a:lnTo>
                  <a:pt x="5579" y="32520"/>
                </a:lnTo>
                <a:lnTo>
                  <a:pt x="3793" y="30733"/>
                </a:lnTo>
                <a:lnTo>
                  <a:pt x="2416" y="28673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597" y="47406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26340" y="36649"/>
                </a:lnTo>
                <a:lnTo>
                  <a:pt x="24006" y="37616"/>
                </a:lnTo>
                <a:lnTo>
                  <a:pt x="21576" y="38099"/>
                </a:lnTo>
                <a:lnTo>
                  <a:pt x="19050" y="38100"/>
                </a:lnTo>
                <a:lnTo>
                  <a:pt x="16523" y="38099"/>
                </a:lnTo>
                <a:lnTo>
                  <a:pt x="14093" y="37616"/>
                </a:lnTo>
                <a:lnTo>
                  <a:pt x="11759" y="36649"/>
                </a:lnTo>
                <a:lnTo>
                  <a:pt x="9425" y="35682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483" y="14092"/>
                </a:lnTo>
                <a:lnTo>
                  <a:pt x="1450" y="11759"/>
                </a:lnTo>
                <a:lnTo>
                  <a:pt x="2416" y="9425"/>
                </a:lnTo>
                <a:lnTo>
                  <a:pt x="3793" y="7365"/>
                </a:lnTo>
                <a:lnTo>
                  <a:pt x="5579" y="5579"/>
                </a:lnTo>
                <a:lnTo>
                  <a:pt x="7365" y="3793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6649" y="11759"/>
                </a:lnTo>
                <a:lnTo>
                  <a:pt x="37616" y="14092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597" y="55122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19050" y="38100"/>
                </a:lnTo>
                <a:lnTo>
                  <a:pt x="16523" y="38099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483" y="14093"/>
                </a:lnTo>
                <a:lnTo>
                  <a:pt x="1450" y="11759"/>
                </a:lnTo>
                <a:lnTo>
                  <a:pt x="2416" y="9425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24006" y="483"/>
                </a:lnTo>
                <a:lnTo>
                  <a:pt x="26340" y="1449"/>
                </a:lnTo>
                <a:lnTo>
                  <a:pt x="28673" y="2416"/>
                </a:lnTo>
                <a:lnTo>
                  <a:pt x="36649" y="11759"/>
                </a:lnTo>
                <a:lnTo>
                  <a:pt x="37616" y="14093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5597" y="62837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19050" y="38100"/>
                </a:lnTo>
                <a:lnTo>
                  <a:pt x="16523" y="38099"/>
                </a:lnTo>
                <a:lnTo>
                  <a:pt x="5579" y="32519"/>
                </a:lnTo>
                <a:lnTo>
                  <a:pt x="3793" y="30732"/>
                </a:lnTo>
                <a:lnTo>
                  <a:pt x="2416" y="28672"/>
                </a:lnTo>
                <a:lnTo>
                  <a:pt x="1450" y="26339"/>
                </a:lnTo>
                <a:lnTo>
                  <a:pt x="483" y="24005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483" y="14093"/>
                </a:lnTo>
                <a:lnTo>
                  <a:pt x="1450" y="11759"/>
                </a:lnTo>
                <a:lnTo>
                  <a:pt x="2416" y="9425"/>
                </a:lnTo>
                <a:lnTo>
                  <a:pt x="3793" y="7365"/>
                </a:lnTo>
                <a:lnTo>
                  <a:pt x="5579" y="5579"/>
                </a:lnTo>
                <a:lnTo>
                  <a:pt x="7365" y="3792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24006" y="483"/>
                </a:lnTo>
                <a:lnTo>
                  <a:pt x="26340" y="1449"/>
                </a:lnTo>
                <a:lnTo>
                  <a:pt x="28673" y="2416"/>
                </a:lnTo>
                <a:lnTo>
                  <a:pt x="30734" y="3792"/>
                </a:lnTo>
                <a:lnTo>
                  <a:pt x="32520" y="5579"/>
                </a:lnTo>
                <a:lnTo>
                  <a:pt x="34306" y="7365"/>
                </a:lnTo>
                <a:lnTo>
                  <a:pt x="35683" y="9425"/>
                </a:lnTo>
                <a:lnTo>
                  <a:pt x="36649" y="11759"/>
                </a:lnTo>
                <a:lnTo>
                  <a:pt x="37616" y="14093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597" y="75696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19050" y="38100"/>
                </a:lnTo>
                <a:lnTo>
                  <a:pt x="16523" y="38099"/>
                </a:lnTo>
                <a:lnTo>
                  <a:pt x="0" y="21576"/>
                </a:lnTo>
                <a:lnTo>
                  <a:pt x="0" y="19050"/>
                </a:lnTo>
                <a:lnTo>
                  <a:pt x="0" y="16523"/>
                </a:lnTo>
                <a:lnTo>
                  <a:pt x="483" y="14093"/>
                </a:lnTo>
                <a:lnTo>
                  <a:pt x="1450" y="11759"/>
                </a:lnTo>
                <a:lnTo>
                  <a:pt x="2416" y="9424"/>
                </a:lnTo>
                <a:lnTo>
                  <a:pt x="3793" y="7364"/>
                </a:lnTo>
                <a:lnTo>
                  <a:pt x="5579" y="5578"/>
                </a:lnTo>
                <a:lnTo>
                  <a:pt x="7365" y="3792"/>
                </a:lnTo>
                <a:lnTo>
                  <a:pt x="9425" y="2415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24006" y="483"/>
                </a:lnTo>
                <a:lnTo>
                  <a:pt x="26340" y="1449"/>
                </a:lnTo>
                <a:lnTo>
                  <a:pt x="28673" y="2415"/>
                </a:lnTo>
                <a:lnTo>
                  <a:pt x="30734" y="3792"/>
                </a:lnTo>
                <a:lnTo>
                  <a:pt x="32520" y="5578"/>
                </a:lnTo>
                <a:lnTo>
                  <a:pt x="34306" y="7364"/>
                </a:lnTo>
                <a:lnTo>
                  <a:pt x="35683" y="9424"/>
                </a:lnTo>
                <a:lnTo>
                  <a:pt x="36649" y="11759"/>
                </a:lnTo>
                <a:lnTo>
                  <a:pt x="37616" y="14093"/>
                </a:lnTo>
                <a:lnTo>
                  <a:pt x="38100" y="16523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5597" y="85983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8100" y="21575"/>
                </a:lnTo>
                <a:lnTo>
                  <a:pt x="37616" y="24004"/>
                </a:lnTo>
                <a:lnTo>
                  <a:pt x="36649" y="26338"/>
                </a:lnTo>
                <a:lnTo>
                  <a:pt x="35683" y="28673"/>
                </a:lnTo>
                <a:lnTo>
                  <a:pt x="19050" y="38100"/>
                </a:lnTo>
                <a:lnTo>
                  <a:pt x="16523" y="38099"/>
                </a:lnTo>
                <a:lnTo>
                  <a:pt x="0" y="21575"/>
                </a:lnTo>
                <a:lnTo>
                  <a:pt x="0" y="19050"/>
                </a:lnTo>
                <a:lnTo>
                  <a:pt x="0" y="16522"/>
                </a:lnTo>
                <a:lnTo>
                  <a:pt x="483" y="14092"/>
                </a:lnTo>
                <a:lnTo>
                  <a:pt x="1450" y="11758"/>
                </a:lnTo>
                <a:lnTo>
                  <a:pt x="2416" y="9424"/>
                </a:lnTo>
                <a:lnTo>
                  <a:pt x="3793" y="7364"/>
                </a:lnTo>
                <a:lnTo>
                  <a:pt x="5579" y="5578"/>
                </a:lnTo>
                <a:lnTo>
                  <a:pt x="7365" y="3792"/>
                </a:lnTo>
                <a:lnTo>
                  <a:pt x="9425" y="2416"/>
                </a:lnTo>
                <a:lnTo>
                  <a:pt x="11759" y="1449"/>
                </a:lnTo>
                <a:lnTo>
                  <a:pt x="14093" y="483"/>
                </a:lnTo>
                <a:lnTo>
                  <a:pt x="16523" y="0"/>
                </a:lnTo>
                <a:lnTo>
                  <a:pt x="19050" y="0"/>
                </a:lnTo>
                <a:lnTo>
                  <a:pt x="21576" y="0"/>
                </a:lnTo>
                <a:lnTo>
                  <a:pt x="32520" y="5578"/>
                </a:lnTo>
                <a:lnTo>
                  <a:pt x="34306" y="7364"/>
                </a:lnTo>
                <a:lnTo>
                  <a:pt x="35683" y="9424"/>
                </a:lnTo>
                <a:lnTo>
                  <a:pt x="36649" y="11759"/>
                </a:lnTo>
                <a:lnTo>
                  <a:pt x="37616" y="14092"/>
                </a:lnTo>
                <a:lnTo>
                  <a:pt x="38100" y="16522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7122" y="194284"/>
            <a:ext cx="6847205" cy="876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220" dirty="0">
                <a:solidFill>
                  <a:srgbClr val="FEFEFE"/>
                </a:solidFill>
                <a:latin typeface="Trebuchet MS"/>
                <a:cs typeface="Trebuchet MS"/>
              </a:rPr>
              <a:t>Technical</a:t>
            </a:r>
            <a:r>
              <a:rPr sz="1650" spc="-4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50" spc="220" dirty="0">
                <a:solidFill>
                  <a:srgbClr val="FEFEFE"/>
                </a:solidFill>
                <a:latin typeface="Trebuchet MS"/>
                <a:cs typeface="Trebuchet MS"/>
              </a:rPr>
              <a:t>Details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650">
              <a:latin typeface="Trebuchet MS"/>
              <a:cs typeface="Trebuchet MS"/>
            </a:endParaRPr>
          </a:p>
          <a:p>
            <a:pPr marL="325120" marR="52069">
              <a:lnSpc>
                <a:spcPct val="116399"/>
              </a:lnSpc>
            </a:pPr>
            <a:r>
              <a:rPr sz="1450" spc="165" dirty="0">
                <a:solidFill>
                  <a:srgbClr val="FEFEFE"/>
                </a:solidFill>
                <a:latin typeface="Trebuchet MS"/>
                <a:cs typeface="Trebuchet MS"/>
              </a:rPr>
              <a:t>Firebase</a:t>
            </a:r>
            <a:r>
              <a:rPr sz="1450" spc="2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85" dirty="0">
                <a:solidFill>
                  <a:srgbClr val="FEFEFE"/>
                </a:solidFill>
                <a:latin typeface="Trebuchet MS"/>
                <a:cs typeface="Trebuchet MS"/>
              </a:rPr>
              <a:t>Integration:</a:t>
            </a:r>
            <a:r>
              <a:rPr sz="1450" spc="13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leverages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Firebase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data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storage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retrieval.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90" dirty="0">
                <a:solidFill>
                  <a:srgbClr val="FEFEFE"/>
                </a:solidFill>
                <a:latin typeface="Lucida Sans Unicode"/>
                <a:cs typeface="Lucida Sans Unicode"/>
              </a:rPr>
              <a:t>It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stores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user's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selected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mood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emoji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for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each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date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Firestore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collection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named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"mood".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document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ID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each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document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formatted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as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"YYYY-MM"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(year-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month).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Each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document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stores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emojis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selected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each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day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of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that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month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(using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day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number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as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key)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overall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counts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FEFEFE"/>
                </a:solidFill>
                <a:latin typeface="Lucida Sans Unicode"/>
                <a:cs typeface="Lucida Sans Unicode"/>
              </a:rPr>
              <a:t>each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emoji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throughout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month.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Additionally,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it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stores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Arabic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month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name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year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8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reference.</a:t>
            </a:r>
            <a:endParaRPr sz="1450">
              <a:latin typeface="Lucida Sans Unicode"/>
              <a:cs typeface="Lucida Sans Unicode"/>
            </a:endParaRPr>
          </a:p>
          <a:p>
            <a:pPr marL="325120" marR="36830">
              <a:lnSpc>
                <a:spcPct val="116399"/>
              </a:lnSpc>
              <a:spcBef>
                <a:spcPts val="2025"/>
              </a:spcBef>
            </a:pPr>
            <a:r>
              <a:rPr sz="1450" spc="155" dirty="0">
                <a:solidFill>
                  <a:srgbClr val="FEFEFE"/>
                </a:solidFill>
                <a:latin typeface="Trebuchet MS"/>
                <a:cs typeface="Trebuchet MS"/>
              </a:rPr>
              <a:t>Flutter</a:t>
            </a:r>
            <a:r>
              <a:rPr sz="145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spc="160" dirty="0">
                <a:solidFill>
                  <a:srgbClr val="FEFEFE"/>
                </a:solidFill>
                <a:latin typeface="Trebuchet MS"/>
                <a:cs typeface="Trebuchet MS"/>
              </a:rPr>
              <a:t>Packages:</a:t>
            </a:r>
            <a:r>
              <a:rPr sz="1450" spc="9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5" dirty="0">
                <a:solidFill>
                  <a:srgbClr val="FEFEFE"/>
                </a:solidFill>
                <a:latin typeface="Lucida Sans Unicode"/>
                <a:cs typeface="Lucida Sans Unicode"/>
              </a:rPr>
              <a:t>utilizes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various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Flutter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packages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1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development.</a:t>
            </a:r>
            <a:r>
              <a:rPr sz="1450" spc="1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These</a:t>
            </a:r>
            <a:r>
              <a:rPr sz="1450" spc="1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include:</a:t>
            </a:r>
            <a:endParaRPr sz="1450">
              <a:latin typeface="Lucida Sans Unicode"/>
              <a:cs typeface="Lucida Sans Unicode"/>
            </a:endParaRPr>
          </a:p>
          <a:p>
            <a:pPr marL="638175" marR="755650">
              <a:lnSpc>
                <a:spcPct val="116399"/>
              </a:lnSpc>
              <a:spcBef>
                <a:spcPts val="2025"/>
              </a:spcBef>
            </a:pP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cloud_firestore: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package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facilitates</a:t>
            </a:r>
            <a:r>
              <a:rPr sz="1450" spc="114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interaction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with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Firebase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Firestore.</a:t>
            </a:r>
            <a:endParaRPr sz="1450">
              <a:latin typeface="Lucida Sans Unicode"/>
              <a:cs typeface="Lucida Sans Unicode"/>
            </a:endParaRPr>
          </a:p>
          <a:p>
            <a:pPr marL="638175" marR="419100">
              <a:lnSpc>
                <a:spcPct val="116399"/>
              </a:lnSpc>
              <a:spcBef>
                <a:spcPts val="2025"/>
              </a:spcBef>
            </a:pP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firebase_core:</a:t>
            </a:r>
            <a:r>
              <a:rPr sz="1450" spc="1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1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package</a:t>
            </a:r>
            <a:r>
              <a:rPr sz="1450" spc="1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provides</a:t>
            </a:r>
            <a:r>
              <a:rPr sz="1450" spc="1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core</a:t>
            </a:r>
            <a:r>
              <a:rPr sz="1450" spc="17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functionalities</a:t>
            </a:r>
            <a:r>
              <a:rPr sz="1450" spc="17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for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Firebase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usage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within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Flutter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application.</a:t>
            </a:r>
            <a:endParaRPr sz="1450">
              <a:latin typeface="Lucida Sans Unicode"/>
              <a:cs typeface="Lucida Sans Unicode"/>
            </a:endParaRPr>
          </a:p>
          <a:p>
            <a:pPr marL="638175" marR="1089025">
              <a:lnSpc>
                <a:spcPct val="116399"/>
              </a:lnSpc>
              <a:spcBef>
                <a:spcPts val="2025"/>
              </a:spcBef>
            </a:pPr>
            <a:r>
              <a:rPr sz="1450" spc="75" dirty="0">
                <a:solidFill>
                  <a:srgbClr val="FEFEFE"/>
                </a:solidFill>
                <a:latin typeface="Lucida Sans Unicode"/>
                <a:cs typeface="Lucida Sans Unicode"/>
              </a:rPr>
              <a:t>intl: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package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used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internationalization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and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formatting,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including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Arabic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calendar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display.</a:t>
            </a:r>
            <a:endParaRPr sz="1450">
              <a:latin typeface="Lucida Sans Unicode"/>
              <a:cs typeface="Lucida Sans Unicode"/>
            </a:endParaRPr>
          </a:p>
          <a:p>
            <a:pPr marL="638175" marR="5080">
              <a:lnSpc>
                <a:spcPct val="116399"/>
              </a:lnSpc>
              <a:spcBef>
                <a:spcPts val="2025"/>
              </a:spcBef>
            </a:pP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shared_preferences:</a:t>
            </a:r>
            <a:r>
              <a:rPr sz="1450" spc="229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2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package</a:t>
            </a:r>
            <a:r>
              <a:rPr sz="1450" spc="229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enables</a:t>
            </a:r>
            <a:r>
              <a:rPr sz="1450" spc="2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storing</a:t>
            </a:r>
            <a:r>
              <a:rPr sz="1450" spc="23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and</a:t>
            </a:r>
            <a:r>
              <a:rPr sz="1450" spc="229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retrieving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data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10" dirty="0">
                <a:solidFill>
                  <a:srgbClr val="FEFEFE"/>
                </a:solidFill>
                <a:latin typeface="Lucida Sans Unicode"/>
                <a:cs typeface="Lucida Sans Unicode"/>
              </a:rPr>
              <a:t>locally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on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user's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device.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30" dirty="0">
                <a:solidFill>
                  <a:srgbClr val="FEFEFE"/>
                </a:solidFill>
                <a:latin typeface="Lucida Sans Unicode"/>
                <a:cs typeface="Lucida Sans Unicode"/>
              </a:rPr>
              <a:t>In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application,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it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used</a:t>
            </a: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to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store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most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recently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selected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emoji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for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particular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date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to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optimize</a:t>
            </a:r>
            <a:r>
              <a:rPr sz="1450" spc="1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data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50" dirty="0">
                <a:solidFill>
                  <a:srgbClr val="FEFEFE"/>
                </a:solidFill>
                <a:latin typeface="Lucida Sans Unicode"/>
                <a:cs typeface="Lucida Sans Unicode"/>
              </a:rPr>
              <a:t>retrieval.</a:t>
            </a:r>
            <a:endParaRPr sz="1450">
              <a:latin typeface="Lucida Sans Unicode"/>
              <a:cs typeface="Lucida Sans Unicode"/>
            </a:endParaRPr>
          </a:p>
          <a:p>
            <a:pPr marL="638175" marR="145415" algn="just">
              <a:lnSpc>
                <a:spcPct val="116399"/>
              </a:lnSpc>
              <a:spcBef>
                <a:spcPts val="2025"/>
              </a:spcBef>
            </a:pPr>
            <a:r>
              <a:rPr sz="1450" spc="55" dirty="0">
                <a:solidFill>
                  <a:srgbClr val="FEFEFE"/>
                </a:solidFill>
                <a:latin typeface="Lucida Sans Unicode"/>
                <a:cs typeface="Lucida Sans Unicode"/>
              </a:rPr>
              <a:t>table_calendar:</a:t>
            </a:r>
            <a:r>
              <a:rPr sz="1450" spc="2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2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package</a:t>
            </a:r>
            <a:r>
              <a:rPr sz="1450" spc="2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provides</a:t>
            </a:r>
            <a:r>
              <a:rPr sz="1450" spc="21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a</a:t>
            </a:r>
            <a:r>
              <a:rPr sz="1450" spc="2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customizable</a:t>
            </a:r>
            <a:r>
              <a:rPr sz="1450" spc="22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35" dirty="0">
                <a:solidFill>
                  <a:srgbClr val="FEFEFE"/>
                </a:solidFill>
                <a:latin typeface="Lucida Sans Unicode"/>
                <a:cs typeface="Lucida Sans Unicode"/>
              </a:rPr>
              <a:t>calendar </a:t>
            </a:r>
            <a:r>
              <a:rPr sz="1450" spc="60" dirty="0">
                <a:solidFill>
                  <a:srgbClr val="FEFEFE"/>
                </a:solidFill>
                <a:latin typeface="Lucida Sans Unicode"/>
                <a:cs typeface="Lucida Sans Unicode"/>
              </a:rPr>
              <a:t>widget.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application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configures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125" dirty="0">
                <a:solidFill>
                  <a:srgbClr val="FEFEFE"/>
                </a:solidFill>
                <a:latin typeface="Lucida Sans Unicode"/>
                <a:cs typeface="Lucida Sans Unicode"/>
              </a:rPr>
              <a:t>it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70" dirty="0">
                <a:solidFill>
                  <a:srgbClr val="FEFEFE"/>
                </a:solidFill>
                <a:latin typeface="Lucida Sans Unicode"/>
                <a:cs typeface="Lucida Sans Unicode"/>
              </a:rPr>
              <a:t>display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9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calendar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in </a:t>
            </a:r>
            <a:r>
              <a:rPr sz="1450" spc="40" dirty="0">
                <a:solidFill>
                  <a:srgbClr val="FEFEFE"/>
                </a:solidFill>
                <a:latin typeface="Lucida Sans Unicode"/>
                <a:cs typeface="Lucida Sans Unicode"/>
              </a:rPr>
              <a:t>Arabic.</a:t>
            </a:r>
            <a:endParaRPr sz="1450">
              <a:latin typeface="Lucida Sans Unicode"/>
              <a:cs typeface="Lucida Sans Unicode"/>
            </a:endParaRPr>
          </a:p>
          <a:p>
            <a:pPr marL="638175" marR="119380" algn="just">
              <a:lnSpc>
                <a:spcPct val="116399"/>
              </a:lnSpc>
              <a:spcBef>
                <a:spcPts val="2025"/>
              </a:spcBef>
            </a:pPr>
            <a:r>
              <a:rPr sz="1450" spc="20" dirty="0">
                <a:solidFill>
                  <a:srgbClr val="FEFEFE"/>
                </a:solidFill>
                <a:latin typeface="Lucida Sans Unicode"/>
                <a:cs typeface="Lucida Sans Unicode"/>
              </a:rPr>
              <a:t>syncfusion_flutter_charts: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20" dirty="0">
                <a:solidFill>
                  <a:srgbClr val="FEFEFE"/>
                </a:solidFill>
                <a:latin typeface="Lucida Sans Unicode"/>
                <a:cs typeface="Lucida Sans Unicode"/>
              </a:rPr>
              <a:t>This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20" dirty="0">
                <a:solidFill>
                  <a:srgbClr val="FEFEFE"/>
                </a:solidFill>
                <a:latin typeface="Lucida Sans Unicode"/>
                <a:cs typeface="Lucida Sans Unicode"/>
              </a:rPr>
              <a:t>package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80" dirty="0">
                <a:solidFill>
                  <a:srgbClr val="FEFEFE"/>
                </a:solidFill>
                <a:latin typeface="Lucida Sans Unicode"/>
                <a:cs typeface="Lucida Sans Unicode"/>
              </a:rPr>
              <a:t>is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20" dirty="0">
                <a:solidFill>
                  <a:srgbClr val="FEFEFE"/>
                </a:solidFill>
                <a:latin typeface="Lucida Sans Unicode"/>
                <a:cs typeface="Lucida Sans Unicode"/>
              </a:rPr>
              <a:t>used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20" dirty="0">
                <a:solidFill>
                  <a:srgbClr val="FEFEFE"/>
                </a:solidFill>
                <a:latin typeface="Lucida Sans Unicode"/>
                <a:cs typeface="Lucida Sans Unicode"/>
              </a:rPr>
              <a:t>to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20" dirty="0">
                <a:solidFill>
                  <a:srgbClr val="FEFEFE"/>
                </a:solidFill>
                <a:latin typeface="Lucida Sans Unicode"/>
                <a:cs typeface="Lucida Sans Unicode"/>
              </a:rPr>
              <a:t>create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2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0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25" dirty="0">
                <a:solidFill>
                  <a:srgbClr val="FEFEFE"/>
                </a:solidFill>
                <a:latin typeface="Lucida Sans Unicode"/>
                <a:cs typeface="Lucida Sans Unicode"/>
              </a:rPr>
              <a:t>bar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chart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that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45" dirty="0">
                <a:solidFill>
                  <a:srgbClr val="FEFEFE"/>
                </a:solidFill>
                <a:latin typeface="Lucida Sans Unicode"/>
                <a:cs typeface="Lucida Sans Unicode"/>
              </a:rPr>
              <a:t>visualizes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the</a:t>
            </a:r>
            <a:r>
              <a:rPr sz="1450" spc="100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FEFEFE"/>
                </a:solidFill>
                <a:latin typeface="Lucida Sans Unicode"/>
                <a:cs typeface="Lucida Sans Unicode"/>
              </a:rPr>
              <a:t>mood</a:t>
            </a:r>
            <a:r>
              <a:rPr sz="1450" spc="95" dirty="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FEFEFE"/>
                </a:solidFill>
                <a:latin typeface="Lucida Sans Unicode"/>
                <a:cs typeface="Lucida Sans Unicode"/>
              </a:rPr>
              <a:t>trends.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384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Lucida Sans Unicode</vt:lpstr>
      <vt:lpstr>Trebuchet MS</vt:lpstr>
      <vt:lpstr>Office Theme</vt:lpstr>
      <vt:lpstr>Mood Tracker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Learn Coding Flyer </dc:title>
  <dc:creator>Fatma Mohamed</dc:creator>
  <cp:keywords>DAGHvIJUfqg,BAE_VzowtFg</cp:keywords>
  <cp:lastModifiedBy>Rewan Mohamed Ali Hassan Soliman</cp:lastModifiedBy>
  <cp:revision>3</cp:revision>
  <dcterms:created xsi:type="dcterms:W3CDTF">2024-06-10T13:50:48Z</dcterms:created>
  <dcterms:modified xsi:type="dcterms:W3CDTF">2024-06-14T09:52:07Z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2024-06-10T00:00:00Z</vt:filetime>
  </property>
  <property fmtid="{D5CDD505-2E9C-101B-9397-08002B2CF9AE}" pid="5" name="Producer">
    <vt:lpwstr>Canva</vt:lpwstr>
  </property>
</Properties>
</file>