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6"/>
            <a:ext cx="6428422" cy="1615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1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9" y="5991861"/>
            <a:ext cx="52939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583" y="576616"/>
            <a:ext cx="5949315" cy="1615955"/>
          </a:xfrm>
        </p:spPr>
        <p:txBody>
          <a:bodyPr lIns="0" tIns="0" rIns="0" bIns="0"/>
          <a:lstStyle>
            <a:lvl1pPr>
              <a:defRPr sz="10501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583" y="576616"/>
            <a:ext cx="5949315" cy="1615955"/>
          </a:xfrm>
        </p:spPr>
        <p:txBody>
          <a:bodyPr lIns="0" tIns="0" rIns="0" bIns="0"/>
          <a:lstStyle>
            <a:lvl1pPr>
              <a:defRPr sz="10501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4" y="2460946"/>
            <a:ext cx="32898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9" y="2460946"/>
            <a:ext cx="32898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50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7562850" y="0"/>
                </a:lnTo>
                <a:lnTo>
                  <a:pt x="7562850" y="10696575"/>
                </a:lnTo>
                <a:close/>
              </a:path>
            </a:pathLst>
          </a:custGeom>
          <a:solidFill>
            <a:srgbClr val="000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257" y="6578974"/>
            <a:ext cx="4475958" cy="411760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302225" y="756004"/>
            <a:ext cx="260985" cy="2795905"/>
          </a:xfrm>
          <a:custGeom>
            <a:avLst/>
            <a:gdLst/>
            <a:ahLst/>
            <a:cxnLst/>
            <a:rect l="l" t="t" r="r" b="b"/>
            <a:pathLst>
              <a:path w="260984" h="2795904">
                <a:moveTo>
                  <a:pt x="0" y="0"/>
                </a:moveTo>
                <a:lnTo>
                  <a:pt x="260625" y="0"/>
                </a:lnTo>
                <a:lnTo>
                  <a:pt x="260625" y="2795336"/>
                </a:lnTo>
                <a:lnTo>
                  <a:pt x="0" y="2795336"/>
                </a:lnTo>
                <a:lnTo>
                  <a:pt x="0" y="0"/>
                </a:lnTo>
                <a:close/>
              </a:path>
            </a:pathLst>
          </a:custGeom>
          <a:solidFill>
            <a:srgbClr val="5DC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583" y="576616"/>
            <a:ext cx="5949315" cy="1615955"/>
          </a:xfrm>
        </p:spPr>
        <p:txBody>
          <a:bodyPr lIns="0" tIns="0" rIns="0" bIns="0"/>
          <a:lstStyle>
            <a:lvl1pPr>
              <a:defRPr sz="10501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50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7562850" y="0"/>
                </a:lnTo>
                <a:lnTo>
                  <a:pt x="7562850" y="10696575"/>
                </a:lnTo>
                <a:close/>
              </a:path>
            </a:pathLst>
          </a:custGeom>
          <a:solidFill>
            <a:srgbClr val="000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583" y="576616"/>
            <a:ext cx="5949315" cy="1615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4" y="2460946"/>
            <a:ext cx="68065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72"/>
            <a:ext cx="2420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4" y="9950772"/>
            <a:ext cx="17394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4" y="9950772"/>
            <a:ext cx="17394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34">
        <a:defRPr>
          <a:latin typeface="+mn-lt"/>
          <a:ea typeface="+mn-ea"/>
          <a:cs typeface="+mn-cs"/>
        </a:defRPr>
      </a:lvl2pPr>
      <a:lvl3pPr marL="914467">
        <a:defRPr>
          <a:latin typeface="+mn-lt"/>
          <a:ea typeface="+mn-ea"/>
          <a:cs typeface="+mn-cs"/>
        </a:defRPr>
      </a:lvl3pPr>
      <a:lvl4pPr marL="1371701">
        <a:defRPr>
          <a:latin typeface="+mn-lt"/>
          <a:ea typeface="+mn-ea"/>
          <a:cs typeface="+mn-cs"/>
        </a:defRPr>
      </a:lvl4pPr>
      <a:lvl5pPr marL="1828934">
        <a:defRPr>
          <a:latin typeface="+mn-lt"/>
          <a:ea typeface="+mn-ea"/>
          <a:cs typeface="+mn-cs"/>
        </a:defRPr>
      </a:lvl5pPr>
      <a:lvl6pPr marL="2286168">
        <a:defRPr>
          <a:latin typeface="+mn-lt"/>
          <a:ea typeface="+mn-ea"/>
          <a:cs typeface="+mn-cs"/>
        </a:defRPr>
      </a:lvl6pPr>
      <a:lvl7pPr marL="2743402">
        <a:defRPr>
          <a:latin typeface="+mn-lt"/>
          <a:ea typeface="+mn-ea"/>
          <a:cs typeface="+mn-cs"/>
        </a:defRPr>
      </a:lvl7pPr>
      <a:lvl8pPr marL="3200635">
        <a:defRPr>
          <a:latin typeface="+mn-lt"/>
          <a:ea typeface="+mn-ea"/>
          <a:cs typeface="+mn-cs"/>
        </a:defRPr>
      </a:lvl8pPr>
      <a:lvl9pPr marL="36578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34">
        <a:defRPr>
          <a:latin typeface="+mn-lt"/>
          <a:ea typeface="+mn-ea"/>
          <a:cs typeface="+mn-cs"/>
        </a:defRPr>
      </a:lvl2pPr>
      <a:lvl3pPr marL="914467">
        <a:defRPr>
          <a:latin typeface="+mn-lt"/>
          <a:ea typeface="+mn-ea"/>
          <a:cs typeface="+mn-cs"/>
        </a:defRPr>
      </a:lvl3pPr>
      <a:lvl4pPr marL="1371701">
        <a:defRPr>
          <a:latin typeface="+mn-lt"/>
          <a:ea typeface="+mn-ea"/>
          <a:cs typeface="+mn-cs"/>
        </a:defRPr>
      </a:lvl4pPr>
      <a:lvl5pPr marL="1828934">
        <a:defRPr>
          <a:latin typeface="+mn-lt"/>
          <a:ea typeface="+mn-ea"/>
          <a:cs typeface="+mn-cs"/>
        </a:defRPr>
      </a:lvl5pPr>
      <a:lvl6pPr marL="2286168">
        <a:defRPr>
          <a:latin typeface="+mn-lt"/>
          <a:ea typeface="+mn-ea"/>
          <a:cs typeface="+mn-cs"/>
        </a:defRPr>
      </a:lvl6pPr>
      <a:lvl7pPr marL="2743402">
        <a:defRPr>
          <a:latin typeface="+mn-lt"/>
          <a:ea typeface="+mn-ea"/>
          <a:cs typeface="+mn-cs"/>
        </a:defRPr>
      </a:lvl7pPr>
      <a:lvl8pPr marL="3200635">
        <a:defRPr>
          <a:latin typeface="+mn-lt"/>
          <a:ea typeface="+mn-ea"/>
          <a:cs typeface="+mn-cs"/>
        </a:defRPr>
      </a:lvl8pPr>
      <a:lvl9pPr marL="36578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450" y="2210222"/>
            <a:ext cx="6781800" cy="2911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lnSpc>
                <a:spcPts val="11291"/>
              </a:lnSpc>
              <a:spcBef>
                <a:spcPts val="100"/>
              </a:spcBef>
            </a:pPr>
            <a:r>
              <a:rPr lang="en-US" spc="1335" dirty="0"/>
              <a:t>Therapist</a:t>
            </a:r>
            <a:endParaRPr spc="1335" dirty="0"/>
          </a:p>
          <a:p>
            <a:pPr marL="405795">
              <a:lnSpc>
                <a:spcPts val="11291"/>
              </a:lnSpc>
            </a:pPr>
            <a:r>
              <a:rPr lang="en-US" spc="1525" dirty="0"/>
              <a:t>Flow</a:t>
            </a:r>
            <a:endParaRPr spc="1525" dirty="0"/>
          </a:p>
        </p:txBody>
      </p:sp>
      <p:sp>
        <p:nvSpPr>
          <p:cNvPr id="3" name="object 3"/>
          <p:cNvSpPr/>
          <p:nvPr/>
        </p:nvSpPr>
        <p:spPr>
          <a:xfrm>
            <a:off x="755999" y="6855348"/>
            <a:ext cx="1314450" cy="3841750"/>
          </a:xfrm>
          <a:custGeom>
            <a:avLst/>
            <a:gdLst/>
            <a:ahLst/>
            <a:cxnLst/>
            <a:rect l="l" t="t" r="r" b="b"/>
            <a:pathLst>
              <a:path w="1314450" h="3841750">
                <a:moveTo>
                  <a:pt x="0" y="0"/>
                </a:moveTo>
                <a:lnTo>
                  <a:pt x="1314270" y="0"/>
                </a:lnTo>
                <a:lnTo>
                  <a:pt x="1314270" y="3841226"/>
                </a:lnTo>
                <a:lnTo>
                  <a:pt x="0" y="3841226"/>
                </a:lnTo>
                <a:lnTo>
                  <a:pt x="0" y="0"/>
                </a:lnTo>
                <a:close/>
              </a:path>
            </a:pathLst>
          </a:custGeom>
          <a:solidFill>
            <a:srgbClr val="5DC8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2012" y="574805"/>
            <a:ext cx="7103745" cy="1289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sz="1650" spc="150" dirty="0">
                <a:solidFill>
                  <a:srgbClr val="FEFEFE"/>
                </a:solidFill>
                <a:latin typeface="Lucida Sans Unicode"/>
                <a:cs typeface="Lucida Sans Unicode"/>
              </a:rPr>
              <a:t>Introduction</a:t>
            </a:r>
            <a:endParaRPr sz="1650" dirty="0">
              <a:latin typeface="Lucida Sans Unicode"/>
              <a:cs typeface="Lucida Sans Unicode"/>
            </a:endParaRPr>
          </a:p>
          <a:p>
            <a:pPr marL="12701" marR="5080">
              <a:lnSpc>
                <a:spcPct val="116399"/>
              </a:lnSpc>
              <a:spcBef>
                <a:spcPts val="2060"/>
              </a:spcBef>
            </a:pPr>
            <a:r>
              <a:rPr lang="en-US" sz="1450" spc="114" dirty="0">
                <a:solidFill>
                  <a:srgbClr val="FEFEFE"/>
                </a:solidFill>
                <a:latin typeface="Trebuchet MS"/>
                <a:cs typeface="Trebuchet MS"/>
              </a:rPr>
              <a:t>A mobile application designed to display information about a therapist and allow users to interact with the therapist's profile. This application is developed by Flutter mobile framework.</a:t>
            </a:r>
            <a:endParaRPr lang="en-US" sz="14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174" y="2187259"/>
            <a:ext cx="7103745" cy="15860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sz="1650" b="1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App</a:t>
            </a:r>
            <a:r>
              <a:rPr sz="1650" b="1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650" b="1" spc="170" dirty="0">
                <a:solidFill>
                  <a:srgbClr val="FEFEFE"/>
                </a:solidFill>
                <a:latin typeface="Lucida Sans Unicode"/>
                <a:cs typeface="Lucida Sans Unicode"/>
              </a:rPr>
              <a:t>Functionality</a:t>
            </a:r>
            <a:endParaRPr sz="1650" b="1" dirty="0">
              <a:latin typeface="Lucida Sans Unicode"/>
              <a:cs typeface="Lucida Sans Unicode"/>
            </a:endParaRPr>
          </a:p>
          <a:p>
            <a:pPr marL="325144" marR="128280">
              <a:lnSpc>
                <a:spcPct val="116399"/>
              </a:lnSpc>
              <a:spcBef>
                <a:spcPts val="2060"/>
              </a:spcBef>
            </a:pPr>
            <a:r>
              <a:rPr lang="en-US" sz="1600" b="1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1. Therapist profile  </a:t>
            </a:r>
          </a:p>
          <a:p>
            <a:pPr marL="325144" marR="128280">
              <a:lnSpc>
                <a:spcPct val="116399"/>
              </a:lnSpc>
              <a:spcBef>
                <a:spcPts val="2060"/>
              </a:spcBef>
            </a:pPr>
            <a:r>
              <a:rPr lang="en-US" sz="1450" spc="70" dirty="0">
                <a:solidFill>
                  <a:srgbClr val="FEFEFE"/>
                </a:solidFill>
                <a:latin typeface="Trebuchet MS"/>
                <a:cs typeface="Trebuchet MS"/>
              </a:rPr>
              <a:t>The</a:t>
            </a:r>
            <a:r>
              <a:rPr lang="en-US"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lang="en-US" sz="1450" spc="90" dirty="0">
                <a:solidFill>
                  <a:srgbClr val="FEFEFE"/>
                </a:solidFill>
                <a:latin typeface="Trebuchet MS"/>
                <a:cs typeface="Trebuchet MS"/>
              </a:rPr>
              <a:t>core</a:t>
            </a:r>
            <a:r>
              <a:rPr lang="en-US"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lang="en-US" sz="1450" spc="100" dirty="0">
                <a:solidFill>
                  <a:srgbClr val="FEFEFE"/>
                </a:solidFill>
                <a:latin typeface="Trebuchet MS"/>
                <a:cs typeface="Trebuchet MS"/>
              </a:rPr>
              <a:t>functionality</a:t>
            </a:r>
            <a:r>
              <a:rPr lang="en-US" sz="1450" spc="80" dirty="0">
                <a:solidFill>
                  <a:srgbClr val="FEFEFE"/>
                </a:solidFill>
                <a:latin typeface="Trebuchet MS"/>
                <a:cs typeface="Trebuchet MS"/>
              </a:rPr>
              <a:t> to display therapist information, manage profile pictures, and allow user interaction (write comments).</a:t>
            </a:r>
            <a:endParaRPr lang="en-US" sz="1450" dirty="0">
              <a:latin typeface="Trebuchet MS"/>
              <a:cs typeface="Trebuchet MS"/>
            </a:endParaRPr>
          </a:p>
        </p:txBody>
      </p:sp>
      <p:pic>
        <p:nvPicPr>
          <p:cNvPr id="19" name="Picture 18" descr="A screenshot of a phone&#10;&#10;Description automatically generated">
            <a:extLst>
              <a:ext uri="{FF2B5EF4-FFF2-40B4-BE49-F238E27FC236}">
                <a16:creationId xmlns:a16="http://schemas.microsoft.com/office/drawing/2014/main" id="{BA2C17F1-912D-E06C-C7C9-9DA39A61EE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b="6879"/>
          <a:stretch/>
        </p:blipFill>
        <p:spPr>
          <a:xfrm>
            <a:off x="170115" y="4283075"/>
            <a:ext cx="1664208" cy="3200400"/>
          </a:xfrm>
          <a:prstGeom prst="rect">
            <a:avLst/>
          </a:prstGeom>
        </p:spPr>
      </p:pic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C3A2E1C3-A145-60B6-1278-AE5383297C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1" b="5372"/>
          <a:stretch/>
        </p:blipFill>
        <p:spPr>
          <a:xfrm>
            <a:off x="2025650" y="4283076"/>
            <a:ext cx="1637473" cy="3200400"/>
          </a:xfrm>
          <a:prstGeom prst="rect">
            <a:avLst/>
          </a:prstGeom>
        </p:spPr>
      </p:pic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12D76864-8743-5D80-81A4-DD564A37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1" b="5372"/>
          <a:stretch/>
        </p:blipFill>
        <p:spPr>
          <a:xfrm>
            <a:off x="3854450" y="4283076"/>
            <a:ext cx="1637473" cy="3200400"/>
          </a:xfrm>
          <a:prstGeom prst="rect">
            <a:avLst/>
          </a:prstGeom>
        </p:spPr>
      </p:pic>
      <p:pic>
        <p:nvPicPr>
          <p:cNvPr id="25" name="Picture 24" descr="A screenshot of a phone&#10;&#10;Description automatically generated">
            <a:extLst>
              <a:ext uri="{FF2B5EF4-FFF2-40B4-BE49-F238E27FC236}">
                <a16:creationId xmlns:a16="http://schemas.microsoft.com/office/drawing/2014/main" id="{16D9C74D-4553-530E-1792-A2D2D2052B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" b="5268"/>
          <a:stretch/>
        </p:blipFill>
        <p:spPr>
          <a:xfrm>
            <a:off x="5683250" y="4283075"/>
            <a:ext cx="1637473" cy="32205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24168DC1-17BC-7D1C-BD7C-DAC2FBCC60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" b="6335"/>
          <a:stretch/>
        </p:blipFill>
        <p:spPr>
          <a:xfrm>
            <a:off x="273050" y="3597275"/>
            <a:ext cx="1828800" cy="3550024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6A4BFFE-6838-3A8B-DB65-6169179F2D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7" b="7066"/>
          <a:stretch/>
        </p:blipFill>
        <p:spPr>
          <a:xfrm>
            <a:off x="2863849" y="3597275"/>
            <a:ext cx="1828801" cy="3530375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74615FFF-4A3C-EF42-10FC-35C3BD9900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7" b="6546"/>
          <a:stretch/>
        </p:blipFill>
        <p:spPr>
          <a:xfrm>
            <a:off x="5302250" y="3598497"/>
            <a:ext cx="1828801" cy="3530375"/>
          </a:xfrm>
          <a:prstGeom prst="rect">
            <a:avLst/>
          </a:prstGeom>
        </p:spPr>
      </p:pic>
      <p:sp>
        <p:nvSpPr>
          <p:cNvPr id="27" name="object 7">
            <a:extLst>
              <a:ext uri="{FF2B5EF4-FFF2-40B4-BE49-F238E27FC236}">
                <a16:creationId xmlns:a16="http://schemas.microsoft.com/office/drawing/2014/main" id="{2C4D7453-8D01-6829-CC72-DEC6734BFEA9}"/>
              </a:ext>
            </a:extLst>
          </p:cNvPr>
          <p:cNvSpPr txBox="1"/>
          <p:nvPr/>
        </p:nvSpPr>
        <p:spPr>
          <a:xfrm>
            <a:off x="27306" y="217366"/>
            <a:ext cx="7103745" cy="3164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44" marR="128280">
              <a:lnSpc>
                <a:spcPct val="116399"/>
              </a:lnSpc>
              <a:spcBef>
                <a:spcPts val="2060"/>
              </a:spcBef>
            </a:pPr>
            <a:r>
              <a:rPr lang="en-US" sz="1600" b="1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2. Edit Appointments</a:t>
            </a:r>
          </a:p>
          <a:p>
            <a:pPr marL="325144" marR="128280">
              <a:lnSpc>
                <a:spcPct val="116399"/>
              </a:lnSpc>
              <a:spcBef>
                <a:spcPts val="2060"/>
              </a:spcBef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Therapists manage their appointments.</a:t>
            </a:r>
          </a:p>
          <a:p>
            <a:pPr marL="668044" marR="128280" indent="-342900">
              <a:lnSpc>
                <a:spcPct val="116399"/>
              </a:lnSpc>
              <a:spcBef>
                <a:spcPts val="2060"/>
              </a:spcBef>
              <a:buAutoNum type="arabicPeriod"/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View Existing Appointments: Each appointment is displayed in a Card widget with the appointment details and a delete button.</a:t>
            </a:r>
          </a:p>
          <a:p>
            <a:pPr marL="668044" marR="128280" indent="-342900">
              <a:lnSpc>
                <a:spcPct val="116399"/>
              </a:lnSpc>
              <a:spcBef>
                <a:spcPts val="2060"/>
              </a:spcBef>
              <a:buAutoNum type="arabicPeriod"/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Schedule New Appointments : Therapists can select dates for new appointments with Arabic locale support.</a:t>
            </a:r>
          </a:p>
          <a:p>
            <a:pPr marL="668044" marR="128280" indent="-342900">
              <a:lnSpc>
                <a:spcPct val="116399"/>
              </a:lnSpc>
              <a:spcBef>
                <a:spcPts val="2060"/>
              </a:spcBef>
              <a:buAutoNum type="arabicPeriod"/>
            </a:pPr>
            <a:r>
              <a:rPr lang="en-US" sz="1450" spc="80" dirty="0">
                <a:solidFill>
                  <a:srgbClr val="FEFEFE"/>
                </a:solidFill>
                <a:latin typeface="Trebuchet MS"/>
                <a:cs typeface="Trebuchet MS"/>
              </a:rPr>
              <a:t>Delete Appointments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2F4F79C-A162-BAD1-384D-036E3EA7F790}"/>
              </a:ext>
            </a:extLst>
          </p:cNvPr>
          <p:cNvSpPr txBox="1"/>
          <p:nvPr/>
        </p:nvSpPr>
        <p:spPr>
          <a:xfrm>
            <a:off x="273050" y="7973467"/>
            <a:ext cx="684720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lang="en-US" b="1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3</a:t>
            </a:r>
            <a:r>
              <a:rPr lang="en-US" sz="1800" b="1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. </a:t>
            </a:r>
            <a:r>
              <a:rPr lang="en-US" b="1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lang="en-US" sz="1800" b="1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herapist table</a:t>
            </a:r>
            <a:endParaRPr lang="en-US" sz="1650" spc="220" dirty="0">
              <a:solidFill>
                <a:srgbClr val="FEFEFE"/>
              </a:solidFill>
              <a:latin typeface="Trebuchet MS"/>
              <a:cs typeface="Trebuchet MS"/>
            </a:endParaRPr>
          </a:p>
          <a:p>
            <a:pPr marL="12701">
              <a:spcBef>
                <a:spcPts val="95"/>
              </a:spcBef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Therapist List: Each therapist is displayed </a:t>
            </a:r>
          </a:p>
          <a:p>
            <a:pPr marL="12701">
              <a:spcBef>
                <a:spcPts val="95"/>
              </a:spcBef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in a list item with their profile picture, name, </a:t>
            </a:r>
          </a:p>
          <a:p>
            <a:pPr marL="12701">
              <a:spcBef>
                <a:spcPts val="95"/>
              </a:spcBef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specialization, and rate with a star icon.</a:t>
            </a:r>
          </a:p>
        </p:txBody>
      </p:sp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D4D0450C-2E0E-BBF6-EF51-16E146A0CD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1" b="12255"/>
          <a:stretch/>
        </p:blipFill>
        <p:spPr>
          <a:xfrm>
            <a:off x="5322317" y="7254875"/>
            <a:ext cx="1808734" cy="32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01650" y="47402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2520" y="32520"/>
                </a:lnTo>
                <a:lnTo>
                  <a:pt x="30734" y="34306"/>
                </a:lnTo>
                <a:lnTo>
                  <a:pt x="28673" y="35682"/>
                </a:ln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3"/>
                </a:lnTo>
                <a:lnTo>
                  <a:pt x="7365" y="34306"/>
                </a:lnTo>
                <a:lnTo>
                  <a:pt x="5579" y="32520"/>
                </a:lnTo>
                <a:lnTo>
                  <a:pt x="3793" y="30733"/>
                </a:lnTo>
                <a:lnTo>
                  <a:pt x="2416" y="28673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4647" y="240641"/>
            <a:ext cx="6847205" cy="826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sz="1650" spc="220" dirty="0">
                <a:solidFill>
                  <a:srgbClr val="FEFEFE"/>
                </a:solidFill>
                <a:latin typeface="Trebuchet MS"/>
                <a:cs typeface="Trebuchet MS"/>
              </a:rPr>
              <a:t>Technical</a:t>
            </a:r>
            <a:r>
              <a:rPr sz="1650" spc="-4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50" spc="220" dirty="0">
                <a:solidFill>
                  <a:srgbClr val="FEFEFE"/>
                </a:solidFill>
                <a:latin typeface="Trebuchet MS"/>
                <a:cs typeface="Trebuchet MS"/>
              </a:rPr>
              <a:t>Details</a:t>
            </a:r>
            <a:endParaRPr sz="1650" dirty="0">
              <a:latin typeface="Trebuchet MS"/>
              <a:cs typeface="Trebuchet MS"/>
            </a:endParaRPr>
          </a:p>
          <a:p>
            <a:pPr>
              <a:spcBef>
                <a:spcPts val="14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325144" marR="52073">
              <a:lnSpc>
                <a:spcPct val="116399"/>
              </a:lnSpc>
            </a:pPr>
            <a:r>
              <a:rPr lang="en-US" sz="1400" b="1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1. Therapist profile  </a:t>
            </a:r>
          </a:p>
          <a:p>
            <a:pPr marL="325144" marR="52073">
              <a:lnSpc>
                <a:spcPct val="116399"/>
              </a:lnSpc>
            </a:pPr>
            <a:endParaRPr lang="en-US" sz="1450" spc="165" dirty="0">
              <a:solidFill>
                <a:srgbClr val="FEFEFE"/>
              </a:solidFill>
              <a:latin typeface="Trebuchet MS"/>
              <a:cs typeface="Trebuchet MS"/>
            </a:endParaRPr>
          </a:p>
          <a:p>
            <a:pPr marL="668044" marR="52073" indent="-342900">
              <a:lnSpc>
                <a:spcPct val="116399"/>
              </a:lnSpc>
              <a:buAutoNum type="arabicPeriod"/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Data Fetching and Display: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Retrieves therapist data from a </a:t>
            </a:r>
            <a:r>
              <a:rPr lang="en-US" sz="1450" spc="165" dirty="0" err="1">
                <a:solidFill>
                  <a:srgbClr val="FEFEFE"/>
                </a:solidFill>
                <a:latin typeface="Trebuchet MS"/>
                <a:cs typeface="Trebuchet MS"/>
              </a:rPr>
              <a:t>Firestore</a:t>
            </a: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 database. Fetched data includes therapist name, specialization, rating, country, number of sessions, session duration, and price.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The retrieved data is then displayed on the screen.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	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2. Profile Picture Management: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Allows therapists to update their profile picture.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The selected image is uploaded to Firebase Storage using a unique filename generated based on therapist ID and timestamp.</a:t>
            </a:r>
          </a:p>
          <a:p>
            <a:pPr marL="325144" marR="52073">
              <a:lnSpc>
                <a:spcPct val="116399"/>
              </a:lnSpc>
            </a:pPr>
            <a:endParaRPr lang="en-US" sz="1450" spc="165" dirty="0">
              <a:solidFill>
                <a:srgbClr val="FEFEFE"/>
              </a:solidFill>
              <a:latin typeface="Trebuchet MS"/>
              <a:cs typeface="Trebuchet MS"/>
            </a:endParaRP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3. Appointment Management: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The therapist can edit their session duration and price by clicking the edit icons next to the corresponding values.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A separate section allows therapists to view and manage their appointments.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The code retrieves appointments from </a:t>
            </a:r>
            <a:r>
              <a:rPr lang="en-US" sz="1450" spc="165" dirty="0" err="1">
                <a:solidFill>
                  <a:srgbClr val="FEFEFE"/>
                </a:solidFill>
                <a:latin typeface="Trebuchet MS"/>
                <a:cs typeface="Trebuchet MS"/>
              </a:rPr>
              <a:t>Firestore</a:t>
            </a: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 based on the therapist ID and displays them in a list.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Therapists can delete appointments.</a:t>
            </a:r>
          </a:p>
          <a:p>
            <a:pPr marL="325144" marR="52073">
              <a:lnSpc>
                <a:spcPct val="116399"/>
              </a:lnSpc>
            </a:pPr>
            <a:endParaRPr lang="en-US" sz="1450" spc="165" dirty="0">
              <a:solidFill>
                <a:srgbClr val="FEFEFE"/>
              </a:solidFill>
              <a:latin typeface="Trebuchet MS"/>
              <a:cs typeface="Trebuchet MS"/>
            </a:endParaRP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4. User Comments:</a:t>
            </a:r>
          </a:p>
          <a:p>
            <a:pPr marL="325144" marR="52073">
              <a:lnSpc>
                <a:spcPct val="116399"/>
              </a:lnSpc>
            </a:pPr>
            <a:r>
              <a:rPr lang="en-US" sz="1450" spc="165" dirty="0">
                <a:solidFill>
                  <a:srgbClr val="FEFEFE"/>
                </a:solidFill>
                <a:latin typeface="Trebuchet MS"/>
                <a:cs typeface="Trebuchet MS"/>
              </a:rPr>
              <a:t>Each comment is displayed in a Card widget with the comment text, rating (represented by stars), and user profile picture (if available).</a:t>
            </a:r>
          </a:p>
          <a:p>
            <a:pPr marL="325144" marR="52073">
              <a:lnSpc>
                <a:spcPct val="116399"/>
              </a:lnSpc>
            </a:pPr>
            <a:endParaRPr lang="en-US" sz="1450" spc="165" dirty="0">
              <a:solidFill>
                <a:srgbClr val="FEFEFE"/>
              </a:solidFill>
              <a:latin typeface="Trebuchet MS"/>
              <a:cs typeface="Trebuchet MS"/>
            </a:endParaRPr>
          </a:p>
          <a:p>
            <a:pPr marL="325144" marR="52073">
              <a:lnSpc>
                <a:spcPct val="116399"/>
              </a:lnSpc>
            </a:pPr>
            <a:endParaRPr lang="en-US" sz="1450" spc="165" dirty="0">
              <a:solidFill>
                <a:srgbClr val="FEFEFE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158D9BD-3E73-BF4A-E28F-0AE7A8102DC7}"/>
              </a:ext>
            </a:extLst>
          </p:cNvPr>
          <p:cNvSpPr txBox="1"/>
          <p:nvPr/>
        </p:nvSpPr>
        <p:spPr>
          <a:xfrm>
            <a:off x="958850" y="1463675"/>
            <a:ext cx="6847205" cy="249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44" marR="52073">
              <a:lnSpc>
                <a:spcPct val="116399"/>
              </a:lnSpc>
            </a:pPr>
            <a:endParaRPr lang="en-US" sz="1450" spc="165" dirty="0">
              <a:solidFill>
                <a:srgbClr val="FEFEFE"/>
              </a:solidFill>
              <a:latin typeface="Trebuchet MS"/>
              <a:cs typeface="Trebuchet M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F5C76555-F9D1-7745-5423-7A9AB3292B1B}"/>
              </a:ext>
            </a:extLst>
          </p:cNvPr>
          <p:cNvSpPr/>
          <p:nvPr/>
        </p:nvSpPr>
        <p:spPr>
          <a:xfrm>
            <a:off x="501650" y="52736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2520" y="32520"/>
                </a:lnTo>
                <a:lnTo>
                  <a:pt x="30734" y="34306"/>
                </a:lnTo>
                <a:lnTo>
                  <a:pt x="28673" y="35682"/>
                </a:ln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3"/>
                </a:lnTo>
                <a:lnTo>
                  <a:pt x="7365" y="34306"/>
                </a:lnTo>
                <a:lnTo>
                  <a:pt x="5579" y="32520"/>
                </a:lnTo>
                <a:lnTo>
                  <a:pt x="3793" y="30733"/>
                </a:lnTo>
                <a:lnTo>
                  <a:pt x="2416" y="28673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68DC946A-1E08-BC50-2C43-DFA3067C12E9}"/>
              </a:ext>
            </a:extLst>
          </p:cNvPr>
          <p:cNvSpPr/>
          <p:nvPr/>
        </p:nvSpPr>
        <p:spPr>
          <a:xfrm>
            <a:off x="495808" y="575741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2520" y="32520"/>
                </a:lnTo>
                <a:lnTo>
                  <a:pt x="30734" y="34306"/>
                </a:lnTo>
                <a:lnTo>
                  <a:pt x="28673" y="35682"/>
                </a:ln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3"/>
                </a:lnTo>
                <a:lnTo>
                  <a:pt x="7365" y="34306"/>
                </a:lnTo>
                <a:lnTo>
                  <a:pt x="5579" y="32520"/>
                </a:lnTo>
                <a:lnTo>
                  <a:pt x="3793" y="30733"/>
                </a:lnTo>
                <a:lnTo>
                  <a:pt x="2416" y="28673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FDB13F6D-CF2C-1AE5-BFFA-08DF27C7F4FF}"/>
              </a:ext>
            </a:extLst>
          </p:cNvPr>
          <p:cNvSpPr/>
          <p:nvPr/>
        </p:nvSpPr>
        <p:spPr>
          <a:xfrm>
            <a:off x="495808" y="62807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2520" y="32520"/>
                </a:lnTo>
                <a:lnTo>
                  <a:pt x="30734" y="34306"/>
                </a:lnTo>
                <a:lnTo>
                  <a:pt x="28673" y="35682"/>
                </a:ln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3"/>
                </a:lnTo>
                <a:lnTo>
                  <a:pt x="7365" y="34306"/>
                </a:lnTo>
                <a:lnTo>
                  <a:pt x="5579" y="32520"/>
                </a:lnTo>
                <a:lnTo>
                  <a:pt x="3793" y="30733"/>
                </a:lnTo>
                <a:lnTo>
                  <a:pt x="2416" y="28673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2C134E9D-DA43-7909-ACEA-CC3018E20E91}"/>
              </a:ext>
            </a:extLst>
          </p:cNvPr>
          <p:cNvSpPr/>
          <p:nvPr/>
        </p:nvSpPr>
        <p:spPr>
          <a:xfrm>
            <a:off x="495808" y="70262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2520" y="32520"/>
                </a:lnTo>
                <a:lnTo>
                  <a:pt x="30734" y="34306"/>
                </a:lnTo>
                <a:lnTo>
                  <a:pt x="28673" y="35682"/>
                </a:ln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3"/>
                </a:lnTo>
                <a:lnTo>
                  <a:pt x="7365" y="34306"/>
                </a:lnTo>
                <a:lnTo>
                  <a:pt x="5579" y="32520"/>
                </a:lnTo>
                <a:lnTo>
                  <a:pt x="3793" y="30733"/>
                </a:lnTo>
                <a:lnTo>
                  <a:pt x="2416" y="28673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B5C4B5DF-A944-BC1B-F0FE-120BC3A45FE6}"/>
              </a:ext>
            </a:extLst>
          </p:cNvPr>
          <p:cNvSpPr/>
          <p:nvPr/>
        </p:nvSpPr>
        <p:spPr>
          <a:xfrm>
            <a:off x="500634" y="32162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2520" y="32520"/>
                </a:lnTo>
                <a:lnTo>
                  <a:pt x="30734" y="34306"/>
                </a:lnTo>
                <a:lnTo>
                  <a:pt x="28673" y="35682"/>
                </a:ln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3"/>
                </a:lnTo>
                <a:lnTo>
                  <a:pt x="7365" y="34306"/>
                </a:lnTo>
                <a:lnTo>
                  <a:pt x="5579" y="32520"/>
                </a:lnTo>
                <a:lnTo>
                  <a:pt x="3793" y="30733"/>
                </a:lnTo>
                <a:lnTo>
                  <a:pt x="2416" y="28673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2B25DAF6-F047-6743-3B32-CB24B543AA25}"/>
              </a:ext>
            </a:extLst>
          </p:cNvPr>
          <p:cNvSpPr/>
          <p:nvPr/>
        </p:nvSpPr>
        <p:spPr>
          <a:xfrm>
            <a:off x="500634" y="347795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2520" y="32520"/>
                </a:lnTo>
                <a:lnTo>
                  <a:pt x="30734" y="34306"/>
                </a:lnTo>
                <a:lnTo>
                  <a:pt x="28673" y="35682"/>
                </a:ln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3"/>
                </a:lnTo>
                <a:lnTo>
                  <a:pt x="7365" y="34306"/>
                </a:lnTo>
                <a:lnTo>
                  <a:pt x="5579" y="32520"/>
                </a:lnTo>
                <a:lnTo>
                  <a:pt x="3793" y="30733"/>
                </a:lnTo>
                <a:lnTo>
                  <a:pt x="2416" y="28673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4BA5056A-2EB0-E417-9DB0-6873F13FB4CC}"/>
              </a:ext>
            </a:extLst>
          </p:cNvPr>
          <p:cNvSpPr/>
          <p:nvPr/>
        </p:nvSpPr>
        <p:spPr>
          <a:xfrm>
            <a:off x="495808" y="167130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2520" y="32520"/>
                </a:lnTo>
                <a:lnTo>
                  <a:pt x="30734" y="34306"/>
                </a:lnTo>
                <a:lnTo>
                  <a:pt x="28673" y="35682"/>
                </a:ln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3"/>
                </a:lnTo>
                <a:lnTo>
                  <a:pt x="7365" y="34306"/>
                </a:lnTo>
                <a:lnTo>
                  <a:pt x="5579" y="32520"/>
                </a:lnTo>
                <a:lnTo>
                  <a:pt x="3793" y="30733"/>
                </a:lnTo>
                <a:lnTo>
                  <a:pt x="2416" y="28673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4B931592-9E7D-2DB8-EEBA-73FD059811B6}"/>
              </a:ext>
            </a:extLst>
          </p:cNvPr>
          <p:cNvSpPr/>
          <p:nvPr/>
        </p:nvSpPr>
        <p:spPr>
          <a:xfrm>
            <a:off x="490728" y="243330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2520" y="32520"/>
                </a:lnTo>
                <a:lnTo>
                  <a:pt x="30734" y="34306"/>
                </a:lnTo>
                <a:lnTo>
                  <a:pt x="28673" y="35682"/>
                </a:ln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3"/>
                </a:lnTo>
                <a:lnTo>
                  <a:pt x="7365" y="34306"/>
                </a:lnTo>
                <a:lnTo>
                  <a:pt x="5579" y="32520"/>
                </a:lnTo>
                <a:lnTo>
                  <a:pt x="3793" y="30733"/>
                </a:lnTo>
                <a:lnTo>
                  <a:pt x="2416" y="28673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31473D-F51F-8AAE-A12A-AE488BB489B9}"/>
              </a:ext>
            </a:extLst>
          </p:cNvPr>
          <p:cNvSpPr txBox="1"/>
          <p:nvPr/>
        </p:nvSpPr>
        <p:spPr>
          <a:xfrm>
            <a:off x="577850" y="549275"/>
            <a:ext cx="3779520" cy="1890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1">
              <a:spcBef>
                <a:spcPts val="95"/>
              </a:spcBef>
            </a:pPr>
            <a:r>
              <a:rPr lang="en-US" sz="1650" b="1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4. Therapist information:</a:t>
            </a:r>
          </a:p>
          <a:p>
            <a:pPr marL="12701">
              <a:spcBef>
                <a:spcPts val="95"/>
              </a:spcBef>
            </a:pPr>
            <a:endParaRPr lang="en-US" sz="1650" b="1" spc="85" dirty="0">
              <a:solidFill>
                <a:srgbClr val="FEFEFE"/>
              </a:solidFill>
              <a:latin typeface="Lucida Sans Unicode"/>
              <a:cs typeface="Lucida Sans Unicode"/>
            </a:endParaRPr>
          </a:p>
          <a:p>
            <a:pPr marL="12701" lvl="3">
              <a:spcBef>
                <a:spcPts val="95"/>
              </a:spcBef>
            </a:pPr>
            <a:r>
              <a:rPr lang="en-US" sz="1600" dirty="0">
                <a:solidFill>
                  <a:schemeClr val="bg1"/>
                </a:solidFill>
              </a:rPr>
              <a:t>This is a well-written Flutter code for displaying therapist details and appointments. </a:t>
            </a:r>
          </a:p>
          <a:p>
            <a:pPr marL="12701" lvl="3">
              <a:spcBef>
                <a:spcPts val="95"/>
              </a:spcBef>
            </a:pPr>
            <a:endParaRPr lang="en-US" sz="1600" spc="22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 lvl="3">
              <a:spcBef>
                <a:spcPts val="95"/>
              </a:spcBef>
            </a:pPr>
            <a:endParaRPr lang="en-US" sz="1650" spc="22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9023B46-C955-46B4-CF12-E1B700C791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2" y="6356393"/>
            <a:ext cx="1844650" cy="3632937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85300E93-553A-E355-86E1-9899A75270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24" y="2526888"/>
            <a:ext cx="1813069" cy="3632936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8AE2D512-AB65-684D-16DA-EE75332156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18" y="2526888"/>
            <a:ext cx="1813069" cy="3579133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4CEC567B-4BA5-B2EA-E708-1C47C2AE0A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2" y="2526888"/>
            <a:ext cx="1813069" cy="3584168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116DB3F7-57FC-4E19-3A88-878821852C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48" y="6356393"/>
            <a:ext cx="1844650" cy="364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A72269-93CF-3574-6427-C8C81E421B88}"/>
              </a:ext>
            </a:extLst>
          </p:cNvPr>
          <p:cNvSpPr txBox="1"/>
          <p:nvPr/>
        </p:nvSpPr>
        <p:spPr>
          <a:xfrm>
            <a:off x="196850" y="218008"/>
            <a:ext cx="48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1">
              <a:spcBef>
                <a:spcPts val="95"/>
              </a:spcBef>
            </a:pPr>
            <a:r>
              <a:rPr lang="en-US" sz="1800" spc="220" dirty="0">
                <a:solidFill>
                  <a:srgbClr val="FEFEFE"/>
                </a:solidFill>
                <a:latin typeface="Trebuchet MS"/>
                <a:cs typeface="Trebuchet MS"/>
              </a:rPr>
              <a:t>Technical</a:t>
            </a:r>
            <a:r>
              <a:rPr lang="en-US" sz="1800" spc="-4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lang="en-US" sz="1800" spc="220" dirty="0">
                <a:solidFill>
                  <a:srgbClr val="FEFEFE"/>
                </a:solidFill>
                <a:latin typeface="Trebuchet MS"/>
                <a:cs typeface="Trebuchet MS"/>
              </a:rPr>
              <a:t>Details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EF1AE8-2BCD-3340-1FB8-2680FBEC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" y="2114549"/>
            <a:ext cx="6690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BCBE4C-CC7A-A575-774B-1A6BC656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retrieves therapist data from a Firestore collection named 'therapists' using the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widget.therapist.id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extracts details like name, specialization, country, sessions number, and salary.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D104BB9-D5DB-2999-1E17-679F80EA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" y="587341"/>
            <a:ext cx="7164070" cy="867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Fetches Therapist Details: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code retrieves therapist data from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collection named 'therapists' using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widget.therapist.id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extracts details like name, specialization, country, sessions number, and salary.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Fetches User Comments: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retrieves user comments from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collection named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addUserComment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 based on the therapist's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each comment, it calculates the total rating and divides it by the number of comments to get the average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Displays Therapist Information: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therapist's name, profile picture, specialization, country, number of sessions, and salary are displayed using Text widgets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CircleAvatar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average rating is displayed with a star icon and formatted to one decimal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Toggles Between Appointments and Comments: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Two buttons are displayed: "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التعليقات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 (Comments) and "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المواعيد المتاحة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 (Available Appointments).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Clicking a button updates 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showAppointments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state variable,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which controls which section is visible.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5. Displays Appointments: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"Available Appointments" is selected,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GridView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builder displays appointments in a grid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 appointment card shows the date, time, and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Clicking an appointment card selects it and changes the card color.</a:t>
            </a:r>
          </a:p>
        </p:txBody>
      </p:sp>
    </p:spTree>
    <p:extLst>
      <p:ext uri="{BB962C8B-B14F-4D97-AF65-F5344CB8AC3E}">
        <p14:creationId xmlns:p14="http://schemas.microsoft.com/office/powerpoint/2010/main" val="100242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84C316-7CBC-2C62-E4B8-94F608944B08}"/>
              </a:ext>
            </a:extLst>
          </p:cNvPr>
          <p:cNvSpPr txBox="1"/>
          <p:nvPr/>
        </p:nvSpPr>
        <p:spPr>
          <a:xfrm>
            <a:off x="196850" y="320675"/>
            <a:ext cx="71628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Notifications: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provided code displays a list of therapist appointments for a user. Here's a breakdown of its functionality: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Receives Appointments: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class receives a list of appointments (appointments) and the therapist's ID (</a:t>
            </a:r>
            <a:r>
              <a:rPr lang="en-US" dirty="0" err="1">
                <a:solidFill>
                  <a:schemeClr val="bg1"/>
                </a:solidFill>
              </a:rPr>
              <a:t>therapistId</a:t>
            </a:r>
            <a:r>
              <a:rPr lang="en-US" dirty="0">
                <a:solidFill>
                  <a:schemeClr val="bg1"/>
                </a:solidFill>
              </a:rPr>
              <a:t>) through the constructor.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Displays Appointments: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ListView.builder</a:t>
            </a:r>
            <a:r>
              <a:rPr lang="en-US" dirty="0">
                <a:solidFill>
                  <a:schemeClr val="bg1"/>
                </a:solidFill>
              </a:rPr>
              <a:t> builds the list of appointments.</a:t>
            </a:r>
          </a:p>
          <a:p>
            <a:r>
              <a:rPr lang="en-US" dirty="0">
                <a:solidFill>
                  <a:schemeClr val="bg1"/>
                </a:solidFill>
              </a:rPr>
              <a:t>Each appointment is displayed in a Dismissible widget, allowing users to swipe and remove the appointment.</a:t>
            </a:r>
          </a:p>
          <a:p>
            <a:r>
              <a:rPr lang="en-US" dirty="0">
                <a:solidFill>
                  <a:schemeClr val="bg1"/>
                </a:solidFill>
              </a:rPr>
              <a:t>The appointment details include date, time, and day in Arabic (</a:t>
            </a:r>
            <a:r>
              <a:rPr lang="en-US" dirty="0" err="1">
                <a:solidFill>
                  <a:schemeClr val="bg1"/>
                </a:solidFill>
              </a:rPr>
              <a:t>هناك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حجز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في</a:t>
            </a:r>
            <a:r>
              <a:rPr lang="en-US" dirty="0">
                <a:solidFill>
                  <a:schemeClr val="bg1"/>
                </a:solidFill>
              </a:rPr>
              <a:t> ${appointment['date']} </a:t>
            </a:r>
            <a:r>
              <a:rPr lang="en-US" dirty="0" err="1">
                <a:solidFill>
                  <a:schemeClr val="bg1"/>
                </a:solidFill>
              </a:rPr>
              <a:t>الساعة</a:t>
            </a:r>
            <a:r>
              <a:rPr lang="en-US" dirty="0">
                <a:solidFill>
                  <a:schemeClr val="bg1"/>
                </a:solidFill>
              </a:rPr>
              <a:t> ${appointment['time']} </a:t>
            </a:r>
            <a:r>
              <a:rPr lang="en-US" dirty="0" err="1">
                <a:solidFill>
                  <a:schemeClr val="bg1"/>
                </a:solidFill>
              </a:rPr>
              <a:t>يوم</a:t>
            </a:r>
            <a:r>
              <a:rPr lang="en-US" dirty="0">
                <a:solidFill>
                  <a:schemeClr val="bg1"/>
                </a:solidFill>
              </a:rPr>
              <a:t> ${appointment['day']}).</a:t>
            </a:r>
          </a:p>
          <a:p>
            <a:r>
              <a:rPr lang="en-US" dirty="0">
                <a:solidFill>
                  <a:schemeClr val="bg1"/>
                </a:solidFill>
              </a:rPr>
              <a:t>Two buttons are displayed below each appointment: "</a:t>
            </a:r>
            <a:r>
              <a:rPr lang="en-US" dirty="0" err="1">
                <a:solidFill>
                  <a:schemeClr val="bg1"/>
                </a:solidFill>
              </a:rPr>
              <a:t>قبول</a:t>
            </a:r>
            <a:r>
              <a:rPr lang="en-US" dirty="0">
                <a:solidFill>
                  <a:schemeClr val="bg1"/>
                </a:solidFill>
              </a:rPr>
              <a:t>" (Accept) and "</a:t>
            </a:r>
            <a:r>
              <a:rPr lang="en-US" dirty="0" err="1">
                <a:solidFill>
                  <a:schemeClr val="bg1"/>
                </a:solidFill>
              </a:rPr>
              <a:t>رفض</a:t>
            </a:r>
            <a:r>
              <a:rPr lang="en-US" dirty="0">
                <a:solidFill>
                  <a:schemeClr val="bg1"/>
                </a:solidFill>
              </a:rPr>
              <a:t>" (Reject). Clicking them triggers actions that you need to implement (e.g., update appointment status in </a:t>
            </a:r>
            <a:r>
              <a:rPr lang="en-US" dirty="0" err="1">
                <a:solidFill>
                  <a:schemeClr val="bg1"/>
                </a:solidFill>
              </a:rPr>
              <a:t>Firestore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066A5483-C08D-D092-256E-71FBAE48D6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6261100"/>
            <a:ext cx="1828800" cy="36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2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D13723-E50A-69C1-150E-5E99F28267DF}"/>
              </a:ext>
            </a:extLst>
          </p:cNvPr>
          <p:cNvSpPr txBox="1"/>
          <p:nvPr/>
        </p:nvSpPr>
        <p:spPr>
          <a:xfrm>
            <a:off x="349250" y="244475"/>
            <a:ext cx="6477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Bottom Navigation Bar: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bottom navigation bar has four icons:</a:t>
            </a:r>
          </a:p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الملف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الشخصي</a:t>
            </a:r>
            <a:r>
              <a:rPr lang="en-US" dirty="0">
                <a:solidFill>
                  <a:schemeClr val="bg1"/>
                </a:solidFill>
              </a:rPr>
              <a:t>" (Profile) - Likely navigates to a therapist profile page (not implemented).</a:t>
            </a:r>
          </a:p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الجلسات</a:t>
            </a:r>
            <a:r>
              <a:rPr lang="en-US" dirty="0">
                <a:solidFill>
                  <a:schemeClr val="bg1"/>
                </a:solidFill>
              </a:rPr>
              <a:t>" (Sessions) - Currently selected, shows the list of appointments.</a:t>
            </a:r>
          </a:p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اشعارتي</a:t>
            </a:r>
            <a:r>
              <a:rPr lang="en-US" dirty="0">
                <a:solidFill>
                  <a:schemeClr val="bg1"/>
                </a:solidFill>
              </a:rPr>
              <a:t>" (My Notifications) - Potentially displays therapist-related notifications (not implemented).</a:t>
            </a:r>
          </a:p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الاعدادات</a:t>
            </a:r>
            <a:r>
              <a:rPr lang="en-US" dirty="0">
                <a:solidFill>
                  <a:schemeClr val="bg1"/>
                </a:solidFill>
              </a:rPr>
              <a:t>" (Settings) - Likely navigates to a settings page (not implemented).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Missing Functionality: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code currently doesn't handle therapist information retrieval, user comments, or notification display.</a:t>
            </a:r>
          </a:p>
          <a:p>
            <a:r>
              <a:rPr lang="en-US" dirty="0">
                <a:solidFill>
                  <a:schemeClr val="bg1"/>
                </a:solidFill>
              </a:rPr>
              <a:t>The navigation for profile, settings, and potentially notifications needs to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08501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876</Words>
  <Application>Microsoft Office PowerPoint</Application>
  <PresentationFormat>Custom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Lucida Sans Unicode</vt:lpstr>
      <vt:lpstr>Trebuchet MS</vt:lpstr>
      <vt:lpstr>Office Theme</vt:lpstr>
      <vt:lpstr>Therapist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Blue Learn Coding Flyer </dc:title>
  <dc:creator>Fatma Mohamed</dc:creator>
  <cp:keywords>DAGHvIJUfqg,BAE_VzowtFg</cp:keywords>
  <cp:lastModifiedBy>Fatma Al-Zhraa Mohamed</cp:lastModifiedBy>
  <cp:revision>5</cp:revision>
  <dcterms:created xsi:type="dcterms:W3CDTF">2024-06-10T13:50:48Z</dcterms:created>
  <dcterms:modified xsi:type="dcterms:W3CDTF">2024-06-14T14:06:51Z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2024-06-10T00:00:00Z</vt:filetime>
  </property>
  <property fmtid="{D5CDD505-2E9C-101B-9397-08002B2CF9AE}" pid="5" name="Producer">
    <vt:lpwstr>Canva</vt:lpwstr>
  </property>
</Properties>
</file>