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597938" cy="288036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3714" y="-72"/>
      </p:cViewPr>
      <p:guideLst>
        <p:guide orient="horz" pos="9072"/>
        <p:guide pos="6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194374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1039400" y="1546560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Image 47"/>
          <p:cNvPicPr/>
          <p:nvPr/>
        </p:nvPicPr>
        <p:blipFill>
          <a:blip r:embed="rId2" cstate="print"/>
          <a:stretch/>
        </p:blipFill>
        <p:spPr>
          <a:xfrm>
            <a:off x="1079280" y="7338240"/>
            <a:ext cx="19437480" cy="15508440"/>
          </a:xfrm>
          <a:prstGeom prst="rect">
            <a:avLst/>
          </a:prstGeom>
          <a:ln>
            <a:noFill/>
          </a:ln>
        </p:spPr>
      </p:pic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079280" y="7338240"/>
            <a:ext cx="19437480" cy="1550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318200" y="646200"/>
            <a:ext cx="10743840" cy="868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039400" y="1546560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194374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 rot="16200000">
            <a:off x="12276000" y="19478880"/>
            <a:ext cx="1292040" cy="17350920"/>
          </a:xfrm>
          <a:prstGeom prst="rect">
            <a:avLst/>
          </a:prstGeom>
          <a:solidFill>
            <a:srgbClr val="00388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2"/>
          <p:cNvSpPr/>
          <p:nvPr/>
        </p:nvSpPr>
        <p:spPr>
          <a:xfrm>
            <a:off x="4343400" y="0"/>
            <a:ext cx="10972440" cy="5040360"/>
          </a:xfrm>
          <a:prstGeom prst="roundRect">
            <a:avLst>
              <a:gd name="adj" fmla="val 16667"/>
            </a:avLst>
          </a:prstGeom>
          <a:solidFill>
            <a:srgbClr val="0038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5398560" cy="5040360"/>
          </a:xfrm>
          <a:prstGeom prst="rect">
            <a:avLst/>
          </a:prstGeom>
          <a:solidFill>
            <a:srgbClr val="0038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705720" y="0"/>
            <a:ext cx="8610120" cy="2134080"/>
          </a:xfrm>
          <a:prstGeom prst="rect">
            <a:avLst/>
          </a:prstGeom>
          <a:solidFill>
            <a:srgbClr val="0038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244120" y="27891720"/>
            <a:ext cx="1514520" cy="502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Contact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4308560" y="27891720"/>
            <a:ext cx="1656360" cy="502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Site 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 rot="16200000">
            <a:off x="162360" y="27345960"/>
            <a:ext cx="1292040" cy="1616760"/>
          </a:xfrm>
          <a:prstGeom prst="rect">
            <a:avLst/>
          </a:prstGeom>
          <a:solidFill>
            <a:srgbClr val="00388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1780200" y="27344880"/>
            <a:ext cx="1292040" cy="161856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3398760" y="27344880"/>
            <a:ext cx="1292040" cy="1618560"/>
          </a:xfrm>
          <a:prstGeom prst="rect">
            <a:avLst/>
          </a:prstGeom>
          <a:solidFill>
            <a:srgbClr val="6D504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" name="Image 18"/>
          <p:cNvPicPr/>
          <p:nvPr/>
        </p:nvPicPr>
        <p:blipFill>
          <a:blip r:embed="rId14" cstate="print"/>
          <a:stretch/>
        </p:blipFill>
        <p:spPr>
          <a:xfrm>
            <a:off x="1269000" y="732600"/>
            <a:ext cx="2472840" cy="3731400"/>
          </a:xfrm>
          <a:prstGeom prst="rect">
            <a:avLst/>
          </a:prstGeom>
          <a:ln>
            <a:noFill/>
          </a:ln>
        </p:spPr>
      </p:pic>
      <p:pic>
        <p:nvPicPr>
          <p:cNvPr id="10" name="Image 20"/>
          <p:cNvPicPr/>
          <p:nvPr/>
        </p:nvPicPr>
        <p:blipFill>
          <a:blip r:embed="rId15" cstate="print"/>
          <a:stretch/>
        </p:blipFill>
        <p:spPr>
          <a:xfrm>
            <a:off x="12743280" y="3312720"/>
            <a:ext cx="1805040" cy="94896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288000" tIns="144000" rIns="288000" bIns="144000" anchor="ctr"/>
          <a:lstStyle/>
          <a:p>
            <a:pPr>
              <a:lnSpc>
                <a:spcPct val="100000"/>
              </a:lnSpc>
            </a:pPr>
            <a:r>
              <a:rPr lang="fr-FR" sz="5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Cliquez et modifiez le titre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dt"/>
          </p:nvPr>
        </p:nvSpPr>
        <p:spPr>
          <a:xfrm>
            <a:off x="1619280" y="26242920"/>
            <a:ext cx="4500360" cy="1920600"/>
          </a:xfrm>
          <a:prstGeom prst="rect">
            <a:avLst/>
          </a:prstGeom>
        </p:spPr>
        <p:txBody>
          <a:bodyPr lIns="288000" tIns="144000" rIns="288000" bIns="144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ftr"/>
          </p:nvPr>
        </p:nvSpPr>
        <p:spPr>
          <a:xfrm>
            <a:off x="7378560" y="26242920"/>
            <a:ext cx="6840000" cy="1920600"/>
          </a:xfrm>
          <a:prstGeom prst="rect">
            <a:avLst/>
          </a:prstGeom>
        </p:spPr>
        <p:txBody>
          <a:bodyPr lIns="288000" tIns="144000" rIns="288000" bIns="144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3"/>
          <p:cNvSpPr>
            <a:spLocks noGrp="1"/>
          </p:cNvSpPr>
          <p:nvPr>
            <p:ph type="sldNum"/>
          </p:nvPr>
        </p:nvSpPr>
        <p:spPr>
          <a:xfrm>
            <a:off x="15478200" y="26242920"/>
            <a:ext cx="4500360" cy="1920600"/>
          </a:xfrm>
          <a:prstGeom prst="rect">
            <a:avLst/>
          </a:prstGeom>
        </p:spPr>
        <p:txBody>
          <a:bodyPr lIns="288000" tIns="144000" rIns="288000" bIns="144000"/>
          <a:lstStyle/>
          <a:p>
            <a:pPr algn="r">
              <a:lnSpc>
                <a:spcPct val="100000"/>
              </a:lnSpc>
            </a:pPr>
            <a:fld id="{9D475661-5852-4C27-BC6D-C6454C5DB453}" type="slidenum"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pPr algn="r">
                <a:lnSpc>
                  <a:spcPct val="100000"/>
                </a:lnSpc>
              </a:p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7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6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6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hyperlink" Target="https://doi.org/10.1016/j.neucom.2019.09.041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210200" y="432000"/>
            <a:ext cx="10743840" cy="3657600"/>
          </a:xfrm>
          <a:prstGeom prst="rect">
            <a:avLst/>
          </a:prstGeom>
          <a:noFill/>
          <a:ln>
            <a:noFill/>
          </a:ln>
        </p:spPr>
        <p:txBody>
          <a:bodyPr lIns="288000" tIns="144000" rIns="288000" bIns="144000" anchor="ctr"/>
          <a:lstStyle/>
          <a:p>
            <a:pPr>
              <a:lnSpc>
                <a:spcPct val="100000"/>
              </a:lnSpc>
            </a:pPr>
            <a:r>
              <a:rPr lang="fr-FR" sz="5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Réseau de neurone pour la vérification d’identité par des signatures manuscrites ou « hors-ligne»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454640" y="2768292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439560" y="5638680"/>
            <a:ext cx="1514520" cy="50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700" b="0" strike="noStrike" spc="-1">
                <a:solidFill>
                  <a:srgbClr val="6D5047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Auteurs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94200" y="7745040"/>
            <a:ext cx="2323800" cy="50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700" b="0" strike="noStrike" spc="-1" dirty="0" err="1" smtClean="0">
                <a:solidFill>
                  <a:srgbClr val="6D5047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Encadrants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Line 5"/>
          <p:cNvSpPr/>
          <p:nvPr/>
        </p:nvSpPr>
        <p:spPr>
          <a:xfrm>
            <a:off x="457200" y="6167160"/>
            <a:ext cx="3598560" cy="360"/>
          </a:xfrm>
          <a:prstGeom prst="line">
            <a:avLst/>
          </a:prstGeom>
          <a:ln w="9360">
            <a:solidFill>
              <a:srgbClr val="00388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6"/>
          <p:cNvSpPr/>
          <p:nvPr/>
        </p:nvSpPr>
        <p:spPr>
          <a:xfrm>
            <a:off x="457200" y="8303760"/>
            <a:ext cx="3598560" cy="360"/>
          </a:xfrm>
          <a:prstGeom prst="line">
            <a:avLst/>
          </a:prstGeom>
          <a:ln w="9360">
            <a:solidFill>
              <a:srgbClr val="00388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7"/>
          <p:cNvSpPr/>
          <p:nvPr/>
        </p:nvSpPr>
        <p:spPr>
          <a:xfrm>
            <a:off x="457200" y="6396120"/>
            <a:ext cx="3809520" cy="90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fr-F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Marouane KACHOURI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fr-F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Fatma BOUZGHAIA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4629523" y="5590958"/>
            <a:ext cx="12245389" cy="107747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spc="-1" dirty="0" smtClean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ヒラギノ角ゴ Pro W3"/>
              </a:rPr>
              <a:t>Détection de </a:t>
            </a:r>
            <a:r>
              <a:rPr lang="fr-FR" sz="3600" b="0" strike="noStrike" spc="-1" dirty="0" smtClean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ヒラギノ角ゴ Pro W3"/>
              </a:rPr>
              <a:t>signatures manuscrites falsifiées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4426728" y="6511485"/>
            <a:ext cx="11591470" cy="389213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1600" lvl="0" indent="-380520" algn="just"/>
            <a:r>
              <a:rPr lang="fr-FR" sz="2500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ヒラギノ角ゴ Pro W3"/>
              </a:rPr>
              <a:t>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Notre projet vise à mettre en œuvre un réseau de neurones capable de détecter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signatures falsifiées. </a:t>
            </a:r>
            <a:endParaRPr lang="fr-FR" sz="2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1600" indent="-380520" algn="just"/>
            <a:r>
              <a:rPr lang="fr-FR" sz="2500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ヒラギノ角ゴ Pro W3"/>
              </a:rPr>
              <a:t>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Notre approche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à détecter les signatures imitées indépendamment de leurs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auteurs, c.à.d.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le réseau ignore les identités. Cette approche est appelée “</a:t>
            </a:r>
            <a:r>
              <a:rPr lang="fr-FR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Writer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fr-FR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independent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”.</a:t>
            </a:r>
          </a:p>
          <a:p>
            <a:pPr marL="381600" lvl="0" indent="-380520" algn="just"/>
            <a:r>
              <a:rPr lang="fr-FR" sz="2500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ヒラギノ角ゴ Pro W3"/>
              </a:rPr>
              <a:t>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L’idée est d’entrainer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réseau de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neurones siamois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paires de signatures authentiques et imitées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extraire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détecter les traces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d’imitations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les signatures.</a:t>
            </a:r>
          </a:p>
          <a:p>
            <a:pPr marL="381600" lvl="0" indent="-380520" algn="just"/>
            <a:r>
              <a:rPr lang="fr-FR" sz="2500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ヒラギノ角ゴ Pro W3"/>
              </a:rPr>
              <a:t>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L’objectif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 de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prédire si une signature est authentique ou imitée.</a:t>
            </a:r>
          </a:p>
        </p:txBody>
      </p:sp>
      <p:sp>
        <p:nvSpPr>
          <p:cNvPr id="62" name="CustomShape 11"/>
          <p:cNvSpPr/>
          <p:nvPr/>
        </p:nvSpPr>
        <p:spPr>
          <a:xfrm>
            <a:off x="2456863" y="10743478"/>
            <a:ext cx="1511323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dirty="0" smtClean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ヒラギノ角ゴ Pro W3"/>
              </a:rPr>
              <a:t>Réseau de neurones profond: modèle siamois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3"/>
          <p:cNvSpPr/>
          <p:nvPr/>
        </p:nvSpPr>
        <p:spPr>
          <a:xfrm>
            <a:off x="2263107" y="17048637"/>
            <a:ext cx="18864346" cy="246707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1600" indent="-380520" algn="just">
              <a:lnSpc>
                <a:spcPct val="100000"/>
              </a:lnSpc>
              <a:buFont typeface="Wingdings"/>
              <a:buChar char="n"/>
            </a:pP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B</a:t>
            </a:r>
            <a:r>
              <a:rPr lang="fr-FR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ases </a:t>
            </a:r>
            <a:r>
              <a:rPr lang="fr-FR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de données </a:t>
            </a:r>
            <a:r>
              <a:rPr lang="fr-FR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utilisées: </a:t>
            </a:r>
            <a:r>
              <a:rPr lang="fr-FR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CEDAR, BHSig260, </a:t>
            </a:r>
            <a:r>
              <a:rPr lang="fr-FR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GPDS300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.</a:t>
            </a:r>
            <a:r>
              <a:rPr lang="fr-FR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 </a:t>
            </a:r>
          </a:p>
          <a:p>
            <a:pPr marL="381600" indent="-380520" algn="just">
              <a:buFont typeface="Wingdings"/>
              <a:buChar char="n"/>
            </a:pPr>
            <a:r>
              <a:rPr lang="fr-FR" sz="25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Pré-traitement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 des images de signatures :  rogner l’image selon une taille fixe étudiée.</a:t>
            </a:r>
          </a:p>
          <a:p>
            <a:pPr marL="381600" indent="-380520" algn="just">
              <a:buFont typeface="Wingdings"/>
              <a:buChar char="n"/>
            </a:pP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Implémentation d’un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modèle siamois pour vérifier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l’authenticité d’une signature. Le modèle,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codé en </a:t>
            </a:r>
            <a:r>
              <a:rPr lang="fr-FR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Keras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, possède des couches de convolutions dont les filtres permettent de réduire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la complexité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des images.</a:t>
            </a:r>
          </a:p>
        </p:txBody>
      </p:sp>
      <p:sp>
        <p:nvSpPr>
          <p:cNvPr id="65" name="CustomShape 14"/>
          <p:cNvSpPr/>
          <p:nvPr/>
        </p:nvSpPr>
        <p:spPr>
          <a:xfrm>
            <a:off x="4668250" y="19376742"/>
            <a:ext cx="11571385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ヒラギノ角ゴ Pro W3"/>
              </a:rPr>
              <a:t>Résultats obtenus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6"/>
          <p:cNvSpPr/>
          <p:nvPr/>
        </p:nvSpPr>
        <p:spPr>
          <a:xfrm>
            <a:off x="4399062" y="19513349"/>
            <a:ext cx="9846325" cy="346696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81600" indent="-380520" algn="just">
              <a:lnSpc>
                <a:spcPct val="100000"/>
              </a:lnSpc>
              <a:buFont typeface="Wingdings"/>
              <a:buChar char="n"/>
            </a:pP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Application de différents protocoles expérimentaux pour tester et analyser le réseau.</a:t>
            </a:r>
            <a:endParaRPr lang="fr-FR" sz="2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ヒラギノ角ゴ Pro W3"/>
            </a:endParaRPr>
          </a:p>
          <a:p>
            <a:pPr marL="381600" indent="-380520" algn="just">
              <a:lnSpc>
                <a:spcPct val="100000"/>
              </a:lnSpc>
              <a:buFont typeface="Wingdings"/>
              <a:buChar char="n"/>
            </a:pP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Résultats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très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proches de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ceux de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l’état de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l’art [1] (voir courbes ROC et valeurs de la précision dans le tableau).</a:t>
            </a:r>
            <a:endParaRPr lang="fr-FR" sz="2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ヒラギノ角ゴ Pro W3"/>
            </a:endParaRPr>
          </a:p>
          <a:p>
            <a:pPr marL="381600" lvl="0" indent="-380520" algn="just">
              <a:buFont typeface="Wingdings"/>
              <a:buChar char="n"/>
            </a:pP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Le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modèle siamois est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capable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de détecter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des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signatures </a:t>
            </a:r>
            <a:r>
              <a:rPr lang="fr-FR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falsifiées mais peut s’avérer sensible au bruit.</a:t>
            </a:r>
            <a:endParaRPr lang="fr-FR" sz="2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ヒラギノ角ゴ Pro W3"/>
            </a:endParaRPr>
          </a:p>
          <a:p>
            <a:pPr marL="380880" indent="-380520" algn="just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7"/>
          <p:cNvSpPr/>
          <p:nvPr/>
        </p:nvSpPr>
        <p:spPr>
          <a:xfrm rot="16200000">
            <a:off x="19558800" y="23104800"/>
            <a:ext cx="33523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Programme Cassiopée 2019-2020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8"/>
          <p:cNvSpPr/>
          <p:nvPr/>
        </p:nvSpPr>
        <p:spPr>
          <a:xfrm>
            <a:off x="6760440" y="27753120"/>
            <a:ext cx="6478920" cy="820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Grande"/>
              </a:rPr>
              <a:t>﻿marouane.kachouri</a:t>
            </a: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@﻿telecom-sudparis.eu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fatma.bouzghaia@﻿telecom-sudparis.eu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9"/>
          <p:cNvSpPr/>
          <p:nvPr/>
        </p:nvSpPr>
        <p:spPr>
          <a:xfrm>
            <a:off x="16133760" y="27935280"/>
            <a:ext cx="370872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Grande"/>
              </a:rPr>
              <a:t>www.telecom-sudparis.eu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0"/>
          <p:cNvSpPr/>
          <p:nvPr/>
        </p:nvSpPr>
        <p:spPr>
          <a:xfrm>
            <a:off x="457200" y="8519040"/>
            <a:ext cx="3809520" cy="90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fr-F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Nesma HOUMANI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fr-F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Sonia GARCIA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1"/>
          <p:cNvSpPr/>
          <p:nvPr/>
        </p:nvSpPr>
        <p:spPr>
          <a:xfrm>
            <a:off x="16812764" y="1454512"/>
            <a:ext cx="3621186" cy="164963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800" b="1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35</a:t>
            </a:r>
          </a:p>
          <a:p>
            <a:pPr algn="ctr">
              <a:lnSpc>
                <a:spcPct val="100000"/>
              </a:lnSpc>
            </a:pPr>
            <a:r>
              <a:rPr lang="fr-FR" sz="4800" b="1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Recherche</a:t>
            </a:r>
            <a:endParaRPr lang="fr-FR" sz="4800" b="1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xmlns="" id="{A39A48B9-EB12-43F8-946B-2AA05D974DC6}"/>
              </a:ext>
            </a:extLst>
          </p:cNvPr>
          <p:cNvGrpSpPr/>
          <p:nvPr/>
        </p:nvGrpSpPr>
        <p:grpSpPr>
          <a:xfrm>
            <a:off x="289926" y="19659600"/>
            <a:ext cx="3560179" cy="6295558"/>
            <a:chOff x="386179" y="20747165"/>
            <a:chExt cx="3661561" cy="6299628"/>
          </a:xfrm>
        </p:grpSpPr>
        <p:sp>
          <p:nvSpPr>
            <p:cNvPr id="26" name="CustomShape 4">
              <a:extLst>
                <a:ext uri="{FF2B5EF4-FFF2-40B4-BE49-F238E27FC236}">
                  <a16:creationId xmlns:a16="http://schemas.microsoft.com/office/drawing/2014/main" xmlns="" id="{94F6B1C8-3C2A-4AEF-B898-BB3C18EDCC4D}"/>
                </a:ext>
              </a:extLst>
            </p:cNvPr>
            <p:cNvSpPr/>
            <p:nvPr/>
          </p:nvSpPr>
          <p:spPr>
            <a:xfrm>
              <a:off x="386179" y="20747165"/>
              <a:ext cx="3598559" cy="501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2700" b="0" strike="noStrike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  <a:ea typeface="ヒラギノ角ゴ Pro W3"/>
                </a:rPr>
                <a:t>Technologies utilisées</a:t>
              </a:r>
              <a:endPara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xmlns="" id="{AD7B41C8-36F8-463C-898E-F7D00DCAAE98}"/>
                </a:ext>
              </a:extLst>
            </p:cNvPr>
            <p:cNvSpPr/>
            <p:nvPr/>
          </p:nvSpPr>
          <p:spPr>
            <a:xfrm>
              <a:off x="449180" y="21305885"/>
              <a:ext cx="3598560" cy="360"/>
            </a:xfrm>
            <a:prstGeom prst="line">
              <a:avLst/>
            </a:prstGeom>
            <a:ln w="9360">
              <a:solidFill>
                <a:srgbClr val="00388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xmlns="" id="{40F8D9DC-F508-4294-8372-A934563ED4FA}"/>
                </a:ext>
              </a:extLst>
            </p:cNvPr>
            <p:cNvGrpSpPr/>
            <p:nvPr/>
          </p:nvGrpSpPr>
          <p:grpSpPr>
            <a:xfrm>
              <a:off x="979257" y="21630655"/>
              <a:ext cx="2672511" cy="5416138"/>
              <a:chOff x="979257" y="21630655"/>
              <a:chExt cx="2672511" cy="5416138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xmlns="" id="{DB9D6CA6-1255-4980-A2AF-131C8A3CB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79257" y="21630655"/>
                <a:ext cx="2672511" cy="775029"/>
              </a:xfrm>
              <a:prstGeom prst="rect">
                <a:avLst/>
              </a:prstGeom>
            </p:spPr>
          </p:pic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xmlns="" id="{BA412408-0A8D-42B2-AB29-39D63BF6E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170814" y="22605200"/>
                <a:ext cx="2029288" cy="1691073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xmlns="" id="{EA9178E2-F7FD-407C-B7BA-44D73390A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771204" y="24640265"/>
                <a:ext cx="1361985" cy="1524610"/>
              </a:xfrm>
              <a:prstGeom prst="rect">
                <a:avLst/>
              </a:prstGeom>
            </p:spPr>
          </p:pic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xmlns="" id="{897FFA2F-4B7F-418D-83EA-7680FAA03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882929" y="26331222"/>
                <a:ext cx="1150128" cy="715571"/>
              </a:xfrm>
              <a:prstGeom prst="rect">
                <a:avLst/>
              </a:prstGeom>
            </p:spPr>
          </p:pic>
        </p:grp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37678C2-D6D4-4F50-A5CA-1006087B52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0889" y="23090595"/>
            <a:ext cx="6775195" cy="2681046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xmlns="" id="{EEA7C4BD-399B-4D07-9891-F0F30833C866}"/>
              </a:ext>
            </a:extLst>
          </p:cNvPr>
          <p:cNvGrpSpPr/>
          <p:nvPr/>
        </p:nvGrpSpPr>
        <p:grpSpPr>
          <a:xfrm>
            <a:off x="2719137" y="11684387"/>
            <a:ext cx="14101010" cy="4991381"/>
            <a:chOff x="1572451" y="11973143"/>
            <a:chExt cx="18015537" cy="59240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xmlns="" id="{735A1471-523C-4206-A389-3B51BD88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22899" y="11973143"/>
              <a:ext cx="15765089" cy="5924083"/>
            </a:xfrm>
            <a:prstGeom prst="rect">
              <a:avLst/>
            </a:prstGeom>
          </p:spPr>
        </p:pic>
        <p:sp>
          <p:nvSpPr>
            <p:cNvPr id="14" name="Flèche : courbe vers le haut 13">
              <a:extLst>
                <a:ext uri="{FF2B5EF4-FFF2-40B4-BE49-F238E27FC236}">
                  <a16:creationId xmlns:a16="http://schemas.microsoft.com/office/drawing/2014/main" xmlns="" id="{FDE5DBCE-10F5-4DF4-B62B-B020A99840E7}"/>
                </a:ext>
              </a:extLst>
            </p:cNvPr>
            <p:cNvSpPr/>
            <p:nvPr/>
          </p:nvSpPr>
          <p:spPr>
            <a:xfrm>
              <a:off x="2275714" y="14277477"/>
              <a:ext cx="3276000" cy="9014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2" name="Flèche : courbe vers le haut 41">
              <a:extLst>
                <a:ext uri="{FF2B5EF4-FFF2-40B4-BE49-F238E27FC236}">
                  <a16:creationId xmlns:a16="http://schemas.microsoft.com/office/drawing/2014/main" xmlns="" id="{B5333FAB-5D48-4634-A7A7-F8F8ADDDC1E1}"/>
                </a:ext>
              </a:extLst>
            </p:cNvPr>
            <p:cNvSpPr/>
            <p:nvPr/>
          </p:nvSpPr>
          <p:spPr>
            <a:xfrm>
              <a:off x="2270180" y="16949865"/>
              <a:ext cx="3276000" cy="9014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xmlns="" id="{31342244-A7FC-4E3D-B1F3-B38A5EAE65A6}"/>
                </a:ext>
              </a:extLst>
            </p:cNvPr>
            <p:cNvSpPr txBox="1"/>
            <p:nvPr/>
          </p:nvSpPr>
          <p:spPr>
            <a:xfrm>
              <a:off x="1572451" y="13261775"/>
              <a:ext cx="2162960" cy="8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</a:rPr>
                <a:t>Signature authentique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xmlns="" id="{4EB05054-4730-487D-A341-DD14C68149B2}"/>
                </a:ext>
              </a:extLst>
            </p:cNvPr>
            <p:cNvSpPr txBox="1"/>
            <p:nvPr/>
          </p:nvSpPr>
          <p:spPr>
            <a:xfrm>
              <a:off x="1580474" y="15980915"/>
              <a:ext cx="1894408" cy="8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</a:rPr>
                <a:t>Signature à prédire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xmlns="" id="{AC5355ED-60BB-46B0-A03E-794D917BAB0A}"/>
              </a:ext>
            </a:extLst>
          </p:cNvPr>
          <p:cNvGrpSpPr/>
          <p:nvPr/>
        </p:nvGrpSpPr>
        <p:grpSpPr>
          <a:xfrm>
            <a:off x="15737522" y="15701217"/>
            <a:ext cx="5413994" cy="1833348"/>
            <a:chOff x="15881901" y="18977811"/>
            <a:chExt cx="5462060" cy="1833348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xmlns="" id="{C98B8267-26A1-4FA0-B85F-FF86B969C9A6}"/>
                </a:ext>
              </a:extLst>
            </p:cNvPr>
            <p:cNvGrpSpPr/>
            <p:nvPr/>
          </p:nvGrpSpPr>
          <p:grpSpPr>
            <a:xfrm>
              <a:off x="15881901" y="19071307"/>
              <a:ext cx="5393081" cy="1739852"/>
              <a:chOff x="15881901" y="19071307"/>
              <a:chExt cx="5393081" cy="1739852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xmlns="" id="{2B2EE26A-BB50-4035-AB67-29939CF95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5881901" y="19639541"/>
                <a:ext cx="5393081" cy="1171618"/>
              </a:xfrm>
              <a:prstGeom prst="rect">
                <a:avLst/>
              </a:prstGeom>
            </p:spPr>
          </p:pic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xmlns="" id="{EF9B1D6D-D239-4C8E-A3B8-6D2C008F5E0B}"/>
                  </a:ext>
                </a:extLst>
              </p:cNvPr>
              <p:cNvSpPr txBox="1"/>
              <p:nvPr/>
            </p:nvSpPr>
            <p:spPr>
              <a:xfrm>
                <a:off x="15977938" y="19071307"/>
                <a:ext cx="5221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spc="-1" dirty="0" err="1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Loss</a:t>
                </a:r>
                <a:r>
                  <a:rPr lang="fr-FR" sz="2000" b="1" spc="-1" dirty="0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 </a:t>
                </a:r>
                <a:r>
                  <a:rPr lang="fr-FR" sz="2000" b="1" spc="-1" dirty="0" err="1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Function</a:t>
                </a:r>
                <a:r>
                  <a:rPr lang="fr-FR" sz="2000" b="1" spc="-1" dirty="0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 </a:t>
                </a:r>
                <a:r>
                  <a:rPr lang="fr-FR" sz="2000" b="1" spc="-1" dirty="0" smtClean="0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(</a:t>
                </a:r>
                <a:r>
                  <a:rPr lang="fr-FR" sz="2000" b="1" spc="-1" dirty="0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Contrastive </a:t>
                </a:r>
                <a:r>
                  <a:rPr lang="fr-FR" sz="2000" b="1" spc="-1" dirty="0" err="1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Loss</a:t>
                </a:r>
                <a:r>
                  <a:rPr lang="fr-FR" sz="2000" b="1" spc="-1" dirty="0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):</a:t>
                </a:r>
              </a:p>
            </p:txBody>
          </p:sp>
        </p:grp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xmlns="" id="{2F824BA8-AFB1-4936-9446-926465856C1B}"/>
                </a:ext>
              </a:extLst>
            </p:cNvPr>
            <p:cNvSpPr/>
            <p:nvPr/>
          </p:nvSpPr>
          <p:spPr>
            <a:xfrm>
              <a:off x="15950880" y="18977811"/>
              <a:ext cx="5393081" cy="176935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xmlns="" id="{CFD4E48D-BBA2-4823-9FC7-8A52DAA6488D}"/>
              </a:ext>
            </a:extLst>
          </p:cNvPr>
          <p:cNvGrpSpPr/>
          <p:nvPr/>
        </p:nvGrpSpPr>
        <p:grpSpPr>
          <a:xfrm>
            <a:off x="16588374" y="6049736"/>
            <a:ext cx="4356000" cy="2544103"/>
            <a:chOff x="17093700" y="6073799"/>
            <a:chExt cx="4356000" cy="254410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xmlns="" id="{F7DEDBD0-D1C5-4154-A813-2BE8639BD964}"/>
                </a:ext>
              </a:extLst>
            </p:cNvPr>
            <p:cNvGrpSpPr/>
            <p:nvPr/>
          </p:nvGrpSpPr>
          <p:grpSpPr>
            <a:xfrm>
              <a:off x="17093700" y="6098374"/>
              <a:ext cx="4356000" cy="2519528"/>
              <a:chOff x="17172000" y="5225512"/>
              <a:chExt cx="4278357" cy="2519528"/>
            </a:xfrm>
          </p:grpSpPr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xmlns="" id="{59DEE003-CEC4-47B3-AC89-0375BCD843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1564" r="58171" b="27592"/>
              <a:stretch/>
            </p:blipFill>
            <p:spPr>
              <a:xfrm>
                <a:off x="17172000" y="5264174"/>
                <a:ext cx="2111494" cy="2480866"/>
              </a:xfrm>
              <a:prstGeom prst="rect">
                <a:avLst/>
              </a:prstGeom>
            </p:spPr>
          </p:pic>
          <p:pic>
            <p:nvPicPr>
              <p:cNvPr id="77" name="Image 76">
                <a:extLst>
                  <a:ext uri="{FF2B5EF4-FFF2-40B4-BE49-F238E27FC236}">
                    <a16:creationId xmlns:a16="http://schemas.microsoft.com/office/drawing/2014/main" xmlns="" id="{D01CA679-301D-4629-A07C-F84FD5E0F3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70061" b="27592"/>
              <a:stretch/>
            </p:blipFill>
            <p:spPr>
              <a:xfrm>
                <a:off x="19361568" y="5225512"/>
                <a:ext cx="2088789" cy="2480865"/>
              </a:xfrm>
              <a:prstGeom prst="rect">
                <a:avLst/>
              </a:prstGeom>
            </p:spPr>
          </p:pic>
        </p:grp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xmlns="" id="{1070CC3A-03B1-4AE2-8F0E-A2A1252FD658}"/>
                </a:ext>
              </a:extLst>
            </p:cNvPr>
            <p:cNvSpPr/>
            <p:nvPr/>
          </p:nvSpPr>
          <p:spPr>
            <a:xfrm>
              <a:off x="17172000" y="6073799"/>
              <a:ext cx="4199400" cy="221913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xmlns="" id="{0CBCD2C0-B083-4947-8AE8-884D86D48F2E}"/>
              </a:ext>
            </a:extLst>
          </p:cNvPr>
          <p:cNvGrpSpPr/>
          <p:nvPr/>
        </p:nvGrpSpPr>
        <p:grpSpPr>
          <a:xfrm>
            <a:off x="16220277" y="8562955"/>
            <a:ext cx="4862365" cy="2044438"/>
            <a:chOff x="16509035" y="8562955"/>
            <a:chExt cx="4862365" cy="2044438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xmlns="" id="{2103ACCE-CA85-4109-BF8E-050898F15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92" b="17286"/>
            <a:stretch/>
          </p:blipFill>
          <p:spPr>
            <a:xfrm>
              <a:off x="16669043" y="8751890"/>
              <a:ext cx="4617605" cy="1685749"/>
            </a:xfrm>
            <a:prstGeom prst="rect">
              <a:avLst/>
            </a:prstGeom>
          </p:spPr>
        </p:pic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xmlns="" id="{4FD05097-F4BA-4741-ABE6-F829C3FFFD59}"/>
                </a:ext>
              </a:extLst>
            </p:cNvPr>
            <p:cNvSpPr/>
            <p:nvPr/>
          </p:nvSpPr>
          <p:spPr>
            <a:xfrm>
              <a:off x="16509035" y="8562955"/>
              <a:ext cx="4862365" cy="204443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xmlns="" id="{1C9ABB2C-1765-4CC4-82CB-C692E07FE1B3}"/>
              </a:ext>
            </a:extLst>
          </p:cNvPr>
          <p:cNvGrpSpPr/>
          <p:nvPr/>
        </p:nvGrpSpPr>
        <p:grpSpPr>
          <a:xfrm>
            <a:off x="15002125" y="18961769"/>
            <a:ext cx="5486399" cy="4162925"/>
            <a:chOff x="13692315" y="21480688"/>
            <a:chExt cx="4057897" cy="2936621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xmlns="" id="{69030D84-F132-4230-AE16-C03B05717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0846" t="50256" r="58633" b="26111"/>
            <a:stretch/>
          </p:blipFill>
          <p:spPr>
            <a:xfrm>
              <a:off x="13692315" y="21788596"/>
              <a:ext cx="4057897" cy="2628713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41644DC4-8E8C-436E-BC9B-4901C001991E}"/>
                </a:ext>
              </a:extLst>
            </p:cNvPr>
            <p:cNvSpPr txBox="1"/>
            <p:nvPr/>
          </p:nvSpPr>
          <p:spPr>
            <a:xfrm>
              <a:off x="14342096" y="21480688"/>
              <a:ext cx="3125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</a:rPr>
                <a:t>Courbe de ROC – BHSig260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xmlns="" id="{60E6F496-CFEF-48A0-B92A-296BEA708FB3}"/>
              </a:ext>
            </a:extLst>
          </p:cNvPr>
          <p:cNvGrpSpPr/>
          <p:nvPr/>
        </p:nvGrpSpPr>
        <p:grpSpPr>
          <a:xfrm>
            <a:off x="15476003" y="23451209"/>
            <a:ext cx="4785175" cy="3836412"/>
            <a:chOff x="17737940" y="20996767"/>
            <a:chExt cx="3410818" cy="358574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xmlns="" id="{5E6E1D3D-00F5-4AFD-B714-2FA0A80DF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310" t="30469" r="61841" b="14872"/>
            <a:stretch/>
          </p:blipFill>
          <p:spPr>
            <a:xfrm>
              <a:off x="17737940" y="21390025"/>
              <a:ext cx="3410818" cy="3192487"/>
            </a:xfrm>
            <a:prstGeom prst="rect">
              <a:avLst/>
            </a:prstGeom>
          </p:spPr>
        </p:pic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xmlns="" id="{0BE4CE1F-F30A-455E-AFD7-7A2D30D11F2C}"/>
                </a:ext>
              </a:extLst>
            </p:cNvPr>
            <p:cNvSpPr txBox="1"/>
            <p:nvPr/>
          </p:nvSpPr>
          <p:spPr>
            <a:xfrm>
              <a:off x="17947449" y="20996767"/>
              <a:ext cx="299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</a:rPr>
                <a:t>Courbe de ROC – CEDAR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60947" y="26549229"/>
            <a:ext cx="15280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[1] Victoria Ruiz, </a:t>
            </a:r>
            <a:r>
              <a:rPr lang="fr-FR" dirty="0" err="1" smtClean="0"/>
              <a:t>Ismael</a:t>
            </a:r>
            <a:r>
              <a:rPr lang="fr-FR" dirty="0" smtClean="0"/>
              <a:t> Linares, Angel Sanchez, Jose F. Velez, "</a:t>
            </a:r>
            <a:r>
              <a:rPr lang="fr-FR" dirty="0" err="1" smtClean="0"/>
              <a:t>Off-line</a:t>
            </a:r>
            <a:r>
              <a:rPr lang="fr-FR" dirty="0" smtClean="0"/>
              <a:t> </a:t>
            </a:r>
            <a:r>
              <a:rPr lang="fr-FR" dirty="0" err="1" smtClean="0"/>
              <a:t>handwritten</a:t>
            </a:r>
            <a:r>
              <a:rPr lang="fr-FR" dirty="0" smtClean="0"/>
              <a:t> signature </a:t>
            </a:r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compositional</a:t>
            </a:r>
            <a:r>
              <a:rPr lang="fr-FR" dirty="0" smtClean="0"/>
              <a:t> </a:t>
            </a:r>
            <a:r>
              <a:rPr lang="fr-FR" dirty="0" err="1" smtClean="0"/>
              <a:t>synthetic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of signatures and </a:t>
            </a:r>
            <a:r>
              <a:rPr lang="fr-FR" dirty="0" err="1" smtClean="0"/>
              <a:t>Siamese</a:t>
            </a:r>
            <a:r>
              <a:rPr lang="fr-FR" dirty="0" smtClean="0"/>
              <a:t> Neural Networks", </a:t>
            </a:r>
            <a:r>
              <a:rPr lang="fr-FR" dirty="0" err="1" smtClean="0"/>
              <a:t>Neurocomputing</a:t>
            </a:r>
            <a:r>
              <a:rPr lang="fr-FR" dirty="0" smtClean="0"/>
              <a:t>, Volume 37421, 2020, Pages 30-41, ISSN 0925-2312, </a:t>
            </a:r>
            <a:r>
              <a:rPr lang="fr-FR" dirty="0" smtClean="0">
                <a:hlinkClick r:id="rId13"/>
              </a:rPr>
              <a:t>https://doi.org/10.1016/j.neucom.2019.09.04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317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Company>Implica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poster</dc:title>
  <dc:creator>IMT</dc:creator>
  <cp:lastModifiedBy>houmani</cp:lastModifiedBy>
  <cp:revision>55</cp:revision>
  <cp:lastPrinted>2012-01-18T13:26:06Z</cp:lastPrinted>
  <dcterms:created xsi:type="dcterms:W3CDTF">2012-02-29T16:05:21Z</dcterms:created>
  <dcterms:modified xsi:type="dcterms:W3CDTF">2020-06-04T06:40:17Z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Implica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