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58" r:id="rId4"/>
    <p:sldId id="285" r:id="rId5"/>
    <p:sldId id="294" r:id="rId6"/>
    <p:sldId id="295" r:id="rId7"/>
    <p:sldId id="298" r:id="rId8"/>
    <p:sldId id="296" r:id="rId9"/>
    <p:sldId id="297" r:id="rId10"/>
    <p:sldId id="286" r:id="rId11"/>
    <p:sldId id="288" r:id="rId12"/>
    <p:sldId id="300" r:id="rId13"/>
    <p:sldId id="289" r:id="rId14"/>
    <p:sldId id="293" r:id="rId15"/>
    <p:sldId id="299" r:id="rId16"/>
    <p:sldId id="292" r:id="rId17"/>
    <p:sldId id="279" r:id="rId18"/>
  </p:sldIdLst>
  <p:sldSz cx="9144000" cy="5143500" type="screen16x9"/>
  <p:notesSz cx="6858000" cy="9144000"/>
  <p:embeddedFontLst>
    <p:embeddedFont>
      <p:font typeface="Oswald" panose="020B0604020202020204" charset="0"/>
      <p:regular r:id="rId20"/>
      <p:bold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B9E"/>
    <a:srgbClr val="3796BF"/>
    <a:srgbClr val="4BB5D9"/>
    <a:srgbClr val="81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7849C9-1F8B-4466-82B2-938B8E397F40}">
  <a:tblStyle styleId="{C07849C9-1F8B-4466-82B2-938B8E397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80375" autoAdjust="0"/>
  </p:normalViewPr>
  <p:slideViewPr>
    <p:cSldViewPr snapToGrid="0">
      <p:cViewPr varScale="1">
        <p:scale>
          <a:sx n="91" d="100"/>
          <a:sy n="91" d="100"/>
        </p:scale>
        <p:origin x="12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989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83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18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264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76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Filters</a:t>
            </a:r>
            <a:r>
              <a:rPr lang="fr-FR" dirty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174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Reducing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, </a:t>
            </a:r>
            <a:r>
              <a:rPr lang="fr-FR" dirty="0" err="1"/>
              <a:t>speeding</a:t>
            </a:r>
            <a:r>
              <a:rPr lang="fr-FR" dirty="0"/>
              <a:t> up </a:t>
            </a:r>
            <a:r>
              <a:rPr lang="fr-FR" dirty="0" err="1"/>
              <a:t>calculations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feature</a:t>
            </a:r>
            <a:r>
              <a:rPr lang="fr-FR" dirty="0">
                <a:sym typeface="Wingdings" panose="05000000000000000000" pitchFamily="2" charset="2"/>
              </a:rPr>
              <a:t> extraction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036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48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13 convolutional layers, 5 Max Pooling layers and 3 Dense layers which sums up to 21 layers but only 16 weight layers.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 1 has number of filters as 64 while Conv 2 has 128 filters, Conv 3 has 256 filters while Conv 4 and Conv 5 has 512 filters.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06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13 convolutional layers, 5 Max Pooling layers and 3 Dense layers which sums up to 21 layers but only 16 weight layers.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 1 has number of filters as 64 while Conv 2 has 128 filters, Conv 3 has 256 filters while Conv 4 and Conv 5 has 512 filters.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3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-118569" y="463161"/>
            <a:ext cx="8458200" cy="3529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Offline Signature Verification with Convolutional Neural Networks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799" y="2421550"/>
            <a:ext cx="5222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fr-FR" dirty="0"/>
              <a:t>Alvarez 2016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83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410047" y="364658"/>
            <a:ext cx="6847367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900"/>
                </a:solidFill>
              </a:rPr>
              <a:t>VGG 16 Architecture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11</a:t>
            </a:fld>
            <a:endParaRPr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080FB-7F71-414B-92DE-08F2ACDE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29"/>
            <a:ext cx="91440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8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2410047" y="364658"/>
            <a:ext cx="6847367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 err="1">
                <a:solidFill>
                  <a:srgbClr val="FF9900"/>
                </a:solidFill>
              </a:rPr>
              <a:t>Loss</a:t>
            </a:r>
            <a:r>
              <a:rPr lang="fr-FR" sz="6000" dirty="0">
                <a:solidFill>
                  <a:srgbClr val="FF9900"/>
                </a:solidFill>
              </a:rPr>
              <a:t> </a:t>
            </a:r>
            <a:r>
              <a:rPr lang="fr-FR" sz="6000" dirty="0" err="1">
                <a:solidFill>
                  <a:srgbClr val="FF9900"/>
                </a:solidFill>
              </a:rPr>
              <a:t>function</a:t>
            </a:r>
            <a:r>
              <a:rPr lang="fr-FR" sz="6000" dirty="0">
                <a:solidFill>
                  <a:srgbClr val="FF9900"/>
                </a:solidFill>
              </a:rPr>
              <a:t>, </a:t>
            </a:r>
            <a:r>
              <a:rPr lang="fr-FR" sz="6000" dirty="0" err="1">
                <a:solidFill>
                  <a:srgbClr val="FF9900"/>
                </a:solidFill>
              </a:rPr>
              <a:t>transfer</a:t>
            </a:r>
            <a:r>
              <a:rPr lang="fr-FR" sz="6000" dirty="0">
                <a:solidFill>
                  <a:srgbClr val="FF9900"/>
                </a:solidFill>
              </a:rPr>
              <a:t> </a:t>
            </a:r>
            <a:r>
              <a:rPr lang="fr-FR" sz="6000" dirty="0" err="1">
                <a:solidFill>
                  <a:srgbClr val="FF9900"/>
                </a:solidFill>
              </a:rPr>
              <a:t>learning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12</a:t>
            </a:fld>
            <a:endParaRPr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080FB-7F71-414B-92DE-08F2ACDE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29"/>
            <a:ext cx="91440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2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799" y="2421550"/>
            <a:ext cx="5222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fr-FR" dirty="0" err="1"/>
              <a:t>Haffeman</a:t>
            </a:r>
            <a:r>
              <a:rPr lang="fr-FR" dirty="0"/>
              <a:t> 2018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83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14</a:t>
            </a:fld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0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799" y="2421550"/>
            <a:ext cx="5222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pPr lvl="0"/>
            <a:r>
              <a:rPr lang="fr-FR" dirty="0" err="1"/>
              <a:t>Tekerek</a:t>
            </a:r>
            <a:r>
              <a:rPr lang="fr-FR" dirty="0"/>
              <a:t> 2019</a:t>
            </a:r>
            <a:endParaRPr dirty="0"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KACHOURI Maraoune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1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16</a:t>
            </a:fld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9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900"/>
                </a:solidFill>
              </a:rPr>
              <a:t>THANKS!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681;p39"/>
          <p:cNvSpPr txBox="1"/>
          <p:nvPr/>
        </p:nvSpPr>
        <p:spPr>
          <a:xfrm>
            <a:off x="4593790" y="1516650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9900"/>
                </a:solidFill>
              </a:rPr>
              <a:t>😉</a:t>
            </a:r>
            <a:endParaRPr sz="96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CNN?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3</a:t>
            </a:fld>
            <a:endParaRPr dirty="0">
              <a:solidFill>
                <a:schemeClr val="accent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6562F5A-FF49-42F1-AC3F-E458CA7FD3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70" t="10474" r="32325" b="10422"/>
          <a:stretch/>
        </p:blipFill>
        <p:spPr>
          <a:xfrm>
            <a:off x="2154866" y="537387"/>
            <a:ext cx="3530009" cy="406872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3E0A9AB-CA6E-4C58-887E-A790DA6D7157}"/>
              </a:ext>
            </a:extLst>
          </p:cNvPr>
          <p:cNvSpPr txBox="1"/>
          <p:nvPr/>
        </p:nvSpPr>
        <p:spPr>
          <a:xfrm>
            <a:off x="2452577" y="4344503"/>
            <a:ext cx="75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Input </a:t>
            </a:r>
          </a:p>
          <a:p>
            <a:pPr algn="ctr"/>
            <a:r>
              <a:rPr lang="fr-FR" b="1" dirty="0"/>
              <a:t>Layer</a:t>
            </a:r>
            <a:endParaRPr lang="en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50C458-E889-4B90-9C68-EA8F502E0B7C}"/>
              </a:ext>
            </a:extLst>
          </p:cNvPr>
          <p:cNvSpPr txBox="1"/>
          <p:nvPr/>
        </p:nvSpPr>
        <p:spPr>
          <a:xfrm>
            <a:off x="3632791" y="4537678"/>
            <a:ext cx="88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Hidden</a:t>
            </a:r>
            <a:r>
              <a:rPr lang="fr-FR" b="1" dirty="0"/>
              <a:t> </a:t>
            </a:r>
          </a:p>
          <a:p>
            <a:pPr algn="ctr"/>
            <a:r>
              <a:rPr lang="fr-FR" b="1" dirty="0"/>
              <a:t>Layer</a:t>
            </a:r>
            <a:endParaRPr lang="en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26EDF0-B07D-4992-ACE6-5B8645440FD3}"/>
              </a:ext>
            </a:extLst>
          </p:cNvPr>
          <p:cNvSpPr txBox="1"/>
          <p:nvPr/>
        </p:nvSpPr>
        <p:spPr>
          <a:xfrm>
            <a:off x="4795285" y="4446625"/>
            <a:ext cx="88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Output </a:t>
            </a:r>
          </a:p>
          <a:p>
            <a:pPr algn="ctr"/>
            <a:r>
              <a:rPr lang="fr-FR" b="1" dirty="0"/>
              <a:t>Layer</a:t>
            </a:r>
            <a:endParaRPr lang="e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3359313" y="393601"/>
            <a:ext cx="3623379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 err="1">
                <a:solidFill>
                  <a:srgbClr val="FF9900"/>
                </a:solidFill>
              </a:rPr>
              <a:t>Filtering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4</a:t>
            </a:fld>
            <a:endParaRPr dirty="0">
              <a:solidFill>
                <a:schemeClr val="accent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E7EF41-6E10-4922-A18D-0B279352B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06" t="23015" r="34883" b="23101"/>
          <a:stretch/>
        </p:blipFill>
        <p:spPr>
          <a:xfrm>
            <a:off x="978195" y="1254642"/>
            <a:ext cx="2771554" cy="27715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2EA8DA-82E7-42BC-B3B0-8883F0B1E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51" t="22877" r="35039" b="23239"/>
          <a:stretch/>
        </p:blipFill>
        <p:spPr>
          <a:xfrm>
            <a:off x="4572000" y="1254642"/>
            <a:ext cx="2771555" cy="27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28F471-E5F5-4C7A-B326-C2BB7CB34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6A301B-5666-444A-99D3-74EFB795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9" r="3256"/>
          <a:stretch/>
        </p:blipFill>
        <p:spPr>
          <a:xfrm>
            <a:off x="332176" y="-1"/>
            <a:ext cx="8498958" cy="5143500"/>
          </a:xfrm>
          <a:prstGeom prst="rect">
            <a:avLst/>
          </a:prstGeom>
        </p:spPr>
      </p:pic>
      <p:sp>
        <p:nvSpPr>
          <p:cNvPr id="4" name="Google Shape;181;p14">
            <a:extLst>
              <a:ext uri="{FF2B5EF4-FFF2-40B4-BE49-F238E27FC236}">
                <a16:creationId xmlns:a16="http://schemas.microsoft.com/office/drawing/2014/main" id="{DE0DAE76-8788-4FBB-897B-EECACD3A5D85}"/>
              </a:ext>
            </a:extLst>
          </p:cNvPr>
          <p:cNvSpPr txBox="1">
            <a:spLocks/>
          </p:cNvSpPr>
          <p:nvPr/>
        </p:nvSpPr>
        <p:spPr>
          <a:xfrm>
            <a:off x="2026700" y="393601"/>
            <a:ext cx="5746171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6000" dirty="0">
                <a:solidFill>
                  <a:srgbClr val="FF9900"/>
                </a:solidFill>
              </a:rPr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100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F88197-7EED-4B3D-9C2F-3F5040D6A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4AE6B7-52D9-4EBC-9164-1BC0577953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56" t="20810" r="18838" b="20482"/>
          <a:stretch/>
        </p:blipFill>
        <p:spPr>
          <a:xfrm>
            <a:off x="446567" y="1130052"/>
            <a:ext cx="2856913" cy="1389321"/>
          </a:xfrm>
          <a:prstGeom prst="rect">
            <a:avLst/>
          </a:prstGeom>
        </p:spPr>
      </p:pic>
      <p:sp>
        <p:nvSpPr>
          <p:cNvPr id="4" name="Google Shape;181;p14">
            <a:extLst>
              <a:ext uri="{FF2B5EF4-FFF2-40B4-BE49-F238E27FC236}">
                <a16:creationId xmlns:a16="http://schemas.microsoft.com/office/drawing/2014/main" id="{12D1D1DB-5B92-4D0A-9DA7-E6BE7F69CFD8}"/>
              </a:ext>
            </a:extLst>
          </p:cNvPr>
          <p:cNvSpPr txBox="1">
            <a:spLocks/>
          </p:cNvSpPr>
          <p:nvPr/>
        </p:nvSpPr>
        <p:spPr>
          <a:xfrm>
            <a:off x="2026700" y="393601"/>
            <a:ext cx="5746171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6000" dirty="0">
                <a:solidFill>
                  <a:srgbClr val="FF9900"/>
                </a:solidFill>
              </a:rPr>
              <a:t>Convolution layer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F49624-B717-4B89-B9DC-65B43C4CA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6" t="20260" r="18915" b="20206"/>
          <a:stretch/>
        </p:blipFill>
        <p:spPr>
          <a:xfrm>
            <a:off x="4817020" y="1112701"/>
            <a:ext cx="2955851" cy="14593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6CDEC6-7F32-4ACD-9ADA-77B1EA9E5F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11" t="20259" r="19147" b="20482"/>
          <a:stretch/>
        </p:blipFill>
        <p:spPr>
          <a:xfrm>
            <a:off x="4817020" y="3291147"/>
            <a:ext cx="3016574" cy="14909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FCDB2C-74EC-4FCA-976B-A42A519D95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91" t="20396" r="18838" b="20344"/>
          <a:stretch/>
        </p:blipFill>
        <p:spPr>
          <a:xfrm>
            <a:off x="243004" y="3175590"/>
            <a:ext cx="2980501" cy="1470295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8C6CCF6-DFE5-4E8B-A095-8763713B35B8}"/>
              </a:ext>
            </a:extLst>
          </p:cNvPr>
          <p:cNvSpPr/>
          <p:nvPr/>
        </p:nvSpPr>
        <p:spPr>
          <a:xfrm>
            <a:off x="3615070" y="1694121"/>
            <a:ext cx="1027814" cy="19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6EAD649-3943-46CB-90F2-815ABE121765}"/>
              </a:ext>
            </a:extLst>
          </p:cNvPr>
          <p:cNvSpPr/>
          <p:nvPr/>
        </p:nvSpPr>
        <p:spPr>
          <a:xfrm rot="5400000">
            <a:off x="5962069" y="2842714"/>
            <a:ext cx="523984" cy="14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516A2B5-ED39-47F4-9172-3C475AEFC840}"/>
              </a:ext>
            </a:extLst>
          </p:cNvPr>
          <p:cNvSpPr/>
          <p:nvPr/>
        </p:nvSpPr>
        <p:spPr>
          <a:xfrm rot="10800000">
            <a:off x="3303480" y="3839853"/>
            <a:ext cx="523984" cy="14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99066A99-213B-4EF4-8A28-95AEDA72D6F6}"/>
              </a:ext>
            </a:extLst>
          </p:cNvPr>
          <p:cNvSpPr/>
          <p:nvPr/>
        </p:nvSpPr>
        <p:spPr>
          <a:xfrm>
            <a:off x="4193101" y="3878839"/>
            <a:ext cx="411126" cy="63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008A83-3AD6-4FF2-A319-79AACDC3A072}"/>
              </a:ext>
            </a:extLst>
          </p:cNvPr>
          <p:cNvSpPr/>
          <p:nvPr/>
        </p:nvSpPr>
        <p:spPr>
          <a:xfrm>
            <a:off x="3884428" y="3878839"/>
            <a:ext cx="45719" cy="6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D536BEA-E481-47CB-8549-32A2AD3789F3}"/>
              </a:ext>
            </a:extLst>
          </p:cNvPr>
          <p:cNvSpPr/>
          <p:nvPr/>
        </p:nvSpPr>
        <p:spPr>
          <a:xfrm>
            <a:off x="3987111" y="3878839"/>
            <a:ext cx="45719" cy="6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72D1CF9-D856-44F2-87AE-EC909EB97E36}"/>
              </a:ext>
            </a:extLst>
          </p:cNvPr>
          <p:cNvSpPr/>
          <p:nvPr/>
        </p:nvSpPr>
        <p:spPr>
          <a:xfrm>
            <a:off x="4090106" y="3878839"/>
            <a:ext cx="45719" cy="6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51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758AC1-9F2F-465C-A59C-75C762EA4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Google Shape;181;p14">
            <a:extLst>
              <a:ext uri="{FF2B5EF4-FFF2-40B4-BE49-F238E27FC236}">
                <a16:creationId xmlns:a16="http://schemas.microsoft.com/office/drawing/2014/main" id="{940D86C5-410C-43A4-B4E5-4C2D8866DCA9}"/>
              </a:ext>
            </a:extLst>
          </p:cNvPr>
          <p:cNvSpPr txBox="1">
            <a:spLocks/>
          </p:cNvSpPr>
          <p:nvPr/>
        </p:nvSpPr>
        <p:spPr>
          <a:xfrm>
            <a:off x="2026700" y="393601"/>
            <a:ext cx="6989709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6000" dirty="0">
                <a:solidFill>
                  <a:srgbClr val="FF9900"/>
                </a:solidFill>
              </a:rPr>
              <a:t>Convolution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A4364-D695-475A-9A0B-189AD622DFF5}"/>
              </a:ext>
            </a:extLst>
          </p:cNvPr>
          <p:cNvSpPr/>
          <p:nvPr/>
        </p:nvSpPr>
        <p:spPr>
          <a:xfrm>
            <a:off x="758349" y="1602254"/>
            <a:ext cx="341471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Convolving</a:t>
            </a:r>
            <a:endParaRPr lang="fr-FR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Filters</a:t>
            </a:r>
            <a:endParaRPr lang="fr-FR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Padding</a:t>
            </a:r>
            <a:endParaRPr lang="fr-FR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Flattening</a:t>
            </a:r>
            <a:endParaRPr lang="fr-F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7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41215D-5963-42D1-87BA-C4A89A3500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21D001-DF7D-480C-99D3-47D9EB3A0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5" t="22601" r="14186" b="22413"/>
          <a:stretch/>
        </p:blipFill>
        <p:spPr>
          <a:xfrm>
            <a:off x="850604" y="1219200"/>
            <a:ext cx="6833191" cy="2828260"/>
          </a:xfrm>
          <a:prstGeom prst="rect">
            <a:avLst/>
          </a:prstGeom>
        </p:spPr>
      </p:pic>
      <p:sp>
        <p:nvSpPr>
          <p:cNvPr id="4" name="Google Shape;181;p14">
            <a:extLst>
              <a:ext uri="{FF2B5EF4-FFF2-40B4-BE49-F238E27FC236}">
                <a16:creationId xmlns:a16="http://schemas.microsoft.com/office/drawing/2014/main" id="{6EB1AFE4-A976-4DAD-BA20-9E40528C1FEF}"/>
              </a:ext>
            </a:extLst>
          </p:cNvPr>
          <p:cNvSpPr txBox="1">
            <a:spLocks/>
          </p:cNvSpPr>
          <p:nvPr/>
        </p:nvSpPr>
        <p:spPr>
          <a:xfrm>
            <a:off x="2026700" y="393601"/>
            <a:ext cx="5746171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6000" dirty="0" err="1">
                <a:solidFill>
                  <a:srgbClr val="FF9900"/>
                </a:solidFill>
              </a:rPr>
              <a:t>Pooling</a:t>
            </a:r>
            <a:r>
              <a:rPr lang="fr-FR" sz="6000" dirty="0">
                <a:solidFill>
                  <a:srgbClr val="FF9900"/>
                </a:solidFill>
              </a:rPr>
              <a:t>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FA45C-EA10-4F13-B702-547A0EB0581F}"/>
              </a:ext>
            </a:extLst>
          </p:cNvPr>
          <p:cNvSpPr/>
          <p:nvPr/>
        </p:nvSpPr>
        <p:spPr>
          <a:xfrm>
            <a:off x="266467" y="4153959"/>
            <a:ext cx="59458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 </a:t>
            </a:r>
            <a:r>
              <a:rPr lang="fr-FR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pooling</a:t>
            </a:r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fr-FR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average</a:t>
            </a:r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pooling</a:t>
            </a:r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fr-F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59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758AC1-9F2F-465C-A59C-75C762EA4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Google Shape;181;p14">
            <a:extLst>
              <a:ext uri="{FF2B5EF4-FFF2-40B4-BE49-F238E27FC236}">
                <a16:creationId xmlns:a16="http://schemas.microsoft.com/office/drawing/2014/main" id="{940D86C5-410C-43A4-B4E5-4C2D8866DCA9}"/>
              </a:ext>
            </a:extLst>
          </p:cNvPr>
          <p:cNvSpPr txBox="1">
            <a:spLocks/>
          </p:cNvSpPr>
          <p:nvPr/>
        </p:nvSpPr>
        <p:spPr>
          <a:xfrm>
            <a:off x="2026700" y="393601"/>
            <a:ext cx="6989709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fr-FR" sz="6000" dirty="0" err="1">
                <a:solidFill>
                  <a:srgbClr val="FF9900"/>
                </a:solidFill>
              </a:rPr>
              <a:t>Fully</a:t>
            </a:r>
            <a:r>
              <a:rPr lang="fr-FR" sz="6000" dirty="0">
                <a:solidFill>
                  <a:srgbClr val="FF9900"/>
                </a:solidFill>
              </a:rPr>
              <a:t> </a:t>
            </a:r>
            <a:r>
              <a:rPr lang="fr-FR" sz="6000" dirty="0" err="1">
                <a:solidFill>
                  <a:srgbClr val="FF9900"/>
                </a:solidFill>
              </a:rPr>
              <a:t>connected</a:t>
            </a:r>
            <a:r>
              <a:rPr lang="fr-FR" sz="6000" dirty="0">
                <a:solidFill>
                  <a:srgbClr val="FF9900"/>
                </a:solidFill>
              </a:rPr>
              <a:t>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A4364-D695-475A-9A0B-189AD622DFF5}"/>
              </a:ext>
            </a:extLst>
          </p:cNvPr>
          <p:cNvSpPr/>
          <p:nvPr/>
        </p:nvSpPr>
        <p:spPr>
          <a:xfrm>
            <a:off x="758349" y="1602254"/>
            <a:ext cx="389882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Linear</a:t>
            </a:r>
            <a:r>
              <a:rPr lang="fr-F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Flattening</a:t>
            </a:r>
            <a:endParaRPr lang="fr-F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465645-810B-445B-863A-605DEB3ED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43" t="21634" r="3257" b="21860"/>
          <a:stretch/>
        </p:blipFill>
        <p:spPr>
          <a:xfrm>
            <a:off x="4855534" y="1112701"/>
            <a:ext cx="2423246" cy="29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4674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212</Words>
  <Application>Microsoft Office PowerPoint</Application>
  <PresentationFormat>Affichage à l'écran (16:9)</PresentationFormat>
  <Paragraphs>57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Roboto Condensed</vt:lpstr>
      <vt:lpstr>Arial</vt:lpstr>
      <vt:lpstr>Oswald</vt:lpstr>
      <vt:lpstr>Wolsey template</vt:lpstr>
      <vt:lpstr>Offline Signature Verification with Convolutional Neural Networks</vt:lpstr>
      <vt:lpstr>1. What is a CNN?</vt:lpstr>
      <vt:lpstr>Présentation PowerPoint</vt:lpstr>
      <vt:lpstr>Filtering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Alvarez 2016</vt:lpstr>
      <vt:lpstr>VGG 16 Architecture</vt:lpstr>
      <vt:lpstr>Loss function, transfer learning</vt:lpstr>
      <vt:lpstr>3. Haffeman 2018</vt:lpstr>
      <vt:lpstr>Présentation PowerPoint</vt:lpstr>
      <vt:lpstr>4. Tekerek 2019</vt:lpstr>
      <vt:lpstr>Présentation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Human Shape Estimation from a Single Image by Hierarchical Mesh Deformation</dc:title>
  <dc:creator>Asus</dc:creator>
  <cp:lastModifiedBy>MarWen Kachouri</cp:lastModifiedBy>
  <cp:revision>26</cp:revision>
  <dcterms:modified xsi:type="dcterms:W3CDTF">2020-02-25T14:32:00Z</dcterms:modified>
</cp:coreProperties>
</file>