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5"/>
    <p:sldMasterId id="214748366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Roboto Condensed"/>
      <p:regular r:id="rId31"/>
      <p:bold r:id="rId32"/>
      <p:italic r:id="rId33"/>
      <p:boldItalic r:id="rId34"/>
    </p:embeddedFont>
    <p:embeddedFont>
      <p:font typeface="Oswald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DDC1483-BE35-4A6A-A29C-73222E35F56C}">
  <a:tblStyle styleId="{CDDC1483-BE35-4A6A-A29C-73222E35F5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Condensed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RobotoCondensed-italic.fntdata"/><Relationship Id="rId10" Type="http://schemas.openxmlformats.org/officeDocument/2006/relationships/slide" Target="slides/slide3.xml"/><Relationship Id="rId32" Type="http://schemas.openxmlformats.org/officeDocument/2006/relationships/font" Target="fonts/RobotoCondensed-bold.fntdata"/><Relationship Id="rId13" Type="http://schemas.openxmlformats.org/officeDocument/2006/relationships/slide" Target="slides/slide6.xml"/><Relationship Id="rId35" Type="http://schemas.openxmlformats.org/officeDocument/2006/relationships/font" Target="fonts/Oswald-regular.fntdata"/><Relationship Id="rId12" Type="http://schemas.openxmlformats.org/officeDocument/2006/relationships/slide" Target="slides/slide5.xml"/><Relationship Id="rId34" Type="http://schemas.openxmlformats.org/officeDocument/2006/relationships/font" Target="fonts/RobotoCondensed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schemas.openxmlformats.org/officeDocument/2006/relationships/font" Target="fonts/Oswald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00563f45_2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7000563f45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000563f45_2_1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7000563f45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000563f45_2_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7000563f45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i="0" lang="f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13 convolutional layers, 5 Max Pooling layers and 3 Dense layers which sums up to 21 layers but only 16 weight layers.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i="0" lang="f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 1 has number of filters as 64 while Conv 2 has 128 filters, Conv 3 has 256 filters while Conv 4 and Conv 5 has 512 filters.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000563f45_2_1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7000563f45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i="0" lang="f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13 convolutional layers, 5 Max Pooling layers and 3 Dense layers which sums up to 21 layers but only 16 weight layers.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i="0" lang="f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 1 has number of filters as 64 while Conv 2 has 128 filters, Conv 3 has 256 filters while Conv 4 and Conv 5 has 512 filters.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000563f4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7000563f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i="0" lang="f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13 convolutional layers, 5 Max Pooling layers and 3 Dense layers which sums up to 21 layers but only 16 weight layers.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i="0" lang="f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 1 has number of filters as 64 while Conv 2 has 128 filters, Conv 3 has 256 filters while Conv 4 and Conv 5 has 512 filters.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000563f45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7000563f4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They evaluate the performance of the network using 3 metrics: Accuracy, False Acceptance Rate, False Rejection Rate.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/>
              <a:t>Higher accuracy is better and lower FAR and FRR are better. But the most important is to achieve low FAR scores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000563f45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7000563f4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They evaluate the performance of the network using 3 metrics: Accuracy, False Acceptance Rate, False Rejection Rate.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/>
              <a:t>Higher accuracy is better and lower FAR and FRR are better. But the most important is to achieve low FAR scores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000563f45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7000563f4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They evaluate the performance of the network using 3 metrics: Accuracy, False Acceptance Rate, False Rejection Rate.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/>
              <a:t>Higher accuracy is better and lower FAR and FRR are better. But the most important is to achieve low FAR scores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000563f45_2_1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7000563f45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000563f45_2_1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7000563f45_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000563f45_2_1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7000563f45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000563f45_2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7000563f45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000563f45_2_1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7000563f45_2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000563f45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7000563f4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i="0" lang="f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13 convolutional layers, 5 Max Pooling layers and 3 Dense layers which sums up to 21 layers but only 16 weight layers.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i="0" lang="f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 1 has number of filters as 64 while Conv 2 has 128 filters, Conv 3 has 256 filters while Conv 4 and Conv 5 has 512 filters.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000563f45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7000563f4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They evaluate the performance of the network using 3 metrics: Accuracy, False Acceptance Rate, False Rejection Rate.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/>
              <a:t>Higher accuracy is better and lower FAR and FRR are better. But the most important is to achieve low FAR scores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000563f45_2_1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7000563f45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000563f45_2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7000563f45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000563f45_2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7000563f45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000563f45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7000563f45_2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000563f45_2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7000563f45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Filters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000563f45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7000563f45_2_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000563f45_2_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7000563f45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Reducing parameters, speeding up calculations 🡺 feature extraction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000563f45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7000563f45_2_1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4BB5D9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5609677" y="2185857"/>
            <a:ext cx="3534593" cy="3432795"/>
            <a:chOff x="6172209" y="2656118"/>
            <a:chExt cx="2971745" cy="2886157"/>
          </a:xfrm>
        </p:grpSpPr>
        <p:sp>
          <p:nvSpPr>
            <p:cNvPr id="56" name="Google Shape;56;p14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4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61" name="Google Shape;61;p14"/>
          <p:cNvGrpSpPr/>
          <p:nvPr/>
        </p:nvGrpSpPr>
        <p:grpSpPr>
          <a:xfrm>
            <a:off x="-22" y="-324555"/>
            <a:ext cx="3068565" cy="1910899"/>
            <a:chOff x="-32" y="-215971"/>
            <a:chExt cx="2163551" cy="1347316"/>
          </a:xfrm>
        </p:grpSpPr>
        <p:sp>
          <p:nvSpPr>
            <p:cNvPr id="62" name="Google Shape;62;p14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67" name="Google Shape;67;p14"/>
          <p:cNvSpPr txBox="1"/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FF9900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6172209" y="2656118"/>
            <a:ext cx="2971745" cy="2886157"/>
            <a:chOff x="6172209" y="2656118"/>
            <a:chExt cx="2971745" cy="2886157"/>
          </a:xfrm>
        </p:grpSpPr>
        <p:sp>
          <p:nvSpPr>
            <p:cNvPr id="70" name="Google Shape;70;p15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75" name="Google Shape;75;p15"/>
          <p:cNvGrpSpPr/>
          <p:nvPr/>
        </p:nvGrpSpPr>
        <p:grpSpPr>
          <a:xfrm>
            <a:off x="-32" y="-228035"/>
            <a:ext cx="2163551" cy="1347316"/>
            <a:chOff x="-32" y="-215971"/>
            <a:chExt cx="2163551" cy="1347316"/>
          </a:xfrm>
        </p:grpSpPr>
        <p:sp>
          <p:nvSpPr>
            <p:cNvPr id="76" name="Google Shape;76;p15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81" name="Google Shape;81;p15"/>
          <p:cNvSpPr txBox="1"/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" type="subTitle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6"/>
          <p:cNvGrpSpPr/>
          <p:nvPr/>
        </p:nvGrpSpPr>
        <p:grpSpPr>
          <a:xfrm>
            <a:off x="6172209" y="2656118"/>
            <a:ext cx="2971745" cy="2886157"/>
            <a:chOff x="6172209" y="2656118"/>
            <a:chExt cx="2971745" cy="2886157"/>
          </a:xfrm>
        </p:grpSpPr>
        <p:sp>
          <p:nvSpPr>
            <p:cNvPr id="86" name="Google Shape;86;p16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6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6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6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91" name="Google Shape;91;p16"/>
          <p:cNvGrpSpPr/>
          <p:nvPr/>
        </p:nvGrpSpPr>
        <p:grpSpPr>
          <a:xfrm>
            <a:off x="-32" y="-228035"/>
            <a:ext cx="2163551" cy="1347316"/>
            <a:chOff x="-32" y="-215971"/>
            <a:chExt cx="2163551" cy="1347316"/>
          </a:xfrm>
        </p:grpSpPr>
        <p:sp>
          <p:nvSpPr>
            <p:cNvPr id="92" name="Google Shape;92;p16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6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i="0" sz="3000" u="none" cap="none" strike="noStrik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i="0" sz="3000" u="none" cap="none" strike="noStrik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i="0" sz="3000" u="none" cap="none" strike="noStrik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i="0" sz="3000" u="none" cap="none" strike="noStrik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i="0" sz="3000" u="none" cap="none" strike="noStrik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i="0" sz="3000" u="none" cap="none" strike="noStrik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i="0" sz="3000" u="none" cap="none" strike="noStrik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i="0" sz="3000" u="none" cap="none" strike="noStrik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i="0" sz="3000" u="none" cap="none" strike="noStrik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ctrTitle"/>
          </p:nvPr>
        </p:nvSpPr>
        <p:spPr>
          <a:xfrm>
            <a:off x="-118569" y="463161"/>
            <a:ext cx="8458200" cy="35291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fr"/>
              <a:t>Offline Signature Verification with Convolutional Neural Networks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ctrTitle"/>
          </p:nvPr>
        </p:nvSpPr>
        <p:spPr>
          <a:xfrm>
            <a:off x="685799" y="2421550"/>
            <a:ext cx="5222631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fr" sz="7200">
                <a:solidFill>
                  <a:srgbClr val="3796BF"/>
                </a:solidFill>
              </a:rPr>
              <a:t>2.</a:t>
            </a:r>
            <a:endParaRPr b="0" sz="7200">
              <a:solidFill>
                <a:srgbClr val="3796B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/>
              <a:t>Alvarez 2016</a:t>
            </a:r>
            <a:endParaRPr/>
          </a:p>
        </p:txBody>
      </p:sp>
      <p:sp>
        <p:nvSpPr>
          <p:cNvPr id="178" name="Google Shape;178;p26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idx="4294967295" type="ctrTitle"/>
          </p:nvPr>
        </p:nvSpPr>
        <p:spPr>
          <a:xfrm>
            <a:off x="1148250" y="108521"/>
            <a:ext cx="6847500" cy="105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</a:pPr>
            <a:r>
              <a:rPr b="1" i="0" lang="fr" sz="6000" u="none" cap="none" strike="noStrike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VGG 16 Architecture</a:t>
            </a:r>
            <a:endParaRPr b="1" i="0" sz="6000" u="none" cap="none" strike="noStrike">
              <a:solidFill>
                <a:srgbClr val="FF99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4" name="Google Shape;184;p27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pic>
        <p:nvPicPr>
          <p:cNvPr id="185" name="Google Shape;18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33529"/>
            <a:ext cx="9144000" cy="2239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idx="4294967295" type="ctrTitle"/>
          </p:nvPr>
        </p:nvSpPr>
        <p:spPr>
          <a:xfrm>
            <a:off x="92400" y="23500"/>
            <a:ext cx="8959200" cy="198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</a:pPr>
            <a:r>
              <a:rPr b="1" i="0" lang="fr" sz="6000" u="none" cap="none" strike="noStrike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Loss function, transfer learning</a:t>
            </a:r>
            <a:endParaRPr b="1" i="0" sz="6000" u="none" cap="none" strike="noStrike">
              <a:solidFill>
                <a:srgbClr val="FF99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1" name="Google Shape;191;p28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pic>
        <p:nvPicPr>
          <p:cNvPr id="192" name="Google Shape;19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19329"/>
            <a:ext cx="9144000" cy="2239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idx="4294967295" type="ctrTitle"/>
          </p:nvPr>
        </p:nvSpPr>
        <p:spPr>
          <a:xfrm>
            <a:off x="1148250" y="76197"/>
            <a:ext cx="6847500" cy="10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</a:pPr>
            <a:r>
              <a:rPr lang="fr" sz="6000">
                <a:solidFill>
                  <a:srgbClr val="FF9900"/>
                </a:solidFill>
              </a:rPr>
              <a:t>Datasets Used</a:t>
            </a:r>
            <a:endParaRPr b="1" i="0" sz="6000" u="none" cap="none" strike="noStrike">
              <a:solidFill>
                <a:srgbClr val="FF99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8" name="Google Shape;198;p29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199" name="Google Shape;199;p29"/>
          <p:cNvSpPr/>
          <p:nvPr/>
        </p:nvSpPr>
        <p:spPr>
          <a:xfrm>
            <a:off x="255650" y="1354550"/>
            <a:ext cx="4880700" cy="3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accent1"/>
                </a:solidFill>
              </a:rPr>
              <a:t>SigComp 2011 dataset : </a:t>
            </a:r>
            <a:endParaRPr sz="30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1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fr" sz="3000"/>
              <a:t>366 images of Dutch signers for 10 IDs.</a:t>
            </a:r>
            <a:endParaRPr sz="3000"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fr" sz="3000"/>
              <a:t>576 images of Chinese signers for 10 IDs.</a:t>
            </a:r>
            <a:endParaRPr sz="3000"/>
          </a:p>
        </p:txBody>
      </p:sp>
      <p:pic>
        <p:nvPicPr>
          <p:cNvPr id="200" name="Google Shape;200;p29"/>
          <p:cNvPicPr preferRelativeResize="0"/>
          <p:nvPr/>
        </p:nvPicPr>
        <p:blipFill rotWithShape="1">
          <a:blip r:embed="rId3">
            <a:alphaModFix/>
          </a:blip>
          <a:srcRect b="15523" l="39837" r="19210" t="12807"/>
          <a:stretch/>
        </p:blipFill>
        <p:spPr>
          <a:xfrm>
            <a:off x="5173450" y="1187288"/>
            <a:ext cx="3744701" cy="368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idx="4294967295" type="ctrTitle"/>
          </p:nvPr>
        </p:nvSpPr>
        <p:spPr>
          <a:xfrm>
            <a:off x="1148250" y="76197"/>
            <a:ext cx="6847500" cy="10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</a:pPr>
            <a:r>
              <a:rPr lang="fr" sz="6000">
                <a:solidFill>
                  <a:srgbClr val="FF9900"/>
                </a:solidFill>
              </a:rPr>
              <a:t>Results (⅓)</a:t>
            </a:r>
            <a:endParaRPr b="1" i="0" sz="6000" u="none" cap="none" strike="noStrike">
              <a:solidFill>
                <a:srgbClr val="FF99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6" name="Google Shape;206;p30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207" name="Google Shape;207;p30"/>
          <p:cNvSpPr/>
          <p:nvPr/>
        </p:nvSpPr>
        <p:spPr>
          <a:xfrm>
            <a:off x="255650" y="1354550"/>
            <a:ext cx="8756400" cy="15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accent1"/>
                </a:solidFill>
              </a:rPr>
              <a:t>All data in the SigCOMP dataset are labelled as either genuine or forged signatures without the identity of the signer.</a:t>
            </a:r>
            <a:endParaRPr sz="3000"/>
          </a:p>
        </p:txBody>
      </p:sp>
      <p:graphicFrame>
        <p:nvGraphicFramePr>
          <p:cNvPr id="208" name="Google Shape;208;p30"/>
          <p:cNvGraphicFramePr/>
          <p:nvPr/>
        </p:nvGraphicFramePr>
        <p:xfrm>
          <a:off x="340475" y="335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{CDDC1483-BE35-4A6A-A29C-73222E35F56C}</a:tableStyleId>
              </a:tblPr>
              <a:tblGrid>
                <a:gridCol w="1229125"/>
                <a:gridCol w="1353000"/>
                <a:gridCol w="14987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Dutch Result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Chinese Result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Accuracy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97%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95%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FAR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3.6%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4.7%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FRR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3.6%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5.6%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9" name="Google Shape;209;p30"/>
          <p:cNvGraphicFramePr/>
          <p:nvPr/>
        </p:nvGraphicFramePr>
        <p:xfrm>
          <a:off x="4730375" y="335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{CDDC1483-BE35-4A6A-A29C-73222E35F56C}</a:tableStyleId>
              </a:tblPr>
              <a:tblGrid>
                <a:gridCol w="1192700"/>
                <a:gridCol w="1374875"/>
                <a:gridCol w="1513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Dutch Result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Chinese Result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Accuracy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94%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88%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FAR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13.32%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8.2%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FRR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3.13%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18.2%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0" name="Google Shape;210;p30"/>
          <p:cNvSpPr txBox="1"/>
          <p:nvPr/>
        </p:nvSpPr>
        <p:spPr>
          <a:xfrm>
            <a:off x="1003975" y="2855675"/>
            <a:ext cx="285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oboto Condensed"/>
                <a:ea typeface="Roboto Condensed"/>
                <a:cs typeface="Roboto Condensed"/>
                <a:sym typeface="Roboto Condensed"/>
              </a:rPr>
              <a:t>Validation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5423575" y="2855675"/>
            <a:ext cx="285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oboto Condensed"/>
                <a:ea typeface="Roboto Condensed"/>
                <a:cs typeface="Roboto Condensed"/>
                <a:sym typeface="Roboto Condensed"/>
              </a:rPr>
              <a:t>Test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idx="4294967295" type="ctrTitle"/>
          </p:nvPr>
        </p:nvSpPr>
        <p:spPr>
          <a:xfrm>
            <a:off x="1148250" y="76197"/>
            <a:ext cx="6847500" cy="10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</a:pPr>
            <a:r>
              <a:rPr lang="fr" sz="6000">
                <a:solidFill>
                  <a:srgbClr val="FF9900"/>
                </a:solidFill>
              </a:rPr>
              <a:t>Results (⅔)</a:t>
            </a:r>
            <a:endParaRPr b="1" i="0" sz="6000" u="none" cap="none" strike="noStrike">
              <a:solidFill>
                <a:srgbClr val="FF99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7" name="Google Shape;217;p31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255650" y="1354550"/>
            <a:ext cx="8756400" cy="15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accent1"/>
                </a:solidFill>
              </a:rPr>
              <a:t>Training the network with the same dataset.</a:t>
            </a:r>
            <a:endParaRPr sz="30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accent1"/>
                </a:solidFill>
              </a:rPr>
              <a:t>Validation and test sets : new people’s signatures and forgeries by new people not in the dataset. </a:t>
            </a:r>
            <a:endParaRPr sz="3000">
              <a:solidFill>
                <a:schemeClr val="accent1"/>
              </a:solidFill>
            </a:endParaRPr>
          </a:p>
        </p:txBody>
      </p:sp>
      <p:graphicFrame>
        <p:nvGraphicFramePr>
          <p:cNvPr id="219" name="Google Shape;219;p31"/>
          <p:cNvGraphicFramePr/>
          <p:nvPr/>
        </p:nvGraphicFramePr>
        <p:xfrm>
          <a:off x="1178675" y="335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{CDDC1483-BE35-4A6A-A29C-73222E35F56C}</a:tableStyleId>
              </a:tblPr>
              <a:tblGrid>
                <a:gridCol w="1229125"/>
                <a:gridCol w="13530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Dutch Result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73</a:t>
                      </a:r>
                      <a:r>
                        <a:rPr lang="fr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22.2</a:t>
                      </a:r>
                      <a:r>
                        <a:rPr lang="fr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FRR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28.3</a:t>
                      </a:r>
                      <a:r>
                        <a:rPr lang="fr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0" name="Google Shape;220;p31"/>
          <p:cNvGraphicFramePr/>
          <p:nvPr/>
        </p:nvGraphicFramePr>
        <p:xfrm>
          <a:off x="4730375" y="335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{CDDC1483-BE35-4A6A-A29C-73222E35F56C}</a:tableStyleId>
              </a:tblPr>
              <a:tblGrid>
                <a:gridCol w="1192700"/>
                <a:gridCol w="137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Dutch Result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76</a:t>
                      </a:r>
                      <a:r>
                        <a:rPr lang="fr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28.6</a:t>
                      </a:r>
                      <a:r>
                        <a:rPr lang="fr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FRR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21.8</a:t>
                      </a:r>
                      <a:r>
                        <a:rPr lang="fr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1" name="Google Shape;221;p31"/>
          <p:cNvSpPr txBox="1"/>
          <p:nvPr/>
        </p:nvSpPr>
        <p:spPr>
          <a:xfrm>
            <a:off x="1003975" y="2855675"/>
            <a:ext cx="285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oboto Condensed"/>
                <a:ea typeface="Roboto Condensed"/>
                <a:cs typeface="Roboto Condensed"/>
                <a:sym typeface="Roboto Condensed"/>
              </a:rPr>
              <a:t>Validation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2" name="Google Shape;222;p31"/>
          <p:cNvSpPr txBox="1"/>
          <p:nvPr/>
        </p:nvSpPr>
        <p:spPr>
          <a:xfrm>
            <a:off x="5134650" y="2855675"/>
            <a:ext cx="1769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oboto Condensed"/>
                <a:ea typeface="Roboto Condensed"/>
                <a:cs typeface="Roboto Condensed"/>
                <a:sym typeface="Roboto Condensed"/>
              </a:rPr>
              <a:t>Test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idx="4294967295" type="ctrTitle"/>
          </p:nvPr>
        </p:nvSpPr>
        <p:spPr>
          <a:xfrm>
            <a:off x="1148250" y="76197"/>
            <a:ext cx="6847500" cy="10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</a:pPr>
            <a:r>
              <a:rPr lang="fr" sz="6000">
                <a:solidFill>
                  <a:srgbClr val="FF9900"/>
                </a:solidFill>
              </a:rPr>
              <a:t>Results (3/3)</a:t>
            </a:r>
            <a:endParaRPr b="1" i="0" sz="6000" u="none" cap="none" strike="noStrike">
              <a:solidFill>
                <a:srgbClr val="FF99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8" name="Google Shape;228;p32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229" name="Google Shape;229;p32"/>
          <p:cNvSpPr/>
          <p:nvPr/>
        </p:nvSpPr>
        <p:spPr>
          <a:xfrm>
            <a:off x="50" y="1312200"/>
            <a:ext cx="9144000" cy="15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accent1"/>
                </a:solidFill>
              </a:rPr>
              <a:t>Writer-Dependant Comparison Task:</a:t>
            </a:r>
            <a:endParaRPr sz="30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accent1"/>
                </a:solidFill>
              </a:rPr>
              <a:t>10 genuine signatures, 25 questioned signatures.</a:t>
            </a:r>
            <a:endParaRPr sz="30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chemeClr val="accent1"/>
                </a:solidFill>
              </a:rPr>
              <a:t>Goal: </a:t>
            </a:r>
            <a:r>
              <a:rPr lang="fr" sz="3000">
                <a:solidFill>
                  <a:schemeClr val="accent1"/>
                </a:solidFill>
              </a:rPr>
              <a:t>the network classify the questioned signatures</a:t>
            </a:r>
            <a:endParaRPr sz="3000">
              <a:solidFill>
                <a:schemeClr val="accent1"/>
              </a:solidFill>
            </a:endParaRPr>
          </a:p>
        </p:txBody>
      </p:sp>
      <p:graphicFrame>
        <p:nvGraphicFramePr>
          <p:cNvPr id="230" name="Google Shape;230;p32"/>
          <p:cNvGraphicFramePr/>
          <p:nvPr/>
        </p:nvGraphicFramePr>
        <p:xfrm>
          <a:off x="3159875" y="335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{CDDC1483-BE35-4A6A-A29C-73222E35F56C}</a:tableStyleId>
              </a:tblPr>
              <a:tblGrid>
                <a:gridCol w="1229125"/>
                <a:gridCol w="13530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Dutch Result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Accuracy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67.1</a:t>
                      </a:r>
                      <a:r>
                        <a:rPr lang="fr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FAR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33</a:t>
                      </a:r>
                      <a:r>
                        <a:rPr lang="fr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FRR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</a:t>
                      </a:r>
                      <a:r>
                        <a:rPr lang="fr"/>
                        <a:t>3%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1" name="Google Shape;231;p32"/>
          <p:cNvSpPr txBox="1"/>
          <p:nvPr/>
        </p:nvSpPr>
        <p:spPr>
          <a:xfrm>
            <a:off x="3146100" y="2855675"/>
            <a:ext cx="285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oboto Condensed"/>
                <a:ea typeface="Roboto Condensed"/>
                <a:cs typeface="Roboto Condensed"/>
                <a:sym typeface="Roboto Condensed"/>
              </a:rPr>
              <a:t>Validation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type="ctrTitle"/>
          </p:nvPr>
        </p:nvSpPr>
        <p:spPr>
          <a:xfrm>
            <a:off x="685799" y="2421550"/>
            <a:ext cx="5222631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fr" sz="7200">
                <a:solidFill>
                  <a:srgbClr val="3796BF"/>
                </a:solidFill>
              </a:rPr>
              <a:t>3.</a:t>
            </a:r>
            <a:endParaRPr b="0" sz="7200">
              <a:solidFill>
                <a:srgbClr val="3796B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/>
              <a:t>Haffeman 2018</a:t>
            </a:r>
            <a:endParaRPr/>
          </a:p>
        </p:txBody>
      </p:sp>
      <p:sp>
        <p:nvSpPr>
          <p:cNvPr id="237" name="Google Shape;237;p33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ctrTitle"/>
          </p:nvPr>
        </p:nvSpPr>
        <p:spPr>
          <a:xfrm>
            <a:off x="685799" y="2421550"/>
            <a:ext cx="5222631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fr" sz="7200">
                <a:solidFill>
                  <a:srgbClr val="3796BF"/>
                </a:solidFill>
              </a:rPr>
              <a:t>4.</a:t>
            </a:r>
            <a:endParaRPr b="0" sz="7200">
              <a:solidFill>
                <a:srgbClr val="3796B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/>
              <a:t>Tekerek 2019</a:t>
            </a:r>
            <a:endParaRPr/>
          </a:p>
        </p:txBody>
      </p:sp>
      <p:sp>
        <p:nvSpPr>
          <p:cNvPr id="248" name="Google Shape;248;p35"/>
          <p:cNvSpPr txBox="1"/>
          <p:nvPr>
            <p:ph idx="1" type="subTitle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fr"/>
              <a:t>Presented By KACHOURI Maraoune</a:t>
            </a:r>
            <a:endParaRPr/>
          </a:p>
        </p:txBody>
      </p:sp>
      <p:sp>
        <p:nvSpPr>
          <p:cNvPr id="249" name="Google Shape;249;p35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fr" sz="7200">
                <a:solidFill>
                  <a:srgbClr val="3796BF"/>
                </a:solidFill>
              </a:rPr>
              <a:t>1.</a:t>
            </a:r>
            <a:endParaRPr b="0" sz="7200">
              <a:solidFill>
                <a:srgbClr val="3796B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/>
              <a:t>What is a CNN?</a:t>
            </a:r>
            <a:endParaRPr/>
          </a:p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255" name="Google Shape;255;p36"/>
          <p:cNvSpPr txBox="1"/>
          <p:nvPr>
            <p:ph idx="4294967295" type="ctrTitle"/>
          </p:nvPr>
        </p:nvSpPr>
        <p:spPr>
          <a:xfrm>
            <a:off x="1148250" y="108521"/>
            <a:ext cx="6847500" cy="105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</a:pPr>
            <a:r>
              <a:rPr b="1" i="0" lang="fr" sz="6000" u="none" cap="none" strike="noStrike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Architecture</a:t>
            </a:r>
            <a:endParaRPr b="1" i="0" sz="6000" u="none" cap="none" strike="noStrike">
              <a:solidFill>
                <a:srgbClr val="FF99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256" name="Google Shape;256;p36"/>
          <p:cNvGraphicFramePr/>
          <p:nvPr/>
        </p:nvGraphicFramePr>
        <p:xfrm>
          <a:off x="308463" y="157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{CDDC1483-BE35-4A6A-A29C-73222E35F56C}</a:tableStyleId>
              </a:tblPr>
              <a:tblGrid>
                <a:gridCol w="505750"/>
                <a:gridCol w="505750"/>
                <a:gridCol w="505750"/>
                <a:gridCol w="505750"/>
                <a:gridCol w="505750"/>
                <a:gridCol w="505750"/>
                <a:gridCol w="505750"/>
                <a:gridCol w="505750"/>
                <a:gridCol w="505750"/>
                <a:gridCol w="505750"/>
                <a:gridCol w="505750"/>
                <a:gridCol w="505750"/>
                <a:gridCol w="505750"/>
                <a:gridCol w="505750"/>
                <a:gridCol w="505750"/>
                <a:gridCol w="505750"/>
                <a:gridCol w="505750"/>
              </a:tblGrid>
              <a:tr h="235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57" name="Google Shape;257;p36"/>
          <p:cNvSpPr txBox="1"/>
          <p:nvPr/>
        </p:nvSpPr>
        <p:spPr>
          <a:xfrm rot="-5400000">
            <a:off x="-493800" y="2542200"/>
            <a:ext cx="20826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800">
                <a:solidFill>
                  <a:schemeClr val="dk1"/>
                </a:solidFill>
              </a:rPr>
              <a:t>ZeroPadding 1-1</a:t>
            </a:r>
            <a:endParaRPr b="1"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8" name="Google Shape;258;p36"/>
          <p:cNvSpPr txBox="1"/>
          <p:nvPr/>
        </p:nvSpPr>
        <p:spPr>
          <a:xfrm rot="-5400000">
            <a:off x="529350" y="2571450"/>
            <a:ext cx="20826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</a:rPr>
              <a:t>ZeroPadding 1-2</a:t>
            </a:r>
            <a:endParaRPr b="1"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9" name="Google Shape;259;p36"/>
          <p:cNvSpPr txBox="1"/>
          <p:nvPr/>
        </p:nvSpPr>
        <p:spPr>
          <a:xfrm rot="-5400000">
            <a:off x="2053350" y="2571450"/>
            <a:ext cx="20826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</a:rPr>
              <a:t>ZeroPadding 1-3</a:t>
            </a:r>
            <a:endParaRPr b="1"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0" name="Google Shape;260;p36"/>
          <p:cNvSpPr txBox="1"/>
          <p:nvPr/>
        </p:nvSpPr>
        <p:spPr>
          <a:xfrm rot="-5400000">
            <a:off x="3043950" y="2571450"/>
            <a:ext cx="20826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</a:rPr>
              <a:t>ZeroPadding 1-4</a:t>
            </a:r>
            <a:endParaRPr b="1"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1" name="Google Shape;261;p36"/>
          <p:cNvSpPr txBox="1"/>
          <p:nvPr/>
        </p:nvSpPr>
        <p:spPr>
          <a:xfrm rot="-5400000">
            <a:off x="4110750" y="2571450"/>
            <a:ext cx="20826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</a:rPr>
              <a:t>ZeroPadding 1-5</a:t>
            </a:r>
            <a:endParaRPr b="1"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2" name="Google Shape;262;p36"/>
          <p:cNvSpPr txBox="1"/>
          <p:nvPr/>
        </p:nvSpPr>
        <p:spPr>
          <a:xfrm rot="-5400000">
            <a:off x="-4050" y="2571450"/>
            <a:ext cx="20826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</a:rPr>
              <a:t>Conv 1-1</a:t>
            </a:r>
            <a:endParaRPr b="1"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3" name="Google Shape;263;p36"/>
          <p:cNvSpPr txBox="1"/>
          <p:nvPr/>
        </p:nvSpPr>
        <p:spPr>
          <a:xfrm rot="-5400000">
            <a:off x="1062750" y="2571450"/>
            <a:ext cx="20826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</a:rPr>
              <a:t>Conv 1-2</a:t>
            </a:r>
            <a:endParaRPr b="1"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4" name="Google Shape;264;p36"/>
          <p:cNvSpPr txBox="1"/>
          <p:nvPr/>
        </p:nvSpPr>
        <p:spPr>
          <a:xfrm rot="-5400000">
            <a:off x="2586750" y="2571450"/>
            <a:ext cx="20826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</a:rPr>
              <a:t>Conv 2-1</a:t>
            </a:r>
            <a:endParaRPr b="1"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5" name="Google Shape;265;p36"/>
          <p:cNvSpPr txBox="1"/>
          <p:nvPr/>
        </p:nvSpPr>
        <p:spPr>
          <a:xfrm rot="-5400000">
            <a:off x="3577350" y="2571450"/>
            <a:ext cx="20826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</a:rPr>
              <a:t>Conv 2-2</a:t>
            </a:r>
            <a:endParaRPr b="1"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6" name="Google Shape;266;p36"/>
          <p:cNvSpPr txBox="1"/>
          <p:nvPr/>
        </p:nvSpPr>
        <p:spPr>
          <a:xfrm rot="-5400000">
            <a:off x="4567950" y="2571450"/>
            <a:ext cx="20826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</a:rPr>
              <a:t>Conv 2-3</a:t>
            </a:r>
            <a:endParaRPr b="1"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7" name="Google Shape;267;p36"/>
          <p:cNvSpPr txBox="1"/>
          <p:nvPr/>
        </p:nvSpPr>
        <p:spPr>
          <a:xfrm rot="-5400000">
            <a:off x="1519950" y="2571450"/>
            <a:ext cx="20826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</a:rPr>
              <a:t>Pooling</a:t>
            </a:r>
            <a:endParaRPr b="1"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8" name="Google Shape;268;p36"/>
          <p:cNvSpPr txBox="1"/>
          <p:nvPr/>
        </p:nvSpPr>
        <p:spPr>
          <a:xfrm rot="-5400000">
            <a:off x="5025150" y="2571450"/>
            <a:ext cx="20826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</a:rPr>
              <a:t>Pooling</a:t>
            </a:r>
            <a:endParaRPr b="1"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9" name="Google Shape;269;p36"/>
          <p:cNvSpPr txBox="1"/>
          <p:nvPr/>
        </p:nvSpPr>
        <p:spPr>
          <a:xfrm rot="-5400000">
            <a:off x="6015750" y="2571450"/>
            <a:ext cx="20826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</a:rPr>
              <a:t>Dropout 0.5</a:t>
            </a:r>
            <a:endParaRPr b="1"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0" name="Google Shape;270;p36"/>
          <p:cNvSpPr txBox="1"/>
          <p:nvPr/>
        </p:nvSpPr>
        <p:spPr>
          <a:xfrm rot="-5400000">
            <a:off x="7082550" y="2571450"/>
            <a:ext cx="20826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</a:rPr>
              <a:t>Dropout 0.5</a:t>
            </a:r>
            <a:endParaRPr b="1"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1" name="Google Shape;271;p36"/>
          <p:cNvSpPr txBox="1"/>
          <p:nvPr/>
        </p:nvSpPr>
        <p:spPr>
          <a:xfrm rot="-5400000">
            <a:off x="5558550" y="2571450"/>
            <a:ext cx="20826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</a:rPr>
              <a:t>Dense</a:t>
            </a:r>
            <a:r>
              <a:rPr b="1" lang="fr" sz="1800">
                <a:solidFill>
                  <a:schemeClr val="dk1"/>
                </a:solidFill>
              </a:rPr>
              <a:t> 1-1</a:t>
            </a:r>
            <a:endParaRPr b="1"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2" name="Google Shape;272;p36"/>
          <p:cNvSpPr txBox="1"/>
          <p:nvPr/>
        </p:nvSpPr>
        <p:spPr>
          <a:xfrm rot="-5400000">
            <a:off x="6549150" y="2571450"/>
            <a:ext cx="20826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</a:rPr>
              <a:t>Dense 1-2</a:t>
            </a:r>
            <a:endParaRPr b="1"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3" name="Google Shape;273;p36"/>
          <p:cNvSpPr txBox="1"/>
          <p:nvPr/>
        </p:nvSpPr>
        <p:spPr>
          <a:xfrm rot="-5400000">
            <a:off x="7615950" y="2571450"/>
            <a:ext cx="20826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</a:rPr>
              <a:t>Dense 1-3</a:t>
            </a:r>
            <a:endParaRPr b="1"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/>
          <p:nvPr>
            <p:ph idx="4294967295" type="ctrTitle"/>
          </p:nvPr>
        </p:nvSpPr>
        <p:spPr>
          <a:xfrm>
            <a:off x="1148250" y="76197"/>
            <a:ext cx="6847500" cy="10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</a:pPr>
            <a:r>
              <a:rPr lang="fr" sz="6000">
                <a:solidFill>
                  <a:srgbClr val="FF9900"/>
                </a:solidFill>
              </a:rPr>
              <a:t>Datasets Used</a:t>
            </a:r>
            <a:endParaRPr b="1" i="0" sz="6000" u="none" cap="none" strike="noStrike">
              <a:solidFill>
                <a:srgbClr val="FF99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9" name="Google Shape;279;p37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280" name="Google Shape;280;p37"/>
          <p:cNvSpPr/>
          <p:nvPr/>
        </p:nvSpPr>
        <p:spPr>
          <a:xfrm>
            <a:off x="255650" y="1354550"/>
            <a:ext cx="5367900" cy="29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accent1"/>
                </a:solidFill>
              </a:rPr>
              <a:t>GPDSsyntheticSignatures</a:t>
            </a:r>
            <a:endParaRPr sz="30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1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fr" sz="3000"/>
              <a:t>4000 different individuals:</a:t>
            </a:r>
            <a:endParaRPr sz="3000"/>
          </a:p>
          <a:p>
            <a:pPr indent="-419100" lvl="1" marL="80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fr" sz="3000"/>
              <a:t>24 genuine signatures.</a:t>
            </a:r>
            <a:endParaRPr sz="3000"/>
          </a:p>
          <a:p>
            <a:pPr indent="-419100" lvl="1" marL="80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fr" sz="3000"/>
              <a:t>30 samples of forged signatures.</a:t>
            </a:r>
            <a:endParaRPr sz="3000"/>
          </a:p>
        </p:txBody>
      </p:sp>
      <p:pic>
        <p:nvPicPr>
          <p:cNvPr id="281" name="Google Shape;281;p37"/>
          <p:cNvPicPr preferRelativeResize="0"/>
          <p:nvPr/>
        </p:nvPicPr>
        <p:blipFill rotWithShape="1">
          <a:blip r:embed="rId3">
            <a:alphaModFix/>
          </a:blip>
          <a:srcRect b="17436" l="17713" r="25419" t="25283"/>
          <a:stretch/>
        </p:blipFill>
        <p:spPr>
          <a:xfrm>
            <a:off x="5252800" y="1529687"/>
            <a:ext cx="3773150" cy="255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/>
          <p:cNvSpPr txBox="1"/>
          <p:nvPr>
            <p:ph idx="4294967295" type="ctrTitle"/>
          </p:nvPr>
        </p:nvSpPr>
        <p:spPr>
          <a:xfrm>
            <a:off x="1148250" y="76197"/>
            <a:ext cx="6847500" cy="10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</a:pPr>
            <a:r>
              <a:rPr lang="fr" sz="6000">
                <a:solidFill>
                  <a:srgbClr val="FF9900"/>
                </a:solidFill>
              </a:rPr>
              <a:t>Results</a:t>
            </a:r>
            <a:endParaRPr b="1" i="0" sz="6000" u="none" cap="none" strike="noStrike">
              <a:solidFill>
                <a:srgbClr val="FF99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7" name="Google Shape;287;p38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288" name="Google Shape;288;p38"/>
          <p:cNvSpPr/>
          <p:nvPr/>
        </p:nvSpPr>
        <p:spPr>
          <a:xfrm>
            <a:off x="255650" y="1354550"/>
            <a:ext cx="77400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accent1"/>
                </a:solidFill>
              </a:rPr>
              <a:t>CNN was trained via WD and WI signatures.</a:t>
            </a:r>
            <a:endParaRPr sz="3000"/>
          </a:p>
        </p:txBody>
      </p:sp>
      <p:graphicFrame>
        <p:nvGraphicFramePr>
          <p:cNvPr id="289" name="Google Shape;289;p38"/>
          <p:cNvGraphicFramePr/>
          <p:nvPr/>
        </p:nvGraphicFramePr>
        <p:xfrm>
          <a:off x="1576738" y="22384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{CDDC1483-BE35-4A6A-A29C-73222E35F56C}</a:tableStyleId>
              </a:tblPr>
              <a:tblGrid>
                <a:gridCol w="1804325"/>
                <a:gridCol w="1986150"/>
                <a:gridCol w="2200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WI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WD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Test data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Training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300: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150 genuine + 150 forgeries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30: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15 genuine + 15 forgeries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62.5</a:t>
                      </a:r>
                      <a:r>
                        <a:rPr lang="fr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75</a:t>
                      </a:r>
                      <a:r>
                        <a:rPr lang="fr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 txBox="1"/>
          <p:nvPr>
            <p:ph idx="4294967295" type="ctrTitle"/>
          </p:nvPr>
        </p:nvSpPr>
        <p:spPr>
          <a:xfrm>
            <a:off x="685800" y="2093550"/>
            <a:ext cx="49242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</a:pPr>
            <a:r>
              <a:rPr b="1" i="0" lang="fr" sz="6000" u="none" cap="none" strike="noStrike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THANKS!</a:t>
            </a:r>
            <a:endParaRPr b="1" i="0" sz="6000" u="none" cap="none" strike="noStrike">
              <a:solidFill>
                <a:srgbClr val="FF99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39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96" name="Google Shape;296;p39"/>
          <p:cNvSpPr txBox="1"/>
          <p:nvPr/>
        </p:nvSpPr>
        <p:spPr>
          <a:xfrm>
            <a:off x="4593790" y="1516650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" sz="96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😉</a:t>
            </a:r>
            <a:endParaRPr b="0" i="0" sz="96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b="10421" l="29070" r="32325" t="10474"/>
          <a:stretch/>
        </p:blipFill>
        <p:spPr>
          <a:xfrm>
            <a:off x="2154866" y="537387"/>
            <a:ext cx="3530009" cy="406872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2452577" y="4344503"/>
            <a:ext cx="7584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Layer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3632791" y="4537678"/>
            <a:ext cx="88959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Layer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4795285" y="4446625"/>
            <a:ext cx="88959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Layer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4294967295" type="ctrTitle"/>
          </p:nvPr>
        </p:nvSpPr>
        <p:spPr>
          <a:xfrm>
            <a:off x="3359313" y="393601"/>
            <a:ext cx="3623379" cy="7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</a:pPr>
            <a:r>
              <a:rPr b="1" i="0" lang="fr" sz="6000" u="none" cap="none" strike="noStrike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Filtering</a:t>
            </a:r>
            <a:endParaRPr b="1" i="0" sz="6000" u="none" cap="none" strike="noStrike">
              <a:solidFill>
                <a:srgbClr val="FF99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 b="23101" l="34806" r="34883" t="23015"/>
          <a:stretch/>
        </p:blipFill>
        <p:spPr>
          <a:xfrm>
            <a:off x="978195" y="1254642"/>
            <a:ext cx="2771554" cy="277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 rotWithShape="1">
          <a:blip r:embed="rId4">
            <a:alphaModFix/>
          </a:blip>
          <a:srcRect b="23239" l="34651" r="35038" t="22877"/>
          <a:stretch/>
        </p:blipFill>
        <p:spPr>
          <a:xfrm>
            <a:off x="4572000" y="1254642"/>
            <a:ext cx="2771555" cy="2771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 rotWithShape="1">
          <a:blip r:embed="rId3">
            <a:alphaModFix/>
          </a:blip>
          <a:srcRect b="0" l="3798" r="3255" t="0"/>
          <a:stretch/>
        </p:blipFill>
        <p:spPr>
          <a:xfrm>
            <a:off x="332176" y="-1"/>
            <a:ext cx="849895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2026700" y="393601"/>
            <a:ext cx="5746171" cy="7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</a:pPr>
            <a:r>
              <a:rPr b="1" i="0" lang="fr" sz="6000" u="none" cap="none" strike="noStrike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CNN Architecture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 rotWithShape="1">
          <a:blip r:embed="rId3">
            <a:alphaModFix/>
          </a:blip>
          <a:srcRect b="20482" l="13256" r="18838" t="20810"/>
          <a:stretch/>
        </p:blipFill>
        <p:spPr>
          <a:xfrm>
            <a:off x="446567" y="1130052"/>
            <a:ext cx="2856913" cy="138932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2026700" y="393601"/>
            <a:ext cx="5746171" cy="7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</a:pPr>
            <a:r>
              <a:rPr b="1" i="0" lang="fr" sz="6000" u="none" cap="none" strike="noStrike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Convolution layer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 rotWithShape="1">
          <a:blip r:embed="rId4">
            <a:alphaModFix/>
          </a:blip>
          <a:srcRect b="20205" l="13256" r="18914" t="20260"/>
          <a:stretch/>
        </p:blipFill>
        <p:spPr>
          <a:xfrm>
            <a:off x="4817020" y="1112701"/>
            <a:ext cx="2955851" cy="1459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 rotWithShape="1">
          <a:blip r:embed="rId5">
            <a:alphaModFix/>
          </a:blip>
          <a:srcRect b="20482" l="13411" r="19146" t="20259"/>
          <a:stretch/>
        </p:blipFill>
        <p:spPr>
          <a:xfrm>
            <a:off x="4817020" y="3291147"/>
            <a:ext cx="3016574" cy="1490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 rotWithShape="1">
          <a:blip r:embed="rId6">
            <a:alphaModFix/>
          </a:blip>
          <a:srcRect b="20344" l="13590" r="18838" t="20396"/>
          <a:stretch/>
        </p:blipFill>
        <p:spPr>
          <a:xfrm>
            <a:off x="243004" y="3175590"/>
            <a:ext cx="2980501" cy="147029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/>
          <p:nvPr/>
        </p:nvSpPr>
        <p:spPr>
          <a:xfrm>
            <a:off x="3615070" y="1694121"/>
            <a:ext cx="1027814" cy="19847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2"/>
          <p:cNvSpPr/>
          <p:nvPr/>
        </p:nvSpPr>
        <p:spPr>
          <a:xfrm rot="5400000">
            <a:off x="5962069" y="2842714"/>
            <a:ext cx="523984" cy="14176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2"/>
          <p:cNvSpPr/>
          <p:nvPr/>
        </p:nvSpPr>
        <p:spPr>
          <a:xfrm rot="10800000">
            <a:off x="3303480" y="3839853"/>
            <a:ext cx="523984" cy="14176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4193101" y="3878839"/>
            <a:ext cx="411126" cy="63796"/>
          </a:xfrm>
          <a:prstGeom prst="flowChartProcess">
            <a:avLst/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3884428" y="3878839"/>
            <a:ext cx="45719" cy="63796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3987111" y="3878839"/>
            <a:ext cx="45719" cy="63796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4090106" y="3878839"/>
            <a:ext cx="45719" cy="63796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5" name="Google Shape;155;p23"/>
          <p:cNvSpPr txBox="1"/>
          <p:nvPr/>
        </p:nvSpPr>
        <p:spPr>
          <a:xfrm>
            <a:off x="2026700" y="393601"/>
            <a:ext cx="6989709" cy="7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</a:pPr>
            <a:r>
              <a:rPr b="1" i="0" lang="fr" sz="6000" u="none" cap="none" strike="noStrike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Convolution layer</a:t>
            </a:r>
            <a:endParaRPr/>
          </a:p>
        </p:txBody>
      </p:sp>
      <p:sp>
        <p:nvSpPr>
          <p:cNvPr id="156" name="Google Shape;156;p23"/>
          <p:cNvSpPr/>
          <p:nvPr/>
        </p:nvSpPr>
        <p:spPr>
          <a:xfrm>
            <a:off x="758349" y="1602254"/>
            <a:ext cx="3414717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b="0" i="0" lang="fr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Convolving</a:t>
            </a:r>
            <a:endParaRPr b="0" i="0" sz="4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b="0" i="0" lang="fr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Filters</a:t>
            </a:r>
            <a:endParaRPr b="0" i="0" sz="4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b="0" i="0" lang="fr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Padding</a:t>
            </a:r>
            <a:endParaRPr b="0" i="0" sz="4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b="0" i="0" lang="fr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Stride</a:t>
            </a:r>
            <a:endParaRPr/>
          </a:p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b="0" i="0" lang="fr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Flattening</a:t>
            </a:r>
            <a:endParaRPr b="0" i="0" sz="4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 rotWithShape="1">
          <a:blip r:embed="rId3">
            <a:alphaModFix/>
          </a:blip>
          <a:srcRect b="22412" l="11085" r="14185" t="22601"/>
          <a:stretch/>
        </p:blipFill>
        <p:spPr>
          <a:xfrm>
            <a:off x="850604" y="1219200"/>
            <a:ext cx="6833191" cy="282826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/>
          <p:nvPr/>
        </p:nvSpPr>
        <p:spPr>
          <a:xfrm>
            <a:off x="2026700" y="393601"/>
            <a:ext cx="5746171" cy="7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</a:pPr>
            <a:r>
              <a:rPr b="1" i="0" lang="fr" sz="6000" u="none" cap="none" strike="noStrike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Pooling layer</a:t>
            </a:r>
            <a:endParaRPr/>
          </a:p>
        </p:txBody>
      </p:sp>
      <p:sp>
        <p:nvSpPr>
          <p:cNvPr id="164" name="Google Shape;164;p24"/>
          <p:cNvSpPr/>
          <p:nvPr/>
        </p:nvSpPr>
        <p:spPr>
          <a:xfrm>
            <a:off x="266467" y="4153959"/>
            <a:ext cx="594585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Max pooling, average pooling…</a:t>
            </a:r>
            <a:endParaRPr b="1" i="0" sz="3200" u="none" cap="none" strike="noStrike">
              <a:solidFill>
                <a:srgbClr val="EFD7A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0" name="Google Shape;170;p25"/>
          <p:cNvSpPr txBox="1"/>
          <p:nvPr/>
        </p:nvSpPr>
        <p:spPr>
          <a:xfrm>
            <a:off x="2026700" y="393601"/>
            <a:ext cx="6989709" cy="7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</a:pPr>
            <a:r>
              <a:rPr b="1" i="0" lang="fr" sz="6000" u="none" cap="none" strike="noStrike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Fully connected layer</a:t>
            </a:r>
            <a:endParaRPr/>
          </a:p>
        </p:txBody>
      </p:sp>
      <p:sp>
        <p:nvSpPr>
          <p:cNvPr id="171" name="Google Shape;171;p25"/>
          <p:cNvSpPr/>
          <p:nvPr/>
        </p:nvSpPr>
        <p:spPr>
          <a:xfrm>
            <a:off x="758349" y="1602254"/>
            <a:ext cx="3898824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b="0" i="0" lang="fr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  <a:endParaRPr/>
          </a:p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b="0" i="0" lang="fr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Linear data</a:t>
            </a:r>
            <a:endParaRPr/>
          </a:p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b="0" i="0" lang="fr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Flattening</a:t>
            </a:r>
            <a:endParaRPr b="0" i="0" sz="4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25"/>
          <p:cNvPicPr preferRelativeResize="0"/>
          <p:nvPr/>
        </p:nvPicPr>
        <p:blipFill rotWithShape="1">
          <a:blip r:embed="rId3">
            <a:alphaModFix/>
          </a:blip>
          <a:srcRect b="21859" l="70243" r="3257" t="21634"/>
          <a:stretch/>
        </p:blipFill>
        <p:spPr>
          <a:xfrm>
            <a:off x="4855534" y="1112701"/>
            <a:ext cx="2423246" cy="2906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