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76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56" autoAdjust="0"/>
  </p:normalViewPr>
  <p:slideViewPr>
    <p:cSldViewPr>
      <p:cViewPr>
        <p:scale>
          <a:sx n="84" d="100"/>
          <a:sy n="84" d="100"/>
        </p:scale>
        <p:origin x="-92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773CA-D548-40FF-8A0B-A42F55A867BF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B08F-997B-45E4-83C8-D3D2DD6DA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B08F-997B-45E4-83C8-D3D2DD6DA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29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7772400" cy="2304256"/>
          </a:xfrm>
        </p:spPr>
        <p:txBody>
          <a:bodyPr>
            <a:normAutofit/>
          </a:bodyPr>
          <a:lstStyle/>
          <a:p>
            <a:pPr algn="ctr"/>
            <a:r>
              <a:rPr lang="fr-FR" sz="2800" smtClean="0"/>
              <a:t>Projet  Fouille des données  &amp; Machine Learning</a:t>
            </a:r>
            <a:br>
              <a:rPr lang="fr-FR" sz="2800" smtClean="0"/>
            </a:br>
            <a:r>
              <a:rPr lang="fr-FR" sz="2800" smtClean="0"/>
              <a:t/>
            </a:r>
            <a:br>
              <a:rPr lang="fr-FR" sz="2800" smtClean="0"/>
            </a:br>
            <a:r>
              <a:rPr lang="fr-FR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Prédiction des profiles à risque </a:t>
            </a:r>
            <a:br>
              <a:rPr lang="fr-FR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Assurance Vie</a:t>
            </a: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            Elaborée par:</a:t>
            </a:r>
          </a:p>
          <a:p>
            <a:pPr algn="ctr"/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            Chaima ELBEHI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2" name="Picture 8" descr="ITBS - Home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6367"/>
            <a:ext cx="3240360" cy="24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chine Learning with Python: from Linear Models to Deep Learni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94683"/>
            <a:ext cx="321297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&amp;Traitement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8704"/>
            <a:ext cx="7620000" cy="4800600"/>
          </a:xfrm>
        </p:spPr>
        <p:txBody>
          <a:bodyPr/>
          <a:lstStyle/>
          <a:p>
            <a:r>
              <a:rPr lang="fr-FR" dirty="0" smtClean="0"/>
              <a:t>Détection des données manquantes:</a:t>
            </a:r>
          </a:p>
          <a:p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360997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504055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79712" y="2611388"/>
            <a:ext cx="288032" cy="33843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354513" y="4509120"/>
            <a:ext cx="3609975" cy="5760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55576" y="62373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FFC000"/>
                </a:solidFill>
              </a:rPr>
              <a:t>Salary;Marital_Status</a:t>
            </a:r>
            <a:r>
              <a:rPr lang="fr-FR" b="1" dirty="0" smtClean="0">
                <a:solidFill>
                  <a:srgbClr val="FFC000"/>
                </a:solidFill>
              </a:rPr>
              <a:t> présentent des données manquantes</a:t>
            </a:r>
            <a:endParaRPr lang="fr-F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&amp;Traitement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12776"/>
            <a:ext cx="762000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Traitement data manquantes </a:t>
            </a:r>
            <a:r>
              <a:rPr lang="fr-FR" dirty="0" smtClean="0">
                <a:sym typeface="Wingdings" pitchFamily="2" charset="2"/>
              </a:rPr>
              <a:t> ‘</a:t>
            </a:r>
            <a:r>
              <a:rPr lang="fr-FR" dirty="0" err="1" smtClean="0">
                <a:sym typeface="Wingdings" pitchFamily="2" charset="2"/>
              </a:rPr>
              <a:t>Marital_Status</a:t>
            </a:r>
            <a:r>
              <a:rPr lang="fr-FR" dirty="0" smtClean="0">
                <a:sym typeface="Wingdings" pitchFamily="2" charset="2"/>
              </a:rPr>
              <a:t>’</a:t>
            </a:r>
          </a:p>
          <a:p>
            <a:pPr lvl="1"/>
            <a:r>
              <a:rPr lang="fr-FR" dirty="0" smtClean="0"/>
              <a:t>"</a:t>
            </a:r>
            <a:r>
              <a:rPr lang="fr-FR" dirty="0" err="1" smtClean="0"/>
              <a:t>Marital_Status</a:t>
            </a:r>
            <a:r>
              <a:rPr lang="fr-FR" dirty="0"/>
              <a:t>" </a:t>
            </a:r>
            <a:r>
              <a:rPr lang="fr-FR" dirty="0" smtClean="0"/>
              <a:t> </a:t>
            </a:r>
            <a:r>
              <a:rPr lang="fr-FR" dirty="0"/>
              <a:t>représente 0.1457% </a:t>
            </a: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portion </a:t>
            </a:r>
            <a:r>
              <a:rPr lang="fr-FR" dirty="0"/>
              <a:t>négligeable </a:t>
            </a:r>
            <a:endParaRPr lang="fr-FR" dirty="0" smtClean="0"/>
          </a:p>
          <a:p>
            <a:pPr lvl="1"/>
            <a:r>
              <a:rPr lang="fr-FR" dirty="0"/>
              <a:t>"</a:t>
            </a:r>
            <a:r>
              <a:rPr lang="fr-FR" dirty="0" err="1"/>
              <a:t>Marital_Status</a:t>
            </a:r>
            <a:r>
              <a:rPr lang="fr-FR" dirty="0"/>
              <a:t>"</a:t>
            </a:r>
            <a:r>
              <a:rPr lang="fr-FR" dirty="0" smtClean="0"/>
              <a:t> </a:t>
            </a:r>
            <a:r>
              <a:rPr lang="fr-FR" dirty="0"/>
              <a:t>n'est pas </a:t>
            </a:r>
            <a:r>
              <a:rPr lang="fr-FR" dirty="0" err="1"/>
              <a:t>descriminante</a:t>
            </a:r>
            <a:r>
              <a:rPr lang="fr-FR" dirty="0"/>
              <a:t> </a:t>
            </a:r>
            <a:r>
              <a:rPr lang="fr-FR" dirty="0" smtClean="0"/>
              <a:t>pour </a:t>
            </a:r>
            <a:r>
              <a:rPr lang="fr-FR" dirty="0"/>
              <a:t>notre variable à expliquer "</a:t>
            </a:r>
            <a:r>
              <a:rPr lang="fr-FR" dirty="0" err="1"/>
              <a:t>High_death_risk</a:t>
            </a:r>
            <a:r>
              <a:rPr lang="fr-FR" dirty="0" smtClean="0"/>
              <a:t>".</a:t>
            </a:r>
          </a:p>
          <a:p>
            <a:pPr marL="411480" lvl="1" indent="0">
              <a:buNone/>
            </a:pPr>
            <a:endParaRPr lang="fr-FR" dirty="0" smtClean="0"/>
          </a:p>
          <a:p>
            <a:pPr marL="411480" lvl="1" indent="0">
              <a:buNone/>
            </a:pPr>
            <a:r>
              <a:rPr lang="fr-FR" dirty="0" smtClean="0">
                <a:sym typeface="Wingdings" pitchFamily="2" charset="2"/>
              </a:rPr>
              <a:t>E</a:t>
            </a:r>
            <a:r>
              <a:rPr lang="fr-FR" dirty="0" smtClean="0"/>
              <a:t>nlever </a:t>
            </a:r>
            <a:r>
              <a:rPr lang="fr-FR" dirty="0"/>
              <a:t>cette portion </a:t>
            </a:r>
            <a:endParaRPr lang="fr-FR" dirty="0" smtClean="0"/>
          </a:p>
          <a:p>
            <a:pPr marL="411480" lvl="1" indent="0">
              <a:buNone/>
            </a:pPr>
            <a:r>
              <a:rPr lang="fr-FR" dirty="0" smtClean="0"/>
              <a:t>des données de la base.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60" y="2852936"/>
            <a:ext cx="475252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1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&amp;Traitement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Imputation ‘</a:t>
            </a:r>
            <a:r>
              <a:rPr lang="fr-FR" dirty="0" err="1" smtClean="0"/>
              <a:t>Salary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La variable décisive pour le niveau de salaire</a:t>
            </a:r>
            <a:r>
              <a:rPr lang="fr-FR" dirty="0" smtClean="0">
                <a:sym typeface="Wingdings" pitchFamily="2" charset="2"/>
              </a:rPr>
              <a:t> ’Cadre’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Cadre ‘C’on prends la moyenne de leurs salaires1700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Cadre ‘</a:t>
            </a:r>
            <a:r>
              <a:rPr lang="fr-FR" dirty="0" err="1" smtClean="0">
                <a:sym typeface="Wingdings" pitchFamily="2" charset="2"/>
              </a:rPr>
              <a:t>NC’on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>
                <a:sym typeface="Wingdings" pitchFamily="2" charset="2"/>
              </a:rPr>
              <a:t>prends la moyenne de leurs </a:t>
            </a:r>
            <a:r>
              <a:rPr lang="fr-FR" dirty="0" smtClean="0">
                <a:sym typeface="Wingdings" pitchFamily="2" charset="2"/>
              </a:rPr>
              <a:t>salaires900</a:t>
            </a:r>
            <a:endParaRPr lang="fr-FR" dirty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432048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&amp;Traitement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Transformation du data catégoriques en numériques</a:t>
            </a:r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7"/>
            <a:ext cx="7200800" cy="427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&amp;Traitement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Visualisation Corrélation: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4087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&amp;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Apprentissage </a:t>
            </a:r>
            <a:r>
              <a:rPr lang="fr-FR" dirty="0"/>
              <a:t>S</a:t>
            </a:r>
            <a:r>
              <a:rPr lang="fr-FR" dirty="0" smtClean="0"/>
              <a:t>upervisé</a:t>
            </a:r>
            <a:r>
              <a:rPr lang="fr-FR" dirty="0" smtClean="0">
                <a:sym typeface="Wingdings" pitchFamily="2" charset="2"/>
              </a:rPr>
              <a:t> Classification</a:t>
            </a: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Algorithmes implémentés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lvl="1"/>
            <a:r>
              <a:rPr lang="fr-FR" dirty="0" smtClean="0"/>
              <a:t>Régression Logistique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K-Plus Proche Voisin (KPPV)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Arbre de décision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1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&amp; 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ce stade 3 phases principales qui se manifestent:</a:t>
            </a:r>
          </a:p>
          <a:p>
            <a:pPr marL="11430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Split du data Set : base train, base test</a:t>
            </a:r>
          </a:p>
          <a:p>
            <a:pPr marL="777240" lvl="2" indent="0"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/>
              <a:t> base </a:t>
            </a:r>
            <a:r>
              <a:rPr lang="fr-FR" dirty="0" smtClean="0"/>
              <a:t>train:</a:t>
            </a:r>
            <a:r>
              <a:rPr lang="fr-FR" dirty="0"/>
              <a:t> (</a:t>
            </a:r>
            <a:r>
              <a:rPr lang="fr-FR" dirty="0" err="1"/>
              <a:t>X_train,y_train</a:t>
            </a:r>
            <a:r>
              <a:rPr lang="fr-FR" dirty="0"/>
              <a:t>)</a:t>
            </a:r>
          </a:p>
          <a:p>
            <a:pPr marL="777240" lvl="2" indent="0"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/>
              <a:t>base </a:t>
            </a:r>
            <a:r>
              <a:rPr lang="fr-FR" dirty="0" smtClean="0"/>
              <a:t>test:   (</a:t>
            </a:r>
            <a:r>
              <a:rPr lang="fr-FR" dirty="0" err="1" smtClean="0">
                <a:sym typeface="Wingdings" pitchFamily="2" charset="2"/>
              </a:rPr>
              <a:t>X_test,y_test</a:t>
            </a:r>
            <a:r>
              <a:rPr lang="fr-FR" dirty="0" smtClean="0">
                <a:sym typeface="Wingdings" pitchFamily="2" charset="2"/>
              </a:rPr>
              <a:t>)</a:t>
            </a:r>
          </a:p>
          <a:p>
            <a:pPr marL="777240" lvl="2" indent="0">
              <a:buNone/>
            </a:pPr>
            <a:endParaRPr lang="fr-FR" dirty="0"/>
          </a:p>
          <a:p>
            <a:pPr lvl="1"/>
            <a:r>
              <a:rPr lang="fr-FR" dirty="0" smtClean="0"/>
              <a:t>Apprentissage sur la base train (</a:t>
            </a:r>
            <a:r>
              <a:rPr lang="fr-FR" dirty="0" err="1" smtClean="0"/>
              <a:t>X_train,y_train</a:t>
            </a:r>
            <a:r>
              <a:rPr lang="fr-FR" dirty="0" smtClean="0"/>
              <a:t>)</a:t>
            </a:r>
          </a:p>
          <a:p>
            <a:pPr marL="777240" lvl="2" indent="0">
              <a:buNone/>
            </a:pPr>
            <a:r>
              <a:rPr lang="fr-FR" dirty="0" smtClean="0">
                <a:sym typeface="Wingdings" pitchFamily="2" charset="2"/>
              </a:rPr>
              <a:t> Estimer les paramètres du modèle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pPr lvl="1"/>
            <a:r>
              <a:rPr lang="fr-FR" dirty="0" err="1" smtClean="0">
                <a:sym typeface="Wingdings" pitchFamily="2" charset="2"/>
              </a:rPr>
              <a:t>Prediction</a:t>
            </a:r>
            <a:r>
              <a:rPr lang="fr-FR" dirty="0" smtClean="0">
                <a:sym typeface="Wingdings" pitchFamily="2" charset="2"/>
              </a:rPr>
              <a:t> sur la base test (</a:t>
            </a:r>
            <a:r>
              <a:rPr lang="fr-FR" dirty="0" err="1" smtClean="0">
                <a:sym typeface="Wingdings" pitchFamily="2" charset="2"/>
              </a:rPr>
              <a:t>X_test</a:t>
            </a:r>
            <a:r>
              <a:rPr lang="fr-FR" dirty="0" smtClean="0">
                <a:sym typeface="Wingdings" pitchFamily="2" charset="2"/>
              </a:rPr>
              <a:t>)</a:t>
            </a:r>
          </a:p>
          <a:p>
            <a:pPr marL="777240" lvl="2" indent="0">
              <a:buNone/>
            </a:pPr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err="1">
                <a:sym typeface="Wingdings" pitchFamily="2" charset="2"/>
              </a:rPr>
              <a:t>y</a:t>
            </a:r>
            <a:r>
              <a:rPr lang="fr-FR" dirty="0" err="1" smtClean="0">
                <a:sym typeface="Wingdings" pitchFamily="2" charset="2"/>
              </a:rPr>
              <a:t>_modèle</a:t>
            </a:r>
            <a:r>
              <a:rPr lang="fr-FR" dirty="0" smtClean="0">
                <a:sym typeface="Wingdings" pitchFamily="2" charset="2"/>
              </a:rPr>
              <a:t> (==;&lt;&gt;) </a:t>
            </a:r>
            <a:r>
              <a:rPr lang="fr-FR" dirty="0" err="1" smtClean="0">
                <a:sym typeface="Wingdings" pitchFamily="2" charset="2"/>
              </a:rPr>
              <a:t>y_test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9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Métrique d’évaluation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smtClean="0"/>
              <a:t>Outil d’évaluation de la performance de notre modèle:</a:t>
            </a:r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Matrice de confusion</a:t>
            </a:r>
          </a:p>
          <a:p>
            <a:pPr lvl="1"/>
            <a:r>
              <a:rPr lang="fr-FR" dirty="0" smtClean="0"/>
              <a:t>Rapport de score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 smtClean="0"/>
              <a:t>Métriques résultantes</a:t>
            </a:r>
          </a:p>
          <a:p>
            <a:pPr marL="11430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Précision</a:t>
            </a:r>
          </a:p>
          <a:p>
            <a:pPr lvl="1"/>
            <a:r>
              <a:rPr lang="fr-FR" dirty="0" smtClean="0"/>
              <a:t>Performance</a:t>
            </a:r>
          </a:p>
          <a:p>
            <a:pPr lvl="1"/>
            <a:r>
              <a:rPr lang="fr-FR" dirty="0" smtClean="0"/>
              <a:t>Score</a:t>
            </a:r>
            <a:endParaRPr lang="fr-FR" dirty="0"/>
          </a:p>
        </p:txBody>
      </p:sp>
      <p:pic>
        <p:nvPicPr>
          <p:cNvPr id="5122" name="Picture 2" descr="Validation comman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68960"/>
            <a:ext cx="24479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 de comparaison des trois modèles:</a:t>
            </a:r>
            <a:endParaRPr lang="fr-FR" dirty="0"/>
          </a:p>
        </p:txBody>
      </p:sp>
      <p:pic>
        <p:nvPicPr>
          <p:cNvPr id="6146" name="Picture 2" descr="Test Google : Comparaison de produits et services en Position Zér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2657"/>
            <a:ext cx="242146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2670"/>
              </p:ext>
            </p:extLst>
          </p:nvPr>
        </p:nvGraphicFramePr>
        <p:xfrm>
          <a:off x="744252" y="2852936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624304">
                <a:tc>
                  <a:txBody>
                    <a:bodyPr/>
                    <a:lstStyle/>
                    <a:p>
                      <a:r>
                        <a:rPr lang="fr-FR" dirty="0" smtClean="0"/>
                        <a:t>Modèles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Logistic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Regression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KNearest</a:t>
                      </a:r>
                      <a:r>
                        <a:rPr lang="fr-FR" baseline="0" dirty="0" smtClean="0"/>
                        <a:t> Neighbors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Decision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Tree</a:t>
                      </a:r>
                      <a:r>
                        <a:rPr lang="fr-FR" dirty="0" smtClean="0"/>
                        <a:t> Classifier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0.9141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0.9135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f1_Score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0.90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Recall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4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Résultat(2/2)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6192688" cy="36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537321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000" dirty="0" smtClean="0">
                <a:solidFill>
                  <a:srgbClr val="FF0000"/>
                </a:solidFill>
              </a:rPr>
              <a:t>Arbre de décision &gt;&gt; KPP V &gt;&gt; Régression Logistique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Thématique </a:t>
            </a:r>
            <a:r>
              <a:rPr lang="fr-FR" dirty="0"/>
              <a:t>du projet </a:t>
            </a:r>
            <a:endParaRPr lang="fr-FR" dirty="0" smtClean="0"/>
          </a:p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Objectif</a:t>
            </a:r>
          </a:p>
          <a:p>
            <a:r>
              <a:rPr lang="fr-FR" dirty="0" smtClean="0"/>
              <a:t>Environnement &amp;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smtClean="0"/>
              <a:t>Méthodologie de Résolution</a:t>
            </a:r>
          </a:p>
          <a:p>
            <a:pPr lvl="1"/>
            <a:r>
              <a:rPr lang="fr-FR" dirty="0" err="1" smtClean="0"/>
              <a:t>Dataset&amp;Traitement</a:t>
            </a:r>
            <a:endParaRPr lang="fr-FR" dirty="0" smtClean="0"/>
          </a:p>
          <a:p>
            <a:pPr lvl="1"/>
            <a:r>
              <a:rPr lang="fr-FR" dirty="0"/>
              <a:t>Algorithme fonctionnement </a:t>
            </a:r>
            <a:endParaRPr lang="fr-FR" dirty="0" smtClean="0"/>
          </a:p>
          <a:p>
            <a:pPr lvl="1"/>
            <a:r>
              <a:rPr lang="fr-FR" dirty="0" smtClean="0"/>
              <a:t>Métriques </a:t>
            </a:r>
            <a:r>
              <a:rPr lang="fr-FR" dirty="0"/>
              <a:t>d'évaluation </a:t>
            </a:r>
          </a:p>
          <a:p>
            <a:pPr lvl="1"/>
            <a:r>
              <a:rPr lang="fr-FR" dirty="0" smtClean="0"/>
              <a:t>Résultat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342900" lvl="1">
              <a:buClr>
                <a:schemeClr val="accent1"/>
              </a:buClr>
            </a:pPr>
            <a:r>
              <a:rPr lang="fr-FR" dirty="0" smtClean="0"/>
              <a:t>La </a:t>
            </a:r>
            <a:r>
              <a:rPr lang="fr-FR" dirty="0"/>
              <a:t>différence n’est pas énorme </a:t>
            </a:r>
            <a:r>
              <a:rPr lang="fr-FR" dirty="0" smtClean="0"/>
              <a:t>dans sa globalité entre </a:t>
            </a:r>
            <a:r>
              <a:rPr lang="fr-FR" dirty="0"/>
              <a:t>les 3 modèles mis en </a:t>
            </a:r>
            <a:r>
              <a:rPr lang="fr-FR" dirty="0" smtClean="0"/>
              <a:t>place </a:t>
            </a:r>
          </a:p>
          <a:p>
            <a:endParaRPr lang="fr-FR" dirty="0"/>
          </a:p>
          <a:p>
            <a:r>
              <a:rPr lang="fr-FR" dirty="0" smtClean="0"/>
              <a:t>Le modèle le plus performant dans notre cas d’étude</a:t>
            </a:r>
            <a:endParaRPr lang="fr-FR" dirty="0"/>
          </a:p>
          <a:p>
            <a:pPr marL="868680" lvl="1" indent="-457200">
              <a:buFont typeface="+mj-lt"/>
              <a:buAutoNum type="arabicPeriod"/>
            </a:pPr>
            <a:r>
              <a:rPr lang="fr-FR" dirty="0" smtClean="0">
                <a:sym typeface="Wingdings" pitchFamily="2" charset="2"/>
              </a:rPr>
              <a:t>Arbre de décision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fr-FR" dirty="0" smtClean="0">
                <a:sym typeface="Wingdings" pitchFamily="2" charset="2"/>
              </a:rPr>
              <a:t>KPPV </a:t>
            </a:r>
          </a:p>
          <a:p>
            <a:pPr marL="868680" lvl="1" indent="-457200">
              <a:buFont typeface="+mj-lt"/>
              <a:buAutoNum type="arabicPeriod"/>
            </a:pPr>
            <a:r>
              <a:rPr lang="fr-FR" dirty="0" err="1" smtClean="0">
                <a:sym typeface="Wingdings" pitchFamily="2" charset="2"/>
              </a:rPr>
              <a:t>Regression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Logistique</a:t>
            </a:r>
          </a:p>
          <a:p>
            <a:pPr marL="411480" lvl="1" indent="0">
              <a:buNone/>
            </a:pPr>
            <a:endParaRPr lang="fr-FR" dirty="0"/>
          </a:p>
          <a:p>
            <a:pPr marL="411480" lvl="1" indent="0">
              <a:buNone/>
            </a:pPr>
            <a:endParaRPr lang="fr-F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0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4570book | Clipart Merci De Votre Attention in pack #5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" y="0"/>
            <a:ext cx="84445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 du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cadre assurance vie (Temporaire Décès) </a:t>
            </a:r>
            <a:r>
              <a:rPr lang="fr-FR" dirty="0" smtClean="0">
                <a:sym typeface="Wingdings" pitchFamily="2" charset="2"/>
              </a:rPr>
              <a:t> Assureur cherche à minimiser son exposition au  risque de décès dont son portefeuille d’assurance est exposé par:</a:t>
            </a:r>
          </a:p>
          <a:p>
            <a:endParaRPr lang="fr-FR" dirty="0">
              <a:sym typeface="Wingdings" pitchFamily="2" charset="2"/>
            </a:endParaRPr>
          </a:p>
          <a:p>
            <a:pPr lvl="1"/>
            <a:r>
              <a:rPr lang="fr-FR" b="1" u="sng" dirty="0" smtClean="0">
                <a:sym typeface="Wingdings" pitchFamily="2" charset="2"/>
              </a:rPr>
              <a:t>La Présélection des profils assurés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La sur-tarification des mauvais risques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Le refus d’autres</a:t>
            </a:r>
          </a:p>
          <a:p>
            <a:pPr lvl="1"/>
            <a:r>
              <a:rPr lang="fr-FR" dirty="0" err="1" smtClean="0">
                <a:sym typeface="Wingdings" pitchFamily="2" charset="2"/>
              </a:rPr>
              <a:t>etc</a:t>
            </a:r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 smtClean="0">
              <a:sym typeface="Wingdings" pitchFamily="2" charset="2"/>
            </a:endParaRPr>
          </a:p>
          <a:p>
            <a:pPr lvl="1"/>
            <a:endParaRPr lang="fr-FR" dirty="0"/>
          </a:p>
        </p:txBody>
      </p:sp>
      <p:sp>
        <p:nvSpPr>
          <p:cNvPr id="4" name="AutoShape 2" descr="TUNISIE. Dans l'enfer des couloirs de la mort – Enquête de Sam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Picture 4" descr="TUNISIE. Dans l'enfer des couloirs de la mort – Enquête de Sam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0520"/>
            <a:ext cx="3581425" cy="25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>
              <a:buClr>
                <a:schemeClr val="accent1"/>
              </a:buClr>
            </a:pPr>
            <a:r>
              <a:rPr lang="fr-FR" dirty="0" smtClean="0"/>
              <a:t>Notre préoccupation dans ce projet est d’aider l’assureur à </a:t>
            </a:r>
            <a:r>
              <a:rPr lang="fr-FR" b="1" u="sng" dirty="0">
                <a:sym typeface="Wingdings" pitchFamily="2" charset="2"/>
              </a:rPr>
              <a:t>La </a:t>
            </a:r>
            <a:endParaRPr lang="fr-FR" b="1" u="sng" dirty="0" smtClean="0">
              <a:sym typeface="Wingdings" pitchFamily="2" charset="2"/>
            </a:endParaRPr>
          </a:p>
          <a:p>
            <a:pPr marL="114300" lvl="1" indent="0">
              <a:buClr>
                <a:schemeClr val="accent1"/>
              </a:buClr>
              <a:buNone/>
            </a:pPr>
            <a:r>
              <a:rPr lang="fr-FR" b="1" u="sng" dirty="0" smtClean="0">
                <a:sym typeface="Wingdings" pitchFamily="2" charset="2"/>
              </a:rPr>
              <a:t>Présélection </a:t>
            </a:r>
            <a:r>
              <a:rPr lang="fr-FR" b="1" u="sng" dirty="0">
                <a:sym typeface="Wingdings" pitchFamily="2" charset="2"/>
              </a:rPr>
              <a:t>des </a:t>
            </a:r>
            <a:r>
              <a:rPr lang="fr-FR" b="1" u="sng" dirty="0" smtClean="0">
                <a:sym typeface="Wingdings" pitchFamily="2" charset="2"/>
              </a:rPr>
              <a:t>profils des nouveaux d’assurés </a:t>
            </a:r>
            <a:r>
              <a:rPr lang="fr-FR" dirty="0" smtClean="0">
                <a:sym typeface="Wingdings" pitchFamily="2" charset="2"/>
              </a:rPr>
              <a:t>à partir des données des assurés dans so</a:t>
            </a:r>
            <a:r>
              <a:rPr lang="fr-FR" dirty="0">
                <a:sym typeface="Wingdings" pitchFamily="2" charset="2"/>
              </a:rPr>
              <a:t>n</a:t>
            </a:r>
            <a:r>
              <a:rPr lang="fr-FR" dirty="0" smtClean="0">
                <a:sym typeface="Wingdings" pitchFamily="2" charset="2"/>
              </a:rPr>
              <a:t> portefeuille d’assurés vie.</a:t>
            </a:r>
            <a:endParaRPr lang="fr-FR" dirty="0">
              <a:sym typeface="Wingdings" pitchFamily="2" charset="2"/>
            </a:endParaRPr>
          </a:p>
          <a:p>
            <a:pPr marL="114300" lvl="1" indent="0">
              <a:buClr>
                <a:schemeClr val="accent1"/>
              </a:buClr>
              <a:buNone/>
            </a:pPr>
            <a:endParaRPr lang="fr-FR" dirty="0" smtClean="0">
              <a:sym typeface="Wingdings" pitchFamily="2" charset="2"/>
            </a:endParaRPr>
          </a:p>
          <a:p>
            <a:pPr marL="114300" lvl="1" indent="0">
              <a:buClr>
                <a:schemeClr val="accent1"/>
              </a:buClr>
              <a:buNone/>
            </a:pPr>
            <a:r>
              <a:rPr lang="fr-FR" dirty="0" smtClean="0">
                <a:sym typeface="Wingdings" pitchFamily="2" charset="2"/>
              </a:rPr>
              <a:t> Problème de classification des nouveaux assurés 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fr-FR" dirty="0" smtClean="0">
              <a:sym typeface="Wingdings" pitchFamily="2" charset="2"/>
            </a:endParaRPr>
          </a:p>
          <a:p>
            <a:pPr marL="708660" lvl="2">
              <a:buClr>
                <a:schemeClr val="accent1"/>
              </a:buClr>
            </a:pPr>
            <a:r>
              <a:rPr lang="fr-FR" b="1" u="sng" dirty="0" smtClean="0">
                <a:sym typeface="Wingdings" pitchFamily="2" charset="2"/>
              </a:rPr>
              <a:t></a:t>
            </a:r>
            <a:r>
              <a:rPr lang="fr-FR" b="1" u="sng" dirty="0" err="1" smtClean="0">
                <a:sym typeface="Wingdings" pitchFamily="2" charset="2"/>
              </a:rPr>
              <a:t>High_death_risk</a:t>
            </a:r>
            <a:r>
              <a:rPr lang="fr-FR" b="1" u="sng" dirty="0" smtClean="0">
                <a:sym typeface="Wingdings" pitchFamily="2" charset="2"/>
              </a:rPr>
              <a:t>(Décès)</a:t>
            </a:r>
          </a:p>
          <a:p>
            <a:pPr marL="708660" lvl="2">
              <a:buClr>
                <a:schemeClr val="accent1"/>
              </a:buClr>
            </a:pPr>
            <a:r>
              <a:rPr lang="fr-FR" b="1" u="sng" dirty="0" smtClean="0">
                <a:sym typeface="Wingdings" pitchFamily="2" charset="2"/>
              </a:rPr>
              <a:t></a:t>
            </a:r>
            <a:r>
              <a:rPr lang="fr-FR" b="1" u="sng" dirty="0" err="1" smtClean="0">
                <a:sym typeface="Wingdings" pitchFamily="2" charset="2"/>
              </a:rPr>
              <a:t>Low_death_risk</a:t>
            </a:r>
            <a:r>
              <a:rPr lang="fr-FR" b="1" u="sng" dirty="0" smtClean="0">
                <a:sym typeface="Wingdings" pitchFamily="2" charset="2"/>
              </a:rPr>
              <a:t>(Survie)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fr-FR" dirty="0" smtClean="0">
              <a:sym typeface="Wingdings" pitchFamily="2" charset="2"/>
            </a:endParaRPr>
          </a:p>
          <a:p>
            <a:pPr marL="114300" lvl="1" indent="0">
              <a:buClr>
                <a:schemeClr val="accent1"/>
              </a:buClr>
              <a:buNone/>
            </a:pPr>
            <a:endParaRPr lang="fr-FR" dirty="0">
              <a:sym typeface="Wingdings" pitchFamily="2" charset="2"/>
            </a:endParaRPr>
          </a:p>
          <a:p>
            <a:pPr marL="114300" lvl="1" indent="0">
              <a:buClr>
                <a:schemeClr val="accent1"/>
              </a:buClr>
              <a:buNone/>
            </a:pPr>
            <a:endParaRPr lang="fr-FR" dirty="0">
              <a:sym typeface="Wingdings" pitchFamily="2" charset="2"/>
            </a:endParaRPr>
          </a:p>
          <a:p>
            <a:pPr marL="114300" lvl="1" indent="0">
              <a:buClr>
                <a:schemeClr val="accent1"/>
              </a:buClr>
              <a:buNone/>
            </a:pPr>
            <a:r>
              <a:rPr lang="fr-FR" dirty="0" smtClean="0">
                <a:sym typeface="Wingdings" pitchFamily="2" charset="2"/>
              </a:rPr>
              <a:t>Pour </a:t>
            </a:r>
            <a:r>
              <a:rPr lang="fr-FR" dirty="0">
                <a:sym typeface="Wingdings" pitchFamily="2" charset="2"/>
              </a:rPr>
              <a:t>maximiser le gain de l’assureur</a:t>
            </a:r>
            <a:endParaRPr lang="fr-FR" b="1" u="sng" dirty="0" smtClean="0">
              <a:sym typeface="Wingdings" pitchFamily="2" charset="2"/>
            </a:endParaRPr>
          </a:p>
        </p:txBody>
      </p:sp>
      <p:pic>
        <p:nvPicPr>
          <p:cNvPr id="9218" name="Picture 2" descr="Caricature Dhomme Daffaires Pense Difficile De Trouver La Solutio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0"/>
            <a:ext cx="1531850" cy="15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Zombie Cartoon Émergeant DE LA Tombe Stock Vector - FreeImage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30" y="3387080"/>
            <a:ext cx="2199084" cy="17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emme Affaires Vecteur Caricature Senior Avec Sac Argent Pour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29808"/>
            <a:ext cx="16265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  <a:p>
            <a:r>
              <a:rPr lang="fr-FR" dirty="0"/>
              <a:t>On se propose dans ce projet d'établir un modèle prédictif qui nous renseigne sur le profil des assurés suivant leurs données</a:t>
            </a:r>
            <a:r>
              <a:rPr lang="fr-FR" dirty="0" smtClean="0"/>
              <a:t>:</a:t>
            </a:r>
          </a:p>
          <a:p>
            <a:pPr marL="114300" indent="0">
              <a:buNone/>
            </a:pPr>
            <a:endParaRPr lang="fr-FR" dirty="0"/>
          </a:p>
          <a:p>
            <a:pPr lvl="1"/>
            <a:r>
              <a:rPr lang="fr-FR" dirty="0"/>
              <a:t>1/Risqué (il va décéder)</a:t>
            </a:r>
          </a:p>
          <a:p>
            <a:pPr lvl="1"/>
            <a:r>
              <a:rPr lang="fr-FR" dirty="0"/>
              <a:t>2/Non Risqué (il va survivre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marL="411480" lvl="1" indent="0">
              <a:buNone/>
            </a:pPr>
            <a:endParaRPr lang="fr-FR" dirty="0"/>
          </a:p>
          <a:p>
            <a:r>
              <a:rPr lang="fr-FR" dirty="0"/>
              <a:t>Pour se faire Nous procédant par les étapes qui suivent.</a:t>
            </a:r>
          </a:p>
          <a:p>
            <a:endParaRPr lang="fr-FR" dirty="0"/>
          </a:p>
        </p:txBody>
      </p:sp>
      <p:pic>
        <p:nvPicPr>
          <p:cNvPr id="4098" name="Picture 2" descr="Nos principes/objectifs - Martinique Animation Développem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3168140" cy="18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&amp; </a:t>
            </a:r>
            <a:r>
              <a:rPr lang="fr-FR" dirty="0" err="1" smtClean="0"/>
              <a:t>Language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Environnement:</a:t>
            </a:r>
          </a:p>
          <a:p>
            <a:pPr lvl="1"/>
            <a:r>
              <a:rPr lang="fr-FR" dirty="0" err="1" smtClean="0"/>
              <a:t>Jupyter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Language</a:t>
            </a:r>
            <a:r>
              <a:rPr lang="fr-FR" dirty="0" smtClean="0"/>
              <a:t>:	</a:t>
            </a:r>
          </a:p>
          <a:p>
            <a:pPr lvl="1"/>
            <a:r>
              <a:rPr lang="fr-FR" dirty="0" smtClean="0"/>
              <a:t>Python	</a:t>
            </a:r>
            <a:endParaRPr lang="fr-FR" dirty="0"/>
          </a:p>
        </p:txBody>
      </p:sp>
      <p:pic>
        <p:nvPicPr>
          <p:cNvPr id="1026" name="Picture 2" descr="Jupyter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-6354763"/>
            <a:ext cx="341624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pyter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935915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langage)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1188132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de Résolution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principaux axes à abordés </a:t>
            </a:r>
            <a:r>
              <a:rPr lang="fr-FR" dirty="0"/>
              <a:t>afin de résoudre notre problématique </a:t>
            </a:r>
            <a:r>
              <a:rPr lang="fr-FR" dirty="0" smtClean="0"/>
              <a:t>sont les suivantes  :</a:t>
            </a:r>
          </a:p>
          <a:p>
            <a:pPr marL="114300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Dataset</a:t>
            </a:r>
            <a:r>
              <a:rPr lang="fr-FR" dirty="0" smtClean="0"/>
              <a:t> &amp; Traitement</a:t>
            </a:r>
            <a:endParaRPr lang="fr-FR" dirty="0"/>
          </a:p>
          <a:p>
            <a:pPr lvl="1"/>
            <a:r>
              <a:rPr lang="fr-FR" dirty="0"/>
              <a:t>Algorithme fonctionnement </a:t>
            </a:r>
          </a:p>
          <a:p>
            <a:pPr lvl="1"/>
            <a:r>
              <a:rPr lang="fr-FR" dirty="0"/>
              <a:t>Métriques d'évaluation </a:t>
            </a:r>
          </a:p>
          <a:p>
            <a:pPr lvl="1"/>
            <a:r>
              <a:rPr lang="fr-FR" dirty="0" smtClean="0"/>
              <a:t>Résultat</a:t>
            </a:r>
            <a:endParaRPr lang="fr-FR" dirty="0"/>
          </a:p>
          <a:p>
            <a:endParaRPr lang="fr-FR" dirty="0"/>
          </a:p>
        </p:txBody>
      </p:sp>
      <p:pic>
        <p:nvPicPr>
          <p:cNvPr id="3074" name="Picture 2" descr="Caricature de Businessmen et de connexion correspondant à de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2855934" cy="241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&amp;Traitement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 </a:t>
            </a:r>
            <a:r>
              <a:rPr lang="fr-FR" dirty="0"/>
              <a:t>E</a:t>
            </a:r>
            <a:r>
              <a:rPr lang="fr-FR" dirty="0" smtClean="0"/>
              <a:t>léments de la base de données</a:t>
            </a:r>
          </a:p>
          <a:p>
            <a:pPr marL="114300" indent="0" algn="ctr">
              <a:buNone/>
            </a:pPr>
            <a:endParaRPr lang="fr-FR" dirty="0" smtClean="0"/>
          </a:p>
          <a:p>
            <a:pPr marL="114300" indent="0" algn="ctr">
              <a:buNone/>
            </a:pPr>
            <a:r>
              <a:rPr lang="fr-FR" dirty="0" smtClean="0"/>
              <a:t>Variables Explicatives (X1,..,X9)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325880" lvl="4" indent="0">
              <a:buNone/>
            </a:pPr>
            <a:r>
              <a:rPr lang="fr-FR" sz="2000" b="1" dirty="0"/>
              <a:t>	</a:t>
            </a:r>
            <a:r>
              <a:rPr lang="fr-FR" sz="2000" b="1" dirty="0" smtClean="0"/>
              <a:t>	 Variable à expliquer (y)</a:t>
            </a:r>
            <a:endParaRPr lang="fr-FR" sz="20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88585"/>
            <a:ext cx="8208911" cy="320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20272" y="2204864"/>
            <a:ext cx="1440160" cy="396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5796136" y="6165304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colade ouvrante 8"/>
          <p:cNvSpPr/>
          <p:nvPr/>
        </p:nvSpPr>
        <p:spPr>
          <a:xfrm rot="5400000">
            <a:off x="3599892" y="-371755"/>
            <a:ext cx="360040" cy="6480720"/>
          </a:xfrm>
          <a:prstGeom prst="leftBrac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/>
          <p:cNvSpPr/>
          <p:nvPr/>
        </p:nvSpPr>
        <p:spPr>
          <a:xfrm rot="5400000">
            <a:off x="3352924" y="-391232"/>
            <a:ext cx="648072" cy="6696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3 signes que votre BI est dépassée - Blog Alphaly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6" y="903898"/>
            <a:ext cx="267329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&amp;Traitement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observations: </a:t>
            </a:r>
            <a:r>
              <a:rPr lang="fr-FR" dirty="0" smtClean="0"/>
              <a:t>155764 lignes</a:t>
            </a:r>
          </a:p>
          <a:p>
            <a:r>
              <a:rPr lang="fr-FR" dirty="0" smtClean="0"/>
              <a:t>10 variables:</a:t>
            </a:r>
          </a:p>
          <a:p>
            <a:pPr lvl="1"/>
            <a:r>
              <a:rPr lang="fr-FR" dirty="0" smtClean="0"/>
              <a:t>Variables explicatives:</a:t>
            </a:r>
          </a:p>
          <a:p>
            <a:pPr marL="411480" lvl="1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4 variables catégoriques: </a:t>
            </a:r>
            <a:r>
              <a:rPr lang="fr-FR" dirty="0" err="1" smtClean="0"/>
              <a:t>Marital_Status</a:t>
            </a:r>
            <a:r>
              <a:rPr lang="fr-FR" dirty="0" smtClean="0"/>
              <a:t>, </a:t>
            </a:r>
            <a:r>
              <a:rPr lang="fr-FR" dirty="0" err="1" smtClean="0"/>
              <a:t>Health_status</a:t>
            </a:r>
            <a:r>
              <a:rPr lang="fr-FR" dirty="0" smtClean="0"/>
              <a:t> ,Cadre , SEX</a:t>
            </a:r>
          </a:p>
          <a:p>
            <a:pPr lvl="2"/>
            <a:r>
              <a:rPr lang="fr-FR" dirty="0" smtClean="0"/>
              <a:t>5 variables numériques: ‘ENTRY AGE’, ‘Policy </a:t>
            </a:r>
            <a:r>
              <a:rPr lang="fr-FR" dirty="0" err="1" smtClean="0"/>
              <a:t>Year</a:t>
            </a:r>
            <a:r>
              <a:rPr lang="fr-FR" dirty="0" smtClean="0"/>
              <a:t>’, ‘</a:t>
            </a:r>
            <a:r>
              <a:rPr lang="fr-FR" dirty="0" err="1" smtClean="0"/>
              <a:t>Smoker</a:t>
            </a:r>
            <a:r>
              <a:rPr lang="fr-FR" dirty="0" smtClean="0"/>
              <a:t>(1/0)’, ‘</a:t>
            </a:r>
            <a:r>
              <a:rPr lang="fr-FR" dirty="0" err="1" smtClean="0"/>
              <a:t>Salary</a:t>
            </a:r>
            <a:r>
              <a:rPr lang="fr-FR" dirty="0" smtClean="0"/>
              <a:t>’, ‘</a:t>
            </a:r>
            <a:r>
              <a:rPr lang="fr-FR" dirty="0" err="1" smtClean="0"/>
              <a:t>Death_Probability</a:t>
            </a:r>
            <a:r>
              <a:rPr lang="fr-FR" dirty="0" smtClean="0"/>
              <a:t>’</a:t>
            </a:r>
          </a:p>
          <a:p>
            <a:endParaRPr lang="fr-FR" dirty="0"/>
          </a:p>
          <a:p>
            <a:pPr lvl="1"/>
            <a:r>
              <a:rPr lang="fr-FR" dirty="0" smtClean="0"/>
              <a:t>Variable à expliquée:</a:t>
            </a:r>
          </a:p>
          <a:p>
            <a:pPr lvl="2"/>
            <a:r>
              <a:rPr lang="fr-FR" dirty="0" smtClean="0"/>
              <a:t>Variable numérique: ‘</a:t>
            </a:r>
            <a:r>
              <a:rPr lang="fr-FR" dirty="0" err="1" smtClean="0"/>
              <a:t>High_death_risk</a:t>
            </a:r>
            <a:r>
              <a:rPr lang="fr-FR" dirty="0" smtClean="0"/>
              <a:t>’</a:t>
            </a:r>
            <a:endParaRPr lang="fr-FR" dirty="0"/>
          </a:p>
          <a:p>
            <a:pPr marL="777240" lvl="2" indent="0">
              <a:buNone/>
            </a:pPr>
            <a:endParaRPr lang="fr-FR" dirty="0" smtClean="0"/>
          </a:p>
          <a:p>
            <a:pPr marL="777240" lvl="2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806</TotalTime>
  <Words>573</Words>
  <Application>Microsoft Office PowerPoint</Application>
  <PresentationFormat>Affichage à l'écran (4:3)</PresentationFormat>
  <Paragraphs>180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Contiguïté</vt:lpstr>
      <vt:lpstr>Projet  Fouille des données  &amp; Machine Learning  Prédiction des profiles à risque  Assurance Vie</vt:lpstr>
      <vt:lpstr>Sommaire</vt:lpstr>
      <vt:lpstr>Thématique du projet  </vt:lpstr>
      <vt:lpstr>Problématique </vt:lpstr>
      <vt:lpstr>Objectif</vt:lpstr>
      <vt:lpstr>Environnement &amp; Language</vt:lpstr>
      <vt:lpstr>Méthodologie de Résolution </vt:lpstr>
      <vt:lpstr>Dataset &amp;Traitement</vt:lpstr>
      <vt:lpstr>Dataset &amp;Traitement</vt:lpstr>
      <vt:lpstr>Dataset &amp;Traitement</vt:lpstr>
      <vt:lpstr>Dataset &amp;Traitement</vt:lpstr>
      <vt:lpstr>Dataset &amp;Traitement</vt:lpstr>
      <vt:lpstr>Dataset &amp;Traitement</vt:lpstr>
      <vt:lpstr>Dataset &amp;Traitement</vt:lpstr>
      <vt:lpstr>Algorithme &amp; Fonctionnement</vt:lpstr>
      <vt:lpstr>Algorithme &amp; Fonctionnement</vt:lpstr>
      <vt:lpstr>Métrique d’évaluation</vt:lpstr>
      <vt:lpstr>Résultat</vt:lpstr>
      <vt:lpstr>Résultat(2/2)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Fouille des données &amp; Machine Learning:   Prédiction des profiles à risque  Assurance Vie</dc:title>
  <dc:creator>Asus</dc:creator>
  <cp:lastModifiedBy>Utilisateur Windows</cp:lastModifiedBy>
  <cp:revision>57</cp:revision>
  <dcterms:created xsi:type="dcterms:W3CDTF">2020-05-08T21:50:05Z</dcterms:created>
  <dcterms:modified xsi:type="dcterms:W3CDTF">2020-05-10T15:07:45Z</dcterms:modified>
</cp:coreProperties>
</file>