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725"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fr-FR"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fr-FR"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fr-FR"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fr-FR"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fr-FR"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fr-FR"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617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939553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97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088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330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688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584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167924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4719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570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0861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102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6149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268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3465242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87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fr-FR"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fr-FR"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fr-FR"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fr-FR" sz="4400" b="0" strike="noStrike" spc="-1">
                <a:latin typeface="Arial"/>
              </a:rPr>
              <a:t>Cliquez pour éditer le format du texte-titre</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6/18/2021</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689265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78" name="Picture 85"/>
          <p:cNvPicPr/>
          <p:nvPr/>
        </p:nvPicPr>
        <p:blipFill>
          <a:blip r:embed="rId2"/>
          <a:stretch/>
        </p:blipFill>
        <p:spPr>
          <a:xfrm>
            <a:off x="0" y="0"/>
            <a:ext cx="9143280" cy="6857280"/>
          </a:xfrm>
          <a:prstGeom prst="rect">
            <a:avLst/>
          </a:prstGeom>
          <a:ln>
            <a:noFill/>
          </a:ln>
        </p:spPr>
      </p:pic>
      <p:sp>
        <p:nvSpPr>
          <p:cNvPr id="79"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dirty="0"/>
              <a:t/>
            </a:r>
            <a:br>
              <a:rPr dirty="0"/>
            </a:br>
            <a:r>
              <a:rPr dirty="0"/>
              <a:t/>
            </a:r>
            <a:br>
              <a:rPr dirty="0"/>
            </a:br>
            <a:r>
              <a:rPr dirty="0"/>
              <a:t/>
            </a:r>
            <a:br>
              <a:rPr dirty="0"/>
            </a:br>
            <a:r>
              <a:rPr dirty="0"/>
              <a:t/>
            </a:r>
            <a:br>
              <a:rPr dirty="0"/>
            </a:br>
            <a:r>
              <a:rPr dirty="0"/>
              <a:t/>
            </a:r>
            <a:br>
              <a:rPr dirty="0"/>
            </a:br>
            <a:r>
              <a:rPr dirty="0"/>
              <a:t/>
            </a:r>
            <a:br>
              <a:rPr dirty="0"/>
            </a:br>
            <a:r>
              <a:rPr dirty="0"/>
              <a:t/>
            </a:r>
            <a:br>
              <a:rPr dirty="0"/>
            </a:br>
            <a:r>
              <a:rPr dirty="0"/>
              <a:t/>
            </a:r>
            <a:br>
              <a:rPr dirty="0"/>
            </a:br>
            <a:r>
              <a:rPr lang="en-US" sz="2100" b="0" strike="noStrike" spc="-1" dirty="0">
                <a:solidFill>
                  <a:srgbClr val="FFFFFF"/>
                </a:solidFill>
                <a:latin typeface="Arial"/>
                <a:ea typeface="DejaVu Sans"/>
              </a:rPr>
              <a:t>IBM Data Science</a:t>
            </a:r>
            <a:endParaRPr lang="fr-FR" sz="2100" b="0" strike="noStrike" spc="-1" dirty="0">
              <a:latin typeface="Arial"/>
            </a:endParaRPr>
          </a:p>
        </p:txBody>
      </p:sp>
      <p:sp>
        <p:nvSpPr>
          <p:cNvPr id="80"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endParaRPr lang="fr-FR" sz="1800" b="0" strike="noStrike" spc="-1">
              <a:latin typeface="Arial"/>
            </a:endParaRPr>
          </a:p>
          <a:p>
            <a:pPr>
              <a:lnSpc>
                <a:spcPct val="90000"/>
              </a:lnSpc>
            </a:pPr>
            <a:endParaRPr lang="fr-FR" sz="1800" b="0" strike="noStrike" spc="-1">
              <a:latin typeface="Arial"/>
            </a:endParaRPr>
          </a:p>
          <a:p>
            <a:pPr>
              <a:lnSpc>
                <a:spcPct val="90000"/>
              </a:lnSpc>
            </a:pPr>
            <a:endParaRPr lang="fr-FR" sz="1800" b="0" strike="noStrike" spc="-1">
              <a:latin typeface="Arial"/>
            </a:endParaRPr>
          </a:p>
          <a:p>
            <a:pPr>
              <a:lnSpc>
                <a:spcPct val="90000"/>
              </a:lnSpc>
              <a:spcAft>
                <a:spcPts val="1199"/>
              </a:spcAft>
            </a:pPr>
            <a:endParaRPr lang="fr-FR" sz="1800" b="0" strike="noStrike" spc="-1">
              <a:latin typeface="Arial"/>
            </a:endParaRPr>
          </a:p>
          <a:p>
            <a:pPr>
              <a:lnSpc>
                <a:spcPct val="90000"/>
              </a:lnSpc>
              <a:spcAft>
                <a:spcPts val="1199"/>
              </a:spcAft>
            </a:pPr>
            <a:endParaRPr lang="fr-FR" sz="1800" b="0" strike="noStrike" spc="-1">
              <a:latin typeface="Arial"/>
            </a:endParaRPr>
          </a:p>
          <a:p>
            <a:pPr>
              <a:lnSpc>
                <a:spcPct val="90000"/>
              </a:lnSpc>
              <a:spcAft>
                <a:spcPts val="1199"/>
              </a:spcAft>
            </a:pPr>
            <a:endParaRPr lang="fr-FR" sz="1800" b="0" strike="noStrike" spc="-1">
              <a:latin typeface="Arial"/>
            </a:endParaRPr>
          </a:p>
          <a:p>
            <a:pPr>
              <a:lnSpc>
                <a:spcPct val="90000"/>
              </a:lnSpc>
              <a:spcAft>
                <a:spcPts val="1199"/>
              </a:spcAft>
            </a:pPr>
            <a:endParaRPr lang="fr-FR" sz="1800" b="0" strike="noStrike" spc="-1">
              <a:latin typeface="Arial"/>
            </a:endParaRPr>
          </a:p>
          <a:p>
            <a:pPr>
              <a:lnSpc>
                <a:spcPct val="90000"/>
              </a:lnSpc>
              <a:spcAft>
                <a:spcPts val="1199"/>
              </a:spcAft>
            </a:pPr>
            <a:endParaRPr lang="fr-FR" sz="1800" b="0" strike="noStrike" spc="-1">
              <a:latin typeface="Arial"/>
            </a:endParaRPr>
          </a:p>
          <a:p>
            <a:pPr>
              <a:lnSpc>
                <a:spcPct val="90000"/>
              </a:lnSpc>
              <a:spcAft>
                <a:spcPts val="340"/>
              </a:spcAft>
            </a:pPr>
            <a:endParaRPr lang="fr-FR" sz="1800" b="0" strike="noStrike" spc="-1">
              <a:latin typeface="Arial"/>
            </a:endParaRPr>
          </a:p>
          <a:p>
            <a:pPr>
              <a:lnSpc>
                <a:spcPct val="90000"/>
              </a:lnSpc>
              <a:spcAft>
                <a:spcPts val="340"/>
              </a:spcAft>
            </a:pPr>
            <a:endParaRPr lang="fr-FR" sz="1800" b="0" strike="noStrike" spc="-1">
              <a:latin typeface="Arial"/>
            </a:endParaRPr>
          </a:p>
          <a:p>
            <a:pPr>
              <a:lnSpc>
                <a:spcPct val="90000"/>
              </a:lnSpc>
              <a:spcAft>
                <a:spcPts val="340"/>
              </a:spcAft>
            </a:pPr>
            <a:endParaRPr lang="fr-F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3" name="Picture 103"/>
          <p:cNvPicPr/>
          <p:nvPr/>
        </p:nvPicPr>
        <p:blipFill>
          <a:blip r:embed="rId2"/>
          <a:stretch/>
        </p:blipFill>
        <p:spPr>
          <a:xfrm>
            <a:off x="0" y="0"/>
            <a:ext cx="9143280" cy="6857280"/>
          </a:xfrm>
          <a:prstGeom prst="rect">
            <a:avLst/>
          </a:prstGeom>
          <a:ln>
            <a:noFill/>
          </a:ln>
        </p:spPr>
      </p:pic>
      <p:sp>
        <p:nvSpPr>
          <p:cNvPr id="124"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3700" b="0" strike="noStrike" spc="-1">
                <a:solidFill>
                  <a:srgbClr val="FFFFFF"/>
                </a:solidFill>
                <a:latin typeface="Arial"/>
                <a:ea typeface="DejaVu Sans"/>
              </a:rPr>
              <a:t>8. </a:t>
            </a:r>
            <a:r>
              <a:rPr lang="en-US" sz="3700" b="1" strike="noStrike" spc="-1">
                <a:solidFill>
                  <a:srgbClr val="FFFFFF"/>
                </a:solidFill>
                <a:latin typeface="Arial"/>
                <a:ea typeface="DejaVu Sans"/>
              </a:rPr>
              <a:t>Machine Learning with Python</a:t>
            </a:r>
            <a:endParaRPr lang="fr-FR" sz="3700" b="0" strike="noStrike" spc="-1">
              <a:latin typeface="Arial"/>
            </a:endParaRPr>
          </a:p>
        </p:txBody>
      </p:sp>
      <p:sp>
        <p:nvSpPr>
          <p:cNvPr id="125"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In this course I have learned about some of machine learning topics like supervised and unsupervised learning, classification, clustering and some Python libraries like Sci-kit learn and Scipy.</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8" name="Picture 105"/>
          <p:cNvPicPr/>
          <p:nvPr/>
        </p:nvPicPr>
        <p:blipFill>
          <a:blip r:embed="rId2"/>
          <a:stretch/>
        </p:blipFill>
        <p:spPr>
          <a:xfrm>
            <a:off x="0" y="0"/>
            <a:ext cx="9143280" cy="6857280"/>
          </a:xfrm>
          <a:prstGeom prst="rect">
            <a:avLst/>
          </a:prstGeom>
          <a:ln>
            <a:noFill/>
          </a:ln>
        </p:spPr>
      </p:pic>
      <p:sp>
        <p:nvSpPr>
          <p:cNvPr id="129"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100" b="1" strike="noStrike" spc="-1">
                <a:solidFill>
                  <a:srgbClr val="FFFFFF"/>
                </a:solidFill>
                <a:latin typeface="Arial"/>
                <a:ea typeface="DejaVu Sans"/>
              </a:rPr>
              <a:t>9. Applied Data Science Capstone</a:t>
            </a:r>
            <a:endParaRPr lang="fr-FR" sz="4100" b="0" strike="noStrike" spc="-1">
              <a:latin typeface="Arial"/>
            </a:endParaRPr>
          </a:p>
        </p:txBody>
      </p:sp>
      <p:sp>
        <p:nvSpPr>
          <p:cNvPr id="130"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In this course I have learned about FourSquare API ( It is a restful API to retrieve the data about venues in different neighborhoods around the world and   I have applied this learnings to complete my Capstone Project</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0"/>
            <a:ext cx="91432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a:off x="628560" y="4555080"/>
            <a:ext cx="5173200" cy="17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90000"/>
              </a:lnSpc>
              <a:spcAft>
                <a:spcPts val="601"/>
              </a:spcAft>
            </a:pPr>
            <a:r>
              <a:rPr lang="en-US" sz="5600" b="0" strike="noStrike" spc="-1">
                <a:solidFill>
                  <a:srgbClr val="000000"/>
                </a:solidFill>
                <a:latin typeface="Arial"/>
                <a:ea typeface="DejaVu Sans"/>
              </a:rPr>
              <a:t>Capstone Project</a:t>
            </a:r>
            <a:endParaRPr lang="fr-FR" sz="5600" b="0" strike="noStrike" spc="-1">
              <a:latin typeface="Arial"/>
            </a:endParaRPr>
          </a:p>
        </p:txBody>
      </p:sp>
      <p:sp>
        <p:nvSpPr>
          <p:cNvPr id="133" name="CustomShape 3"/>
          <p:cNvSpPr/>
          <p:nvPr/>
        </p:nvSpPr>
        <p:spPr>
          <a:xfrm>
            <a:off x="441360" y="1322640"/>
            <a:ext cx="1682280" cy="16822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34" name="CustomShape 4"/>
          <p:cNvSpPr/>
          <p:nvPr/>
        </p:nvSpPr>
        <p:spPr>
          <a:xfrm>
            <a:off x="2546280" y="2707200"/>
            <a:ext cx="721080" cy="721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5" name="CustomShape 5"/>
          <p:cNvSpPr/>
          <p:nvPr/>
        </p:nvSpPr>
        <p:spPr>
          <a:xfrm>
            <a:off x="3844440" y="2603160"/>
            <a:ext cx="219600" cy="21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36" name="CustomShape 6"/>
          <p:cNvSpPr/>
          <p:nvPr/>
        </p:nvSpPr>
        <p:spPr>
          <a:xfrm>
            <a:off x="4329000" y="0"/>
            <a:ext cx="4814280" cy="3428280"/>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p:style>
      </p:sp>
      <p:sp>
        <p:nvSpPr>
          <p:cNvPr id="137" name="Line 7"/>
          <p:cNvSpPr/>
          <p:nvPr/>
        </p:nvSpPr>
        <p:spPr>
          <a:xfrm>
            <a:off x="5979600" y="4776840"/>
            <a:ext cx="0" cy="1302840"/>
          </a:xfrm>
          <a:prstGeom prst="line">
            <a:avLst/>
          </a:prstGeom>
          <a:ln w="19080" cap="sq">
            <a:solidFill>
              <a:schemeClr val="tx1"/>
            </a:solidFill>
            <a:roun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CustomShape 1"/>
          <p:cNvSpPr/>
          <p:nvPr/>
        </p:nvSpPr>
        <p:spPr>
          <a:xfrm>
            <a:off x="0" y="0"/>
            <a:ext cx="9142560" cy="68565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flipH="1">
            <a:off x="-1440" y="0"/>
            <a:ext cx="3314520" cy="685656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0" y="0"/>
            <a:ext cx="3172680" cy="685656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603360" y="1412640"/>
            <a:ext cx="2151720" cy="21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ea typeface="DejaVu Sans"/>
              </a:rPr>
              <a:t> Background</a:t>
            </a:r>
            <a:endParaRPr lang="fr-FR" sz="2900" b="0" strike="noStrike" spc="-1">
              <a:latin typeface="Arial"/>
            </a:endParaRPr>
          </a:p>
        </p:txBody>
      </p:sp>
      <p:sp>
        <p:nvSpPr>
          <p:cNvPr id="142" name="CustomShape 5"/>
          <p:cNvSpPr/>
          <p:nvPr/>
        </p:nvSpPr>
        <p:spPr>
          <a:xfrm>
            <a:off x="3899160" y="1412640"/>
            <a:ext cx="2193120" cy="436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ea typeface="DejaVu Sans"/>
              </a:rPr>
              <a:t>Toronto is the provincial capital of Ontario and the most populous city in Canada, with a population of  2,731,571 in 2016. Current to 2016, the Toronto census metropolitan area (CMA), of which the majority is within the Greater Toronto Area (GTA), held a population of 5,928,040, making it Canada's most populous CMA. Toronto is the fastest growing city in North America. and is the anchor of an urban agglomeration, known as the Golden Horseshoe in Southern Ontario, located on the northwestern shore of Lake Ontario.</a:t>
            </a:r>
            <a:endParaRPr lang="fr-FR" sz="1200" b="0" strike="noStrike" spc="-1">
              <a:latin typeface="Arial"/>
            </a:endParaRPr>
          </a:p>
        </p:txBody>
      </p:sp>
      <p:sp>
        <p:nvSpPr>
          <p:cNvPr id="143" name="CustomShape 6"/>
          <p:cNvSpPr/>
          <p:nvPr/>
        </p:nvSpPr>
        <p:spPr>
          <a:xfrm>
            <a:off x="6346080" y="1143000"/>
            <a:ext cx="2193120" cy="436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fr-FR"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Toronto encompasses a geographical area formerly administered by many separate municipalities. These municipalities have each developed a distinct history and identity over the years, and their names remain in common use among Torontonians. Former municipalities include East York, Etobicoke, Forest Hill, Mimico, North York, Parkdale, Scarborough, Swansea, Weston and York. Throughout the city there exist hundreds of small neighbourhoods and some larger neighbourhoods covering a few square kilometres.</a:t>
            </a:r>
            <a:endParaRPr lang="fr-FR" sz="1200" b="0" strike="noStrike" spc="-1">
              <a:latin typeface="Arial"/>
            </a:endParaRPr>
          </a:p>
          <a:p>
            <a:pPr>
              <a:lnSpc>
                <a:spcPct val="90000"/>
              </a:lnSpc>
              <a:spcAft>
                <a:spcPts val="601"/>
              </a:spcAft>
            </a:pPr>
            <a:endParaRPr lang="fr-FR"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CustomShape 1"/>
          <p:cNvSpPr/>
          <p:nvPr/>
        </p:nvSpPr>
        <p:spPr>
          <a:xfrm>
            <a:off x="0" y="0"/>
            <a:ext cx="9142560" cy="68565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flipH="1">
            <a:off x="-1440" y="0"/>
            <a:ext cx="3314520" cy="685656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0" y="0"/>
            <a:ext cx="3172680" cy="685656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47" name="CustomShape 4"/>
          <p:cNvSpPr/>
          <p:nvPr/>
        </p:nvSpPr>
        <p:spPr>
          <a:xfrm>
            <a:off x="603360" y="1412640"/>
            <a:ext cx="2151720" cy="215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ea typeface="DejaVu Sans"/>
              </a:rPr>
              <a:t> Introduction</a:t>
            </a:r>
            <a:endParaRPr lang="fr-FR" sz="2900" b="0" strike="noStrike" spc="-1">
              <a:latin typeface="Arial"/>
            </a:endParaRPr>
          </a:p>
        </p:txBody>
      </p:sp>
      <p:sp>
        <p:nvSpPr>
          <p:cNvPr id="148" name="CustomShape 5"/>
          <p:cNvSpPr/>
          <p:nvPr/>
        </p:nvSpPr>
        <p:spPr>
          <a:xfrm>
            <a:off x="3494520" y="1412640"/>
            <a:ext cx="2193120" cy="436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ea typeface="DejaVu Sans"/>
              </a:rPr>
              <a:t>Having such vast population and big geographical area, there also exists big competition between businesses. Therefore it became very challenging for stake holder or new business to decide which area they should start their business to get higher revenue with lowest possible competition.</a:t>
            </a:r>
            <a:endParaRPr lang="fr-FR" sz="1700" b="0" strike="noStrike" spc="-1">
              <a:latin typeface="Arial"/>
            </a:endParaRPr>
          </a:p>
        </p:txBody>
      </p:sp>
      <p:sp>
        <p:nvSpPr>
          <p:cNvPr id="149" name="CustomShape 6"/>
          <p:cNvSpPr/>
          <p:nvPr/>
        </p:nvSpPr>
        <p:spPr>
          <a:xfrm>
            <a:off x="6248520" y="1412640"/>
            <a:ext cx="2283480" cy="436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Main objective of   this project</a:t>
            </a:r>
            <a:endParaRPr lang="fr-FR" sz="2000" b="0" strike="noStrike" spc="-1">
              <a:latin typeface="Arial"/>
            </a:endParaRPr>
          </a:p>
          <a:p>
            <a:pPr>
              <a:lnSpc>
                <a:spcPct val="90000"/>
              </a:lnSpc>
              <a:spcAft>
                <a:spcPts val="601"/>
              </a:spcAft>
            </a:pPr>
            <a:endParaRPr lang="fr-FR" sz="2000" b="0" strike="noStrike" spc="-1">
              <a:latin typeface="Arial"/>
            </a:endParaRPr>
          </a:p>
          <a:p>
            <a:pPr>
              <a:lnSpc>
                <a:spcPct val="90000"/>
              </a:lnSpc>
              <a:spcAft>
                <a:spcPts val="601"/>
              </a:spcAft>
            </a:pPr>
            <a:r>
              <a:rPr lang="en-US" sz="1400" b="0" strike="noStrike" spc="-1">
                <a:solidFill>
                  <a:srgbClr val="000000"/>
                </a:solidFill>
                <a:latin typeface="Arial"/>
                <a:ea typeface="DejaVu Sans"/>
              </a:rPr>
              <a:t>This project try to solve the problem by suggesting the Target Audience which are the best locality to open new restaurants and gaining maximum profits in Toronto.</a:t>
            </a:r>
            <a:endParaRPr lang="fr-FR" sz="1400" b="0" strike="noStrike" spc="-1">
              <a:latin typeface="Arial"/>
            </a:endParaRPr>
          </a:p>
          <a:p>
            <a:pPr>
              <a:lnSpc>
                <a:spcPct val="90000"/>
              </a:lnSpc>
              <a:spcAft>
                <a:spcPts val="601"/>
              </a:spcAft>
            </a:pPr>
            <a:endParaRPr lang="fr-FR"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CustomShape 1"/>
          <p:cNvSpPr/>
          <p:nvPr/>
        </p:nvSpPr>
        <p:spPr>
          <a:xfrm>
            <a:off x="0" y="0"/>
            <a:ext cx="3489120" cy="68565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51" name="CustomShape 2"/>
          <p:cNvSpPr/>
          <p:nvPr/>
        </p:nvSpPr>
        <p:spPr>
          <a:xfrm>
            <a:off x="628560" y="811080"/>
            <a:ext cx="2500200" cy="540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ea typeface="DejaVu Sans"/>
              </a:rPr>
              <a:t>Data to be used </a:t>
            </a:r>
            <a:endParaRPr lang="fr-FR" sz="4400" b="0" strike="noStrike" spc="-1">
              <a:latin typeface="Arial"/>
            </a:endParaRPr>
          </a:p>
        </p:txBody>
      </p:sp>
      <p:sp>
        <p:nvSpPr>
          <p:cNvPr id="152" name="CustomShape 3"/>
          <p:cNvSpPr/>
          <p:nvPr/>
        </p:nvSpPr>
        <p:spPr>
          <a:xfrm>
            <a:off x="3490560" y="0"/>
            <a:ext cx="105120" cy="685656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53" name="Group 4"/>
          <p:cNvGrpSpPr/>
          <p:nvPr/>
        </p:nvGrpSpPr>
        <p:grpSpPr>
          <a:xfrm>
            <a:off x="4094640" y="830520"/>
            <a:ext cx="4565880" cy="4785480"/>
            <a:chOff x="4094640" y="830520"/>
            <a:chExt cx="4565880" cy="4785480"/>
          </a:xfrm>
        </p:grpSpPr>
        <p:sp>
          <p:nvSpPr>
            <p:cNvPr id="154" name="CustomShape 5"/>
            <p:cNvSpPr/>
            <p:nvPr/>
          </p:nvSpPr>
          <p:spPr>
            <a:xfrm>
              <a:off x="4094640" y="830520"/>
              <a:ext cx="4565880" cy="21214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noAutofit/>
            </a:bodyPr>
            <a:lstStyle/>
            <a:p>
              <a:pPr>
                <a:lnSpc>
                  <a:spcPct val="90000"/>
                </a:lnSpc>
                <a:spcAft>
                  <a:spcPts val="524"/>
                </a:spcAft>
              </a:pPr>
              <a:r>
                <a:rPr lang="en-US" sz="1500" b="0" strike="noStrike" spc="-1" dirty="0">
                  <a:solidFill>
                    <a:srgbClr val="FFFFFF"/>
                  </a:solidFill>
                  <a:latin typeface="Arial"/>
                  <a:ea typeface="DejaVu Sans"/>
                </a:rPr>
                <a:t>1. Data source : « </a:t>
              </a:r>
              <a:r>
                <a:rPr lang="en-US" b="1" u="sng" dirty="0">
                  <a:hlinkClick r:id="rId2"/>
                </a:rPr>
                <a:t>https://en.wikipedia.org/wiki/List_of_areas_of_London</a:t>
              </a:r>
              <a:r>
                <a:rPr lang="en-US" sz="1500" b="0" strike="noStrike" spc="-1" dirty="0">
                  <a:solidFill>
                    <a:srgbClr val="FFFFFF"/>
                  </a:solidFill>
                  <a:latin typeface="Arial"/>
                  <a:ea typeface="DejaVu Sans"/>
                </a:rPr>
                <a:t> »</a:t>
              </a:r>
              <a:endParaRPr lang="fr-FR" sz="1500" b="0" strike="noStrike" spc="-1" dirty="0">
                <a:latin typeface="Arial"/>
              </a:endParaRPr>
            </a:p>
            <a:p>
              <a:pPr>
                <a:lnSpc>
                  <a:spcPct val="90000"/>
                </a:lnSpc>
                <a:spcAft>
                  <a:spcPts val="524"/>
                </a:spcAft>
              </a:pPr>
              <a:r>
                <a:rPr lang="en-US" sz="1500" b="0" strike="noStrike" spc="-1" dirty="0">
                  <a:solidFill>
                    <a:srgbClr val="FFFFFF"/>
                  </a:solidFill>
                  <a:latin typeface="Arial"/>
                  <a:ea typeface="DejaVu Sans"/>
                </a:rPr>
                <a:t>Description - City of </a:t>
              </a:r>
              <a:r>
                <a:rPr lang="en-US" sz="1500" b="0" strike="noStrike" spc="-1" dirty="0" smtClean="0">
                  <a:solidFill>
                    <a:srgbClr val="FFFFFF"/>
                  </a:solidFill>
                  <a:latin typeface="Arial"/>
                  <a:ea typeface="DejaVu Sans"/>
                </a:rPr>
                <a:t>London </a:t>
              </a:r>
              <a:r>
                <a:rPr lang="en-US" sz="1500" b="0" strike="noStrike" spc="-1" dirty="0">
                  <a:solidFill>
                    <a:srgbClr val="FFFFFF"/>
                  </a:solidFill>
                  <a:latin typeface="Arial"/>
                  <a:ea typeface="DejaVu Sans"/>
                </a:rPr>
                <a:t>Neighborhood Profiles use this Census data to provide a portrait of the demographic, social and economic characteristics of the people and households in each City of Toronto neighborhood</a:t>
              </a:r>
              <a:endParaRPr lang="fr-FR" sz="1500" b="0" strike="noStrike" spc="-1" dirty="0">
                <a:latin typeface="Arial"/>
              </a:endParaRPr>
            </a:p>
          </p:txBody>
        </p:sp>
        <p:sp>
          <p:nvSpPr>
            <p:cNvPr id="155" name="CustomShape 6"/>
            <p:cNvSpPr/>
            <p:nvPr/>
          </p:nvSpPr>
          <p:spPr>
            <a:xfrm>
              <a:off x="4094640" y="3376800"/>
              <a:ext cx="4565880" cy="22392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noAutofit/>
            </a:bodyPr>
            <a:lstStyle/>
            <a:p>
              <a:pPr>
                <a:lnSpc>
                  <a:spcPct val="90000"/>
                </a:lnSpc>
                <a:spcAft>
                  <a:spcPts val="524"/>
                </a:spcAft>
              </a:pPr>
              <a:r>
                <a:rPr lang="en-US" sz="1500" b="0" strike="noStrike" spc="-1">
                  <a:solidFill>
                    <a:srgbClr val="FFFFFF"/>
                  </a:solidFill>
                  <a:latin typeface="Arial"/>
                  <a:ea typeface="DejaVu Sans"/>
                </a:rPr>
                <a:t>2. Data source : Foursquare API</a:t>
              </a:r>
              <a:endParaRPr lang="fr-FR"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the Restaurants.</a:t>
              </a:r>
              <a:endParaRPr lang="fr-FR" sz="1500" b="0" strike="noStrike" spc="-1">
                <a:latin typeface="Arial"/>
              </a:endParaRPr>
            </a:p>
          </p:txBody>
        </p:sp>
      </p:grpSp>
      <p:grpSp>
        <p:nvGrpSpPr>
          <p:cNvPr id="156" name="Group 7"/>
          <p:cNvGrpSpPr/>
          <p:nvPr/>
        </p:nvGrpSpPr>
        <p:grpSpPr>
          <a:xfrm>
            <a:off x="0" y="0"/>
            <a:ext cx="0" cy="0"/>
            <a:chOff x="0" y="0"/>
            <a:chExt cx="0" cy="0"/>
          </a:xfrm>
        </p:grpSpPr>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CustomShape 1"/>
          <p:cNvSpPr/>
          <p:nvPr/>
        </p:nvSpPr>
        <p:spPr>
          <a:xfrm>
            <a:off x="0" y="0"/>
            <a:ext cx="3489120" cy="68565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58" name="CustomShape 2"/>
          <p:cNvSpPr/>
          <p:nvPr/>
        </p:nvSpPr>
        <p:spPr>
          <a:xfrm>
            <a:off x="628560" y="811080"/>
            <a:ext cx="2500200" cy="540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ea typeface="DejaVu Sans"/>
              </a:rPr>
              <a:t>Approach</a:t>
            </a:r>
            <a:endParaRPr lang="fr-FR" sz="4100" b="0" strike="noStrike" spc="-1">
              <a:latin typeface="Arial"/>
            </a:endParaRPr>
          </a:p>
        </p:txBody>
      </p:sp>
      <p:sp>
        <p:nvSpPr>
          <p:cNvPr id="159" name="CustomShape 3"/>
          <p:cNvSpPr/>
          <p:nvPr/>
        </p:nvSpPr>
        <p:spPr>
          <a:xfrm>
            <a:off x="3490560" y="0"/>
            <a:ext cx="105120" cy="685656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60" name="Group 4"/>
          <p:cNvGrpSpPr/>
          <p:nvPr/>
        </p:nvGrpSpPr>
        <p:grpSpPr>
          <a:xfrm>
            <a:off x="4023360" y="1097280"/>
            <a:ext cx="4637160" cy="3528360"/>
            <a:chOff x="4023360" y="1097280"/>
            <a:chExt cx="4637160" cy="3528360"/>
          </a:xfrm>
        </p:grpSpPr>
        <p:sp>
          <p:nvSpPr>
            <p:cNvPr id="161" name="CustomShape 5"/>
            <p:cNvSpPr/>
            <p:nvPr/>
          </p:nvSpPr>
          <p:spPr>
            <a:xfrm>
              <a:off x="4094640" y="1097280"/>
              <a:ext cx="4565880" cy="69372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noAutofit/>
            </a:bodyPr>
            <a:lstStyle/>
            <a:p>
              <a:pPr>
                <a:lnSpc>
                  <a:spcPct val="90000"/>
                </a:lnSpc>
                <a:spcAft>
                  <a:spcPts val="629"/>
                </a:spcAft>
              </a:pPr>
              <a:r>
                <a:rPr lang="en-US" sz="1800" b="0" strike="noStrike" spc="-1" dirty="0">
                  <a:solidFill>
                    <a:srgbClr val="FFFFFF"/>
                  </a:solidFill>
                  <a:latin typeface="Arial"/>
                  <a:ea typeface="DejaVu Sans"/>
                </a:rPr>
                <a:t>Collect the City of </a:t>
              </a:r>
              <a:r>
                <a:rPr lang="en-US" sz="1800" b="0" strike="noStrike" spc="-1" dirty="0" smtClean="0">
                  <a:solidFill>
                    <a:srgbClr val="FFFFFF"/>
                  </a:solidFill>
                  <a:latin typeface="Arial"/>
                  <a:ea typeface="DejaVu Sans"/>
                </a:rPr>
                <a:t>London </a:t>
              </a:r>
              <a:r>
                <a:rPr lang="en-US" sz="1800" b="0" strike="noStrike" spc="-1" dirty="0">
                  <a:solidFill>
                    <a:srgbClr val="FFFFFF"/>
                  </a:solidFill>
                  <a:latin typeface="Arial"/>
                  <a:ea typeface="DejaVu Sans"/>
                </a:rPr>
                <a:t>data from data source</a:t>
              </a:r>
              <a:endParaRPr lang="fr-FR" sz="1800" b="0" strike="noStrike" spc="-1" dirty="0">
                <a:latin typeface="Arial"/>
              </a:endParaRPr>
            </a:p>
          </p:txBody>
        </p:sp>
        <p:sp>
          <p:nvSpPr>
            <p:cNvPr id="162" name="CustomShape 6"/>
            <p:cNvSpPr/>
            <p:nvPr/>
          </p:nvSpPr>
          <p:spPr>
            <a:xfrm>
              <a:off x="4094640" y="2011680"/>
              <a:ext cx="4565880" cy="69372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noAutofit/>
            </a:bodyP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fr-FR" sz="1800" b="0" strike="noStrike" spc="-1">
                <a:latin typeface="Arial"/>
              </a:endParaRPr>
            </a:p>
          </p:txBody>
        </p:sp>
        <p:sp>
          <p:nvSpPr>
            <p:cNvPr id="163" name="CustomShape 7"/>
            <p:cNvSpPr/>
            <p:nvPr/>
          </p:nvSpPr>
          <p:spPr>
            <a:xfrm>
              <a:off x="4023360" y="2962800"/>
              <a:ext cx="4565880" cy="69372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noAutofit/>
            </a:bodyPr>
            <a:lstStyle/>
            <a:p>
              <a:pPr>
                <a:lnSpc>
                  <a:spcPct val="90000"/>
                </a:lnSpc>
                <a:spcAft>
                  <a:spcPts val="629"/>
                </a:spcAft>
              </a:pPr>
              <a:r>
                <a:rPr lang="en-US" sz="1800" b="0" strike="noStrike" spc="-1">
                  <a:solidFill>
                    <a:srgbClr val="FFFFFF"/>
                  </a:solidFill>
                  <a:latin typeface="Arial"/>
                  <a:ea typeface="DejaVu Sans"/>
                </a:rPr>
                <a:t>Cluster the neighborhood based on the venues</a:t>
              </a:r>
              <a:endParaRPr lang="fr-FR" sz="1800" b="0" strike="noStrike" spc="-1">
                <a:latin typeface="Arial"/>
              </a:endParaRPr>
            </a:p>
          </p:txBody>
        </p:sp>
        <p:sp>
          <p:nvSpPr>
            <p:cNvPr id="164" name="CustomShape 8"/>
            <p:cNvSpPr/>
            <p:nvPr/>
          </p:nvSpPr>
          <p:spPr>
            <a:xfrm>
              <a:off x="4023360" y="3931920"/>
              <a:ext cx="4565880" cy="69372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noAutofit/>
            </a:bodyPr>
            <a:lstStyle/>
            <a:p>
              <a:pPr>
                <a:lnSpc>
                  <a:spcPct val="90000"/>
                </a:lnSpc>
                <a:spcAft>
                  <a:spcPts val="629"/>
                </a:spcAft>
              </a:pPr>
              <a:r>
                <a:rPr lang="en-US" sz="1800" b="0" strike="noStrike" spc="-1">
                  <a:solidFill>
                    <a:srgbClr val="FFFFFF"/>
                  </a:solidFill>
                  <a:latin typeface="Arial"/>
                  <a:ea typeface="DejaVu Sans"/>
                </a:rPr>
                <a:t>Find the best location to start a restaurant after further analyzing the cluster results </a:t>
              </a:r>
              <a:endParaRPr lang="fr-FR" sz="1800" b="0" strike="noStrike" spc="-1">
                <a:latin typeface="Arial"/>
              </a:endParaRPr>
            </a:p>
          </p:txBody>
        </p:sp>
      </p:grpSp>
      <p:grpSp>
        <p:nvGrpSpPr>
          <p:cNvPr id="165" name="Group 9"/>
          <p:cNvGrpSpPr/>
          <p:nvPr/>
        </p:nvGrpSpPr>
        <p:grpSpPr>
          <a:xfrm>
            <a:off x="0" y="0"/>
            <a:ext cx="0" cy="0"/>
            <a:chOff x="0" y="0"/>
            <a:chExt cx="0" cy="0"/>
          </a:xfrm>
        </p:grpSpPr>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0"/>
            <a:ext cx="3489120" cy="68565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a:off x="628560" y="811080"/>
            <a:ext cx="2500200" cy="540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ea typeface="DejaVu Sans"/>
              </a:rPr>
              <a:t>Libraries to be used</a:t>
            </a:r>
            <a:endParaRPr lang="fr-FR" sz="4400" b="0" strike="noStrike" spc="-1">
              <a:latin typeface="Arial"/>
            </a:endParaRPr>
          </a:p>
        </p:txBody>
      </p:sp>
      <p:sp>
        <p:nvSpPr>
          <p:cNvPr id="168" name="CustomShape 3"/>
          <p:cNvSpPr/>
          <p:nvPr/>
        </p:nvSpPr>
        <p:spPr>
          <a:xfrm>
            <a:off x="3490560" y="0"/>
            <a:ext cx="105120" cy="685656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69" name="Group 4"/>
          <p:cNvGrpSpPr/>
          <p:nvPr/>
        </p:nvGrpSpPr>
        <p:grpSpPr>
          <a:xfrm>
            <a:off x="4094640" y="1064520"/>
            <a:ext cx="4591080" cy="4786560"/>
            <a:chOff x="4094640" y="1064520"/>
            <a:chExt cx="4591080" cy="4786560"/>
          </a:xfrm>
        </p:grpSpPr>
        <p:sp>
          <p:nvSpPr>
            <p:cNvPr id="170" name="CustomShape 5"/>
            <p:cNvSpPr/>
            <p:nvPr/>
          </p:nvSpPr>
          <p:spPr>
            <a:xfrm>
              <a:off x="4094640" y="1064520"/>
              <a:ext cx="4565880" cy="111816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noAutofit/>
            </a:bodyP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fr-FR" sz="2900" b="0" strike="noStrike" spc="-1">
                <a:latin typeface="Arial"/>
              </a:endParaRPr>
            </a:p>
          </p:txBody>
        </p:sp>
        <p:sp>
          <p:nvSpPr>
            <p:cNvPr id="171" name="CustomShape 6"/>
            <p:cNvSpPr/>
            <p:nvPr/>
          </p:nvSpPr>
          <p:spPr>
            <a:xfrm>
              <a:off x="4094640" y="2834640"/>
              <a:ext cx="4565880" cy="111816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noAutofit/>
            </a:bodyP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fr-FR" sz="2900" b="0" strike="noStrike" spc="-1">
                <a:latin typeface="Arial"/>
              </a:endParaRPr>
            </a:p>
          </p:txBody>
        </p:sp>
        <p:sp>
          <p:nvSpPr>
            <p:cNvPr id="172" name="CustomShape 7"/>
            <p:cNvSpPr/>
            <p:nvPr/>
          </p:nvSpPr>
          <p:spPr>
            <a:xfrm>
              <a:off x="4119840" y="4732920"/>
              <a:ext cx="4565880" cy="111816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noAutofit/>
            </a:bodyPr>
            <a:lstStyle/>
            <a:p>
              <a:pPr>
                <a:lnSpc>
                  <a:spcPct val="90000"/>
                </a:lnSpc>
                <a:spcAft>
                  <a:spcPts val="1015"/>
                </a:spcAft>
              </a:pPr>
              <a:r>
                <a:rPr lang="en-US" sz="2900" b="0" strike="noStrike" spc="-1">
                  <a:solidFill>
                    <a:srgbClr val="FFFFFF"/>
                  </a:solidFill>
                  <a:latin typeface="Arial"/>
                  <a:ea typeface="DejaVu Sans"/>
                </a:rPr>
                <a:t>geopy to get co-ordinates of City of Toronto.</a:t>
              </a:r>
              <a:endParaRPr lang="fr-FR" sz="2900" b="0" strike="noStrike" spc="-1">
                <a:latin typeface="Arial"/>
              </a:endParaRPr>
            </a:p>
          </p:txBody>
        </p:sp>
      </p:grpSp>
      <p:grpSp>
        <p:nvGrpSpPr>
          <p:cNvPr id="173" name="Group 8"/>
          <p:cNvGrpSpPr/>
          <p:nvPr/>
        </p:nvGrpSpPr>
        <p:grpSpPr>
          <a:xfrm>
            <a:off x="0" y="0"/>
            <a:ext cx="0" cy="0"/>
            <a:chOff x="0" y="0"/>
            <a:chExt cx="0" cy="0"/>
          </a:xfrm>
        </p:grpSpPr>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CustomShape 1"/>
          <p:cNvSpPr/>
          <p:nvPr/>
        </p:nvSpPr>
        <p:spPr>
          <a:xfrm>
            <a:off x="0" y="0"/>
            <a:ext cx="3489120" cy="685656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75" name="CustomShape 2"/>
          <p:cNvSpPr/>
          <p:nvPr/>
        </p:nvSpPr>
        <p:spPr>
          <a:xfrm>
            <a:off x="482760" y="623520"/>
            <a:ext cx="2521440" cy="160560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ea typeface="DejaVu Sans"/>
              </a:rPr>
              <a:t>Step 1 </a:t>
            </a:r>
            <a:endParaRPr lang="fr-FR" sz="2400" b="0" strike="noStrike" spc="-1">
              <a:latin typeface="Arial"/>
            </a:endParaRPr>
          </a:p>
        </p:txBody>
      </p:sp>
      <p:sp>
        <p:nvSpPr>
          <p:cNvPr id="176" name="CustomShape 3"/>
          <p:cNvSpPr/>
          <p:nvPr/>
        </p:nvSpPr>
        <p:spPr>
          <a:xfrm>
            <a:off x="482760" y="2638080"/>
            <a:ext cx="2521440" cy="34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16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dataset</a:t>
            </a:r>
            <a:r>
              <a:rPr lang="en-US" sz="1700" b="0" strike="noStrike" spc="-1">
                <a:solidFill>
                  <a:srgbClr val="FFFFFF"/>
                </a:solidFill>
                <a:latin typeface="Arial"/>
                <a:ea typeface="DejaVu Sans"/>
              </a:rPr>
              <a:t> </a:t>
            </a:r>
            <a:endParaRPr lang="fr-FR"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fr-FR" sz="1700" b="0" strike="noStrike" spc="-1">
              <a:latin typeface="Arial"/>
            </a:endParaRPr>
          </a:p>
          <a:p>
            <a:pPr marL="57240">
              <a:lnSpc>
                <a:spcPct val="90000"/>
              </a:lnSpc>
              <a:spcAft>
                <a:spcPts val="601"/>
              </a:spcAft>
            </a:pPr>
            <a:endParaRPr lang="fr-FR" sz="1700" b="0" strike="noStrike" spc="-1">
              <a:latin typeface="Arial"/>
            </a:endParaRPr>
          </a:p>
          <a:p>
            <a:pPr marL="285840" indent="-22716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fr-FR" sz="1700" b="0" strike="noStrike" spc="-1">
              <a:latin typeface="Arial"/>
            </a:endParaRPr>
          </a:p>
          <a:p>
            <a:pPr>
              <a:lnSpc>
                <a:spcPct val="90000"/>
              </a:lnSpc>
              <a:spcAft>
                <a:spcPts val="601"/>
              </a:spcAft>
            </a:pPr>
            <a:endParaRPr lang="fr-FR" sz="1700" b="0" strike="noStrike" spc="-1">
              <a:latin typeface="Arial"/>
            </a:endParaRPr>
          </a:p>
          <a:p>
            <a:pPr>
              <a:lnSpc>
                <a:spcPct val="90000"/>
              </a:lnSpc>
              <a:spcAft>
                <a:spcPts val="601"/>
              </a:spcAft>
            </a:pPr>
            <a:endParaRPr lang="fr-FR" sz="1700" b="0" strike="noStrike" spc="-1">
              <a:latin typeface="Arial"/>
            </a:endParaRPr>
          </a:p>
        </p:txBody>
      </p:sp>
      <p:sp>
        <p:nvSpPr>
          <p:cNvPr id="177" name="CustomShape 4"/>
          <p:cNvSpPr/>
          <p:nvPr/>
        </p:nvSpPr>
        <p:spPr>
          <a:xfrm>
            <a:off x="3973320" y="4572000"/>
            <a:ext cx="7466040" cy="117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601"/>
              </a:spcAft>
            </a:pPr>
            <a:endParaRPr lang="fr-FR" sz="1800" b="0" strike="noStrike" spc="-1">
              <a:latin typeface="Arial"/>
            </a:endParaRPr>
          </a:p>
          <a:p>
            <a:pPr>
              <a:lnSpc>
                <a:spcPct val="100000"/>
              </a:lnSpc>
              <a:spcAft>
                <a:spcPts val="601"/>
              </a:spcAft>
            </a:pPr>
            <a:endParaRPr lang="fr-FR" sz="1800" b="0" strike="noStrike" spc="-1">
              <a:latin typeface="Arial"/>
            </a:endParaRPr>
          </a:p>
          <a:p>
            <a:pPr>
              <a:lnSpc>
                <a:spcPct val="100000"/>
              </a:lnSpc>
              <a:spcAft>
                <a:spcPts val="601"/>
              </a:spcAft>
            </a:pPr>
            <a:endParaRPr lang="fr-FR" sz="1800" b="0" strike="noStrike" spc="-1">
              <a:latin typeface="Arial"/>
            </a:endParaRPr>
          </a:p>
        </p:txBody>
      </p:sp>
      <p:pic>
        <p:nvPicPr>
          <p:cNvPr id="2" name="Picture 1"/>
          <p:cNvPicPr>
            <a:picLocks noChangeAspect="1"/>
          </p:cNvPicPr>
          <p:nvPr/>
        </p:nvPicPr>
        <p:blipFill>
          <a:blip r:embed="rId3"/>
          <a:stretch>
            <a:fillRect/>
          </a:stretch>
        </p:blipFill>
        <p:spPr>
          <a:xfrm>
            <a:off x="3602471" y="1653840"/>
            <a:ext cx="5541529" cy="3541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rot="16200000">
            <a:off x="691560" y="800640"/>
            <a:ext cx="2198880" cy="250560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a:off x="725040" y="1204200"/>
            <a:ext cx="2000520" cy="177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ea typeface="DejaVu Sans"/>
              </a:rPr>
              <a:t>Step 2 </a:t>
            </a:r>
            <a:endParaRPr lang="fr-FR" sz="2800" b="0" strike="noStrike" spc="-1">
              <a:latin typeface="Arial"/>
            </a:endParaRPr>
          </a:p>
        </p:txBody>
      </p:sp>
      <p:sp>
        <p:nvSpPr>
          <p:cNvPr id="181" name="CustomShape 3"/>
          <p:cNvSpPr/>
          <p:nvPr/>
        </p:nvSpPr>
        <p:spPr>
          <a:xfrm>
            <a:off x="725040" y="3404520"/>
            <a:ext cx="2000520" cy="242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160">
              <a:lnSpc>
                <a:spcPct val="90000"/>
              </a:lnSpc>
              <a:spcAft>
                <a:spcPts val="601"/>
              </a:spcAft>
              <a:buClr>
                <a:srgbClr val="000000"/>
              </a:buClr>
              <a:buFont typeface="Arial"/>
              <a:buChar char="•"/>
            </a:pPr>
            <a:r>
              <a:rPr lang="en-US" sz="1400" b="0" strike="noStrike" spc="-1">
                <a:solidFill>
                  <a:srgbClr val="000000"/>
                </a:solidFill>
                <a:latin typeface="Arial"/>
                <a:ea typeface="DejaVu Sans"/>
              </a:rPr>
              <a:t>Get the most popular venue for each Borough and Neighborhood.</a:t>
            </a:r>
            <a:endParaRPr lang="fr-FR" sz="1400" b="0" strike="noStrike" spc="-1">
              <a:latin typeface="Arial"/>
            </a:endParaRPr>
          </a:p>
          <a:p>
            <a:pPr marL="57240">
              <a:lnSpc>
                <a:spcPct val="90000"/>
              </a:lnSpc>
              <a:spcAft>
                <a:spcPts val="601"/>
              </a:spcAft>
            </a:pPr>
            <a:endParaRPr lang="fr-FR" sz="1400" b="0" strike="noStrike" spc="-1">
              <a:latin typeface="Arial"/>
            </a:endParaRPr>
          </a:p>
          <a:p>
            <a:pPr marL="57240">
              <a:lnSpc>
                <a:spcPct val="90000"/>
              </a:lnSpc>
              <a:spcAft>
                <a:spcPts val="601"/>
              </a:spcAft>
            </a:pPr>
            <a:endParaRPr lang="fr-FR" sz="1400" b="0" strike="noStrike" spc="-1">
              <a:latin typeface="Arial"/>
            </a:endParaRPr>
          </a:p>
          <a:p>
            <a:pPr marL="57240">
              <a:lnSpc>
                <a:spcPct val="90000"/>
              </a:lnSpc>
              <a:spcAft>
                <a:spcPts val="601"/>
              </a:spcAft>
            </a:pPr>
            <a:endParaRPr lang="fr-FR" sz="1400" b="0" strike="noStrike" spc="-1">
              <a:latin typeface="Arial"/>
            </a:endParaRPr>
          </a:p>
        </p:txBody>
      </p:sp>
      <p:sp>
        <p:nvSpPr>
          <p:cNvPr id="182" name="CustomShape 4"/>
          <p:cNvSpPr/>
          <p:nvPr/>
        </p:nvSpPr>
        <p:spPr>
          <a:xfrm>
            <a:off x="1295280" y="5562720"/>
            <a:ext cx="6323040" cy="36360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stretch>
            <a:fillRect/>
          </a:stretch>
        </p:blipFill>
        <p:spPr>
          <a:xfrm>
            <a:off x="484875" y="4038720"/>
            <a:ext cx="7943850" cy="30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3" name="Picture 87"/>
          <p:cNvPicPr/>
          <p:nvPr/>
        </p:nvPicPr>
        <p:blipFill>
          <a:blip r:embed="rId2"/>
          <a:stretch/>
        </p:blipFill>
        <p:spPr>
          <a:xfrm>
            <a:off x="0" y="0"/>
            <a:ext cx="9143280" cy="6857280"/>
          </a:xfrm>
          <a:prstGeom prst="rect">
            <a:avLst/>
          </a:prstGeom>
          <a:ln>
            <a:noFill/>
          </a:ln>
        </p:spPr>
      </p:pic>
      <p:sp>
        <p:nvSpPr>
          <p:cNvPr id="84"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3700" b="0" strike="noStrike" spc="-1" dirty="0">
                <a:solidFill>
                  <a:srgbClr val="FFFFFF"/>
                </a:solidFill>
                <a:latin typeface="Arial"/>
                <a:ea typeface="DejaVu Sans"/>
              </a:rPr>
              <a:t>There are </a:t>
            </a:r>
            <a:r>
              <a:rPr lang="en-US" sz="3700" b="0" strike="noStrike" spc="-1" dirty="0" smtClean="0">
                <a:solidFill>
                  <a:srgbClr val="FFFFFF"/>
                </a:solidFill>
                <a:latin typeface="Arial"/>
                <a:ea typeface="DejaVu Sans"/>
              </a:rPr>
              <a:t>10 </a:t>
            </a:r>
            <a:r>
              <a:rPr lang="en-US" sz="3700" b="0" strike="noStrike" spc="-1" dirty="0">
                <a:solidFill>
                  <a:srgbClr val="FFFFFF"/>
                </a:solidFill>
                <a:latin typeface="Arial"/>
                <a:ea typeface="DejaVu Sans"/>
              </a:rPr>
              <a:t>courses in this certification</a:t>
            </a:r>
            <a:endParaRPr lang="fr-FR" sz="3700" b="0" strike="noStrike" spc="-1" dirty="0">
              <a:latin typeface="Arial"/>
            </a:endParaRPr>
          </a:p>
        </p:txBody>
      </p:sp>
      <p:sp>
        <p:nvSpPr>
          <p:cNvPr id="85"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spcBef>
                <a:spcPts val="1417"/>
              </a:spcBef>
            </a:pP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a:solidFill>
                  <a:srgbClr val="000000"/>
                </a:solidFill>
                <a:latin typeface="Arial"/>
                <a:ea typeface="DejaVu Sans"/>
              </a:rPr>
              <a:t>1. What is Data Science ?</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a:solidFill>
                  <a:srgbClr val="000000"/>
                </a:solidFill>
                <a:latin typeface="Arial"/>
                <a:ea typeface="DejaVu Sans"/>
              </a:rPr>
              <a:t>2. Open Source tools for Data Science </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a:solidFill>
                  <a:srgbClr val="000000"/>
                </a:solidFill>
                <a:latin typeface="Arial"/>
                <a:ea typeface="DejaVu Sans"/>
              </a:rPr>
              <a:t>3. Data Science Methodology</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a:solidFill>
                  <a:srgbClr val="000000"/>
                </a:solidFill>
                <a:latin typeface="Arial"/>
                <a:ea typeface="DejaVu Sans"/>
              </a:rPr>
              <a:t>4. Python for Data Science and AI</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a:solidFill>
                  <a:srgbClr val="000000"/>
                </a:solidFill>
                <a:latin typeface="Arial"/>
                <a:ea typeface="DejaVu Sans"/>
              </a:rPr>
              <a:t>5. Databases and SQL for Data </a:t>
            </a:r>
            <a:r>
              <a:rPr lang="en-US" sz="1800" b="0" strike="noStrike" spc="-1" dirty="0" smtClean="0">
                <a:solidFill>
                  <a:srgbClr val="000000"/>
                </a:solidFill>
                <a:latin typeface="Arial"/>
                <a:ea typeface="DejaVu Sans"/>
              </a:rPr>
              <a:t>Science</a:t>
            </a:r>
          </a:p>
          <a:p>
            <a:pPr marL="432000" indent="-227880">
              <a:lnSpc>
                <a:spcPct val="90000"/>
              </a:lnSpc>
              <a:spcBef>
                <a:spcPts val="1417"/>
              </a:spcBef>
              <a:buClr>
                <a:srgbClr val="000000"/>
              </a:buClr>
              <a:buSzPct val="45000"/>
              <a:buFont typeface="Arial"/>
              <a:buChar char="•"/>
            </a:pPr>
            <a:r>
              <a:rPr lang="en-US" spc="-1" dirty="0" smtClean="0">
                <a:solidFill>
                  <a:srgbClr val="000000"/>
                </a:solidFill>
                <a:latin typeface="Arial"/>
              </a:rPr>
              <a:t>6. Project</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smtClean="0">
                <a:solidFill>
                  <a:srgbClr val="000000"/>
                </a:solidFill>
                <a:latin typeface="Arial"/>
                <a:ea typeface="DejaVu Sans"/>
              </a:rPr>
              <a:t>7. </a:t>
            </a:r>
            <a:r>
              <a:rPr lang="en-US" sz="1800" b="0" strike="noStrike" spc="-1" dirty="0">
                <a:solidFill>
                  <a:srgbClr val="000000"/>
                </a:solidFill>
                <a:latin typeface="Arial"/>
                <a:ea typeface="DejaVu Sans"/>
              </a:rPr>
              <a:t>Data Analysis with Python</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smtClean="0">
                <a:solidFill>
                  <a:srgbClr val="000000"/>
                </a:solidFill>
                <a:latin typeface="Arial"/>
                <a:ea typeface="DejaVu Sans"/>
              </a:rPr>
              <a:t>8. </a:t>
            </a:r>
            <a:r>
              <a:rPr lang="en-US" sz="1800" b="0" strike="noStrike" spc="-1" dirty="0">
                <a:solidFill>
                  <a:srgbClr val="000000"/>
                </a:solidFill>
                <a:latin typeface="Arial"/>
                <a:ea typeface="DejaVu Sans"/>
              </a:rPr>
              <a:t>Data visualization with  Python</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smtClean="0">
                <a:solidFill>
                  <a:srgbClr val="000000"/>
                </a:solidFill>
                <a:latin typeface="Arial"/>
                <a:ea typeface="DejaVu Sans"/>
              </a:rPr>
              <a:t>9. </a:t>
            </a:r>
            <a:r>
              <a:rPr lang="en-US" sz="1800" b="0" strike="noStrike" spc="-1" dirty="0">
                <a:solidFill>
                  <a:srgbClr val="000000"/>
                </a:solidFill>
                <a:latin typeface="Arial"/>
                <a:ea typeface="DejaVu Sans"/>
              </a:rPr>
              <a:t>Machine Learning with Python</a:t>
            </a:r>
            <a:endParaRPr lang="fr-FR" sz="1800" b="0" strike="noStrike" spc="-1" dirty="0">
              <a:latin typeface="Arial"/>
            </a:endParaRPr>
          </a:p>
          <a:p>
            <a:pPr marL="432000" indent="-227880">
              <a:lnSpc>
                <a:spcPct val="90000"/>
              </a:lnSpc>
              <a:spcBef>
                <a:spcPts val="1417"/>
              </a:spcBef>
              <a:buClr>
                <a:srgbClr val="000000"/>
              </a:buClr>
              <a:buSzPct val="45000"/>
              <a:buFont typeface="Arial"/>
              <a:buChar char="•"/>
            </a:pPr>
            <a:r>
              <a:rPr lang="en-US" sz="1800" b="0" strike="noStrike" spc="-1" dirty="0" smtClean="0">
                <a:solidFill>
                  <a:srgbClr val="000000"/>
                </a:solidFill>
                <a:latin typeface="Arial"/>
                <a:ea typeface="DejaVu Sans"/>
              </a:rPr>
              <a:t>10. </a:t>
            </a:r>
            <a:r>
              <a:rPr lang="en-US" sz="1800" b="0" strike="noStrike" spc="-1" dirty="0">
                <a:solidFill>
                  <a:srgbClr val="000000"/>
                </a:solidFill>
                <a:latin typeface="Arial"/>
                <a:ea typeface="DejaVu Sans"/>
              </a:rPr>
              <a:t>Applied Data Science Capstone</a:t>
            </a:r>
            <a:endParaRPr lang="fr-F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CustomShape 1"/>
          <p:cNvSpPr/>
          <p:nvPr/>
        </p:nvSpPr>
        <p:spPr>
          <a:xfrm rot="16200000">
            <a:off x="691560" y="800640"/>
            <a:ext cx="2198880" cy="250560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85" name="CustomShape 2"/>
          <p:cNvSpPr/>
          <p:nvPr/>
        </p:nvSpPr>
        <p:spPr>
          <a:xfrm>
            <a:off x="725040" y="1204200"/>
            <a:ext cx="2000520" cy="177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ea typeface="DejaVu Sans"/>
              </a:rPr>
              <a:t>Step 3 </a:t>
            </a:r>
            <a:endParaRPr lang="fr-FR" sz="2800" b="0" strike="noStrike" spc="-1">
              <a:latin typeface="Arial"/>
            </a:endParaRPr>
          </a:p>
        </p:txBody>
      </p:sp>
      <p:sp>
        <p:nvSpPr>
          <p:cNvPr id="186" name="CustomShape 3"/>
          <p:cNvSpPr/>
          <p:nvPr/>
        </p:nvSpPr>
        <p:spPr>
          <a:xfrm>
            <a:off x="725040" y="3404520"/>
            <a:ext cx="2000520" cy="242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160">
              <a:lnSpc>
                <a:spcPct val="90000"/>
              </a:lnSpc>
              <a:spcAft>
                <a:spcPts val="601"/>
              </a:spcAft>
              <a:buClr>
                <a:srgbClr val="000000"/>
              </a:buClr>
              <a:buFont typeface="Arial"/>
              <a:buChar char="•"/>
            </a:pPr>
            <a:r>
              <a:rPr lang="en-US" sz="1400" b="0" strike="noStrike" spc="-1">
                <a:solidFill>
                  <a:srgbClr val="000000"/>
                </a:solidFill>
                <a:latin typeface="Arial"/>
                <a:ea typeface="DejaVu Sans"/>
              </a:rPr>
              <a:t>Get the Borough and Neighborhood  using FourSquare API and desplay the initial cluster.</a:t>
            </a:r>
            <a:endParaRPr lang="fr-FR" sz="1400" b="0" strike="noStrike" spc="-1">
              <a:latin typeface="Arial"/>
            </a:endParaRPr>
          </a:p>
          <a:p>
            <a:pPr marL="57240">
              <a:lnSpc>
                <a:spcPct val="90000"/>
              </a:lnSpc>
              <a:spcAft>
                <a:spcPts val="601"/>
              </a:spcAft>
            </a:pPr>
            <a:endParaRPr lang="fr-FR" sz="1400" b="0" strike="noStrike" spc="-1">
              <a:latin typeface="Arial"/>
            </a:endParaRPr>
          </a:p>
          <a:p>
            <a:pPr marL="57240">
              <a:lnSpc>
                <a:spcPct val="90000"/>
              </a:lnSpc>
              <a:spcAft>
                <a:spcPts val="601"/>
              </a:spcAft>
            </a:pPr>
            <a:endParaRPr lang="fr-FR" sz="1400" b="0" strike="noStrike" spc="-1">
              <a:latin typeface="Arial"/>
            </a:endParaRPr>
          </a:p>
          <a:p>
            <a:pPr marL="57240">
              <a:lnSpc>
                <a:spcPct val="90000"/>
              </a:lnSpc>
              <a:spcAft>
                <a:spcPts val="601"/>
              </a:spcAft>
            </a:pPr>
            <a:endParaRPr lang="fr-FR" sz="1400" b="0" strike="noStrike" spc="-1">
              <a:latin typeface="Arial"/>
            </a:endParaRPr>
          </a:p>
        </p:txBody>
      </p:sp>
      <p:sp>
        <p:nvSpPr>
          <p:cNvPr id="187" name="CustomShape 4"/>
          <p:cNvSpPr/>
          <p:nvPr/>
        </p:nvSpPr>
        <p:spPr>
          <a:xfrm>
            <a:off x="1295280" y="5562720"/>
            <a:ext cx="6323040" cy="36360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stretch>
            <a:fillRect/>
          </a:stretch>
        </p:blipFill>
        <p:spPr>
          <a:xfrm>
            <a:off x="3917291" y="471810"/>
            <a:ext cx="4172463" cy="1843088"/>
          </a:xfrm>
          <a:prstGeom prst="rect">
            <a:avLst/>
          </a:prstGeom>
        </p:spPr>
      </p:pic>
      <p:pic>
        <p:nvPicPr>
          <p:cNvPr id="3" name="Picture 2"/>
          <p:cNvPicPr>
            <a:picLocks noChangeAspect="1"/>
          </p:cNvPicPr>
          <p:nvPr/>
        </p:nvPicPr>
        <p:blipFill>
          <a:blip r:embed="rId3"/>
          <a:stretch>
            <a:fillRect/>
          </a:stretch>
        </p:blipFill>
        <p:spPr>
          <a:xfrm>
            <a:off x="3173132" y="2757054"/>
            <a:ext cx="5761317" cy="27674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CustomShape 1"/>
          <p:cNvSpPr/>
          <p:nvPr/>
        </p:nvSpPr>
        <p:spPr>
          <a:xfrm rot="16200000">
            <a:off x="691560" y="800640"/>
            <a:ext cx="2198880" cy="250560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725040" y="1204200"/>
            <a:ext cx="2000520" cy="177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ea typeface="DejaVu Sans"/>
              </a:rPr>
              <a:t>Step 4 </a:t>
            </a:r>
            <a:endParaRPr lang="fr-FR" sz="2800" b="0" strike="noStrike" spc="-1">
              <a:latin typeface="Arial"/>
            </a:endParaRPr>
          </a:p>
        </p:txBody>
      </p:sp>
      <p:sp>
        <p:nvSpPr>
          <p:cNvPr id="191" name="CustomShape 3"/>
          <p:cNvSpPr/>
          <p:nvPr/>
        </p:nvSpPr>
        <p:spPr>
          <a:xfrm>
            <a:off x="725040" y="3404520"/>
            <a:ext cx="2000520" cy="242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1400" b="0" strike="noStrike" spc="-1">
                <a:solidFill>
                  <a:srgbClr val="000000"/>
                </a:solidFill>
                <a:latin typeface="Arial"/>
                <a:ea typeface="DejaVu Sans"/>
              </a:rPr>
              <a:t>Cluster Borough and Neighborhood using </a:t>
            </a:r>
            <a:endParaRPr lang="fr-FR" sz="1400" b="0" strike="noStrike" spc="-1">
              <a:latin typeface="Arial"/>
            </a:endParaRPr>
          </a:p>
          <a:p>
            <a:pPr>
              <a:lnSpc>
                <a:spcPct val="90000"/>
              </a:lnSpc>
              <a:spcAft>
                <a:spcPts val="601"/>
              </a:spcAft>
            </a:pPr>
            <a:r>
              <a:rPr lang="en-US" sz="1400" b="0" strike="noStrike" spc="-1">
                <a:solidFill>
                  <a:srgbClr val="000000"/>
                </a:solidFill>
                <a:latin typeface="Arial"/>
                <a:ea typeface="DejaVu Sans"/>
              </a:rPr>
              <a:t>K-mean</a:t>
            </a:r>
            <a:endParaRPr lang="fr-FR" sz="1400" b="0" strike="noStrike" spc="-1">
              <a:latin typeface="Arial"/>
            </a:endParaRPr>
          </a:p>
          <a:p>
            <a:pPr>
              <a:lnSpc>
                <a:spcPct val="90000"/>
              </a:lnSpc>
              <a:spcAft>
                <a:spcPts val="601"/>
              </a:spcAft>
            </a:pPr>
            <a:endParaRPr lang="fr-FR" sz="1400" b="0" strike="noStrike" spc="-1">
              <a:latin typeface="Arial"/>
            </a:endParaRPr>
          </a:p>
          <a:p>
            <a:pPr marL="57240">
              <a:lnSpc>
                <a:spcPct val="90000"/>
              </a:lnSpc>
              <a:spcAft>
                <a:spcPts val="601"/>
              </a:spcAft>
            </a:pPr>
            <a:endParaRPr lang="fr-FR" sz="1400" b="0" strike="noStrike" spc="-1">
              <a:latin typeface="Arial"/>
            </a:endParaRPr>
          </a:p>
          <a:p>
            <a:pPr marL="57240">
              <a:lnSpc>
                <a:spcPct val="90000"/>
              </a:lnSpc>
              <a:spcAft>
                <a:spcPts val="601"/>
              </a:spcAft>
            </a:pPr>
            <a:endParaRPr lang="fr-FR" sz="1400" b="0" strike="noStrike" spc="-1">
              <a:latin typeface="Arial"/>
            </a:endParaRPr>
          </a:p>
          <a:p>
            <a:pPr marL="57240">
              <a:lnSpc>
                <a:spcPct val="90000"/>
              </a:lnSpc>
              <a:spcAft>
                <a:spcPts val="601"/>
              </a:spcAft>
            </a:pPr>
            <a:endParaRPr lang="fr-FR" sz="1400" b="0" strike="noStrike" spc="-1">
              <a:latin typeface="Arial"/>
            </a:endParaRPr>
          </a:p>
        </p:txBody>
      </p:sp>
      <p:pic>
        <p:nvPicPr>
          <p:cNvPr id="2" name="Picture 1"/>
          <p:cNvPicPr>
            <a:picLocks noChangeAspect="1"/>
          </p:cNvPicPr>
          <p:nvPr/>
        </p:nvPicPr>
        <p:blipFill>
          <a:blip r:embed="rId2"/>
          <a:stretch>
            <a:fillRect/>
          </a:stretch>
        </p:blipFill>
        <p:spPr>
          <a:xfrm>
            <a:off x="4031673" y="2416872"/>
            <a:ext cx="4073236" cy="24547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CustomShape 1"/>
          <p:cNvSpPr/>
          <p:nvPr/>
        </p:nvSpPr>
        <p:spPr>
          <a:xfrm>
            <a:off x="-7560" y="0"/>
            <a:ext cx="3051000" cy="685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4" name="CustomShape 2"/>
          <p:cNvSpPr/>
          <p:nvPr/>
        </p:nvSpPr>
        <p:spPr>
          <a:xfrm>
            <a:off x="482760" y="640080"/>
            <a:ext cx="2320920" cy="561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ea typeface="DejaVu Sans"/>
              </a:rPr>
              <a:t>Result</a:t>
            </a:r>
            <a:endParaRPr lang="fr-FR" sz="4400" b="0" strike="noStrike" spc="-1">
              <a:latin typeface="Arial"/>
            </a:endParaRPr>
          </a:p>
        </p:txBody>
      </p:sp>
      <p:sp>
        <p:nvSpPr>
          <p:cNvPr id="195" name="CustomShape 3"/>
          <p:cNvSpPr/>
          <p:nvPr/>
        </p:nvSpPr>
        <p:spPr>
          <a:xfrm>
            <a:off x="3190680" y="288000"/>
            <a:ext cx="2785320" cy="5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9500" lnSpcReduction="10000"/>
          </a:bodyPr>
          <a:lstStyle/>
          <a:p>
            <a:pPr marL="343080" indent="-341640">
              <a:lnSpc>
                <a:spcPct val="100000"/>
              </a:lnSpc>
              <a:spcBef>
                <a:spcPts val="479"/>
              </a:spcBef>
              <a:buClr>
                <a:srgbClr val="558ED5"/>
              </a:buClr>
              <a:buFont typeface="Arial"/>
              <a:buChar char="•"/>
            </a:pPr>
            <a:r>
              <a:rPr lang="en-US" sz="2400" b="0" strike="noStrike" spc="-1">
                <a:solidFill>
                  <a:srgbClr val="558ED5"/>
                </a:solidFill>
                <a:latin typeface="Arial"/>
                <a:ea typeface="DejaVu Sans"/>
              </a:rPr>
              <a:t>List of Clusters with high density restaurants </a:t>
            </a:r>
            <a:endParaRPr lang="fr-FR" sz="2400" b="0" strike="noStrike" spc="-1">
              <a:latin typeface="Arial"/>
            </a:endParaRPr>
          </a:p>
          <a:p>
            <a:pPr>
              <a:lnSpc>
                <a:spcPct val="100000"/>
              </a:lnSpc>
              <a:spcBef>
                <a:spcPts val="360"/>
              </a:spcBef>
            </a:pPr>
            <a:endParaRPr lang="fr-FR" sz="2400" b="0" strike="noStrike" spc="-1">
              <a:latin typeface="Arial"/>
            </a:endParaRPr>
          </a:p>
        </p:txBody>
      </p:sp>
      <p:pic>
        <p:nvPicPr>
          <p:cNvPr id="196" name="Picture 195"/>
          <p:cNvPicPr/>
          <p:nvPr/>
        </p:nvPicPr>
        <p:blipFill>
          <a:blip r:embed="rId2"/>
          <a:stretch/>
        </p:blipFill>
        <p:spPr>
          <a:xfrm>
            <a:off x="3132000" y="918720"/>
            <a:ext cx="5832000" cy="1817280"/>
          </a:xfrm>
          <a:prstGeom prst="rect">
            <a:avLst/>
          </a:prstGeom>
          <a:ln>
            <a:noFill/>
          </a:ln>
        </p:spPr>
      </p:pic>
      <p:sp>
        <p:nvSpPr>
          <p:cNvPr id="197" name="TextShape 4"/>
          <p:cNvSpPr txBox="1"/>
          <p:nvPr/>
        </p:nvSpPr>
        <p:spPr>
          <a:xfrm>
            <a:off x="5184000" y="2808000"/>
            <a:ext cx="1368000" cy="346320"/>
          </a:xfrm>
          <a:prstGeom prst="rect">
            <a:avLst/>
          </a:prstGeom>
          <a:noFill/>
          <a:ln>
            <a:noFill/>
          </a:ln>
        </p:spPr>
        <p:txBody>
          <a:bodyPr lIns="90000" tIns="45000" rIns="90000" bIns="45000">
            <a:noAutofit/>
          </a:bodyPr>
          <a:lstStyle/>
          <a:p>
            <a:r>
              <a:rPr lang="fr-FR" sz="1800" b="0" strike="noStrike" spc="-1">
                <a:latin typeface="Arial"/>
              </a:rPr>
              <a:t>Cluster 1</a:t>
            </a:r>
          </a:p>
        </p:txBody>
      </p:sp>
      <p:pic>
        <p:nvPicPr>
          <p:cNvPr id="198" name="Picture 197"/>
          <p:cNvPicPr/>
          <p:nvPr/>
        </p:nvPicPr>
        <p:blipFill>
          <a:blip r:embed="rId3"/>
          <a:stretch/>
        </p:blipFill>
        <p:spPr>
          <a:xfrm>
            <a:off x="3096000" y="3456000"/>
            <a:ext cx="5968800" cy="1859040"/>
          </a:xfrm>
          <a:prstGeom prst="rect">
            <a:avLst/>
          </a:prstGeom>
          <a:ln>
            <a:noFill/>
          </a:ln>
        </p:spPr>
      </p:pic>
      <p:sp>
        <p:nvSpPr>
          <p:cNvPr id="199" name="TextShape 5"/>
          <p:cNvSpPr txBox="1"/>
          <p:nvPr/>
        </p:nvSpPr>
        <p:spPr>
          <a:xfrm>
            <a:off x="5184000" y="5472000"/>
            <a:ext cx="1368000" cy="346320"/>
          </a:xfrm>
          <a:prstGeom prst="rect">
            <a:avLst/>
          </a:prstGeom>
          <a:noFill/>
          <a:ln>
            <a:noFill/>
          </a:ln>
        </p:spPr>
        <p:txBody>
          <a:bodyPr lIns="90000" tIns="45000" rIns="90000" bIns="45000">
            <a:noAutofit/>
          </a:bodyPr>
          <a:lstStyle/>
          <a:p>
            <a:r>
              <a:rPr lang="fr-FR" sz="1800" b="0" strike="noStrike" spc="-1">
                <a:latin typeface="Arial"/>
              </a:rPr>
              <a:t>Cluster 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CustomShape 1"/>
          <p:cNvSpPr/>
          <p:nvPr/>
        </p:nvSpPr>
        <p:spPr>
          <a:xfrm>
            <a:off x="-7560" y="0"/>
            <a:ext cx="3051000" cy="685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1" name="CustomShape 2"/>
          <p:cNvSpPr/>
          <p:nvPr/>
        </p:nvSpPr>
        <p:spPr>
          <a:xfrm>
            <a:off x="482760" y="640080"/>
            <a:ext cx="2320920" cy="561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ea typeface="DejaVu Sans"/>
              </a:rPr>
              <a:t>Result</a:t>
            </a:r>
            <a:endParaRPr lang="fr-FR" sz="4400" b="0" strike="noStrike" spc="-1">
              <a:latin typeface="Arial"/>
            </a:endParaRPr>
          </a:p>
        </p:txBody>
      </p:sp>
      <p:sp>
        <p:nvSpPr>
          <p:cNvPr id="202" name="CustomShape 3"/>
          <p:cNvSpPr/>
          <p:nvPr/>
        </p:nvSpPr>
        <p:spPr>
          <a:xfrm>
            <a:off x="3524760" y="533520"/>
            <a:ext cx="5135040" cy="248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1640">
              <a:lnSpc>
                <a:spcPct val="100000"/>
              </a:lnSpc>
              <a:spcBef>
                <a:spcPts val="479"/>
              </a:spcBef>
              <a:buClr>
                <a:srgbClr val="558ED5"/>
              </a:buClr>
              <a:buFont typeface="Arial"/>
              <a:buChar char="•"/>
            </a:pPr>
            <a:r>
              <a:rPr lang="en-US" sz="2400" b="0" strike="noStrike" spc="-1">
                <a:solidFill>
                  <a:srgbClr val="558ED5"/>
                </a:solidFill>
                <a:latin typeface="Arial"/>
                <a:ea typeface="DejaVu Sans"/>
              </a:rPr>
              <a:t>Most promising places  </a:t>
            </a:r>
            <a:endParaRPr lang="fr-FR" sz="2400" b="0" strike="noStrike" spc="-1">
              <a:latin typeface="Arial"/>
            </a:endParaRPr>
          </a:p>
          <a:p>
            <a:pPr>
              <a:lnSpc>
                <a:spcPct val="100000"/>
              </a:lnSpc>
              <a:spcBef>
                <a:spcPts val="479"/>
              </a:spcBef>
            </a:pPr>
            <a:endParaRPr lang="fr-FR" sz="2400" b="0" strike="noStrike" spc="-1">
              <a:latin typeface="Arial"/>
            </a:endParaRPr>
          </a:p>
        </p:txBody>
      </p:sp>
      <p:pic>
        <p:nvPicPr>
          <p:cNvPr id="2" name="Picture 1"/>
          <p:cNvPicPr>
            <a:picLocks noChangeAspect="1"/>
          </p:cNvPicPr>
          <p:nvPr/>
        </p:nvPicPr>
        <p:blipFill>
          <a:blip r:embed="rId2"/>
          <a:stretch>
            <a:fillRect/>
          </a:stretch>
        </p:blipFill>
        <p:spPr>
          <a:xfrm>
            <a:off x="2803680" y="2441360"/>
            <a:ext cx="6283086" cy="24310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CustomShape 1"/>
          <p:cNvSpPr/>
          <p:nvPr/>
        </p:nvSpPr>
        <p:spPr>
          <a:xfrm>
            <a:off x="363240" y="470880"/>
            <a:ext cx="3284280" cy="589068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208" name="CustomShape 2"/>
          <p:cNvSpPr/>
          <p:nvPr/>
        </p:nvSpPr>
        <p:spPr>
          <a:xfrm>
            <a:off x="647280" y="1011960"/>
            <a:ext cx="2560680" cy="479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ea typeface="DejaVu Sans"/>
              </a:rPr>
              <a:t>Conclusion</a:t>
            </a:r>
            <a:endParaRPr lang="fr-FR" sz="3700" b="0" strike="noStrike" spc="-1">
              <a:latin typeface="Arial"/>
            </a:endParaRPr>
          </a:p>
        </p:txBody>
      </p:sp>
      <p:grpSp>
        <p:nvGrpSpPr>
          <p:cNvPr id="209" name="Group 3"/>
          <p:cNvGrpSpPr/>
          <p:nvPr/>
        </p:nvGrpSpPr>
        <p:grpSpPr>
          <a:xfrm>
            <a:off x="3895560" y="970920"/>
            <a:ext cx="4883760" cy="4883760"/>
            <a:chOff x="3895560" y="970920"/>
            <a:chExt cx="4883760" cy="4883760"/>
          </a:xfrm>
        </p:grpSpPr>
        <p:sp>
          <p:nvSpPr>
            <p:cNvPr id="210" name="CustomShape 4"/>
            <p:cNvSpPr/>
            <p:nvPr/>
          </p:nvSpPr>
          <p:spPr>
            <a:xfrm>
              <a:off x="3895560" y="970920"/>
              <a:ext cx="4883760" cy="488376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211" name="CustomShape 5"/>
            <p:cNvSpPr/>
            <p:nvPr/>
          </p:nvSpPr>
          <p:spPr>
            <a:xfrm>
              <a:off x="4359960" y="1434960"/>
              <a:ext cx="1903680" cy="190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noAutofit/>
            </a:bodyPr>
            <a:lstStyle/>
            <a:p>
              <a:pPr algn="ctr">
                <a:lnSpc>
                  <a:spcPct val="90000"/>
                </a:lnSpc>
                <a:spcAft>
                  <a:spcPts val="524"/>
                </a:spcAft>
              </a:pPr>
              <a:r>
                <a:rPr lang="en-US" sz="1500" b="0" strike="noStrike" spc="-1" dirty="0">
                  <a:solidFill>
                    <a:srgbClr val="FFFFFF"/>
                  </a:solidFill>
                  <a:latin typeface="Arial"/>
                  <a:ea typeface="DejaVu Sans"/>
                </a:rPr>
                <a:t>Cluster </a:t>
              </a:r>
              <a:r>
                <a:rPr lang="en-US" sz="1500" b="0" strike="noStrike" spc="-1" dirty="0" smtClean="0">
                  <a:solidFill>
                    <a:srgbClr val="FFFFFF"/>
                  </a:solidFill>
                  <a:latin typeface="Arial"/>
                  <a:ea typeface="DejaVu Sans"/>
                </a:rPr>
                <a:t>1,2 </a:t>
              </a:r>
              <a:r>
                <a:rPr lang="en-US" sz="1500" b="0" strike="noStrike" spc="-1" dirty="0">
                  <a:solidFill>
                    <a:srgbClr val="FFFFFF"/>
                  </a:solidFill>
                  <a:latin typeface="Arial"/>
                  <a:ea typeface="DejaVu Sans"/>
                </a:rPr>
                <a:t>and five already have a large number of open restaurants  </a:t>
              </a:r>
              <a:endParaRPr lang="fr-FR" sz="1500" b="0" strike="noStrike" spc="-1" dirty="0">
                <a:latin typeface="Arial"/>
              </a:endParaRPr>
            </a:p>
          </p:txBody>
        </p:sp>
        <p:sp>
          <p:nvSpPr>
            <p:cNvPr id="212" name="CustomShape 6"/>
            <p:cNvSpPr/>
            <p:nvPr/>
          </p:nvSpPr>
          <p:spPr>
            <a:xfrm>
              <a:off x="6411600" y="1434960"/>
              <a:ext cx="1903680" cy="190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noAutofit/>
            </a:bodyPr>
            <a:lstStyle/>
            <a:p>
              <a:pPr algn="ctr">
                <a:lnSpc>
                  <a:spcPct val="90000"/>
                </a:lnSpc>
                <a:spcAft>
                  <a:spcPts val="524"/>
                </a:spcAft>
              </a:pPr>
              <a:r>
                <a:rPr lang="en-US" sz="1500" b="0" strike="noStrike" spc="-1" dirty="0">
                  <a:solidFill>
                    <a:srgbClr val="FFFFFF"/>
                  </a:solidFill>
                  <a:latin typeface="Arial"/>
                  <a:ea typeface="DejaVu Sans"/>
                </a:rPr>
                <a:t>Cluster </a:t>
              </a:r>
              <a:r>
                <a:rPr lang="en-US" sz="1500" b="0" strike="noStrike" spc="-1" dirty="0" smtClean="0">
                  <a:solidFill>
                    <a:srgbClr val="FFFFFF"/>
                  </a:solidFill>
                  <a:latin typeface="Arial"/>
                  <a:ea typeface="DejaVu Sans"/>
                </a:rPr>
                <a:t>3 </a:t>
              </a:r>
              <a:r>
                <a:rPr lang="en-US" sz="1500" b="0" strike="noStrike" spc="-1" dirty="0">
                  <a:solidFill>
                    <a:srgbClr val="FFFFFF"/>
                  </a:solidFill>
                  <a:latin typeface="Arial"/>
                  <a:ea typeface="DejaVu Sans"/>
                </a:rPr>
                <a:t>and </a:t>
              </a:r>
              <a:r>
                <a:rPr lang="en-US" sz="1500" b="0" strike="noStrike" spc="-1" dirty="0" smtClean="0">
                  <a:solidFill>
                    <a:srgbClr val="FFFFFF"/>
                  </a:solidFill>
                  <a:latin typeface="Arial"/>
                  <a:ea typeface="DejaVu Sans"/>
                </a:rPr>
                <a:t>4 </a:t>
              </a:r>
              <a:r>
                <a:rPr lang="en-US" sz="1500" b="0" strike="noStrike" spc="-1" dirty="0">
                  <a:solidFill>
                    <a:srgbClr val="FFFFFF"/>
                  </a:solidFill>
                  <a:latin typeface="Arial"/>
                  <a:ea typeface="DejaVu Sans"/>
                </a:rPr>
                <a:t>have least number of restaurants </a:t>
              </a:r>
              <a:endParaRPr lang="fr-FR" sz="1500" b="0" strike="noStrike" spc="-1" dirty="0">
                <a:latin typeface="Arial"/>
              </a:endParaRPr>
            </a:p>
          </p:txBody>
        </p:sp>
        <p:sp>
          <p:nvSpPr>
            <p:cNvPr id="213" name="CustomShape 7"/>
            <p:cNvSpPr/>
            <p:nvPr/>
          </p:nvSpPr>
          <p:spPr>
            <a:xfrm>
              <a:off x="4359960" y="3486960"/>
              <a:ext cx="1903680" cy="190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noAutofit/>
            </a:bodyPr>
            <a:lstStyle/>
            <a:p>
              <a:pPr algn="ctr">
                <a:lnSpc>
                  <a:spcPct val="90000"/>
                </a:lnSpc>
                <a:spcAft>
                  <a:spcPts val="524"/>
                </a:spcAft>
              </a:pPr>
              <a:r>
                <a:rPr lang="en-US" sz="1500" b="0" strike="noStrike" spc="-1" dirty="0">
                  <a:solidFill>
                    <a:srgbClr val="FFFFFF"/>
                  </a:solidFill>
                  <a:latin typeface="Arial"/>
                  <a:ea typeface="DejaVu Sans"/>
                </a:rPr>
                <a:t>Therefore we can consider  Central and east </a:t>
              </a:r>
              <a:r>
                <a:rPr lang="en-US" sz="1500" b="0" strike="noStrike" spc="-1" dirty="0" smtClean="0">
                  <a:solidFill>
                    <a:srgbClr val="FFFFFF"/>
                  </a:solidFill>
                  <a:latin typeface="Arial"/>
                  <a:ea typeface="DejaVu Sans"/>
                </a:rPr>
                <a:t>London </a:t>
              </a:r>
              <a:r>
                <a:rPr lang="en-US" sz="1500" b="0" strike="noStrike" spc="-1" dirty="0">
                  <a:solidFill>
                    <a:srgbClr val="FFFFFF"/>
                  </a:solidFill>
                  <a:latin typeface="Arial"/>
                  <a:ea typeface="DejaVu Sans"/>
                </a:rPr>
                <a:t>a good location to start a new restaurant business </a:t>
              </a:r>
              <a:endParaRPr lang="fr-FR" sz="1500" b="0" strike="noStrike" spc="-1" dirty="0">
                <a:latin typeface="Arial"/>
              </a:endParaRPr>
            </a:p>
          </p:txBody>
        </p:sp>
        <p:sp>
          <p:nvSpPr>
            <p:cNvPr id="214" name="CustomShape 8"/>
            <p:cNvSpPr/>
            <p:nvPr/>
          </p:nvSpPr>
          <p:spPr>
            <a:xfrm>
              <a:off x="6411600" y="3486960"/>
              <a:ext cx="1903680" cy="190368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noAutofit/>
            </a:bodyPr>
            <a:lstStyle/>
            <a:p>
              <a:pPr algn="ctr">
                <a:lnSpc>
                  <a:spcPct val="90000"/>
                </a:lnSpc>
                <a:spcAft>
                  <a:spcPts val="524"/>
                </a:spcAft>
              </a:pPr>
              <a:r>
                <a:rPr lang="en-US" sz="1500" b="0" strike="noStrike" spc="-1">
                  <a:solidFill>
                    <a:srgbClr val="FFFFFF"/>
                  </a:solidFill>
                  <a:latin typeface="Arial"/>
                  <a:ea typeface="DejaVu Sans"/>
                </a:rPr>
                <a:t>Final decision on optimal restaurant location will be made by stakeholders</a:t>
              </a:r>
              <a:endParaRPr lang="fr-FR" sz="1500" b="0" strike="noStrike" spc="-1">
                <a:latin typeface="Arial"/>
              </a:endParaRPr>
            </a:p>
          </p:txBody>
        </p:sp>
      </p:grpSp>
      <p:grpSp>
        <p:nvGrpSpPr>
          <p:cNvPr id="215" name="Group 9"/>
          <p:cNvGrpSpPr/>
          <p:nvPr/>
        </p:nvGrpSpPr>
        <p:grpSpPr>
          <a:xfrm>
            <a:off x="0" y="0"/>
            <a:ext cx="0" cy="0"/>
            <a:chOff x="0" y="0"/>
            <a:chExt cx="0" cy="0"/>
          </a:xfrm>
        </p:grpSpPr>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 name="CustomShape 1"/>
          <p:cNvSpPr/>
          <p:nvPr/>
        </p:nvSpPr>
        <p:spPr>
          <a:xfrm>
            <a:off x="0" y="0"/>
            <a:ext cx="4566600" cy="6856560"/>
          </a:xfrm>
          <a:prstGeom prst="rect">
            <a:avLst/>
          </a:prstGeom>
          <a:gradFill rotWithShape="0">
            <a:gsLst>
              <a:gs pos="0">
                <a:srgbClr val="CC3A18"/>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17" name="Picture 9"/>
          <p:cNvPicPr/>
          <p:nvPr/>
        </p:nvPicPr>
        <p:blipFill>
          <a:blip r:embed="rId2"/>
          <a:stretch/>
        </p:blipFill>
        <p:spPr>
          <a:xfrm>
            <a:off x="0" y="0"/>
            <a:ext cx="9142560" cy="6856560"/>
          </a:xfrm>
          <a:prstGeom prst="rect">
            <a:avLst/>
          </a:prstGeom>
          <a:ln>
            <a:noFill/>
          </a:ln>
        </p:spPr>
      </p:pic>
      <p:sp>
        <p:nvSpPr>
          <p:cNvPr id="218" name="CustomShape 2"/>
          <p:cNvSpPr/>
          <p:nvPr/>
        </p:nvSpPr>
        <p:spPr>
          <a:xfrm>
            <a:off x="479880" y="2053800"/>
            <a:ext cx="2750400" cy="275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ea typeface="DejaVu Sans"/>
              </a:rPr>
              <a:t>Limitation	</a:t>
            </a:r>
            <a:endParaRPr lang="fr-FR" sz="4400" b="0" strike="noStrike" spc="-1">
              <a:latin typeface="Arial"/>
            </a:endParaRPr>
          </a:p>
        </p:txBody>
      </p:sp>
      <p:sp>
        <p:nvSpPr>
          <p:cNvPr id="219" name="CustomShape 3"/>
          <p:cNvSpPr/>
          <p:nvPr/>
        </p:nvSpPr>
        <p:spPr>
          <a:xfrm>
            <a:off x="4267080" y="801720"/>
            <a:ext cx="4278960" cy="52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fr-FR" sz="1800" b="0" strike="noStrike" spc="-1">
              <a:latin typeface="Arial"/>
            </a:endParaRPr>
          </a:p>
          <a:p>
            <a:pPr>
              <a:lnSpc>
                <a:spcPct val="100000"/>
              </a:lnSpc>
              <a:spcBef>
                <a:spcPts val="420"/>
              </a:spcBef>
            </a:pPr>
            <a:r>
              <a:rPr lang="en-US" sz="2100" b="0" strike="noStrike" spc="-1">
                <a:solidFill>
                  <a:srgbClr val="E46C0A"/>
                </a:solidFill>
                <a:latin typeface="Arial"/>
                <a:ea typeface="DejaVu Sans"/>
              </a:rPr>
              <a:t>The accuracy of data depends purely depends on the data provided by FourSquare</a:t>
            </a:r>
            <a:endParaRPr lang="fr-FR" sz="2100" b="0" strike="noStrike" spc="-1">
              <a:latin typeface="Arial"/>
            </a:endParaRPr>
          </a:p>
          <a:p>
            <a:pPr>
              <a:lnSpc>
                <a:spcPct val="100000"/>
              </a:lnSpc>
              <a:spcBef>
                <a:spcPts val="420"/>
              </a:spcBef>
            </a:pP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CustomShape 1"/>
          <p:cNvSpPr/>
          <p:nvPr/>
        </p:nvSpPr>
        <p:spPr>
          <a:xfrm>
            <a:off x="356760" y="0"/>
            <a:ext cx="8181360" cy="6856560"/>
          </a:xfrm>
          <a:prstGeom prst="rect">
            <a:avLst/>
          </a:prstGeom>
          <a:gradFill rotWithShape="0">
            <a:gsLst>
              <a:gs pos="0">
                <a:srgbClr val="009ED8"/>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sp>
        <p:nvSpPr>
          <p:cNvPr id="221" name="CustomShape 2"/>
          <p:cNvSpPr/>
          <p:nvPr/>
        </p:nvSpPr>
        <p:spPr>
          <a:xfrm>
            <a:off x="2284200" y="4074840"/>
            <a:ext cx="4577400" cy="680760"/>
          </a:xfrm>
          <a:prstGeom prst="rect">
            <a:avLst/>
          </a:prstGeom>
          <a:noFill/>
          <a:ln>
            <a:noFill/>
          </a:ln>
        </p:spPr>
        <p:style>
          <a:lnRef idx="0">
            <a:scrgbClr r="0" g="0" b="0"/>
          </a:lnRef>
          <a:fillRef idx="0">
            <a:scrgbClr r="0" g="0" b="0"/>
          </a:fillRef>
          <a:effectRef idx="0">
            <a:scrgbClr r="0" g="0" b="0"/>
          </a:effectRef>
          <a:fontRef idx="minor"/>
        </p:style>
      </p:sp>
      <p:pic>
        <p:nvPicPr>
          <p:cNvPr id="222" name="Picture 15"/>
          <p:cNvPicPr/>
          <p:nvPr/>
        </p:nvPicPr>
        <p:blipFill>
          <a:blip r:embed="rId2"/>
          <a:stretch/>
        </p:blipFill>
        <p:spPr>
          <a:xfrm>
            <a:off x="0" y="0"/>
            <a:ext cx="9142560" cy="6856560"/>
          </a:xfrm>
          <a:prstGeom prst="rect">
            <a:avLst/>
          </a:prstGeom>
          <a:ln>
            <a:noFill/>
          </a:ln>
        </p:spPr>
      </p:pic>
      <p:sp>
        <p:nvSpPr>
          <p:cNvPr id="223" name="CustomShape 3"/>
          <p:cNvSpPr/>
          <p:nvPr/>
        </p:nvSpPr>
        <p:spPr>
          <a:xfrm>
            <a:off x="2284200" y="2043720"/>
            <a:ext cx="4577400" cy="202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ea typeface="DejaVu Sans"/>
              </a:rPr>
              <a:t>Thank you</a:t>
            </a:r>
            <a:endParaRPr lang="fr-FR" sz="6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8" name="Picture 89"/>
          <p:cNvPicPr/>
          <p:nvPr/>
        </p:nvPicPr>
        <p:blipFill>
          <a:blip r:embed="rId2"/>
          <a:stretch/>
        </p:blipFill>
        <p:spPr>
          <a:xfrm>
            <a:off x="0" y="0"/>
            <a:ext cx="9143280" cy="6857280"/>
          </a:xfrm>
          <a:prstGeom prst="rect">
            <a:avLst/>
          </a:prstGeom>
          <a:ln>
            <a:noFill/>
          </a:ln>
        </p:spPr>
      </p:pic>
      <p:sp>
        <p:nvSpPr>
          <p:cNvPr id="89"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400" b="0" strike="noStrike" spc="-1">
                <a:solidFill>
                  <a:srgbClr val="FFFFFF"/>
                </a:solidFill>
                <a:latin typeface="Arial"/>
                <a:ea typeface="DejaVu Sans"/>
              </a:rPr>
              <a:t>1. What is  Data Science?</a:t>
            </a:r>
            <a:endParaRPr lang="fr-FR" sz="4400" b="0" strike="noStrike" spc="-1">
              <a:latin typeface="Arial"/>
            </a:endParaRPr>
          </a:p>
        </p:txBody>
      </p:sp>
      <p:sp>
        <p:nvSpPr>
          <p:cNvPr id="90"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endParaRPr lang="fr-FR" sz="1800" b="0" strike="noStrike" spc="-1">
              <a:latin typeface="Arial"/>
            </a:endParaRPr>
          </a:p>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Data science is the art of uncovering the insights and trends that are hiding behind data. It's when you translate data into a story. So use storytelling to generate insight. And with these insights, you can make strategic choices for a company or an institution.</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3" name="Picture 100"/>
          <p:cNvPicPr/>
          <p:nvPr/>
        </p:nvPicPr>
        <p:blipFill>
          <a:blip r:embed="rId2"/>
          <a:stretch/>
        </p:blipFill>
        <p:spPr>
          <a:xfrm>
            <a:off x="0" y="0"/>
            <a:ext cx="9143280" cy="6857280"/>
          </a:xfrm>
          <a:prstGeom prst="rect">
            <a:avLst/>
          </a:prstGeom>
          <a:ln>
            <a:noFill/>
          </a:ln>
        </p:spPr>
      </p:pic>
      <p:sp>
        <p:nvSpPr>
          <p:cNvPr id="94"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3700" b="0" strike="noStrike" spc="-1">
                <a:solidFill>
                  <a:srgbClr val="FFFFFF"/>
                </a:solidFill>
                <a:latin typeface="Arial"/>
                <a:ea typeface="DejaVu Sans"/>
              </a:rPr>
              <a:t>2. Open Source tools for Data Science </a:t>
            </a:r>
            <a:endParaRPr lang="fr-FR" sz="3700" b="0" strike="noStrike" spc="-1">
              <a:latin typeface="Arial"/>
            </a:endParaRPr>
          </a:p>
        </p:txBody>
      </p:sp>
      <p:sp>
        <p:nvSpPr>
          <p:cNvPr id="95"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In this course, I have learned about various open source tools for Data Science.</a:t>
            </a:r>
            <a:endParaRPr lang="fr-FR" sz="2100" b="0" strike="noStrike" spc="-1">
              <a:latin typeface="Arial"/>
            </a:endParaRPr>
          </a:p>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Skill Network Labs</a:t>
            </a:r>
            <a:endParaRPr lang="fr-FR" sz="2100" b="0" strike="noStrike" spc="-1">
              <a:latin typeface="Arial"/>
            </a:endParaRPr>
          </a:p>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Jupyter Notebooks</a:t>
            </a:r>
            <a:endParaRPr lang="fr-FR" sz="2100" b="0" strike="noStrike" spc="-1">
              <a:latin typeface="Arial"/>
            </a:endParaRPr>
          </a:p>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Apache Zeppelin Notebooks</a:t>
            </a:r>
            <a:endParaRPr lang="fr-FR" sz="2100" b="0" strike="noStrike" spc="-1">
              <a:latin typeface="Arial"/>
            </a:endParaRPr>
          </a:p>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Rstudio IDE</a:t>
            </a:r>
            <a:endParaRPr lang="fr-FR" sz="2100" b="0" strike="noStrike" spc="-1">
              <a:latin typeface="Arial"/>
            </a:endParaRPr>
          </a:p>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IBM Watson studio</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8" name="Picture 93"/>
          <p:cNvPicPr/>
          <p:nvPr/>
        </p:nvPicPr>
        <p:blipFill>
          <a:blip r:embed="rId2"/>
          <a:stretch/>
        </p:blipFill>
        <p:spPr>
          <a:xfrm>
            <a:off x="0" y="0"/>
            <a:ext cx="9143280" cy="6857280"/>
          </a:xfrm>
          <a:prstGeom prst="rect">
            <a:avLst/>
          </a:prstGeom>
          <a:ln>
            <a:noFill/>
          </a:ln>
        </p:spPr>
      </p:pic>
      <p:sp>
        <p:nvSpPr>
          <p:cNvPr id="99"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400" b="0" strike="noStrike" spc="-1">
                <a:solidFill>
                  <a:srgbClr val="FFFFFF"/>
                </a:solidFill>
                <a:latin typeface="Arial"/>
                <a:ea typeface="DejaVu Sans"/>
              </a:rPr>
              <a:t>3. Data Science Methodology</a:t>
            </a:r>
            <a:endParaRPr lang="fr-FR" sz="4400" b="0" strike="noStrike" spc="-1">
              <a:latin typeface="Arial"/>
            </a:endParaRPr>
          </a:p>
        </p:txBody>
      </p:sp>
      <p:sp>
        <p:nvSpPr>
          <p:cNvPr id="100"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3" name="Picture 95"/>
          <p:cNvPicPr/>
          <p:nvPr/>
        </p:nvPicPr>
        <p:blipFill>
          <a:blip r:embed="rId2"/>
          <a:stretch/>
        </p:blipFill>
        <p:spPr>
          <a:xfrm>
            <a:off x="0" y="0"/>
            <a:ext cx="9143280" cy="6857280"/>
          </a:xfrm>
          <a:prstGeom prst="rect">
            <a:avLst/>
          </a:prstGeom>
          <a:ln>
            <a:noFill/>
          </a:ln>
        </p:spPr>
      </p:pic>
      <p:sp>
        <p:nvSpPr>
          <p:cNvPr id="104"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400" b="1" strike="noStrike" spc="-1">
                <a:solidFill>
                  <a:srgbClr val="FFFFFF"/>
                </a:solidFill>
                <a:latin typeface="Arial"/>
                <a:ea typeface="DejaVu Sans"/>
              </a:rPr>
              <a:t>4. Python for Data Science and AI</a:t>
            </a:r>
            <a:endParaRPr lang="fr-FR" sz="4400" b="0" strike="noStrike" spc="-1">
              <a:latin typeface="Arial"/>
            </a:endParaRPr>
          </a:p>
        </p:txBody>
      </p:sp>
      <p:sp>
        <p:nvSpPr>
          <p:cNvPr id="105"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In this course I have learned about Python Basics like types, expressions, variables, string operations, lists, tuples, sets, dictionaries, Loops, objects and classes, file handling, pandas and numpy.</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8" name="Picture 97"/>
          <p:cNvPicPr/>
          <p:nvPr/>
        </p:nvPicPr>
        <p:blipFill>
          <a:blip r:embed="rId2"/>
          <a:stretch/>
        </p:blipFill>
        <p:spPr>
          <a:xfrm>
            <a:off x="0" y="0"/>
            <a:ext cx="9143280" cy="6857280"/>
          </a:xfrm>
          <a:prstGeom prst="rect">
            <a:avLst/>
          </a:prstGeom>
          <a:ln>
            <a:noFill/>
          </a:ln>
        </p:spPr>
      </p:pic>
      <p:sp>
        <p:nvSpPr>
          <p:cNvPr id="109"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3700" b="1" strike="noStrike" spc="-1">
                <a:solidFill>
                  <a:srgbClr val="FFFFFF"/>
                </a:solidFill>
                <a:latin typeface="Arial"/>
                <a:ea typeface="DejaVu Sans"/>
              </a:rPr>
              <a:t>5. Databases and SQL for Data Science</a:t>
            </a:r>
            <a:endParaRPr lang="fr-FR" sz="3700" b="0" strike="noStrike" spc="-1">
              <a:latin typeface="Arial"/>
            </a:endParaRPr>
          </a:p>
        </p:txBody>
      </p:sp>
      <p:sp>
        <p:nvSpPr>
          <p:cNvPr id="110"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1900" b="0" strike="noStrike" spc="-1">
                <a:solidFill>
                  <a:srgbClr val="000000"/>
                </a:solidFill>
                <a:latin typeface="Arial"/>
                <a:ea typeface="DejaVu Sans"/>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endParaRPr lang="fr-FR" sz="19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3" name="Picture 99"/>
          <p:cNvPicPr/>
          <p:nvPr/>
        </p:nvPicPr>
        <p:blipFill>
          <a:blip r:embed="rId2"/>
          <a:stretch/>
        </p:blipFill>
        <p:spPr>
          <a:xfrm>
            <a:off x="0" y="0"/>
            <a:ext cx="9143280" cy="6857280"/>
          </a:xfrm>
          <a:prstGeom prst="rect">
            <a:avLst/>
          </a:prstGeom>
          <a:ln>
            <a:noFill/>
          </a:ln>
        </p:spPr>
      </p:pic>
      <p:sp>
        <p:nvSpPr>
          <p:cNvPr id="114"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400" b="1" strike="noStrike" spc="-1">
                <a:solidFill>
                  <a:srgbClr val="FFFFFF"/>
                </a:solidFill>
                <a:latin typeface="Arial"/>
                <a:ea typeface="DejaVu Sans"/>
              </a:rPr>
              <a:t>6. Data Analysis with Python</a:t>
            </a:r>
            <a:endParaRPr lang="fr-FR" sz="4400" b="0" strike="noStrike" spc="-1">
              <a:latin typeface="Arial"/>
            </a:endParaRPr>
          </a:p>
        </p:txBody>
      </p:sp>
      <p:sp>
        <p:nvSpPr>
          <p:cNvPr id="115"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8" name="Picture 101"/>
          <p:cNvPicPr/>
          <p:nvPr/>
        </p:nvPicPr>
        <p:blipFill>
          <a:blip r:embed="rId2"/>
          <a:stretch/>
        </p:blipFill>
        <p:spPr>
          <a:xfrm>
            <a:off x="0" y="0"/>
            <a:ext cx="9143280" cy="6857280"/>
          </a:xfrm>
          <a:prstGeom prst="rect">
            <a:avLst/>
          </a:prstGeom>
          <a:ln>
            <a:noFill/>
          </a:ln>
        </p:spPr>
      </p:pic>
      <p:sp>
        <p:nvSpPr>
          <p:cNvPr id="119" name="CustomShape 3"/>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400" b="0" strike="noStrike" spc="-1">
                <a:solidFill>
                  <a:srgbClr val="FFFFFF"/>
                </a:solidFill>
                <a:latin typeface="Arial"/>
                <a:ea typeface="DejaVu Sans"/>
              </a:rPr>
              <a:t>7. Data visualization with  Python</a:t>
            </a:r>
            <a:endParaRPr lang="fr-FR" sz="4400" b="0" strike="noStrike" spc="-1">
              <a:latin typeface="Arial"/>
            </a:endParaRPr>
          </a:p>
        </p:txBody>
      </p:sp>
      <p:sp>
        <p:nvSpPr>
          <p:cNvPr id="120" name="CustomShape 4"/>
          <p:cNvSpPr/>
          <p:nvPr/>
        </p:nvSpPr>
        <p:spPr>
          <a:xfrm>
            <a:off x="4568040" y="801720"/>
            <a:ext cx="397872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16000" indent="-227880">
              <a:lnSpc>
                <a:spcPct val="90000"/>
              </a:lnSpc>
              <a:spcAft>
                <a:spcPts val="601"/>
              </a:spcAft>
              <a:buClr>
                <a:srgbClr val="000000"/>
              </a:buClr>
              <a:buFont typeface="Arial"/>
              <a:buChar char="•"/>
            </a:pPr>
            <a:r>
              <a:rPr lang="en-US" sz="2100" b="0" strike="noStrike" spc="-1">
                <a:solidFill>
                  <a:srgbClr val="000000"/>
                </a:solidFill>
                <a:latin typeface="Arial"/>
                <a:ea typeface="DejaVu Sans"/>
              </a:rPr>
              <a:t>This course was all about several data visualization libraries in Python like Matplotlib, Seaborn, and Folium and how we can tell a compelling story by visualizing the data and findings from the data</a:t>
            </a:r>
            <a:endParaRPr lang="fr-FR" sz="2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33</TotalTime>
  <Words>1068</Words>
  <Application>Microsoft Office PowerPoint</Application>
  <PresentationFormat>On-screen Show (4:3)</PresentationFormat>
  <Paragraphs>102</Paragraphs>
  <Slides>26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DejaVu Sans</vt:lpstr>
      <vt:lpstr>Symbol</vt:lpstr>
      <vt:lpstr>Trebuchet MS</vt:lpstr>
      <vt:lpstr>Wingdings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Chawla, Mahima</dc:creator>
  <dc:description/>
  <cp:lastModifiedBy>Zahra</cp:lastModifiedBy>
  <cp:revision>12</cp:revision>
  <dcterms:created xsi:type="dcterms:W3CDTF">2019-10-05T02:54:49Z</dcterms:created>
  <dcterms:modified xsi:type="dcterms:W3CDTF">2021-06-18T16:03:26Z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