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399288" cy="50399950"/>
  <p:notesSz cx="6858000" cy="9144000"/>
  <p:defaultTextStyle>
    <a:defPPr>
      <a:defRPr lang="en-US"/>
    </a:defPPr>
    <a:lvl1pPr mar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5"/>
    <a:srgbClr val="002060"/>
    <a:srgbClr val="10005E"/>
    <a:srgbClr val="110052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howGuides="1">
      <p:cViewPr>
        <p:scale>
          <a:sx n="33" d="100"/>
          <a:sy n="33" d="100"/>
        </p:scale>
        <p:origin x="538" y="-6821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32476723" cy="50503016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0" b="22194"/>
          <a:stretch/>
        </p:blipFill>
        <p:spPr>
          <a:xfrm>
            <a:off x="0" y="32157328"/>
            <a:ext cx="32496369" cy="1834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38400"/>
            <a:ext cx="32399288" cy="481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69985" y="289158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327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6282" y="2961139"/>
            <a:ext cx="2115792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16000" spc="600" dirty="0">
                <a:solidFill>
                  <a:srgbClr val="003275"/>
                </a:solidFill>
                <a:latin typeface="Swis721 BlkCn BT" panose="020B0806030502040204" pitchFamily="34" charset="0"/>
              </a:rPr>
              <a:t>VeriVideo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5307" y="5733409"/>
            <a:ext cx="211579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Supervisor(s): </a:t>
            </a:r>
            <a:r>
              <a:rPr lang="en-US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Dr. Lamia Abo Zaid</a:t>
            </a:r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846" y="7169104"/>
            <a:ext cx="21640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Omar Mahmoud, Fatma Mahmoud, </a:t>
            </a:r>
            <a:r>
              <a:rPr lang="en-US" sz="7200" dirty="0" err="1">
                <a:solidFill>
                  <a:schemeClr val="bg1"/>
                </a:solidFill>
                <a:latin typeface="Swis721 BlkCn BT" panose="020B0806030502040204" pitchFamily="34" charset="0"/>
              </a:rPr>
              <a:t>Basmalla</a:t>
            </a:r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 Magdy, Esraa Osama, </a:t>
            </a:r>
            <a:r>
              <a:rPr lang="en-US" sz="7200" dirty="0" err="1">
                <a:solidFill>
                  <a:schemeClr val="bg1"/>
                </a:solidFill>
                <a:latin typeface="Swis721 BlkCn BT" panose="020B0806030502040204" pitchFamily="34" charset="0"/>
              </a:rPr>
              <a:t>Rahma</a:t>
            </a:r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 Mohamed</a:t>
            </a:r>
            <a:endParaRPr lang="" sz="7200" dirty="0">
              <a:solidFill>
                <a:schemeClr val="bg1"/>
              </a:solidFill>
              <a:latin typeface="Swis721 BlkCn BT" panose="020B0806030502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49824" y="10497062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32184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Python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PyTorch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Google </a:t>
            </a:r>
            <a:r>
              <a:rPr lang="en-US" sz="6000" dirty="0" err="1">
                <a:solidFill>
                  <a:srgbClr val="003275"/>
                </a:solidFill>
                <a:latin typeface="Swis721 Cn BT" panose="020B0506020202030204" pitchFamily="34" charset="0"/>
              </a:rPr>
              <a:t>Colab</a:t>
            </a:r>
            <a:endParaRPr lang="en-US" sz="6000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46384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554662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Website utilizing a DL model for deepfake face detection with an accuracy of 95.22%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868862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3" y="36775038"/>
            <a:ext cx="9112291" cy="209431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DELIVERABLES / OUTPUT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54662" y="13624913"/>
            <a:ext cx="13012616" cy="22414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Data Preprocessing: 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Videos are split into frames, faces detected and cropped, and noise removed, creating a face-only dataset.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Model Selection: 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ResNeXt-50 is used for feature extraction, LSTM for temporal analysis, and fully connected layers for classification.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Training: 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Fine-tuning model parameters for optimal performance and robustness.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Testing: 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ensure the reliability and accuracy of </a:t>
            </a:r>
            <a:r>
              <a:rPr lang="en-US" sz="6000" dirty="0" err="1">
                <a:solidFill>
                  <a:srgbClr val="003275"/>
                </a:solidFill>
                <a:latin typeface="Swis721 Cn BT" panose="020B0506020202030204" pitchFamily="34" charset="0"/>
              </a:rPr>
              <a:t>VeriVideo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 across various real-world conditions.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Integration and Delivery: </a:t>
            </a: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Integrating the model into a user-friendly web app with scalable interface.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868862" y="13089549"/>
            <a:ext cx="12924693" cy="2213865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4" y="12302655"/>
            <a:ext cx="9112290" cy="20873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METHODOLOGY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58005" y="13833187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To develop a system for deepfake 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face detection, ensuring the integrity and authenticity of digital media.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Our objective is to empower users with a reliable tool that mitigates 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the risks posed by manipulated videos, fostering trust in digital content.</a:t>
            </a: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6384" y="13048063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12261169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VISION / OBJECTIVES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32184" y="26165530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General Public: </a:t>
            </a:r>
            <a:r>
              <a:rPr lang="en-US" sz="5400" dirty="0">
                <a:solidFill>
                  <a:srgbClr val="003275"/>
                </a:solidFill>
                <a:latin typeface="Swis721 Cn BT" panose="020B0506020202030204" pitchFamily="34" charset="0"/>
              </a:rPr>
              <a:t>Ensures authenticity of online videos, reducing misinformation risks.</a:t>
            </a:r>
            <a:endParaRPr lang="en-US" sz="4800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Media Outlets: </a:t>
            </a:r>
            <a:r>
              <a:rPr lang="en-US" sz="5400" dirty="0">
                <a:solidFill>
                  <a:srgbClr val="003275"/>
                </a:solidFill>
                <a:latin typeface="Swis721 Cn BT" panose="020B0506020202030204" pitchFamily="34" charset="0"/>
              </a:rPr>
              <a:t>Safeguards journalistic integrity by verifying video content.</a:t>
            </a:r>
            <a:endParaRPr lang="en-US" sz="6600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Law Enforcement: </a:t>
            </a:r>
            <a:r>
              <a:rPr lang="en-US" sz="5400" dirty="0">
                <a:solidFill>
                  <a:srgbClr val="003275"/>
                </a:solidFill>
                <a:latin typeface="Swis721 Cn BT" panose="020B0506020202030204" pitchFamily="34" charset="0"/>
              </a:rPr>
              <a:t>Aids forensic investigations by verifying digital evidence authenticity.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6384" y="25354439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24567545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BENEFICIARIES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9" y="2890801"/>
            <a:ext cx="2896364" cy="375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433" y="6259376"/>
            <a:ext cx="43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716691-534D-69BE-CB6F-CE1EFA22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006" y="2846279"/>
            <a:ext cx="4201329" cy="379829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E2365D1-E7D2-5AD5-B460-EE66898E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ensures the reliability and accuracy of VeriVideo across various real-world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D6DC282-5D3F-7EB2-B610-54DFCF47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(TensorFlow, Keras)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 and Libraries: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NumPy,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Colab (for model training), Google Drive (for dataset storage)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70EA1-6243-8B2C-9DDE-160E9BC36D50}"/>
              </a:ext>
            </a:extLst>
          </p:cNvPr>
          <p:cNvSpPr/>
          <p:nvPr/>
        </p:nvSpPr>
        <p:spPr>
          <a:xfrm>
            <a:off x="8583981" y="38414315"/>
            <a:ext cx="5883467" cy="3688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OpenCV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3275"/>
                </a:solidFill>
                <a:latin typeface="Swis721 Cn BT" panose="020B0506020202030204" pitchFamily="34" charset="0"/>
              </a:rPr>
              <a:t>Flask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>
                <a:solidFill>
                  <a:srgbClr val="003275"/>
                </a:solidFill>
                <a:latin typeface="Swis721 Cn BT" panose="020B0506020202030204" pitchFamily="34" charset="0"/>
              </a:rPr>
              <a:t>Dlib</a:t>
            </a:r>
            <a:endParaRPr lang="en-US" sz="6000" dirty="0">
              <a:solidFill>
                <a:srgbClr val="003275"/>
              </a:solidFill>
              <a:latin typeface="Swis721 Cn BT" panose="020B0506020202030204" pitchFamily="34" charset="0"/>
            </a:endParaRP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36775037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USED TECHNOLOGIES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pic>
        <p:nvPicPr>
          <p:cNvPr id="30" name="Picture 29" descr="A red and black logo&#10;&#10;Description automatically generated">
            <a:extLst>
              <a:ext uri="{FF2B5EF4-FFF2-40B4-BE49-F238E27FC236}">
                <a16:creationId xmlns:a16="http://schemas.microsoft.com/office/drawing/2014/main" id="{D77484C4-7E7D-1A0D-E693-98214C49F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14" y="42279653"/>
            <a:ext cx="3439568" cy="3439568"/>
          </a:xfrm>
          <a:prstGeom prst="rect">
            <a:avLst/>
          </a:prstGeom>
        </p:spPr>
      </p:pic>
      <p:pic>
        <p:nvPicPr>
          <p:cNvPr id="32" name="Picture 31" descr="A blue and yellow snake logo&#10;&#10;Description automatically generated">
            <a:extLst>
              <a:ext uri="{FF2B5EF4-FFF2-40B4-BE49-F238E27FC236}">
                <a16:creationId xmlns:a16="http://schemas.microsoft.com/office/drawing/2014/main" id="{ECEEE034-839A-BB3E-0FE5-E936D628D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71" y="44870235"/>
            <a:ext cx="2245672" cy="2233610"/>
          </a:xfrm>
          <a:prstGeom prst="rect">
            <a:avLst/>
          </a:prstGeom>
        </p:spPr>
      </p:pic>
      <p:pic>
        <p:nvPicPr>
          <p:cNvPr id="34" name="Picture 3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04A2388-E24C-A3D6-F025-C535435A1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290" y="42166223"/>
            <a:ext cx="3302752" cy="3302752"/>
          </a:xfrm>
          <a:prstGeom prst="rect">
            <a:avLst/>
          </a:prstGeom>
        </p:spPr>
      </p:pic>
      <p:pic>
        <p:nvPicPr>
          <p:cNvPr id="38" name="Picture 37" descr="A logo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62B2A0B-0754-66F9-5542-A8A246E446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30" y="44212724"/>
            <a:ext cx="2437758" cy="3012993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7E0676-52DF-F213-4647-08F1D00E72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918" y="42452597"/>
            <a:ext cx="2378432" cy="2120614"/>
          </a:xfrm>
          <a:prstGeom prst="rect">
            <a:avLst/>
          </a:prstGeom>
        </p:spPr>
      </p:pic>
      <p:pic>
        <p:nvPicPr>
          <p:cNvPr id="42" name="Picture 41" descr="A green and grey logo&#10;&#10;Description automatically generated">
            <a:extLst>
              <a:ext uri="{FF2B5EF4-FFF2-40B4-BE49-F238E27FC236}">
                <a16:creationId xmlns:a16="http://schemas.microsoft.com/office/drawing/2014/main" id="{6510CB89-AE11-FD84-BB3E-614B0C01F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418" y="45033879"/>
            <a:ext cx="2910030" cy="2076504"/>
          </a:xfrm>
          <a:prstGeom prst="rect">
            <a:avLst/>
          </a:prstGeom>
        </p:spPr>
      </p:pic>
      <p:pic>
        <p:nvPicPr>
          <p:cNvPr id="47" name="Picture 46" descr="A screenshot of a video&#10;&#10;Description automatically generated">
            <a:extLst>
              <a:ext uri="{FF2B5EF4-FFF2-40B4-BE49-F238E27FC236}">
                <a16:creationId xmlns:a16="http://schemas.microsoft.com/office/drawing/2014/main" id="{A9A19D90-B702-DE48-9966-7D7D24B031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741" y="42250416"/>
            <a:ext cx="4784514" cy="2345561"/>
          </a:xfrm>
          <a:prstGeom prst="rect">
            <a:avLst/>
          </a:prstGeom>
        </p:spPr>
      </p:pic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6202C8E8-3A7A-7E85-8779-22CE1C91053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r="2078"/>
          <a:stretch/>
        </p:blipFill>
        <p:spPr>
          <a:xfrm>
            <a:off x="24205741" y="44764822"/>
            <a:ext cx="4784514" cy="2345561"/>
          </a:xfrm>
          <a:prstGeom prst="rect">
            <a:avLst/>
          </a:prstGeom>
        </p:spPr>
      </p:pic>
      <p:pic>
        <p:nvPicPr>
          <p:cNvPr id="51" name="Picture 50" descr="A screenshot of a computer&#10;&#10;Description automatically generated">
            <a:extLst>
              <a:ext uri="{FF2B5EF4-FFF2-40B4-BE49-F238E27FC236}">
                <a16:creationId xmlns:a16="http://schemas.microsoft.com/office/drawing/2014/main" id="{742BD85B-080C-29BF-D804-309CA752AC0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" r="599" b="23252"/>
          <a:stretch/>
        </p:blipFill>
        <p:spPr>
          <a:xfrm>
            <a:off x="17963686" y="44891533"/>
            <a:ext cx="5370281" cy="2240401"/>
          </a:xfrm>
          <a:prstGeom prst="rect">
            <a:avLst/>
          </a:prstGeom>
        </p:spPr>
      </p:pic>
      <p:pic>
        <p:nvPicPr>
          <p:cNvPr id="53" name="Picture 52" descr="A screenshot of a computer&#10;&#10;Description automatically generated">
            <a:extLst>
              <a:ext uri="{FF2B5EF4-FFF2-40B4-BE49-F238E27FC236}">
                <a16:creationId xmlns:a16="http://schemas.microsoft.com/office/drawing/2014/main" id="{D3233F60-AA6A-EC3A-6277-670B687961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r="4330" b="18390"/>
          <a:stretch/>
        </p:blipFill>
        <p:spPr>
          <a:xfrm>
            <a:off x="17987045" y="42452597"/>
            <a:ext cx="5323561" cy="22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274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Swis721 BlkCn BT</vt:lpstr>
      <vt:lpstr>Swis721 Cn BT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فاطمه محمود رمضان محمود</cp:lastModifiedBy>
  <cp:revision>39</cp:revision>
  <dcterms:created xsi:type="dcterms:W3CDTF">2022-11-18T10:07:41Z</dcterms:created>
  <dcterms:modified xsi:type="dcterms:W3CDTF">2024-07-11T21:58:08Z</dcterms:modified>
</cp:coreProperties>
</file>