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Proxima Nova"/>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7" roundtripDataSignature="AMtx7mipeP9aFchuClYjpMit76EBdqxx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3" Type="http://schemas.openxmlformats.org/officeDocument/2006/relationships/slide" Target="slides/slide7.xml"/><Relationship Id="rId39" Type="http://schemas.openxmlformats.org/officeDocument/2006/relationships/slide" Target="slides/slide33.xml"/><Relationship Id="rId18" Type="http://schemas.openxmlformats.org/officeDocument/2006/relationships/slide" Target="slides/slide12.xml"/><Relationship Id="rId42" Type="http://schemas.openxmlformats.org/officeDocument/2006/relationships/slide" Target="slides/slide36.xml"/><Relationship Id="rId21" Type="http://schemas.openxmlformats.org/officeDocument/2006/relationships/slide" Target="slides/slide15.xml"/><Relationship Id="rId47" Type="http://customschemas.google.com/relationships/presentationmetadata" Target="metadata"/><Relationship Id="rId34" Type="http://schemas.openxmlformats.org/officeDocument/2006/relationships/slide" Target="slides/slide28.xml"/><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slide" Target="slides/slide34.xml"/><Relationship Id="rId24" Type="http://schemas.openxmlformats.org/officeDocument/2006/relationships/slide" Target="slides/slide18.xml"/><Relationship Id="rId45" Type="http://schemas.openxmlformats.org/officeDocument/2006/relationships/font" Target="fonts/ProximaNova-italic.fntdata"/><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23" Type="http://schemas.openxmlformats.org/officeDocument/2006/relationships/slide" Target="slides/slide17.xml"/><Relationship Id="rId28" Type="http://schemas.openxmlformats.org/officeDocument/2006/relationships/slide" Target="slides/slide22.xml"/><Relationship Id="rId5" Type="http://schemas.openxmlformats.org/officeDocument/2006/relationships/slideMaster" Target="slideMasters/slideMaster2.xml"/><Relationship Id="rId15" Type="http://schemas.openxmlformats.org/officeDocument/2006/relationships/slide" Target="slides/slide9.xml"/><Relationship Id="rId36" Type="http://schemas.openxmlformats.org/officeDocument/2006/relationships/slide" Target="slides/slide30.xml"/><Relationship Id="rId49" Type="http://schemas.openxmlformats.org/officeDocument/2006/relationships/customXml" Target="../customXml/item2.xml"/><Relationship Id="rId44" Type="http://schemas.openxmlformats.org/officeDocument/2006/relationships/font" Target="fonts/ProximaNova-bold.fntdata"/><Relationship Id="rId31" Type="http://schemas.openxmlformats.org/officeDocument/2006/relationships/slide" Target="slides/slide25.xml"/><Relationship Id="rId10" Type="http://schemas.openxmlformats.org/officeDocument/2006/relationships/slide" Target="slides/slide4.xml"/><Relationship Id="rId19" Type="http://schemas.openxmlformats.org/officeDocument/2006/relationships/slide" Target="slides/slide13.xml"/><Relationship Id="rId22" Type="http://schemas.openxmlformats.org/officeDocument/2006/relationships/slide" Target="slides/slide16.xml"/><Relationship Id="rId43" Type="http://schemas.openxmlformats.org/officeDocument/2006/relationships/font" Target="fonts/ProximaNova-regular.fntdata"/><Relationship Id="rId4" Type="http://schemas.openxmlformats.org/officeDocument/2006/relationships/slideMaster" Target="slideMasters/slideMaster1.xml"/><Relationship Id="rId9" Type="http://schemas.openxmlformats.org/officeDocument/2006/relationships/slide" Target="slides/slide3.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14" Type="http://schemas.openxmlformats.org/officeDocument/2006/relationships/slide" Target="slides/slide8.xml"/><Relationship Id="rId48" Type="http://schemas.openxmlformats.org/officeDocument/2006/relationships/customXml" Target="../customXml/item1.xml"/><Relationship Id="rId8" Type="http://schemas.openxmlformats.org/officeDocument/2006/relationships/slide" Target="slides/slide2.xml"/><Relationship Id="rId3" Type="http://schemas.openxmlformats.org/officeDocument/2006/relationships/presProps" Target="presProps.xml"/><Relationship Id="rId46" Type="http://schemas.openxmlformats.org/officeDocument/2006/relationships/font" Target="fonts/ProximaNova-boldItalic.fntdata"/><Relationship Id="rId25" Type="http://schemas.openxmlformats.org/officeDocument/2006/relationships/slide" Target="slides/slide19.xml"/><Relationship Id="rId33" Type="http://schemas.openxmlformats.org/officeDocument/2006/relationships/slide" Target="slides/slide27.xml"/><Relationship Id="rId12" Type="http://schemas.openxmlformats.org/officeDocument/2006/relationships/slide" Target="slides/slide6.xml"/><Relationship Id="rId17" Type="http://schemas.openxmlformats.org/officeDocument/2006/relationships/slide" Target="slides/slide11.xml"/><Relationship Id="rId38" Type="http://schemas.openxmlformats.org/officeDocument/2006/relationships/slide" Target="slides/slide32.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theme" Target="theme/theme1.xml"/><Relationship Id="rId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To add .gitignore file use npm install touch-cli –g</a:t>
            </a:r>
            <a:endParaRPr/>
          </a:p>
          <a:p>
            <a:pPr indent="0" lvl="0" marL="0" rtl="0" algn="l">
              <a:lnSpc>
                <a:spcPct val="100000"/>
              </a:lnSpc>
              <a:spcBef>
                <a:spcPts val="0"/>
              </a:spcBef>
              <a:spcAft>
                <a:spcPts val="0"/>
              </a:spcAft>
              <a:buSzPts val="1400"/>
              <a:buNone/>
            </a:pPr>
            <a:r>
              <a:rPr lang="en"/>
              <a:t>Then touch .gitignore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 name="Shape 9"/>
        <p:cNvGrpSpPr/>
        <p:nvPr/>
      </p:nvGrpSpPr>
      <p:grpSpPr>
        <a:xfrm>
          <a:off x="0" y="0"/>
          <a:ext cx="0" cy="0"/>
          <a:chOff x="0" y="0"/>
          <a:chExt cx="0" cy="0"/>
        </a:xfrm>
      </p:grpSpPr>
      <p:sp>
        <p:nvSpPr>
          <p:cNvPr id="10" name="Google Shape;10;p38"/>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38"/>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12" name="Google Shape;12;p38"/>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3" name="Google Shape;13;p38"/>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 name="Google Shape;14;p3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15" name="Google Shape;15;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4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7"/>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47"/>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5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1" name="Google Shape;61;p5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2" name="Google Shape;6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5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9" name="Google Shape;6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5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3" name="Google Shape;73;p5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4" name="Google Shape;74;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 name="Google Shape;77;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5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0" name="Google Shape;80;p5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1" name="Google Shape;81;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5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4" name="Google Shape;84;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5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8" name="Google Shape;88;p5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5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0" name="Google Shape;90;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accent2"/>
              </a:buClr>
              <a:buSzPts val="1800"/>
              <a:buChar char="●"/>
              <a:defRPr>
                <a:solidFill>
                  <a:schemeClr val="accent2"/>
                </a:solidFill>
              </a:defRPr>
            </a:lvl1pPr>
            <a:lvl2pPr indent="-317500" lvl="1" marL="914400" algn="l">
              <a:lnSpc>
                <a:spcPct val="115000"/>
              </a:lnSpc>
              <a:spcBef>
                <a:spcPts val="1600"/>
              </a:spcBef>
              <a:spcAft>
                <a:spcPts val="0"/>
              </a:spcAft>
              <a:buClr>
                <a:schemeClr val="accent2"/>
              </a:buClr>
              <a:buSzPts val="1400"/>
              <a:buChar char="○"/>
              <a:defRPr>
                <a:solidFill>
                  <a:schemeClr val="accent2"/>
                </a:solidFill>
              </a:defRPr>
            </a:lvl2pPr>
            <a:lvl3pPr indent="-317500" lvl="2" marL="1371600" algn="l">
              <a:lnSpc>
                <a:spcPct val="115000"/>
              </a:lnSpc>
              <a:spcBef>
                <a:spcPts val="1600"/>
              </a:spcBef>
              <a:spcAft>
                <a:spcPts val="0"/>
              </a:spcAft>
              <a:buClr>
                <a:schemeClr val="accent2"/>
              </a:buClr>
              <a:buSzPts val="1400"/>
              <a:buChar char="■"/>
              <a:defRPr>
                <a:solidFill>
                  <a:schemeClr val="accent2"/>
                </a:solidFill>
              </a:defRPr>
            </a:lvl3pPr>
            <a:lvl4pPr indent="-317500" lvl="3" marL="1828800" algn="l">
              <a:lnSpc>
                <a:spcPct val="115000"/>
              </a:lnSpc>
              <a:spcBef>
                <a:spcPts val="1600"/>
              </a:spcBef>
              <a:spcAft>
                <a:spcPts val="0"/>
              </a:spcAft>
              <a:buClr>
                <a:schemeClr val="accent2"/>
              </a:buClr>
              <a:buSzPts val="1400"/>
              <a:buChar char="●"/>
              <a:defRPr>
                <a:solidFill>
                  <a:schemeClr val="accent2"/>
                </a:solidFill>
              </a:defRPr>
            </a:lvl4pPr>
            <a:lvl5pPr indent="-317500" lvl="4" marL="2286000" algn="l">
              <a:lnSpc>
                <a:spcPct val="115000"/>
              </a:lnSpc>
              <a:spcBef>
                <a:spcPts val="1600"/>
              </a:spcBef>
              <a:spcAft>
                <a:spcPts val="0"/>
              </a:spcAft>
              <a:buClr>
                <a:schemeClr val="accent2"/>
              </a:buClr>
              <a:buSzPts val="1400"/>
              <a:buChar char="○"/>
              <a:defRPr>
                <a:solidFill>
                  <a:schemeClr val="accent2"/>
                </a:solidFill>
              </a:defRPr>
            </a:lvl5pPr>
            <a:lvl6pPr indent="-317500" lvl="5" marL="2743200" algn="l">
              <a:lnSpc>
                <a:spcPct val="115000"/>
              </a:lnSpc>
              <a:spcBef>
                <a:spcPts val="1600"/>
              </a:spcBef>
              <a:spcAft>
                <a:spcPts val="0"/>
              </a:spcAft>
              <a:buClr>
                <a:schemeClr val="accent2"/>
              </a:buClr>
              <a:buSzPts val="1400"/>
              <a:buChar char="■"/>
              <a:defRPr>
                <a:solidFill>
                  <a:schemeClr val="accent2"/>
                </a:solidFill>
              </a:defRPr>
            </a:lvl6pPr>
            <a:lvl7pPr indent="-317500" lvl="6" marL="3200400" algn="l">
              <a:lnSpc>
                <a:spcPct val="115000"/>
              </a:lnSpc>
              <a:spcBef>
                <a:spcPts val="1600"/>
              </a:spcBef>
              <a:spcAft>
                <a:spcPts val="0"/>
              </a:spcAft>
              <a:buClr>
                <a:schemeClr val="accent2"/>
              </a:buClr>
              <a:buSzPts val="1400"/>
              <a:buChar char="●"/>
              <a:defRPr>
                <a:solidFill>
                  <a:schemeClr val="accent2"/>
                </a:solidFill>
              </a:defRPr>
            </a:lvl7pPr>
            <a:lvl8pPr indent="-317500" lvl="7" marL="3657600" algn="l">
              <a:lnSpc>
                <a:spcPct val="115000"/>
              </a:lnSpc>
              <a:spcBef>
                <a:spcPts val="1600"/>
              </a:spcBef>
              <a:spcAft>
                <a:spcPts val="0"/>
              </a:spcAft>
              <a:buClr>
                <a:schemeClr val="accent2"/>
              </a:buClr>
              <a:buSzPts val="1400"/>
              <a:buChar char="○"/>
              <a:defRPr>
                <a:solidFill>
                  <a:schemeClr val="accent2"/>
                </a:solidFill>
              </a:defRPr>
            </a:lvl8pPr>
            <a:lvl9pPr indent="-317500" lvl="8" marL="4114800" algn="l">
              <a:lnSpc>
                <a:spcPct val="115000"/>
              </a:lnSpc>
              <a:spcBef>
                <a:spcPts val="1600"/>
              </a:spcBef>
              <a:spcAft>
                <a:spcPts val="1600"/>
              </a:spcAft>
              <a:buClr>
                <a:schemeClr val="accent2"/>
              </a:buClr>
              <a:buSzPts val="1400"/>
              <a:buChar char="■"/>
              <a:defRPr>
                <a:solidFill>
                  <a:schemeClr val="accent2"/>
                </a:solidFill>
              </a:defRPr>
            </a:lvl9pPr>
          </a:lstStyle>
          <a:p/>
        </p:txBody>
      </p:sp>
      <p:sp>
        <p:nvSpPr>
          <p:cNvPr id="20" name="Google Shape;20;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5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3" name="Google Shape;93;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5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6" name="Google Shape;96;p5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7" name="Google Shape;97;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21" name="Shape 21"/>
        <p:cNvGrpSpPr/>
        <p:nvPr/>
      </p:nvGrpSpPr>
      <p:grpSpPr>
        <a:xfrm>
          <a:off x="0" y="0"/>
          <a:ext cx="0" cy="0"/>
          <a:chOff x="0" y="0"/>
          <a:chExt cx="0" cy="0"/>
        </a:xfrm>
      </p:grpSpPr>
      <p:cxnSp>
        <p:nvCxnSpPr>
          <p:cNvPr id="22" name="Google Shape;22;p4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3" name="Google Shape;23;p40"/>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4" name="Google Shape;24;p40"/>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25" name="Google Shape;2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6" name="Shape 26"/>
        <p:cNvGrpSpPr/>
        <p:nvPr/>
      </p:nvGrpSpPr>
      <p:grpSpPr>
        <a:xfrm>
          <a:off x="0" y="0"/>
          <a:ext cx="0" cy="0"/>
          <a:chOff x="0" y="0"/>
          <a:chExt cx="0" cy="0"/>
        </a:xfrm>
      </p:grpSpPr>
      <p:cxnSp>
        <p:nvCxnSpPr>
          <p:cNvPr id="27" name="Google Shape;27;p41"/>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8" name="Google Shape;28;p41"/>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9" name="Google Shape;29;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4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4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4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4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p45"/>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4" name="Google Shape;44;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46"/>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47" name="Google Shape;47;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5" name="Shape 55"/>
        <p:cNvGrpSpPr/>
        <p:nvPr/>
      </p:nvGrpSpPr>
      <p:grpSpPr>
        <a:xfrm>
          <a:off x="0" y="0"/>
          <a:ext cx="0" cy="0"/>
          <a:chOff x="0" y="0"/>
          <a:chExt cx="0" cy="0"/>
        </a:xfrm>
      </p:grpSpPr>
      <p:sp>
        <p:nvSpPr>
          <p:cNvPr id="56" name="Google Shape;56;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7" name="Google Shape;57;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8" name="Google Shape;58;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8.png"/><Relationship Id="rId4" Type="http://schemas.openxmlformats.org/officeDocument/2006/relationships/image" Target="../media/image20.png"/><Relationship Id="rId5" Type="http://schemas.openxmlformats.org/officeDocument/2006/relationships/image" Target="../media/image32.png"/><Relationship Id="rId6" Type="http://schemas.openxmlformats.org/officeDocument/2006/relationships/image" Target="../media/image28.png"/><Relationship Id="rId7" Type="http://schemas.openxmlformats.org/officeDocument/2006/relationships/image" Target="../media/image19.png"/><Relationship Id="rId8"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27.png"/><Relationship Id="rId5"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3.png"/><Relationship Id="rId4" Type="http://schemas.openxmlformats.org/officeDocument/2006/relationships/image" Target="../media/image33.png"/><Relationship Id="rId5" Type="http://schemas.openxmlformats.org/officeDocument/2006/relationships/image" Target="../media/image37.png"/><Relationship Id="rId6"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3.png"/><Relationship Id="rId4" Type="http://schemas.openxmlformats.org/officeDocument/2006/relationships/image" Target="../media/image33.png"/><Relationship Id="rId5" Type="http://schemas.openxmlformats.org/officeDocument/2006/relationships/image" Target="../media/image37.png"/><Relationship Id="rId6"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3.png"/><Relationship Id="rId4" Type="http://schemas.openxmlformats.org/officeDocument/2006/relationships/image" Target="../media/image33.png"/><Relationship Id="rId5" Type="http://schemas.openxmlformats.org/officeDocument/2006/relationships/image" Target="../media/image37.png"/><Relationship Id="rId6"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6.pn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7.png"/><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git-scm.com/book/en/v2" TargetMode="External"/><Relationship Id="rId4" Type="http://schemas.openxmlformats.org/officeDocument/2006/relationships/hyperlink" Target="https://www.atlassian.com/git/tutorials/setting-up-a-repository" TargetMode="External"/><Relationship Id="rId5" Type="http://schemas.openxmlformats.org/officeDocument/2006/relationships/hyperlink" Target="https://www.youtube.com/watch?v=FyAAIHHClqI&amp;t=208s&amp;ab_channel=DavidMahler" TargetMode="External"/><Relationship Id="rId6" Type="http://schemas.openxmlformats.org/officeDocument/2006/relationships/hyperlink" Target="https://git-scm.com/book/en/v2/Git-Branching-Rebasing" TargetMode="External"/><Relationship Id="rId7" Type="http://schemas.openxmlformats.org/officeDocument/2006/relationships/hyperlink" Target="https://www.atlassian.com/git/tutorials/cherry-pick"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title"/>
          </p:nvPr>
        </p:nvSpPr>
        <p:spPr>
          <a:xfrm>
            <a:off x="265500" y="1001425"/>
            <a:ext cx="4045200" cy="3831300"/>
          </a:xfrm>
          <a:prstGeom prst="rect">
            <a:avLst/>
          </a:prstGeom>
          <a:noFill/>
          <a:ln>
            <a:noFill/>
          </a:ln>
        </p:spPr>
        <p:txBody>
          <a:bodyPr anchorCtr="0" anchor="ctr" bIns="91425" lIns="91425" spcFirstLastPara="1" rIns="91425" wrap="square" tIns="91425">
            <a:noAutofit/>
          </a:bodyPr>
          <a:lstStyle/>
          <a:p>
            <a:pPr indent="-419100" lvl="0" marL="457200" rtl="0" algn="l">
              <a:lnSpc>
                <a:spcPct val="100000"/>
              </a:lnSpc>
              <a:spcBef>
                <a:spcPts val="0"/>
              </a:spcBef>
              <a:spcAft>
                <a:spcPts val="0"/>
              </a:spcAft>
              <a:buSzPts val="3000"/>
              <a:buChar char="-"/>
            </a:pPr>
            <a:r>
              <a:rPr lang="en" sz="3000"/>
              <a:t>Branching</a:t>
            </a:r>
            <a:endParaRPr sz="3000"/>
          </a:p>
          <a:p>
            <a:pPr indent="-419100" lvl="0" marL="457200" rtl="0" algn="l">
              <a:lnSpc>
                <a:spcPct val="100000"/>
              </a:lnSpc>
              <a:spcBef>
                <a:spcPts val="0"/>
              </a:spcBef>
              <a:spcAft>
                <a:spcPts val="0"/>
              </a:spcAft>
              <a:buSzPts val="3000"/>
              <a:buChar char="-"/>
            </a:pPr>
            <a:r>
              <a:rPr lang="en" sz="3000"/>
              <a:t>Merging types </a:t>
            </a:r>
            <a:endParaRPr sz="3000"/>
          </a:p>
          <a:p>
            <a:pPr indent="0" lvl="0" marL="0" rtl="0" algn="l">
              <a:lnSpc>
                <a:spcPct val="100000"/>
              </a:lnSpc>
              <a:spcBef>
                <a:spcPts val="0"/>
              </a:spcBef>
              <a:spcAft>
                <a:spcPts val="0"/>
              </a:spcAft>
              <a:buSzPts val="4200"/>
              <a:buNone/>
            </a:pPr>
            <a:r>
              <a:t/>
            </a:r>
            <a:endParaRPr sz="3000"/>
          </a:p>
        </p:txBody>
      </p:sp>
      <p:sp>
        <p:nvSpPr>
          <p:cNvPr id="105" name="Google Shape;105;p1"/>
          <p:cNvSpPr txBox="1"/>
          <p:nvPr>
            <p:ph idx="2" type="body"/>
          </p:nvPr>
        </p:nvSpPr>
        <p:spPr>
          <a:xfrm>
            <a:off x="4832800" y="724200"/>
            <a:ext cx="40452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sz="2400"/>
              <a:t>Lab 2</a:t>
            </a:r>
            <a:endParaRPr sz="2400"/>
          </a:p>
          <a:p>
            <a:pPr indent="0" lvl="0" marL="0" rtl="0" algn="l">
              <a:lnSpc>
                <a:spcPct val="115000"/>
              </a:lnSpc>
              <a:spcBef>
                <a:spcPts val="1600"/>
              </a:spcBef>
              <a:spcAft>
                <a:spcPts val="1600"/>
              </a:spcAft>
              <a:buSzPts val="1800"/>
              <a:buNone/>
            </a:pPr>
            <a:r>
              <a:rPr lang="en" sz="2400"/>
              <a:t>System analysis and design</a:t>
            </a:r>
            <a:endParaRPr sz="2400"/>
          </a:p>
        </p:txBody>
      </p:sp>
      <p:pic>
        <p:nvPicPr>
          <p:cNvPr id="106" name="Google Shape;106;p1"/>
          <p:cNvPicPr preferRelativeResize="0"/>
          <p:nvPr/>
        </p:nvPicPr>
        <p:blipFill rotWithShape="1">
          <a:blip r:embed="rId3">
            <a:alphaModFix/>
          </a:blip>
          <a:srcRect b="0" l="0" r="0" t="0"/>
          <a:stretch/>
        </p:blipFill>
        <p:spPr>
          <a:xfrm>
            <a:off x="0" y="0"/>
            <a:ext cx="1482175" cy="1500325"/>
          </a:xfrm>
          <a:prstGeom prst="rect">
            <a:avLst/>
          </a:prstGeom>
          <a:noFill/>
          <a:ln>
            <a:noFill/>
          </a:ln>
        </p:spPr>
      </p:pic>
      <p:sp>
        <p:nvSpPr>
          <p:cNvPr id="107" name="Google Shape;107;p1"/>
          <p:cNvSpPr txBox="1"/>
          <p:nvPr/>
        </p:nvSpPr>
        <p:spPr>
          <a:xfrm>
            <a:off x="4909000" y="4056025"/>
            <a:ext cx="4427700" cy="5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Proxima Nova"/>
                <a:ea typeface="Proxima Nova"/>
                <a:cs typeface="Proxima Nova"/>
                <a:sym typeface="Proxima Nova"/>
              </a:rPr>
              <a:t>Prepared by Sahar Saber &amp; Ahmed Hatem</a:t>
            </a:r>
            <a:endParaRPr b="0" i="0" sz="1600" u="none" cap="none" strike="noStrike">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How does Git know which branch you’re on ?</a:t>
            </a:r>
            <a:endParaRPr/>
          </a:p>
        </p:txBody>
      </p:sp>
      <p:sp>
        <p:nvSpPr>
          <p:cNvPr id="173" name="Google Shape;173;p10"/>
          <p:cNvSpPr txBox="1"/>
          <p:nvPr>
            <p:ph idx="1" type="body"/>
          </p:nvPr>
        </p:nvSpPr>
        <p:spPr>
          <a:xfrm>
            <a:off x="311700" y="1000075"/>
            <a:ext cx="65094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SzPts val="1800"/>
              <a:buChar char="●"/>
            </a:pPr>
            <a:r>
              <a:rPr lang="en"/>
              <a:t>Git keeps a special pointer called HEAD to track which branch you’re currently on</a:t>
            </a:r>
            <a:endParaRPr/>
          </a:p>
          <a:p>
            <a:pPr indent="-342900" lvl="0" marL="457200" rtl="0" algn="l">
              <a:lnSpc>
                <a:spcPct val="115000"/>
              </a:lnSpc>
              <a:spcBef>
                <a:spcPts val="0"/>
              </a:spcBef>
              <a:spcAft>
                <a:spcPts val="0"/>
              </a:spcAft>
              <a:buSzPts val="1800"/>
              <a:buChar char="●"/>
            </a:pPr>
            <a:r>
              <a:rPr lang="en"/>
              <a:t>When we run </a:t>
            </a:r>
            <a:r>
              <a:rPr b="1" lang="en">
                <a:solidFill>
                  <a:schemeClr val="accent5"/>
                </a:solidFill>
              </a:rPr>
              <a:t>git branch &lt;branch-name&gt;</a:t>
            </a:r>
            <a:r>
              <a:rPr lang="en"/>
              <a:t>, a branch will be instantiated where the head pointer is, but the HEAD pointer does not move to point at the new branch</a:t>
            </a:r>
            <a:endParaRPr/>
          </a:p>
        </p:txBody>
      </p:sp>
      <p:pic>
        <p:nvPicPr>
          <p:cNvPr id="174" name="Google Shape;174;p10"/>
          <p:cNvPicPr preferRelativeResize="0"/>
          <p:nvPr/>
        </p:nvPicPr>
        <p:blipFill rotWithShape="1">
          <a:blip r:embed="rId3">
            <a:alphaModFix/>
          </a:blip>
          <a:srcRect b="0" l="0" r="0" t="0"/>
          <a:stretch/>
        </p:blipFill>
        <p:spPr>
          <a:xfrm>
            <a:off x="2753175" y="1800925"/>
            <a:ext cx="5721849" cy="3154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Switching to a Branch</a:t>
            </a:r>
            <a:endParaRPr/>
          </a:p>
        </p:txBody>
      </p:sp>
      <p:sp>
        <p:nvSpPr>
          <p:cNvPr id="180" name="Google Shape;180;p11"/>
          <p:cNvSpPr txBox="1"/>
          <p:nvPr>
            <p:ph idx="1" type="body"/>
          </p:nvPr>
        </p:nvSpPr>
        <p:spPr>
          <a:xfrm>
            <a:off x="311700" y="1000075"/>
            <a:ext cx="5397300" cy="3786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The current branch we are on ( checked out branch ) will be marked with an asterisk (*) in the branches list shown by </a:t>
            </a:r>
            <a:r>
              <a:rPr b="1" lang="en" sz="1700">
                <a:solidFill>
                  <a:schemeClr val="accent5"/>
                </a:solidFill>
              </a:rPr>
              <a:t>git branch</a:t>
            </a:r>
            <a:endParaRPr sz="1700"/>
          </a:p>
          <a:p>
            <a:pPr indent="-336550" lvl="0" marL="457200" rtl="0" algn="l">
              <a:lnSpc>
                <a:spcPct val="115000"/>
              </a:lnSpc>
              <a:spcBef>
                <a:spcPts val="1000"/>
              </a:spcBef>
              <a:spcAft>
                <a:spcPts val="0"/>
              </a:spcAft>
              <a:buSzPts val="1700"/>
              <a:buChar char="●"/>
            </a:pPr>
            <a:r>
              <a:rPr lang="en" sz="1700"/>
              <a:t>To move the HEAD pointer to another branch (to checkout), Run </a:t>
            </a:r>
            <a:br>
              <a:rPr lang="en" sz="1700"/>
            </a:br>
            <a:r>
              <a:rPr b="1" lang="en" sz="1700">
                <a:solidFill>
                  <a:schemeClr val="accent5"/>
                </a:solidFill>
              </a:rPr>
              <a:t>git checkout &lt;branch-name&gt;</a:t>
            </a:r>
            <a:br>
              <a:rPr b="1" lang="en" sz="1700">
                <a:solidFill>
                  <a:schemeClr val="accent5"/>
                </a:solidFill>
              </a:rPr>
            </a:br>
            <a:r>
              <a:rPr b="1" lang="en" sz="1700">
                <a:solidFill>
                  <a:schemeClr val="accent5"/>
                </a:solidFill>
              </a:rPr>
              <a:t>git checkout &lt;commitHash&gt; </a:t>
            </a:r>
            <a:r>
              <a:rPr lang="en" sz="1700"/>
              <a:t>(mentioned on the previous section)</a:t>
            </a:r>
            <a:endParaRPr sz="1700"/>
          </a:p>
          <a:p>
            <a:pPr indent="-336550" lvl="0" marL="457200" rtl="0" algn="l">
              <a:lnSpc>
                <a:spcPct val="115000"/>
              </a:lnSpc>
              <a:spcBef>
                <a:spcPts val="1000"/>
              </a:spcBef>
              <a:spcAft>
                <a:spcPts val="1000"/>
              </a:spcAft>
              <a:buSzPts val="1700"/>
              <a:buChar char="●"/>
            </a:pPr>
            <a:r>
              <a:rPr lang="en" sz="1700"/>
              <a:t>When the HEAD points to a branch, it is called a </a:t>
            </a:r>
            <a:r>
              <a:rPr b="1" lang="en" sz="1700">
                <a:solidFill>
                  <a:schemeClr val="dk2"/>
                </a:solidFill>
              </a:rPr>
              <a:t>symbolic pointer. </a:t>
            </a:r>
            <a:r>
              <a:rPr lang="en" sz="1700"/>
              <a:t>When it points to a specific commit - and not a branch- it’s called a </a:t>
            </a:r>
            <a:r>
              <a:rPr b="1" lang="en" sz="1700">
                <a:solidFill>
                  <a:schemeClr val="dk2"/>
                </a:solidFill>
              </a:rPr>
              <a:t>detached HEAD</a:t>
            </a:r>
            <a:r>
              <a:rPr lang="en" sz="1700"/>
              <a:t>.</a:t>
            </a:r>
            <a:br>
              <a:rPr lang="en" sz="1700"/>
            </a:br>
            <a:r>
              <a:rPr lang="en" sz="1700"/>
              <a:t> </a:t>
            </a:r>
            <a:endParaRPr sz="1700"/>
          </a:p>
        </p:txBody>
      </p:sp>
      <p:pic>
        <p:nvPicPr>
          <p:cNvPr id="181" name="Google Shape;181;p11"/>
          <p:cNvPicPr preferRelativeResize="0"/>
          <p:nvPr/>
        </p:nvPicPr>
        <p:blipFill rotWithShape="1">
          <a:blip r:embed="rId3">
            <a:alphaModFix/>
          </a:blip>
          <a:srcRect b="0" l="0" r="0" t="0"/>
          <a:stretch/>
        </p:blipFill>
        <p:spPr>
          <a:xfrm>
            <a:off x="4064850" y="1752925"/>
            <a:ext cx="4985924" cy="271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Creating New commits in a branch</a:t>
            </a:r>
            <a:endParaRPr/>
          </a:p>
        </p:txBody>
      </p:sp>
      <p:sp>
        <p:nvSpPr>
          <p:cNvPr id="187" name="Google Shape;187;p12"/>
          <p:cNvSpPr txBox="1"/>
          <p:nvPr>
            <p:ph idx="1" type="body"/>
          </p:nvPr>
        </p:nvSpPr>
        <p:spPr>
          <a:xfrm>
            <a:off x="311700" y="1000075"/>
            <a:ext cx="8520600" cy="108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SzPts val="1800"/>
              <a:buNone/>
            </a:pPr>
            <a:r>
              <a:rPr lang="en" sz="1700"/>
              <a:t>When we make new commits to the current branch, both the HEAD and current branch pointers move to point at the new commit </a:t>
            </a:r>
            <a:br>
              <a:rPr lang="en" sz="1700"/>
            </a:br>
            <a:r>
              <a:rPr lang="en" sz="1700"/>
              <a:t> </a:t>
            </a:r>
            <a:endParaRPr sz="1700"/>
          </a:p>
        </p:txBody>
      </p:sp>
      <p:pic>
        <p:nvPicPr>
          <p:cNvPr id="188" name="Google Shape;188;p12"/>
          <p:cNvPicPr preferRelativeResize="0"/>
          <p:nvPr/>
        </p:nvPicPr>
        <p:blipFill rotWithShape="1">
          <a:blip r:embed="rId3">
            <a:alphaModFix/>
          </a:blip>
          <a:srcRect b="0" l="0" r="0" t="0"/>
          <a:stretch/>
        </p:blipFill>
        <p:spPr>
          <a:xfrm>
            <a:off x="4147750" y="2731749"/>
            <a:ext cx="4996249" cy="2005851"/>
          </a:xfrm>
          <a:prstGeom prst="rect">
            <a:avLst/>
          </a:prstGeom>
          <a:noFill/>
          <a:ln>
            <a:noFill/>
          </a:ln>
        </p:spPr>
      </p:pic>
      <p:pic>
        <p:nvPicPr>
          <p:cNvPr id="189" name="Google Shape;189;p12"/>
          <p:cNvPicPr preferRelativeResize="0"/>
          <p:nvPr/>
        </p:nvPicPr>
        <p:blipFill rotWithShape="1">
          <a:blip r:embed="rId4">
            <a:alphaModFix/>
          </a:blip>
          <a:srcRect b="0" l="0" r="0" t="0"/>
          <a:stretch/>
        </p:blipFill>
        <p:spPr>
          <a:xfrm>
            <a:off x="69049" y="2672250"/>
            <a:ext cx="5397301" cy="18241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Hands-on 1</a:t>
            </a:r>
            <a:endParaRPr sz="3600"/>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195" name="Google Shape;195;p13"/>
          <p:cNvSpPr txBox="1"/>
          <p:nvPr>
            <p:ph idx="1" type="body"/>
          </p:nvPr>
        </p:nvSpPr>
        <p:spPr>
          <a:xfrm>
            <a:off x="311700" y="1152475"/>
            <a:ext cx="89697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Create two branches named dev, math-feature</a:t>
            </a:r>
            <a:endParaRPr/>
          </a:p>
          <a:p>
            <a:pPr indent="-342900" lvl="0" marL="457200" rtl="0" algn="l">
              <a:lnSpc>
                <a:spcPct val="115000"/>
              </a:lnSpc>
              <a:spcBef>
                <a:spcPts val="1000"/>
              </a:spcBef>
              <a:spcAft>
                <a:spcPts val="0"/>
              </a:spcAft>
              <a:buSzPts val="1800"/>
              <a:buAutoNum type="arabicPeriod"/>
            </a:pPr>
            <a:r>
              <a:rPr lang="en"/>
              <a:t>List all the branches in the repository </a:t>
            </a:r>
            <a:endParaRPr/>
          </a:p>
          <a:p>
            <a:pPr indent="-342900" lvl="0" marL="457200" rtl="0" algn="l">
              <a:lnSpc>
                <a:spcPct val="115000"/>
              </a:lnSpc>
              <a:spcBef>
                <a:spcPts val="1000"/>
              </a:spcBef>
              <a:spcAft>
                <a:spcPts val="1000"/>
              </a:spcAft>
              <a:buSzPts val="1800"/>
              <a:buAutoNum type="arabicPeriod"/>
            </a:pPr>
            <a:r>
              <a:rPr lang="en"/>
              <a:t>Display the log history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Solution </a:t>
            </a:r>
            <a:endParaRPr/>
          </a:p>
        </p:txBody>
      </p:sp>
      <p:pic>
        <p:nvPicPr>
          <p:cNvPr id="201" name="Google Shape;201;p14"/>
          <p:cNvPicPr preferRelativeResize="0"/>
          <p:nvPr/>
        </p:nvPicPr>
        <p:blipFill rotWithShape="1">
          <a:blip r:embed="rId3">
            <a:alphaModFix/>
          </a:blip>
          <a:srcRect b="0" l="0" r="0" t="0"/>
          <a:stretch/>
        </p:blipFill>
        <p:spPr>
          <a:xfrm>
            <a:off x="1009650" y="3658000"/>
            <a:ext cx="7124700" cy="762000"/>
          </a:xfrm>
          <a:prstGeom prst="rect">
            <a:avLst/>
          </a:prstGeom>
          <a:noFill/>
          <a:ln>
            <a:noFill/>
          </a:ln>
        </p:spPr>
      </p:pic>
      <p:sp>
        <p:nvSpPr>
          <p:cNvPr id="202" name="Google Shape;202;p14"/>
          <p:cNvSpPr txBox="1"/>
          <p:nvPr/>
        </p:nvSpPr>
        <p:spPr>
          <a:xfrm>
            <a:off x="3375350" y="4336025"/>
            <a:ext cx="4182600" cy="46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2"/>
                </a:solidFill>
                <a:highlight>
                  <a:schemeClr val="lt2"/>
                </a:highlight>
                <a:latin typeface="Proxima Nova"/>
                <a:ea typeface="Proxima Nova"/>
                <a:cs typeface="Proxima Nova"/>
                <a:sym typeface="Proxima Nova"/>
              </a:rPr>
              <a:t>What does the HEAD -&gt; mean? </a:t>
            </a:r>
            <a:endParaRPr b="0" i="0" sz="1800" u="none" cap="none" strike="noStrike">
              <a:solidFill>
                <a:schemeClr val="accent2"/>
              </a:solidFill>
              <a:highlight>
                <a:schemeClr val="lt2"/>
              </a:highlight>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highlight>
                <a:schemeClr val="lt2"/>
              </a:highlight>
              <a:latin typeface="Proxima Nova"/>
              <a:ea typeface="Proxima Nova"/>
              <a:cs typeface="Proxima Nova"/>
              <a:sym typeface="Proxima Nova"/>
            </a:endParaRPr>
          </a:p>
        </p:txBody>
      </p:sp>
      <p:pic>
        <p:nvPicPr>
          <p:cNvPr id="203" name="Google Shape;203;p14"/>
          <p:cNvPicPr preferRelativeResize="0"/>
          <p:nvPr/>
        </p:nvPicPr>
        <p:blipFill rotWithShape="1">
          <a:blip r:embed="rId4">
            <a:alphaModFix/>
          </a:blip>
          <a:srcRect b="0" l="0" r="0" t="0"/>
          <a:stretch/>
        </p:blipFill>
        <p:spPr>
          <a:xfrm>
            <a:off x="1009650" y="1181500"/>
            <a:ext cx="7124700" cy="2476500"/>
          </a:xfrm>
          <a:prstGeom prst="rect">
            <a:avLst/>
          </a:prstGeom>
          <a:noFill/>
          <a:ln>
            <a:noFill/>
          </a:ln>
        </p:spPr>
      </p:pic>
      <p:sp>
        <p:nvSpPr>
          <p:cNvPr id="204" name="Google Shape;204;p14"/>
          <p:cNvSpPr txBox="1"/>
          <p:nvPr/>
        </p:nvSpPr>
        <p:spPr>
          <a:xfrm>
            <a:off x="3102450" y="3023125"/>
            <a:ext cx="3962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2"/>
                </a:solidFill>
                <a:highlight>
                  <a:schemeClr val="lt2"/>
                </a:highlight>
                <a:latin typeface="Proxima Nova"/>
                <a:ea typeface="Proxima Nova"/>
                <a:cs typeface="Proxima Nova"/>
                <a:sym typeface="Proxima Nova"/>
              </a:rPr>
              <a:t>Did you notice something different?? </a:t>
            </a:r>
            <a:endParaRPr b="0" i="0" sz="1800" u="none" cap="none" strike="noStrike">
              <a:solidFill>
                <a:schemeClr val="accent2"/>
              </a:solidFill>
              <a:highlight>
                <a:schemeClr val="lt2"/>
              </a:highlight>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highlight>
                <a:schemeClr val="lt2"/>
              </a:highlight>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Checkout a branch</a:t>
            </a:r>
            <a:endParaRPr/>
          </a:p>
        </p:txBody>
      </p:sp>
      <p:sp>
        <p:nvSpPr>
          <p:cNvPr id="210" name="Google Shape;21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From the previous screenshot, we noticed the HEAD points to the master branch. We can make sure from that by running </a:t>
            </a:r>
            <a:r>
              <a:rPr b="1" lang="en">
                <a:solidFill>
                  <a:schemeClr val="accent5"/>
                </a:solidFill>
              </a:rPr>
              <a:t>git status</a:t>
            </a:r>
            <a:endParaRPr b="1">
              <a:solidFill>
                <a:schemeClr val="accent5"/>
              </a:solidFill>
            </a:endParaRPr>
          </a:p>
          <a:p>
            <a:pPr indent="0" lvl="0" marL="0" rtl="0" algn="l">
              <a:lnSpc>
                <a:spcPct val="115000"/>
              </a:lnSpc>
              <a:spcBef>
                <a:spcPts val="1600"/>
              </a:spcBef>
              <a:spcAft>
                <a:spcPts val="0"/>
              </a:spcAft>
              <a:buSzPts val="1800"/>
              <a:buNone/>
            </a:pPr>
            <a:r>
              <a:t/>
            </a:r>
            <a:endParaRPr b="1">
              <a:solidFill>
                <a:schemeClr val="accent5"/>
              </a:solidFill>
            </a:endParaRPr>
          </a:p>
          <a:p>
            <a:pPr indent="0" lvl="0" marL="0" rtl="0" algn="l">
              <a:lnSpc>
                <a:spcPct val="115000"/>
              </a:lnSpc>
              <a:spcBef>
                <a:spcPts val="1600"/>
              </a:spcBef>
              <a:spcAft>
                <a:spcPts val="0"/>
              </a:spcAft>
              <a:buSzPts val="1800"/>
              <a:buNone/>
            </a:pPr>
            <a:r>
              <a:t/>
            </a:r>
            <a:endParaRPr b="1">
              <a:solidFill>
                <a:schemeClr val="accent5"/>
              </a:solidFill>
            </a:endParaRPr>
          </a:p>
          <a:p>
            <a:pPr indent="-342900" lvl="0" marL="457200" rtl="0" algn="l">
              <a:lnSpc>
                <a:spcPct val="115000"/>
              </a:lnSpc>
              <a:spcBef>
                <a:spcPts val="1600"/>
              </a:spcBef>
              <a:spcAft>
                <a:spcPts val="0"/>
              </a:spcAft>
              <a:buSzPts val="1800"/>
              <a:buChar char="●"/>
            </a:pPr>
            <a:r>
              <a:rPr lang="en"/>
              <a:t>Let’s checkout the dev branch, and make some changes to the code.</a:t>
            </a:r>
            <a:endParaRPr/>
          </a:p>
        </p:txBody>
      </p:sp>
      <p:pic>
        <p:nvPicPr>
          <p:cNvPr id="211" name="Google Shape;211;p15"/>
          <p:cNvPicPr preferRelativeResize="0"/>
          <p:nvPr/>
        </p:nvPicPr>
        <p:blipFill rotWithShape="1">
          <a:blip r:embed="rId3">
            <a:alphaModFix/>
          </a:blip>
          <a:srcRect b="0" l="0" r="0" t="0"/>
          <a:stretch/>
        </p:blipFill>
        <p:spPr>
          <a:xfrm>
            <a:off x="1000125" y="1891375"/>
            <a:ext cx="7143750" cy="1066800"/>
          </a:xfrm>
          <a:prstGeom prst="rect">
            <a:avLst/>
          </a:prstGeom>
          <a:noFill/>
          <a:ln>
            <a:noFill/>
          </a:ln>
        </p:spPr>
      </p:pic>
      <p:pic>
        <p:nvPicPr>
          <p:cNvPr id="212" name="Google Shape;212;p15"/>
          <p:cNvPicPr preferRelativeResize="0"/>
          <p:nvPr/>
        </p:nvPicPr>
        <p:blipFill rotWithShape="1">
          <a:blip r:embed="rId4">
            <a:alphaModFix/>
          </a:blip>
          <a:srcRect b="0" l="0" r="0" t="0"/>
          <a:stretch/>
        </p:blipFill>
        <p:spPr>
          <a:xfrm>
            <a:off x="900013" y="3461450"/>
            <a:ext cx="7191375" cy="666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Changes on the dev branch</a:t>
            </a:r>
            <a:endParaRPr/>
          </a:p>
        </p:txBody>
      </p:sp>
      <p:pic>
        <p:nvPicPr>
          <p:cNvPr id="218" name="Google Shape;218;p16"/>
          <p:cNvPicPr preferRelativeResize="0"/>
          <p:nvPr/>
        </p:nvPicPr>
        <p:blipFill rotWithShape="1">
          <a:blip r:embed="rId3">
            <a:alphaModFix/>
          </a:blip>
          <a:srcRect b="0" l="0" r="0" t="0"/>
          <a:stretch/>
        </p:blipFill>
        <p:spPr>
          <a:xfrm>
            <a:off x="415675" y="1222037"/>
            <a:ext cx="8312649" cy="2699425"/>
          </a:xfrm>
          <a:prstGeom prst="rect">
            <a:avLst/>
          </a:prstGeom>
          <a:noFill/>
          <a:ln>
            <a:noFill/>
          </a:ln>
        </p:spPr>
      </p:pic>
      <p:pic>
        <p:nvPicPr>
          <p:cNvPr id="219" name="Google Shape;219;p16"/>
          <p:cNvPicPr preferRelativeResize="0"/>
          <p:nvPr/>
        </p:nvPicPr>
        <p:blipFill rotWithShape="1">
          <a:blip r:embed="rId4">
            <a:alphaModFix/>
          </a:blip>
          <a:srcRect b="0" l="0" r="0" t="0"/>
          <a:stretch/>
        </p:blipFill>
        <p:spPr>
          <a:xfrm>
            <a:off x="3728400" y="4320350"/>
            <a:ext cx="5020800" cy="671725"/>
          </a:xfrm>
          <a:prstGeom prst="rect">
            <a:avLst/>
          </a:prstGeom>
          <a:noFill/>
          <a:ln>
            <a:noFill/>
          </a:ln>
        </p:spPr>
      </p:pic>
      <p:sp>
        <p:nvSpPr>
          <p:cNvPr id="220" name="Google Shape;220;p16"/>
          <p:cNvSpPr txBox="1"/>
          <p:nvPr/>
        </p:nvSpPr>
        <p:spPr>
          <a:xfrm>
            <a:off x="5316750" y="1427625"/>
            <a:ext cx="3338100" cy="94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highlight>
                  <a:schemeClr val="lt2"/>
                </a:highlight>
                <a:latin typeface="Proxima Nova"/>
                <a:ea typeface="Proxima Nova"/>
                <a:cs typeface="Proxima Nova"/>
                <a:sym typeface="Proxima Nova"/>
              </a:rPr>
              <a:t>MCQ: The HEAD pointer points to (dev, master, math-feature) </a:t>
            </a:r>
            <a:endParaRPr b="0" i="0" sz="1400" u="none" cap="none" strike="noStrike">
              <a:solidFill>
                <a:schemeClr val="dk1"/>
              </a:solidFill>
              <a:highlight>
                <a:schemeClr val="lt2"/>
              </a:highlight>
              <a:latin typeface="Proxima Nova"/>
              <a:ea typeface="Proxima Nova"/>
              <a:cs typeface="Proxima Nova"/>
              <a:sym typeface="Proxima Nova"/>
            </a:endParaRPr>
          </a:p>
        </p:txBody>
      </p:sp>
      <p:sp>
        <p:nvSpPr>
          <p:cNvPr id="221" name="Google Shape;221;p16"/>
          <p:cNvSpPr txBox="1"/>
          <p:nvPr/>
        </p:nvSpPr>
        <p:spPr>
          <a:xfrm>
            <a:off x="3728400" y="3921450"/>
            <a:ext cx="4926600" cy="30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highlight>
                  <a:schemeClr val="lt2"/>
                </a:highlight>
                <a:latin typeface="Proxima Nova"/>
                <a:ea typeface="Proxima Nova"/>
                <a:cs typeface="Proxima Nova"/>
                <a:sym typeface="Proxima Nova"/>
              </a:rPr>
              <a:t>Only the checked out branch </a:t>
            </a:r>
            <a:r>
              <a:rPr b="1" i="0" lang="en" sz="1400" u="none" cap="none" strike="noStrike">
                <a:solidFill>
                  <a:schemeClr val="dk1"/>
                </a:solidFill>
                <a:highlight>
                  <a:schemeClr val="lt2"/>
                </a:highlight>
                <a:latin typeface="Proxima Nova"/>
                <a:ea typeface="Proxima Nova"/>
                <a:cs typeface="Proxima Nova"/>
                <a:sym typeface="Proxima Nova"/>
              </a:rPr>
              <a:t>dev</a:t>
            </a:r>
            <a:r>
              <a:rPr b="0" i="0" lang="en" sz="1400" u="none" cap="none" strike="noStrike">
                <a:solidFill>
                  <a:schemeClr val="dk1"/>
                </a:solidFill>
                <a:highlight>
                  <a:schemeClr val="lt2"/>
                </a:highlight>
                <a:latin typeface="Proxima Nova"/>
                <a:ea typeface="Proxima Nova"/>
                <a:cs typeface="Proxima Nova"/>
                <a:sym typeface="Proxima Nova"/>
              </a:rPr>
              <a:t> will have the new commit </a:t>
            </a:r>
            <a:endParaRPr b="0" i="0" sz="1400" u="none" cap="none" strike="noStrike">
              <a:solidFill>
                <a:schemeClr val="dk1"/>
              </a:solidFill>
              <a:highlight>
                <a:schemeClr val="lt2"/>
              </a:highlight>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More changes in the Dev branch</a:t>
            </a:r>
            <a:endParaRPr/>
          </a:p>
        </p:txBody>
      </p:sp>
      <p:pic>
        <p:nvPicPr>
          <p:cNvPr id="227" name="Google Shape;227;p17"/>
          <p:cNvPicPr preferRelativeResize="0"/>
          <p:nvPr/>
        </p:nvPicPr>
        <p:blipFill rotWithShape="1">
          <a:blip r:embed="rId3">
            <a:alphaModFix/>
          </a:blip>
          <a:srcRect b="0" l="0" r="0" t="0"/>
          <a:stretch/>
        </p:blipFill>
        <p:spPr>
          <a:xfrm>
            <a:off x="673900" y="1119526"/>
            <a:ext cx="8081701" cy="34822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Understanding the log history</a:t>
            </a:r>
            <a:endParaRPr/>
          </a:p>
        </p:txBody>
      </p:sp>
      <p:pic>
        <p:nvPicPr>
          <p:cNvPr id="233" name="Google Shape;233;p18"/>
          <p:cNvPicPr preferRelativeResize="0"/>
          <p:nvPr/>
        </p:nvPicPr>
        <p:blipFill rotWithShape="1">
          <a:blip r:embed="rId3">
            <a:alphaModFix/>
          </a:blip>
          <a:srcRect b="0" l="0" r="0" t="0"/>
          <a:stretch/>
        </p:blipFill>
        <p:spPr>
          <a:xfrm>
            <a:off x="1666825" y="1405925"/>
            <a:ext cx="6108300" cy="1101725"/>
          </a:xfrm>
          <a:prstGeom prst="rect">
            <a:avLst/>
          </a:prstGeom>
          <a:noFill/>
          <a:ln>
            <a:noFill/>
          </a:ln>
        </p:spPr>
      </p:pic>
      <p:pic>
        <p:nvPicPr>
          <p:cNvPr id="234" name="Google Shape;234;p18"/>
          <p:cNvPicPr preferRelativeResize="0"/>
          <p:nvPr/>
        </p:nvPicPr>
        <p:blipFill rotWithShape="1">
          <a:blip r:embed="rId4">
            <a:alphaModFix/>
          </a:blip>
          <a:srcRect b="0" l="0" r="0" t="0"/>
          <a:stretch/>
        </p:blipFill>
        <p:spPr>
          <a:xfrm>
            <a:off x="2438400" y="2736250"/>
            <a:ext cx="3638550" cy="1857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Fast-forward merge</a:t>
            </a:r>
            <a:endParaRPr/>
          </a:p>
        </p:txBody>
      </p:sp>
      <p:sp>
        <p:nvSpPr>
          <p:cNvPr id="240" name="Google Shape;240;p19"/>
          <p:cNvSpPr txBox="1"/>
          <p:nvPr>
            <p:ph idx="1" type="body"/>
          </p:nvPr>
        </p:nvSpPr>
        <p:spPr>
          <a:xfrm>
            <a:off x="196250" y="1073325"/>
            <a:ext cx="8520600" cy="3895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We decide to include the dev changes into our master branch</a:t>
            </a:r>
            <a:endParaRPr/>
          </a:p>
          <a:p>
            <a:pPr indent="-342900" lvl="0" marL="457200" rtl="0" algn="l">
              <a:lnSpc>
                <a:spcPct val="115000"/>
              </a:lnSpc>
              <a:spcBef>
                <a:spcPts val="1000"/>
              </a:spcBef>
              <a:spcAft>
                <a:spcPts val="0"/>
              </a:spcAft>
              <a:buSzPts val="1800"/>
              <a:buChar char="●"/>
            </a:pPr>
            <a:r>
              <a:rPr lang="en"/>
              <a:t>First, we need to checkout the master (making the HEAD points to the master) by running </a:t>
            </a:r>
            <a:r>
              <a:rPr b="1" lang="en">
                <a:solidFill>
                  <a:schemeClr val="accent5"/>
                </a:solidFill>
              </a:rPr>
              <a:t>git checkout master</a:t>
            </a:r>
            <a:endParaRPr b="1">
              <a:solidFill>
                <a:schemeClr val="accent5"/>
              </a:solidFill>
            </a:endParaRPr>
          </a:p>
          <a:p>
            <a:pPr indent="-342900" lvl="0" marL="457200" rtl="0" algn="l">
              <a:lnSpc>
                <a:spcPct val="115000"/>
              </a:lnSpc>
              <a:spcBef>
                <a:spcPts val="1000"/>
              </a:spcBef>
              <a:spcAft>
                <a:spcPts val="0"/>
              </a:spcAft>
              <a:buSzPts val="1800"/>
              <a:buChar char="●"/>
            </a:pPr>
            <a:r>
              <a:rPr lang="en"/>
              <a:t>Then type the merge command </a:t>
            </a:r>
            <a:r>
              <a:rPr b="1" lang="en">
                <a:solidFill>
                  <a:schemeClr val="accent5"/>
                </a:solidFill>
              </a:rPr>
              <a:t>git merge dev </a:t>
            </a:r>
            <a:endParaRPr/>
          </a:p>
          <a:p>
            <a:pPr indent="-342900" lvl="0" marL="457200" rtl="0" algn="l">
              <a:lnSpc>
                <a:spcPct val="115000"/>
              </a:lnSpc>
              <a:spcBef>
                <a:spcPts val="1000"/>
              </a:spcBef>
              <a:spcAft>
                <a:spcPts val="0"/>
              </a:spcAft>
              <a:buSzPts val="1800"/>
              <a:buChar char="●"/>
            </a:pPr>
            <a:r>
              <a:rPr lang="en"/>
              <a:t>The checked out branch (master) will be updated to reflect the merge, but the target branch (dev) will be completely unaffected.</a:t>
            </a:r>
            <a:endParaRPr b="1">
              <a:solidFill>
                <a:schemeClr val="accent5"/>
              </a:solidFill>
            </a:endParaRPr>
          </a:p>
          <a:p>
            <a:pPr indent="-342900" lvl="0" marL="457200" rtl="0" algn="l">
              <a:lnSpc>
                <a:spcPct val="115000"/>
              </a:lnSpc>
              <a:spcBef>
                <a:spcPts val="1000"/>
              </a:spcBef>
              <a:spcAft>
                <a:spcPts val="0"/>
              </a:spcAft>
              <a:buSzPts val="1800"/>
              <a:buChar char="●"/>
            </a:pPr>
            <a:r>
              <a:rPr lang="en"/>
              <a:t>There are different types of merging in git, we will study them case by case starting from a fast-forward merge.</a:t>
            </a:r>
            <a:endParaRPr/>
          </a:p>
          <a:p>
            <a:pPr indent="-342900" lvl="0" marL="457200" rtl="0" algn="l">
              <a:lnSpc>
                <a:spcPct val="115000"/>
              </a:lnSpc>
              <a:spcBef>
                <a:spcPts val="1000"/>
              </a:spcBef>
              <a:spcAft>
                <a:spcPts val="1000"/>
              </a:spcAft>
              <a:buSzPts val="1800"/>
              <a:buChar char="●"/>
            </a:pPr>
            <a:r>
              <a:rPr lang="en"/>
              <a:t>If there is </a:t>
            </a:r>
            <a:r>
              <a:rPr b="1" lang="en"/>
              <a:t>a direct path</a:t>
            </a:r>
            <a:r>
              <a:rPr lang="en"/>
              <a:t> from master to dev, Git will perform </a:t>
            </a:r>
            <a:r>
              <a:rPr b="1" lang="en"/>
              <a:t>a fast-forward </a:t>
            </a:r>
            <a:r>
              <a:rPr lang="en"/>
              <a:t>merge. It will just move the master to where dev points to. </a:t>
            </a:r>
            <a:endParaRPr b="1">
              <a:solidFill>
                <a:schemeClr val="accent5"/>
              </a:solidFill>
            </a:endParaRPr>
          </a:p>
        </p:txBody>
      </p:sp>
      <p:sp>
        <p:nvSpPr>
          <p:cNvPr id="241" name="Google Shape;241;p19"/>
          <p:cNvSpPr txBox="1"/>
          <p:nvPr/>
        </p:nvSpPr>
        <p:spPr>
          <a:xfrm>
            <a:off x="5554975" y="224625"/>
            <a:ext cx="3609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Previous Section Recap</a:t>
            </a:r>
            <a:endParaRPr sz="3600"/>
          </a:p>
          <a:p>
            <a:pPr indent="0" lvl="0" marL="0" rtl="0" algn="l">
              <a:lnSpc>
                <a:spcPct val="100000"/>
              </a:lnSpc>
              <a:spcBef>
                <a:spcPts val="0"/>
              </a:spcBef>
              <a:spcAft>
                <a:spcPts val="0"/>
              </a:spcAft>
              <a:buSzPts val="2800"/>
              <a:buNone/>
            </a:pPr>
            <a:r>
              <a:t/>
            </a:r>
            <a:endParaRPr/>
          </a:p>
        </p:txBody>
      </p:sp>
      <p:sp>
        <p:nvSpPr>
          <p:cNvPr id="113" name="Google Shape;113;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A commit saves the state of the files at a particular point in time. Usually, we make a commit when a logical unit of work is done (ex. a new feature  development is completed).</a:t>
            </a:r>
            <a:endParaRPr>
              <a:solidFill>
                <a:schemeClr val="dk1"/>
              </a:solidFill>
            </a:endParaRPr>
          </a:p>
          <a:p>
            <a:pPr indent="-342900" lvl="0" marL="457200" rtl="0" algn="l">
              <a:lnSpc>
                <a:spcPct val="115000"/>
              </a:lnSpc>
              <a:spcBef>
                <a:spcPts val="1000"/>
              </a:spcBef>
              <a:spcAft>
                <a:spcPts val="0"/>
              </a:spcAft>
              <a:buClr>
                <a:schemeClr val="dk1"/>
              </a:buClr>
              <a:buSzPts val="1800"/>
              <a:buChar char="●"/>
            </a:pPr>
            <a:r>
              <a:rPr lang="en">
                <a:solidFill>
                  <a:schemeClr val="dk1"/>
                </a:solidFill>
              </a:rPr>
              <a:t>The .git directory holds an object database and metadata that makes up our repo. In fact, if we sent our .git directory to someone else that person would have our complete git project, and it's full history. They would have access to all the versions of files in any commits we made.</a:t>
            </a:r>
            <a:endParaRPr>
              <a:solidFill>
                <a:schemeClr val="dk1"/>
              </a:solidFill>
            </a:endParaRPr>
          </a:p>
          <a:p>
            <a:pPr indent="0" lvl="0" marL="457200" rtl="0" algn="l">
              <a:lnSpc>
                <a:spcPct val="115000"/>
              </a:lnSpc>
              <a:spcBef>
                <a:spcPts val="1000"/>
              </a:spcBef>
              <a:spcAft>
                <a:spcPts val="160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20"/>
          <p:cNvPicPr preferRelativeResize="0"/>
          <p:nvPr/>
        </p:nvPicPr>
        <p:blipFill rotWithShape="1">
          <a:blip r:embed="rId3">
            <a:alphaModFix/>
          </a:blip>
          <a:srcRect b="0" l="0" r="0" t="0"/>
          <a:stretch/>
        </p:blipFill>
        <p:spPr>
          <a:xfrm>
            <a:off x="282300" y="194513"/>
            <a:ext cx="2479550" cy="1236025"/>
          </a:xfrm>
          <a:prstGeom prst="rect">
            <a:avLst/>
          </a:prstGeom>
          <a:noFill/>
          <a:ln>
            <a:noFill/>
          </a:ln>
        </p:spPr>
      </p:pic>
      <p:pic>
        <p:nvPicPr>
          <p:cNvPr id="247" name="Google Shape;247;p20"/>
          <p:cNvPicPr preferRelativeResize="0"/>
          <p:nvPr/>
        </p:nvPicPr>
        <p:blipFill rotWithShape="1">
          <a:blip r:embed="rId4">
            <a:alphaModFix/>
          </a:blip>
          <a:srcRect b="0" l="0" r="0" t="0"/>
          <a:stretch/>
        </p:blipFill>
        <p:spPr>
          <a:xfrm>
            <a:off x="555225" y="1973925"/>
            <a:ext cx="2479550" cy="1412592"/>
          </a:xfrm>
          <a:prstGeom prst="rect">
            <a:avLst/>
          </a:prstGeom>
          <a:noFill/>
          <a:ln>
            <a:noFill/>
          </a:ln>
        </p:spPr>
      </p:pic>
      <p:pic>
        <p:nvPicPr>
          <p:cNvPr id="248" name="Google Shape;248;p20"/>
          <p:cNvPicPr preferRelativeResize="0"/>
          <p:nvPr/>
        </p:nvPicPr>
        <p:blipFill rotWithShape="1">
          <a:blip r:embed="rId5">
            <a:alphaModFix/>
          </a:blip>
          <a:srcRect b="0" l="0" r="0" t="0"/>
          <a:stretch/>
        </p:blipFill>
        <p:spPr>
          <a:xfrm>
            <a:off x="555225" y="3647950"/>
            <a:ext cx="2479550" cy="1510206"/>
          </a:xfrm>
          <a:prstGeom prst="rect">
            <a:avLst/>
          </a:prstGeom>
          <a:noFill/>
          <a:ln>
            <a:noFill/>
          </a:ln>
        </p:spPr>
      </p:pic>
      <p:sp>
        <p:nvSpPr>
          <p:cNvPr id="249" name="Google Shape;249;p20"/>
          <p:cNvSpPr txBox="1"/>
          <p:nvPr/>
        </p:nvSpPr>
        <p:spPr>
          <a:xfrm>
            <a:off x="1474775" y="-70400"/>
            <a:ext cx="311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The initial log history</a:t>
            </a:r>
            <a:endParaRPr b="1" i="0" sz="1400" u="none" cap="none" strike="noStrike">
              <a:solidFill>
                <a:srgbClr val="000000"/>
              </a:solidFill>
              <a:latin typeface="Proxima Nova"/>
              <a:ea typeface="Proxima Nova"/>
              <a:cs typeface="Proxima Nova"/>
              <a:sym typeface="Proxima Nova"/>
            </a:endParaRPr>
          </a:p>
        </p:txBody>
      </p:sp>
      <p:sp>
        <p:nvSpPr>
          <p:cNvPr id="250" name="Google Shape;250;p20"/>
          <p:cNvSpPr txBox="1"/>
          <p:nvPr/>
        </p:nvSpPr>
        <p:spPr>
          <a:xfrm>
            <a:off x="1456500" y="1552300"/>
            <a:ext cx="311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5"/>
                </a:solidFill>
                <a:latin typeface="Proxima Nova"/>
                <a:ea typeface="Proxima Nova"/>
                <a:cs typeface="Proxima Nova"/>
                <a:sym typeface="Proxima Nova"/>
              </a:rPr>
              <a:t>git checkout master</a:t>
            </a:r>
            <a:endParaRPr b="1" i="0" sz="1400" u="none" cap="none" strike="noStrike">
              <a:solidFill>
                <a:srgbClr val="000000"/>
              </a:solidFill>
              <a:latin typeface="Proxima Nova"/>
              <a:ea typeface="Proxima Nova"/>
              <a:cs typeface="Proxima Nova"/>
              <a:sym typeface="Proxima Nova"/>
            </a:endParaRPr>
          </a:p>
        </p:txBody>
      </p:sp>
      <p:sp>
        <p:nvSpPr>
          <p:cNvPr id="251" name="Google Shape;251;p20"/>
          <p:cNvSpPr txBox="1"/>
          <p:nvPr/>
        </p:nvSpPr>
        <p:spPr>
          <a:xfrm>
            <a:off x="1666450" y="3407950"/>
            <a:ext cx="311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5"/>
                </a:solidFill>
                <a:latin typeface="Proxima Nova"/>
                <a:ea typeface="Proxima Nova"/>
                <a:cs typeface="Proxima Nova"/>
                <a:sym typeface="Proxima Nova"/>
              </a:rPr>
              <a:t>git merge dev</a:t>
            </a:r>
            <a:endParaRPr b="1" i="0" sz="1400" u="none" cap="none" strike="noStrike">
              <a:solidFill>
                <a:srgbClr val="000000"/>
              </a:solidFill>
              <a:latin typeface="Proxima Nova"/>
              <a:ea typeface="Proxima Nova"/>
              <a:cs typeface="Proxima Nova"/>
              <a:sym typeface="Proxima Nova"/>
            </a:endParaRPr>
          </a:p>
        </p:txBody>
      </p:sp>
      <p:pic>
        <p:nvPicPr>
          <p:cNvPr id="252" name="Google Shape;252;p20"/>
          <p:cNvPicPr preferRelativeResize="0"/>
          <p:nvPr/>
        </p:nvPicPr>
        <p:blipFill rotWithShape="1">
          <a:blip r:embed="rId6">
            <a:alphaModFix/>
          </a:blip>
          <a:srcRect b="0" l="0" r="0" t="0"/>
          <a:stretch/>
        </p:blipFill>
        <p:spPr>
          <a:xfrm>
            <a:off x="3524222" y="1769188"/>
            <a:ext cx="5334350" cy="1353175"/>
          </a:xfrm>
          <a:prstGeom prst="rect">
            <a:avLst/>
          </a:prstGeom>
          <a:noFill/>
          <a:ln>
            <a:noFill/>
          </a:ln>
        </p:spPr>
      </p:pic>
      <p:pic>
        <p:nvPicPr>
          <p:cNvPr id="253" name="Google Shape;253;p20"/>
          <p:cNvPicPr preferRelativeResize="0"/>
          <p:nvPr/>
        </p:nvPicPr>
        <p:blipFill rotWithShape="1">
          <a:blip r:embed="rId7">
            <a:alphaModFix/>
          </a:blip>
          <a:srcRect b="0" l="0" r="0" t="0"/>
          <a:stretch/>
        </p:blipFill>
        <p:spPr>
          <a:xfrm>
            <a:off x="3524225" y="286275"/>
            <a:ext cx="4694425" cy="846700"/>
          </a:xfrm>
          <a:prstGeom prst="rect">
            <a:avLst/>
          </a:prstGeom>
          <a:noFill/>
          <a:ln>
            <a:noFill/>
          </a:ln>
        </p:spPr>
      </p:pic>
      <p:pic>
        <p:nvPicPr>
          <p:cNvPr id="254" name="Google Shape;254;p20"/>
          <p:cNvPicPr preferRelativeResize="0"/>
          <p:nvPr/>
        </p:nvPicPr>
        <p:blipFill rotWithShape="1">
          <a:blip r:embed="rId8">
            <a:alphaModFix/>
          </a:blip>
          <a:srcRect b="0" l="0" r="0" t="0"/>
          <a:stretch/>
        </p:blipFill>
        <p:spPr>
          <a:xfrm>
            <a:off x="3524225" y="3250175"/>
            <a:ext cx="5046749" cy="1845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Hands-on 2</a:t>
            </a:r>
            <a:endParaRPr/>
          </a:p>
        </p:txBody>
      </p:sp>
      <p:sp>
        <p:nvSpPr>
          <p:cNvPr id="260" name="Google Shape;260;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Checkout to the math-feature branch</a:t>
            </a:r>
            <a:endParaRPr/>
          </a:p>
          <a:p>
            <a:pPr indent="-342900" lvl="0" marL="457200" rtl="0" algn="l">
              <a:lnSpc>
                <a:spcPct val="115000"/>
              </a:lnSpc>
              <a:spcBef>
                <a:spcPts val="1000"/>
              </a:spcBef>
              <a:spcAft>
                <a:spcPts val="0"/>
              </a:spcAft>
              <a:buSzPts val="1800"/>
              <a:buAutoNum type="arabicPeriod"/>
            </a:pPr>
            <a:r>
              <a:rPr lang="en"/>
              <a:t>Add a function that takes two integers and returns their sum </a:t>
            </a:r>
            <a:endParaRPr/>
          </a:p>
          <a:p>
            <a:pPr indent="-342900" lvl="0" marL="457200" rtl="0" algn="l">
              <a:lnSpc>
                <a:spcPct val="115000"/>
              </a:lnSpc>
              <a:spcBef>
                <a:spcPts val="1000"/>
              </a:spcBef>
              <a:spcAft>
                <a:spcPts val="0"/>
              </a:spcAft>
              <a:buSzPts val="1800"/>
              <a:buAutoNum type="arabicPeriod"/>
            </a:pPr>
            <a:r>
              <a:rPr lang="en"/>
              <a:t>Display the status</a:t>
            </a:r>
            <a:endParaRPr/>
          </a:p>
          <a:p>
            <a:pPr indent="-342900" lvl="0" marL="457200" rtl="0" algn="l">
              <a:lnSpc>
                <a:spcPct val="115000"/>
              </a:lnSpc>
              <a:spcBef>
                <a:spcPts val="1000"/>
              </a:spcBef>
              <a:spcAft>
                <a:spcPts val="0"/>
              </a:spcAft>
              <a:buSzPts val="1800"/>
              <a:buAutoNum type="arabicPeriod"/>
            </a:pPr>
            <a:r>
              <a:rPr lang="en"/>
              <a:t>Stage and commit the new changes.</a:t>
            </a:r>
            <a:endParaRPr/>
          </a:p>
          <a:p>
            <a:pPr indent="-342900" lvl="0" marL="457200" rtl="0" algn="l">
              <a:lnSpc>
                <a:spcPct val="115000"/>
              </a:lnSpc>
              <a:spcBef>
                <a:spcPts val="1000"/>
              </a:spcBef>
              <a:spcAft>
                <a:spcPts val="1000"/>
              </a:spcAft>
              <a:buSzPts val="1800"/>
              <a:buAutoNum type="arabicPeriod"/>
            </a:pPr>
            <a:r>
              <a:rPr lang="en"/>
              <a:t>Display the log history graph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22"/>
          <p:cNvPicPr preferRelativeResize="0"/>
          <p:nvPr/>
        </p:nvPicPr>
        <p:blipFill rotWithShape="1">
          <a:blip r:embed="rId3">
            <a:alphaModFix/>
          </a:blip>
          <a:srcRect b="0" l="0" r="0" t="0"/>
          <a:stretch/>
        </p:blipFill>
        <p:spPr>
          <a:xfrm>
            <a:off x="610950" y="1725075"/>
            <a:ext cx="4613400" cy="1175004"/>
          </a:xfrm>
          <a:prstGeom prst="rect">
            <a:avLst/>
          </a:prstGeom>
          <a:noFill/>
          <a:ln>
            <a:noFill/>
          </a:ln>
        </p:spPr>
      </p:pic>
      <p:pic>
        <p:nvPicPr>
          <p:cNvPr id="266" name="Google Shape;266;p22"/>
          <p:cNvPicPr preferRelativeResize="0"/>
          <p:nvPr/>
        </p:nvPicPr>
        <p:blipFill rotWithShape="1">
          <a:blip r:embed="rId4">
            <a:alphaModFix/>
          </a:blip>
          <a:srcRect b="0" l="0" r="0" t="0"/>
          <a:stretch/>
        </p:blipFill>
        <p:spPr>
          <a:xfrm>
            <a:off x="5618100" y="1725072"/>
            <a:ext cx="3338625" cy="3061600"/>
          </a:xfrm>
          <a:prstGeom prst="rect">
            <a:avLst/>
          </a:prstGeom>
          <a:noFill/>
          <a:ln>
            <a:noFill/>
          </a:ln>
        </p:spPr>
      </p:pic>
      <p:sp>
        <p:nvSpPr>
          <p:cNvPr id="267" name="Google Shape;267;p22"/>
          <p:cNvSpPr txBox="1"/>
          <p:nvPr>
            <p:ph idx="1" type="body"/>
          </p:nvPr>
        </p:nvSpPr>
        <p:spPr>
          <a:xfrm>
            <a:off x="311700" y="1152475"/>
            <a:ext cx="53064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Checkout to the math-feature branch</a:t>
            </a:r>
            <a:endParaRPr/>
          </a:p>
          <a:p>
            <a:pPr indent="0" lvl="0" marL="457200" rtl="0" algn="l">
              <a:lnSpc>
                <a:spcPct val="115000"/>
              </a:lnSpc>
              <a:spcBef>
                <a:spcPts val="1000"/>
              </a:spcBef>
              <a:spcAft>
                <a:spcPts val="0"/>
              </a:spcAft>
              <a:buSzPts val="1800"/>
              <a:buNone/>
            </a:pPr>
            <a:r>
              <a:t/>
            </a:r>
            <a:endParaRPr/>
          </a:p>
          <a:p>
            <a:pPr indent="0" lvl="0" marL="457200" rtl="0" algn="l">
              <a:lnSpc>
                <a:spcPct val="115000"/>
              </a:lnSpc>
              <a:spcBef>
                <a:spcPts val="1000"/>
              </a:spcBef>
              <a:spcAft>
                <a:spcPts val="0"/>
              </a:spcAft>
              <a:buSzPts val="1800"/>
              <a:buNone/>
            </a:pPr>
            <a:r>
              <a:t/>
            </a:r>
            <a:endParaRPr/>
          </a:p>
          <a:p>
            <a:pPr indent="0" lvl="0" marL="457200" rtl="0" algn="l">
              <a:lnSpc>
                <a:spcPct val="115000"/>
              </a:lnSpc>
              <a:spcBef>
                <a:spcPts val="1000"/>
              </a:spcBef>
              <a:spcAft>
                <a:spcPts val="0"/>
              </a:spcAft>
              <a:buSzPts val="1800"/>
              <a:buNone/>
            </a:pPr>
            <a:r>
              <a:t/>
            </a:r>
            <a:endParaRPr/>
          </a:p>
          <a:p>
            <a:pPr indent="-342900" lvl="0" marL="457200" rtl="0" algn="l">
              <a:lnSpc>
                <a:spcPct val="115000"/>
              </a:lnSpc>
              <a:spcBef>
                <a:spcPts val="1000"/>
              </a:spcBef>
              <a:spcAft>
                <a:spcPts val="0"/>
              </a:spcAft>
              <a:buSzPts val="1800"/>
              <a:buAutoNum type="arabicPeriod"/>
            </a:pPr>
            <a:r>
              <a:rPr lang="en"/>
              <a:t>Add a function that takes two integers and returns their sum </a:t>
            </a:r>
            <a:endParaRPr/>
          </a:p>
          <a:p>
            <a:pPr indent="0" lvl="0" marL="457200" rtl="0" algn="l">
              <a:lnSpc>
                <a:spcPct val="115000"/>
              </a:lnSpc>
              <a:spcBef>
                <a:spcPts val="1000"/>
              </a:spcBef>
              <a:spcAft>
                <a:spcPts val="1000"/>
              </a:spcAft>
              <a:buSzPts val="1800"/>
              <a:buNone/>
            </a:pPr>
            <a:r>
              <a:t/>
            </a:r>
            <a:endParaRPr/>
          </a:p>
        </p:txBody>
      </p:sp>
      <p:sp>
        <p:nvSpPr>
          <p:cNvPr id="268" name="Google Shape;268;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Solution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Solution</a:t>
            </a:r>
            <a:endParaRPr/>
          </a:p>
          <a:p>
            <a:pPr indent="0" lvl="0" marL="0" rtl="0" algn="l">
              <a:lnSpc>
                <a:spcPct val="100000"/>
              </a:lnSpc>
              <a:spcBef>
                <a:spcPts val="0"/>
              </a:spcBef>
              <a:spcAft>
                <a:spcPts val="0"/>
              </a:spcAft>
              <a:buSzPts val="2800"/>
              <a:buNone/>
            </a:pPr>
            <a:r>
              <a:t/>
            </a:r>
            <a:endParaRPr/>
          </a:p>
        </p:txBody>
      </p:sp>
      <p:sp>
        <p:nvSpPr>
          <p:cNvPr id="274" name="Google Shape;274;p23"/>
          <p:cNvSpPr txBox="1"/>
          <p:nvPr>
            <p:ph idx="1" type="body"/>
          </p:nvPr>
        </p:nvSpPr>
        <p:spPr>
          <a:xfrm>
            <a:off x="413475" y="1152475"/>
            <a:ext cx="2412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3. Display the status</a:t>
            </a:r>
            <a:endParaRPr/>
          </a:p>
          <a:p>
            <a:pPr indent="0" lvl="0" marL="0" rtl="0" algn="l">
              <a:lnSpc>
                <a:spcPct val="115000"/>
              </a:lnSpc>
              <a:spcBef>
                <a:spcPts val="1000"/>
              </a:spcBef>
              <a:spcAft>
                <a:spcPts val="0"/>
              </a:spcAft>
              <a:buSzPts val="1800"/>
              <a:buNone/>
            </a:pPr>
            <a:r>
              <a:rPr lang="en"/>
              <a:t>4. Stage and commit the new changes.</a:t>
            </a:r>
            <a:endParaRPr/>
          </a:p>
          <a:p>
            <a:pPr indent="0" lvl="0" marL="0" rtl="0" algn="l">
              <a:lnSpc>
                <a:spcPct val="115000"/>
              </a:lnSpc>
              <a:spcBef>
                <a:spcPts val="1000"/>
              </a:spcBef>
              <a:spcAft>
                <a:spcPts val="1000"/>
              </a:spcAft>
              <a:buSzPts val="1800"/>
              <a:buNone/>
            </a:pPr>
            <a:r>
              <a:rPr lang="en"/>
              <a:t>5. Display the log history graph</a:t>
            </a:r>
            <a:endParaRPr/>
          </a:p>
        </p:txBody>
      </p:sp>
      <p:pic>
        <p:nvPicPr>
          <p:cNvPr id="275" name="Google Shape;275;p23"/>
          <p:cNvPicPr preferRelativeResize="0"/>
          <p:nvPr/>
        </p:nvPicPr>
        <p:blipFill rotWithShape="1">
          <a:blip r:embed="rId3">
            <a:alphaModFix/>
          </a:blip>
          <a:srcRect b="0" l="0" r="0" t="0"/>
          <a:stretch/>
        </p:blipFill>
        <p:spPr>
          <a:xfrm>
            <a:off x="2782148" y="445023"/>
            <a:ext cx="6196724" cy="4393150"/>
          </a:xfrm>
          <a:prstGeom prst="rect">
            <a:avLst/>
          </a:prstGeom>
          <a:noFill/>
          <a:ln>
            <a:noFill/>
          </a:ln>
        </p:spPr>
      </p:pic>
      <p:pic>
        <p:nvPicPr>
          <p:cNvPr id="276" name="Google Shape;276;p23"/>
          <p:cNvPicPr preferRelativeResize="0"/>
          <p:nvPr/>
        </p:nvPicPr>
        <p:blipFill rotWithShape="1">
          <a:blip r:embed="rId4">
            <a:alphaModFix/>
          </a:blip>
          <a:srcRect b="0" l="0" r="0" t="0"/>
          <a:stretch/>
        </p:blipFill>
        <p:spPr>
          <a:xfrm>
            <a:off x="152400" y="152400"/>
            <a:ext cx="76200" cy="95250"/>
          </a:xfrm>
          <a:prstGeom prst="rect">
            <a:avLst/>
          </a:prstGeom>
          <a:noFill/>
          <a:ln>
            <a:noFill/>
          </a:ln>
        </p:spPr>
      </p:pic>
      <p:pic>
        <p:nvPicPr>
          <p:cNvPr id="277" name="Google Shape;277;p23"/>
          <p:cNvPicPr preferRelativeResize="0"/>
          <p:nvPr/>
        </p:nvPicPr>
        <p:blipFill rotWithShape="1">
          <a:blip r:embed="rId5">
            <a:alphaModFix/>
          </a:blip>
          <a:srcRect b="0" l="0" r="0" t="0"/>
          <a:stretch/>
        </p:blipFill>
        <p:spPr>
          <a:xfrm>
            <a:off x="6646646" y="-43829"/>
            <a:ext cx="2497350" cy="2483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3-way merge</a:t>
            </a:r>
            <a:endParaRPr/>
          </a:p>
        </p:txBody>
      </p:sp>
      <p:sp>
        <p:nvSpPr>
          <p:cNvPr id="283" name="Google Shape;283;p24"/>
          <p:cNvSpPr txBox="1"/>
          <p:nvPr>
            <p:ph idx="1" type="body"/>
          </p:nvPr>
        </p:nvSpPr>
        <p:spPr>
          <a:xfrm>
            <a:off x="311700" y="1152475"/>
            <a:ext cx="63348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As there’s no direct path from the master to math-feature, merge is done </a:t>
            </a:r>
            <a:r>
              <a:rPr b="1" lang="en"/>
              <a:t>recursively (3-way merge)</a:t>
            </a:r>
            <a:endParaRPr b="1"/>
          </a:p>
          <a:p>
            <a:pPr indent="-342900" lvl="0" marL="457200" rtl="0" algn="l">
              <a:lnSpc>
                <a:spcPct val="115000"/>
              </a:lnSpc>
              <a:spcBef>
                <a:spcPts val="1600"/>
              </a:spcBef>
              <a:spcAft>
                <a:spcPts val="0"/>
              </a:spcAft>
              <a:buSzPts val="1800"/>
              <a:buChar char="●"/>
            </a:pPr>
            <a:r>
              <a:rPr lang="en"/>
              <a:t>There will be a new commit called a merge commit. To make this merge commit, Git looks at </a:t>
            </a:r>
            <a:r>
              <a:rPr b="1" lang="en"/>
              <a:t>three commits</a:t>
            </a:r>
            <a:r>
              <a:rPr lang="en"/>
              <a:t>. First, the base commit the two branches started from then the last commit of each branch.</a:t>
            </a:r>
            <a:endParaRPr/>
          </a:p>
          <a:p>
            <a:pPr indent="-342900" lvl="0" marL="457200" rtl="0" algn="l">
              <a:lnSpc>
                <a:spcPct val="115000"/>
              </a:lnSpc>
              <a:spcBef>
                <a:spcPts val="1600"/>
              </a:spcBef>
              <a:spcAft>
                <a:spcPts val="0"/>
              </a:spcAft>
              <a:buSzPts val="1800"/>
              <a:buChar char="●"/>
            </a:pPr>
            <a:r>
              <a:rPr lang="en"/>
              <a:t>Do you think that all the 3-way merging results in conflicts?? Let’s see</a:t>
            </a:r>
            <a:endParaRPr/>
          </a:p>
          <a:p>
            <a:pPr indent="0" lvl="0" marL="0" rtl="0" algn="l">
              <a:lnSpc>
                <a:spcPct val="115000"/>
              </a:lnSpc>
              <a:spcBef>
                <a:spcPts val="1600"/>
              </a:spcBef>
              <a:spcAft>
                <a:spcPts val="1600"/>
              </a:spcAft>
              <a:buSzPts val="1800"/>
              <a:buNone/>
            </a:pPr>
            <a:r>
              <a:t/>
            </a:r>
            <a:endParaRPr/>
          </a:p>
        </p:txBody>
      </p:sp>
      <p:pic>
        <p:nvPicPr>
          <p:cNvPr id="284" name="Google Shape;284;p24"/>
          <p:cNvPicPr preferRelativeResize="0"/>
          <p:nvPr/>
        </p:nvPicPr>
        <p:blipFill rotWithShape="1">
          <a:blip r:embed="rId3">
            <a:alphaModFix/>
          </a:blip>
          <a:srcRect b="0" l="0" r="0" t="0"/>
          <a:stretch/>
        </p:blipFill>
        <p:spPr>
          <a:xfrm>
            <a:off x="6646646" y="-43829"/>
            <a:ext cx="2497350" cy="2483650"/>
          </a:xfrm>
          <a:prstGeom prst="rect">
            <a:avLst/>
          </a:prstGeom>
          <a:noFill/>
          <a:ln>
            <a:noFill/>
          </a:ln>
        </p:spPr>
      </p:pic>
      <p:pic>
        <p:nvPicPr>
          <p:cNvPr id="285" name="Google Shape;285;p24"/>
          <p:cNvPicPr preferRelativeResize="0"/>
          <p:nvPr/>
        </p:nvPicPr>
        <p:blipFill rotWithShape="1">
          <a:blip r:embed="rId4">
            <a:alphaModFix/>
          </a:blip>
          <a:srcRect b="0" l="0" r="0" t="0"/>
          <a:stretch/>
        </p:blipFill>
        <p:spPr>
          <a:xfrm>
            <a:off x="6674590" y="62450"/>
            <a:ext cx="2390484" cy="2377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How to merge</a:t>
            </a:r>
            <a:endParaRPr/>
          </a:p>
        </p:txBody>
      </p:sp>
      <p:sp>
        <p:nvSpPr>
          <p:cNvPr id="291" name="Google Shape;291;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The merging steps are the same.</a:t>
            </a:r>
            <a:endParaRPr/>
          </a:p>
          <a:p>
            <a:pPr indent="-342900" lvl="0" marL="457200" rtl="0" algn="l">
              <a:lnSpc>
                <a:spcPct val="115000"/>
              </a:lnSpc>
              <a:spcBef>
                <a:spcPts val="0"/>
              </a:spcBef>
              <a:spcAft>
                <a:spcPts val="0"/>
              </a:spcAft>
              <a:buSzPts val="1800"/>
              <a:buChar char="●"/>
            </a:pPr>
            <a:r>
              <a:rPr lang="en"/>
              <a:t>First, we need to checkout the master (making the HEAD points to the master) by running </a:t>
            </a:r>
            <a:r>
              <a:rPr b="1" lang="en">
                <a:solidFill>
                  <a:schemeClr val="accent5"/>
                </a:solidFill>
              </a:rPr>
              <a:t>git checkout master.</a:t>
            </a:r>
            <a:endParaRPr b="1">
              <a:solidFill>
                <a:schemeClr val="accent5"/>
              </a:solidFill>
            </a:endParaRPr>
          </a:p>
          <a:p>
            <a:pPr indent="-342900" lvl="0" marL="457200" rtl="0" algn="l">
              <a:lnSpc>
                <a:spcPct val="115000"/>
              </a:lnSpc>
              <a:spcBef>
                <a:spcPts val="1000"/>
              </a:spcBef>
              <a:spcAft>
                <a:spcPts val="0"/>
              </a:spcAft>
              <a:buSzPts val="1800"/>
              <a:buChar char="●"/>
            </a:pPr>
            <a:r>
              <a:rPr lang="en"/>
              <a:t>Then type the merge command </a:t>
            </a:r>
            <a:r>
              <a:rPr b="1" lang="en">
                <a:solidFill>
                  <a:schemeClr val="accent5"/>
                </a:solidFill>
              </a:rPr>
              <a:t>git merge math-feature.</a:t>
            </a:r>
            <a:endParaRPr b="1">
              <a:solidFill>
                <a:schemeClr val="accent5"/>
              </a:solidFill>
            </a:endParaRPr>
          </a:p>
          <a:p>
            <a:pPr indent="-342900" lvl="0" marL="457200" rtl="0" algn="l">
              <a:lnSpc>
                <a:spcPct val="115000"/>
              </a:lnSpc>
              <a:spcBef>
                <a:spcPts val="1000"/>
              </a:spcBef>
              <a:spcAft>
                <a:spcPts val="1000"/>
              </a:spcAft>
              <a:buSzPts val="1800"/>
              <a:buChar char="●"/>
            </a:pPr>
            <a:r>
              <a:rPr lang="en"/>
              <a:t>The resulting output will be different based on each case.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26"/>
          <p:cNvPicPr preferRelativeResize="0"/>
          <p:nvPr/>
        </p:nvPicPr>
        <p:blipFill rotWithShape="1">
          <a:blip r:embed="rId3">
            <a:alphaModFix/>
          </a:blip>
          <a:srcRect b="0" l="0" r="0" t="0"/>
          <a:stretch/>
        </p:blipFill>
        <p:spPr>
          <a:xfrm>
            <a:off x="2412320" y="388862"/>
            <a:ext cx="6692417" cy="4365775"/>
          </a:xfrm>
          <a:prstGeom prst="rect">
            <a:avLst/>
          </a:prstGeom>
          <a:noFill/>
          <a:ln>
            <a:noFill/>
          </a:ln>
        </p:spPr>
      </p:pic>
      <p:sp>
        <p:nvSpPr>
          <p:cNvPr id="297" name="Google Shape;29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Merge steps</a:t>
            </a:r>
            <a:endParaRPr/>
          </a:p>
        </p:txBody>
      </p:sp>
      <p:sp>
        <p:nvSpPr>
          <p:cNvPr id="298" name="Google Shape;298;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No conflicts </a:t>
            </a:r>
            <a:br>
              <a:rPr lang="en"/>
            </a:br>
            <a:r>
              <a:rPr lang="en"/>
              <a:t>happened.</a:t>
            </a:r>
            <a:endParaRPr/>
          </a:p>
          <a:p>
            <a:pPr indent="0" lvl="0" marL="457200" rtl="0" algn="l">
              <a:lnSpc>
                <a:spcPct val="115000"/>
              </a:lnSpc>
              <a:spcBef>
                <a:spcPts val="1000"/>
              </a:spcBef>
              <a:spcAft>
                <a:spcPts val="0"/>
              </a:spcAft>
              <a:buSzPts val="1800"/>
              <a:buNone/>
            </a:pPr>
            <a:r>
              <a:t/>
            </a:r>
            <a:endParaRPr/>
          </a:p>
          <a:p>
            <a:pPr indent="-342900" lvl="0" marL="457200" rtl="0" algn="l">
              <a:lnSpc>
                <a:spcPct val="115000"/>
              </a:lnSpc>
              <a:spcBef>
                <a:spcPts val="1000"/>
              </a:spcBef>
              <a:spcAft>
                <a:spcPts val="1000"/>
              </a:spcAft>
              <a:buSzPts val="1800"/>
              <a:buChar char="●"/>
            </a:pPr>
            <a:r>
              <a:rPr lang="en"/>
              <a:t>Let’s debug </a:t>
            </a:r>
            <a:br>
              <a:rPr lang="en"/>
            </a:br>
            <a:r>
              <a:rPr lang="en"/>
              <a:t>the code!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27"/>
          <p:cNvPicPr preferRelativeResize="0"/>
          <p:nvPr/>
        </p:nvPicPr>
        <p:blipFill rotWithShape="1">
          <a:blip r:embed="rId3">
            <a:alphaModFix/>
          </a:blip>
          <a:srcRect b="0" l="17252" r="0" t="0"/>
          <a:stretch/>
        </p:blipFill>
        <p:spPr>
          <a:xfrm>
            <a:off x="2846987" y="188950"/>
            <a:ext cx="2635175" cy="2863825"/>
          </a:xfrm>
          <a:prstGeom prst="rect">
            <a:avLst/>
          </a:prstGeom>
          <a:noFill/>
          <a:ln>
            <a:noFill/>
          </a:ln>
        </p:spPr>
      </p:pic>
      <p:pic>
        <p:nvPicPr>
          <p:cNvPr id="304" name="Google Shape;304;p27"/>
          <p:cNvPicPr preferRelativeResize="0"/>
          <p:nvPr/>
        </p:nvPicPr>
        <p:blipFill rotWithShape="1">
          <a:blip r:embed="rId4">
            <a:alphaModFix/>
          </a:blip>
          <a:srcRect b="0" l="12288" r="0" t="0"/>
          <a:stretch/>
        </p:blipFill>
        <p:spPr>
          <a:xfrm>
            <a:off x="-124875" y="1991450"/>
            <a:ext cx="2793226" cy="1649375"/>
          </a:xfrm>
          <a:prstGeom prst="rect">
            <a:avLst/>
          </a:prstGeom>
          <a:noFill/>
          <a:ln>
            <a:noFill/>
          </a:ln>
        </p:spPr>
      </p:pic>
      <p:pic>
        <p:nvPicPr>
          <p:cNvPr id="305" name="Google Shape;305;p27"/>
          <p:cNvPicPr preferRelativeResize="0"/>
          <p:nvPr/>
        </p:nvPicPr>
        <p:blipFill rotWithShape="1">
          <a:blip r:embed="rId5">
            <a:alphaModFix/>
          </a:blip>
          <a:srcRect b="0" l="10546" r="0" t="0"/>
          <a:stretch/>
        </p:blipFill>
        <p:spPr>
          <a:xfrm>
            <a:off x="2615824" y="3194725"/>
            <a:ext cx="3147000" cy="1879775"/>
          </a:xfrm>
          <a:prstGeom prst="rect">
            <a:avLst/>
          </a:prstGeom>
          <a:noFill/>
          <a:ln>
            <a:noFill/>
          </a:ln>
        </p:spPr>
      </p:pic>
      <p:pic>
        <p:nvPicPr>
          <p:cNvPr id="306" name="Google Shape;306;p27"/>
          <p:cNvPicPr preferRelativeResize="0"/>
          <p:nvPr/>
        </p:nvPicPr>
        <p:blipFill rotWithShape="1">
          <a:blip r:embed="rId6">
            <a:alphaModFix/>
          </a:blip>
          <a:srcRect b="0" l="0" r="0" t="0"/>
          <a:stretch/>
        </p:blipFill>
        <p:spPr>
          <a:xfrm>
            <a:off x="5874546" y="1138625"/>
            <a:ext cx="3432975" cy="3011126"/>
          </a:xfrm>
          <a:prstGeom prst="rect">
            <a:avLst/>
          </a:prstGeom>
          <a:noFill/>
          <a:ln>
            <a:noFill/>
          </a:ln>
        </p:spPr>
      </p:pic>
      <p:sp>
        <p:nvSpPr>
          <p:cNvPr id="307" name="Google Shape;307;p27"/>
          <p:cNvSpPr txBox="1"/>
          <p:nvPr/>
        </p:nvSpPr>
        <p:spPr>
          <a:xfrm>
            <a:off x="86075" y="1547250"/>
            <a:ext cx="2277900" cy="5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The base commit</a:t>
            </a:r>
            <a:endParaRPr b="1" i="0" sz="1400" u="none" cap="none" strike="noStrike">
              <a:solidFill>
                <a:srgbClr val="000000"/>
              </a:solidFill>
              <a:latin typeface="Proxima Nova"/>
              <a:ea typeface="Proxima Nova"/>
              <a:cs typeface="Proxima Nova"/>
              <a:sym typeface="Proxima Nova"/>
            </a:endParaRPr>
          </a:p>
        </p:txBody>
      </p:sp>
      <p:sp>
        <p:nvSpPr>
          <p:cNvPr id="308" name="Google Shape;308;p27"/>
          <p:cNvSpPr txBox="1"/>
          <p:nvPr/>
        </p:nvSpPr>
        <p:spPr>
          <a:xfrm>
            <a:off x="800450" y="4386850"/>
            <a:ext cx="2277900" cy="5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Last commit of master</a:t>
            </a:r>
            <a:endParaRPr b="1" i="0" sz="1400" u="none" cap="none" strike="noStrike">
              <a:solidFill>
                <a:srgbClr val="000000"/>
              </a:solidFill>
              <a:latin typeface="Proxima Nova"/>
              <a:ea typeface="Proxima Nova"/>
              <a:cs typeface="Proxima Nova"/>
              <a:sym typeface="Proxima Nova"/>
            </a:endParaRPr>
          </a:p>
        </p:txBody>
      </p:sp>
      <p:sp>
        <p:nvSpPr>
          <p:cNvPr id="309" name="Google Shape;309;p27"/>
          <p:cNvSpPr txBox="1"/>
          <p:nvPr/>
        </p:nvSpPr>
        <p:spPr>
          <a:xfrm>
            <a:off x="737275" y="0"/>
            <a:ext cx="3232800" cy="5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Last commit of math-feature</a:t>
            </a:r>
            <a:endParaRPr b="1" i="0" sz="1400" u="none" cap="none" strike="noStrike">
              <a:solidFill>
                <a:srgbClr val="000000"/>
              </a:solidFill>
              <a:latin typeface="Proxima Nova"/>
              <a:ea typeface="Proxima Nova"/>
              <a:cs typeface="Proxima Nova"/>
              <a:sym typeface="Proxima Nova"/>
            </a:endParaRPr>
          </a:p>
        </p:txBody>
      </p:sp>
      <p:sp>
        <p:nvSpPr>
          <p:cNvPr id="310" name="Google Shape;310;p27"/>
          <p:cNvSpPr txBox="1"/>
          <p:nvPr/>
        </p:nvSpPr>
        <p:spPr>
          <a:xfrm>
            <a:off x="6673100" y="681450"/>
            <a:ext cx="2277900" cy="5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The merging commit</a:t>
            </a:r>
            <a:endParaRPr b="1"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28"/>
          <p:cNvPicPr preferRelativeResize="0"/>
          <p:nvPr/>
        </p:nvPicPr>
        <p:blipFill rotWithShape="1">
          <a:blip r:embed="rId3">
            <a:alphaModFix/>
          </a:blip>
          <a:srcRect b="0" l="17252" r="0" t="0"/>
          <a:stretch/>
        </p:blipFill>
        <p:spPr>
          <a:xfrm>
            <a:off x="2846987" y="188950"/>
            <a:ext cx="2635175" cy="2863825"/>
          </a:xfrm>
          <a:prstGeom prst="rect">
            <a:avLst/>
          </a:prstGeom>
          <a:noFill/>
          <a:ln>
            <a:noFill/>
          </a:ln>
        </p:spPr>
      </p:pic>
      <p:pic>
        <p:nvPicPr>
          <p:cNvPr id="316" name="Google Shape;316;p28"/>
          <p:cNvPicPr preferRelativeResize="0"/>
          <p:nvPr/>
        </p:nvPicPr>
        <p:blipFill rotWithShape="1">
          <a:blip r:embed="rId4">
            <a:alphaModFix/>
          </a:blip>
          <a:srcRect b="0" l="12288" r="0" t="0"/>
          <a:stretch/>
        </p:blipFill>
        <p:spPr>
          <a:xfrm>
            <a:off x="-124875" y="1991450"/>
            <a:ext cx="2793226" cy="1649375"/>
          </a:xfrm>
          <a:prstGeom prst="rect">
            <a:avLst/>
          </a:prstGeom>
          <a:noFill/>
          <a:ln>
            <a:noFill/>
          </a:ln>
        </p:spPr>
      </p:pic>
      <p:pic>
        <p:nvPicPr>
          <p:cNvPr id="317" name="Google Shape;317;p28"/>
          <p:cNvPicPr preferRelativeResize="0"/>
          <p:nvPr/>
        </p:nvPicPr>
        <p:blipFill rotWithShape="1">
          <a:blip r:embed="rId5">
            <a:alphaModFix/>
          </a:blip>
          <a:srcRect b="0" l="10546" r="0" t="0"/>
          <a:stretch/>
        </p:blipFill>
        <p:spPr>
          <a:xfrm>
            <a:off x="2615824" y="3194725"/>
            <a:ext cx="3147000" cy="1879775"/>
          </a:xfrm>
          <a:prstGeom prst="rect">
            <a:avLst/>
          </a:prstGeom>
          <a:noFill/>
          <a:ln>
            <a:noFill/>
          </a:ln>
        </p:spPr>
      </p:pic>
      <p:pic>
        <p:nvPicPr>
          <p:cNvPr id="318" name="Google Shape;318;p28"/>
          <p:cNvPicPr preferRelativeResize="0"/>
          <p:nvPr/>
        </p:nvPicPr>
        <p:blipFill rotWithShape="1">
          <a:blip r:embed="rId6">
            <a:alphaModFix/>
          </a:blip>
          <a:srcRect b="0" l="0" r="0" t="0"/>
          <a:stretch/>
        </p:blipFill>
        <p:spPr>
          <a:xfrm>
            <a:off x="5874546" y="1138625"/>
            <a:ext cx="3432975" cy="3011126"/>
          </a:xfrm>
          <a:prstGeom prst="rect">
            <a:avLst/>
          </a:prstGeom>
          <a:noFill/>
          <a:ln>
            <a:noFill/>
          </a:ln>
        </p:spPr>
      </p:pic>
      <p:sp>
        <p:nvSpPr>
          <p:cNvPr id="319" name="Google Shape;319;p28"/>
          <p:cNvSpPr txBox="1"/>
          <p:nvPr/>
        </p:nvSpPr>
        <p:spPr>
          <a:xfrm>
            <a:off x="86075" y="1547250"/>
            <a:ext cx="2277900" cy="5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The base commit</a:t>
            </a:r>
            <a:endParaRPr b="1" i="0" sz="1400" u="none" cap="none" strike="noStrike">
              <a:solidFill>
                <a:srgbClr val="000000"/>
              </a:solidFill>
              <a:latin typeface="Proxima Nova"/>
              <a:ea typeface="Proxima Nova"/>
              <a:cs typeface="Proxima Nova"/>
              <a:sym typeface="Proxima Nova"/>
            </a:endParaRPr>
          </a:p>
        </p:txBody>
      </p:sp>
      <p:sp>
        <p:nvSpPr>
          <p:cNvPr id="320" name="Google Shape;320;p28"/>
          <p:cNvSpPr txBox="1"/>
          <p:nvPr/>
        </p:nvSpPr>
        <p:spPr>
          <a:xfrm>
            <a:off x="800450" y="4386850"/>
            <a:ext cx="2277900" cy="5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Last commit of master</a:t>
            </a:r>
            <a:endParaRPr b="1" i="0" sz="1400" u="none" cap="none" strike="noStrike">
              <a:solidFill>
                <a:srgbClr val="000000"/>
              </a:solidFill>
              <a:latin typeface="Proxima Nova"/>
              <a:ea typeface="Proxima Nova"/>
              <a:cs typeface="Proxima Nova"/>
              <a:sym typeface="Proxima Nova"/>
            </a:endParaRPr>
          </a:p>
        </p:txBody>
      </p:sp>
      <p:sp>
        <p:nvSpPr>
          <p:cNvPr id="321" name="Google Shape;321;p28"/>
          <p:cNvSpPr txBox="1"/>
          <p:nvPr/>
        </p:nvSpPr>
        <p:spPr>
          <a:xfrm>
            <a:off x="737275" y="0"/>
            <a:ext cx="3232800" cy="5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Last commit of math-feature</a:t>
            </a:r>
            <a:endParaRPr b="1" i="0" sz="1400" u="none" cap="none" strike="noStrike">
              <a:solidFill>
                <a:srgbClr val="000000"/>
              </a:solidFill>
              <a:latin typeface="Proxima Nova"/>
              <a:ea typeface="Proxima Nova"/>
              <a:cs typeface="Proxima Nova"/>
              <a:sym typeface="Proxima Nova"/>
            </a:endParaRPr>
          </a:p>
        </p:txBody>
      </p:sp>
      <p:sp>
        <p:nvSpPr>
          <p:cNvPr id="322" name="Google Shape;322;p28"/>
          <p:cNvSpPr txBox="1"/>
          <p:nvPr/>
        </p:nvSpPr>
        <p:spPr>
          <a:xfrm>
            <a:off x="6673100" y="681450"/>
            <a:ext cx="2277900" cy="5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The merging commit</a:t>
            </a:r>
            <a:endParaRPr b="1" i="0" sz="1400" u="none" cap="none" strike="noStrike">
              <a:solidFill>
                <a:srgbClr val="000000"/>
              </a:solidFill>
              <a:latin typeface="Proxima Nova"/>
              <a:ea typeface="Proxima Nova"/>
              <a:cs typeface="Proxima Nova"/>
              <a:sym typeface="Proxima Nova"/>
            </a:endParaRPr>
          </a:p>
        </p:txBody>
      </p:sp>
      <p:sp>
        <p:nvSpPr>
          <p:cNvPr id="323" name="Google Shape;323;p28"/>
          <p:cNvSpPr/>
          <p:nvPr/>
        </p:nvSpPr>
        <p:spPr>
          <a:xfrm>
            <a:off x="243425" y="3094500"/>
            <a:ext cx="2372400" cy="5400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24" name="Google Shape;324;p28"/>
          <p:cNvSpPr/>
          <p:nvPr/>
        </p:nvSpPr>
        <p:spPr>
          <a:xfrm>
            <a:off x="3079325" y="4276450"/>
            <a:ext cx="2372400" cy="6822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25" name="Google Shape;325;p28"/>
          <p:cNvSpPr/>
          <p:nvPr/>
        </p:nvSpPr>
        <p:spPr>
          <a:xfrm>
            <a:off x="3224925" y="1352400"/>
            <a:ext cx="2372400" cy="4047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26" name="Google Shape;326;p28"/>
          <p:cNvSpPr/>
          <p:nvPr/>
        </p:nvSpPr>
        <p:spPr>
          <a:xfrm>
            <a:off x="6162000" y="2370125"/>
            <a:ext cx="2856300" cy="8247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27" name="Google Shape;327;p28"/>
          <p:cNvSpPr/>
          <p:nvPr/>
        </p:nvSpPr>
        <p:spPr>
          <a:xfrm>
            <a:off x="-29400" y="1662725"/>
            <a:ext cx="9247800" cy="215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Proxima Nova"/>
                <a:ea typeface="Proxima Nova"/>
                <a:cs typeface="Proxima Nova"/>
                <a:sym typeface="Proxima Nova"/>
              </a:rPr>
              <a:t>A change Vs no-change, the change will win!</a:t>
            </a:r>
            <a:endParaRPr b="1" i="0" sz="2400" u="none" cap="none" strike="noStrike">
              <a:solidFill>
                <a:srgbClr val="00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29"/>
          <p:cNvPicPr preferRelativeResize="0"/>
          <p:nvPr/>
        </p:nvPicPr>
        <p:blipFill rotWithShape="1">
          <a:blip r:embed="rId3">
            <a:alphaModFix/>
          </a:blip>
          <a:srcRect b="0" l="17252" r="0" t="0"/>
          <a:stretch/>
        </p:blipFill>
        <p:spPr>
          <a:xfrm>
            <a:off x="2846987" y="188950"/>
            <a:ext cx="2635175" cy="2863825"/>
          </a:xfrm>
          <a:prstGeom prst="rect">
            <a:avLst/>
          </a:prstGeom>
          <a:noFill/>
          <a:ln>
            <a:noFill/>
          </a:ln>
        </p:spPr>
      </p:pic>
      <p:pic>
        <p:nvPicPr>
          <p:cNvPr id="333" name="Google Shape;333;p29"/>
          <p:cNvPicPr preferRelativeResize="0"/>
          <p:nvPr/>
        </p:nvPicPr>
        <p:blipFill rotWithShape="1">
          <a:blip r:embed="rId4">
            <a:alphaModFix/>
          </a:blip>
          <a:srcRect b="0" l="12288" r="0" t="0"/>
          <a:stretch/>
        </p:blipFill>
        <p:spPr>
          <a:xfrm>
            <a:off x="-124875" y="1991450"/>
            <a:ext cx="2793226" cy="1649375"/>
          </a:xfrm>
          <a:prstGeom prst="rect">
            <a:avLst/>
          </a:prstGeom>
          <a:noFill/>
          <a:ln>
            <a:noFill/>
          </a:ln>
        </p:spPr>
      </p:pic>
      <p:pic>
        <p:nvPicPr>
          <p:cNvPr id="334" name="Google Shape;334;p29"/>
          <p:cNvPicPr preferRelativeResize="0"/>
          <p:nvPr/>
        </p:nvPicPr>
        <p:blipFill rotWithShape="1">
          <a:blip r:embed="rId5">
            <a:alphaModFix/>
          </a:blip>
          <a:srcRect b="0" l="10546" r="0" t="0"/>
          <a:stretch/>
        </p:blipFill>
        <p:spPr>
          <a:xfrm>
            <a:off x="2615824" y="3194725"/>
            <a:ext cx="3147000" cy="1879775"/>
          </a:xfrm>
          <a:prstGeom prst="rect">
            <a:avLst/>
          </a:prstGeom>
          <a:noFill/>
          <a:ln>
            <a:noFill/>
          </a:ln>
        </p:spPr>
      </p:pic>
      <p:pic>
        <p:nvPicPr>
          <p:cNvPr id="335" name="Google Shape;335;p29"/>
          <p:cNvPicPr preferRelativeResize="0"/>
          <p:nvPr/>
        </p:nvPicPr>
        <p:blipFill rotWithShape="1">
          <a:blip r:embed="rId6">
            <a:alphaModFix/>
          </a:blip>
          <a:srcRect b="0" l="0" r="0" t="0"/>
          <a:stretch/>
        </p:blipFill>
        <p:spPr>
          <a:xfrm>
            <a:off x="5798346" y="1138625"/>
            <a:ext cx="3432975" cy="3011126"/>
          </a:xfrm>
          <a:prstGeom prst="rect">
            <a:avLst/>
          </a:prstGeom>
          <a:noFill/>
          <a:ln>
            <a:noFill/>
          </a:ln>
        </p:spPr>
      </p:pic>
      <p:sp>
        <p:nvSpPr>
          <p:cNvPr id="336" name="Google Shape;336;p29"/>
          <p:cNvSpPr txBox="1"/>
          <p:nvPr/>
        </p:nvSpPr>
        <p:spPr>
          <a:xfrm>
            <a:off x="86075" y="1547250"/>
            <a:ext cx="2277900" cy="5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The base commit</a:t>
            </a:r>
            <a:endParaRPr b="1" i="0" sz="1400" u="none" cap="none" strike="noStrike">
              <a:solidFill>
                <a:srgbClr val="000000"/>
              </a:solidFill>
              <a:latin typeface="Proxima Nova"/>
              <a:ea typeface="Proxima Nova"/>
              <a:cs typeface="Proxima Nova"/>
              <a:sym typeface="Proxima Nova"/>
            </a:endParaRPr>
          </a:p>
        </p:txBody>
      </p:sp>
      <p:sp>
        <p:nvSpPr>
          <p:cNvPr id="337" name="Google Shape;337;p29"/>
          <p:cNvSpPr txBox="1"/>
          <p:nvPr/>
        </p:nvSpPr>
        <p:spPr>
          <a:xfrm>
            <a:off x="800450" y="4386850"/>
            <a:ext cx="2277900" cy="5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Last commit of master</a:t>
            </a:r>
            <a:endParaRPr b="1" i="0" sz="1400" u="none" cap="none" strike="noStrike">
              <a:solidFill>
                <a:srgbClr val="000000"/>
              </a:solidFill>
              <a:latin typeface="Proxima Nova"/>
              <a:ea typeface="Proxima Nova"/>
              <a:cs typeface="Proxima Nova"/>
              <a:sym typeface="Proxima Nova"/>
            </a:endParaRPr>
          </a:p>
        </p:txBody>
      </p:sp>
      <p:sp>
        <p:nvSpPr>
          <p:cNvPr id="338" name="Google Shape;338;p29"/>
          <p:cNvSpPr txBox="1"/>
          <p:nvPr/>
        </p:nvSpPr>
        <p:spPr>
          <a:xfrm>
            <a:off x="737275" y="0"/>
            <a:ext cx="3232800" cy="5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Last commit of math-feature</a:t>
            </a:r>
            <a:endParaRPr b="1" i="0" sz="1400" u="none" cap="none" strike="noStrike">
              <a:solidFill>
                <a:srgbClr val="000000"/>
              </a:solidFill>
              <a:latin typeface="Proxima Nova"/>
              <a:ea typeface="Proxima Nova"/>
              <a:cs typeface="Proxima Nova"/>
              <a:sym typeface="Proxima Nova"/>
            </a:endParaRPr>
          </a:p>
        </p:txBody>
      </p:sp>
      <p:sp>
        <p:nvSpPr>
          <p:cNvPr id="339" name="Google Shape;339;p29"/>
          <p:cNvSpPr txBox="1"/>
          <p:nvPr/>
        </p:nvSpPr>
        <p:spPr>
          <a:xfrm>
            <a:off x="6673100" y="681450"/>
            <a:ext cx="2277900" cy="5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The merging commit</a:t>
            </a:r>
            <a:endParaRPr b="1" i="0" sz="1400" u="none" cap="none" strike="noStrike">
              <a:solidFill>
                <a:srgbClr val="000000"/>
              </a:solidFill>
              <a:latin typeface="Proxima Nova"/>
              <a:ea typeface="Proxima Nova"/>
              <a:cs typeface="Proxima Nova"/>
              <a:sym typeface="Proxima Nova"/>
            </a:endParaRPr>
          </a:p>
        </p:txBody>
      </p:sp>
      <p:sp>
        <p:nvSpPr>
          <p:cNvPr id="340" name="Google Shape;340;p29"/>
          <p:cNvSpPr/>
          <p:nvPr/>
        </p:nvSpPr>
        <p:spPr>
          <a:xfrm>
            <a:off x="5841325" y="3379775"/>
            <a:ext cx="2372400" cy="8661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41" name="Google Shape;341;p29"/>
          <p:cNvSpPr/>
          <p:nvPr/>
        </p:nvSpPr>
        <p:spPr>
          <a:xfrm>
            <a:off x="2915400" y="620875"/>
            <a:ext cx="2372400" cy="4047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42" name="Google Shape;342;p29"/>
          <p:cNvSpPr/>
          <p:nvPr/>
        </p:nvSpPr>
        <p:spPr>
          <a:xfrm>
            <a:off x="2902175" y="1991450"/>
            <a:ext cx="2372400" cy="8661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43" name="Google Shape;343;p29"/>
          <p:cNvSpPr/>
          <p:nvPr/>
        </p:nvSpPr>
        <p:spPr>
          <a:xfrm>
            <a:off x="5841325" y="1547250"/>
            <a:ext cx="2372400" cy="4047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44" name="Google Shape;344;p29"/>
          <p:cNvSpPr txBox="1"/>
          <p:nvPr/>
        </p:nvSpPr>
        <p:spPr>
          <a:xfrm>
            <a:off x="3498600" y="3640825"/>
            <a:ext cx="564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chemeClr val="dk2"/>
                </a:solidFill>
                <a:latin typeface="Proxima Nova"/>
                <a:ea typeface="Proxima Nova"/>
                <a:cs typeface="Proxima Nova"/>
                <a:sym typeface="Proxima Nova"/>
              </a:rPr>
              <a:t>&lt;no-change&gt;</a:t>
            </a:r>
            <a:endParaRPr b="0" i="1" sz="1400" u="none" cap="none" strike="noStrike">
              <a:solidFill>
                <a:schemeClr val="dk2"/>
              </a:solidFill>
              <a:latin typeface="Proxima Nova"/>
              <a:ea typeface="Proxima Nova"/>
              <a:cs typeface="Proxima Nova"/>
              <a:sym typeface="Proxima Nova"/>
            </a:endParaRPr>
          </a:p>
        </p:txBody>
      </p:sp>
      <p:sp>
        <p:nvSpPr>
          <p:cNvPr id="345" name="Google Shape;345;p29"/>
          <p:cNvSpPr/>
          <p:nvPr/>
        </p:nvSpPr>
        <p:spPr>
          <a:xfrm>
            <a:off x="-29400" y="1662725"/>
            <a:ext cx="9247800" cy="215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Proxima Nova"/>
                <a:ea typeface="Proxima Nova"/>
                <a:cs typeface="Proxima Nova"/>
                <a:sym typeface="Proxima Nova"/>
              </a:rPr>
              <a:t>A change Vs no-change, the change will win!</a:t>
            </a:r>
            <a:endParaRPr b="1" i="0" sz="2400" u="none" cap="none" strike="noStrike">
              <a:solidFill>
                <a:srgbClr val="00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Previous Section Recap</a:t>
            </a:r>
            <a:endParaRPr sz="3600"/>
          </a:p>
        </p:txBody>
      </p:sp>
      <p:pic>
        <p:nvPicPr>
          <p:cNvPr id="119" name="Google Shape;119;p3"/>
          <p:cNvPicPr preferRelativeResize="0"/>
          <p:nvPr/>
        </p:nvPicPr>
        <p:blipFill rotWithShape="1">
          <a:blip r:embed="rId3">
            <a:alphaModFix/>
          </a:blip>
          <a:srcRect b="0" l="0" r="0" t="0"/>
          <a:stretch/>
        </p:blipFill>
        <p:spPr>
          <a:xfrm>
            <a:off x="1105463" y="1256975"/>
            <a:ext cx="6933081" cy="3820975"/>
          </a:xfrm>
          <a:prstGeom prst="rect">
            <a:avLst/>
          </a:prstGeom>
          <a:noFill/>
          <a:ln>
            <a:noFill/>
          </a:ln>
        </p:spPr>
      </p:pic>
      <p:sp>
        <p:nvSpPr>
          <p:cNvPr id="120" name="Google Shape;120;p3"/>
          <p:cNvSpPr txBox="1"/>
          <p:nvPr/>
        </p:nvSpPr>
        <p:spPr>
          <a:xfrm>
            <a:off x="2207950" y="3722050"/>
            <a:ext cx="19329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git add .</a:t>
            </a:r>
            <a:endParaRPr b="1" i="0" sz="1400" u="none" cap="none" strike="noStrike">
              <a:solidFill>
                <a:srgbClr val="000000"/>
              </a:solidFill>
              <a:latin typeface="Proxima Nova"/>
              <a:ea typeface="Proxima Nova"/>
              <a:cs typeface="Proxima Nova"/>
              <a:sym typeface="Proxima Nova"/>
            </a:endParaRPr>
          </a:p>
        </p:txBody>
      </p:sp>
      <p:sp>
        <p:nvSpPr>
          <p:cNvPr id="121" name="Google Shape;121;p3"/>
          <p:cNvSpPr txBox="1"/>
          <p:nvPr/>
        </p:nvSpPr>
        <p:spPr>
          <a:xfrm>
            <a:off x="4572000" y="4481575"/>
            <a:ext cx="19329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git commit -m “msg”</a:t>
            </a:r>
            <a:endParaRPr b="1" i="0" sz="1400" u="none" cap="none" strike="noStrike">
              <a:solidFill>
                <a:srgbClr val="000000"/>
              </a:solidFill>
              <a:latin typeface="Proxima Nova"/>
              <a:ea typeface="Proxima Nova"/>
              <a:cs typeface="Proxima Nova"/>
              <a:sym typeface="Proxima Nova"/>
            </a:endParaRPr>
          </a:p>
        </p:txBody>
      </p:sp>
      <p:sp>
        <p:nvSpPr>
          <p:cNvPr id="122" name="Google Shape;122;p3"/>
          <p:cNvSpPr txBox="1"/>
          <p:nvPr/>
        </p:nvSpPr>
        <p:spPr>
          <a:xfrm>
            <a:off x="3547325" y="2208804"/>
            <a:ext cx="4013100" cy="36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git checkout &lt;commitHash&gt;</a:t>
            </a:r>
            <a:endParaRPr b="1" i="0" sz="1400" u="none" cap="none" strike="noStrike">
              <a:solidFill>
                <a:srgbClr val="00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Another way of visualizing the log history graph</a:t>
            </a:r>
            <a:endParaRPr/>
          </a:p>
        </p:txBody>
      </p:sp>
      <p:pic>
        <p:nvPicPr>
          <p:cNvPr id="351" name="Google Shape;351;p30"/>
          <p:cNvPicPr preferRelativeResize="0"/>
          <p:nvPr/>
        </p:nvPicPr>
        <p:blipFill rotWithShape="1">
          <a:blip r:embed="rId3">
            <a:alphaModFix/>
          </a:blip>
          <a:srcRect b="0" l="0" r="0" t="0"/>
          <a:stretch/>
        </p:blipFill>
        <p:spPr>
          <a:xfrm>
            <a:off x="2698200" y="1872925"/>
            <a:ext cx="6134100" cy="1733550"/>
          </a:xfrm>
          <a:prstGeom prst="rect">
            <a:avLst/>
          </a:prstGeom>
          <a:noFill/>
          <a:ln>
            <a:noFill/>
          </a:ln>
        </p:spPr>
      </p:pic>
      <p:pic>
        <p:nvPicPr>
          <p:cNvPr id="352" name="Google Shape;352;p30"/>
          <p:cNvPicPr preferRelativeResize="0"/>
          <p:nvPr/>
        </p:nvPicPr>
        <p:blipFill rotWithShape="1">
          <a:blip r:embed="rId4">
            <a:alphaModFix/>
          </a:blip>
          <a:srcRect b="0" l="0" r="0" t="0"/>
          <a:stretch/>
        </p:blipFill>
        <p:spPr>
          <a:xfrm>
            <a:off x="-124250" y="1764100"/>
            <a:ext cx="2822450" cy="2193125"/>
          </a:xfrm>
          <a:prstGeom prst="rect">
            <a:avLst/>
          </a:prstGeom>
          <a:noFill/>
          <a:ln>
            <a:noFill/>
          </a:ln>
        </p:spPr>
      </p:pic>
      <p:sp>
        <p:nvSpPr>
          <p:cNvPr id="353" name="Google Shape;353;p30"/>
          <p:cNvSpPr txBox="1"/>
          <p:nvPr/>
        </p:nvSpPr>
        <p:spPr>
          <a:xfrm>
            <a:off x="673900" y="4171475"/>
            <a:ext cx="8166600" cy="70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Hands-on 3</a:t>
            </a:r>
            <a:endParaRPr/>
          </a:p>
        </p:txBody>
      </p:sp>
      <p:sp>
        <p:nvSpPr>
          <p:cNvPr id="359" name="Google Shape;359;p31"/>
          <p:cNvSpPr txBox="1"/>
          <p:nvPr>
            <p:ph idx="1" type="body"/>
          </p:nvPr>
        </p:nvSpPr>
        <p:spPr>
          <a:xfrm>
            <a:off x="311700" y="13810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arenR"/>
            </a:pPr>
            <a:r>
              <a:rPr lang="en"/>
              <a:t>Merge the master branch into the dev branch</a:t>
            </a:r>
            <a:endParaRPr/>
          </a:p>
          <a:p>
            <a:pPr indent="-342900" lvl="0" marL="457200" rtl="0" algn="l">
              <a:lnSpc>
                <a:spcPct val="115000"/>
              </a:lnSpc>
              <a:spcBef>
                <a:spcPts val="1000"/>
              </a:spcBef>
              <a:spcAft>
                <a:spcPts val="0"/>
              </a:spcAft>
              <a:buSzPts val="1800"/>
              <a:buAutoNum type="arabicParenR"/>
            </a:pPr>
            <a:r>
              <a:rPr lang="en"/>
              <a:t>What’s the merge type that occurred? And why?</a:t>
            </a:r>
            <a:endParaRPr/>
          </a:p>
          <a:p>
            <a:pPr indent="-342900" lvl="0" marL="457200" rtl="0" algn="l">
              <a:lnSpc>
                <a:spcPct val="115000"/>
              </a:lnSpc>
              <a:spcBef>
                <a:spcPts val="1000"/>
              </a:spcBef>
              <a:spcAft>
                <a:spcPts val="0"/>
              </a:spcAft>
              <a:buSzPts val="1800"/>
              <a:buAutoNum type="arabicParenR"/>
            </a:pPr>
            <a:r>
              <a:rPr lang="en"/>
              <a:t>Merge the master into the math-feature branch.</a:t>
            </a:r>
            <a:endParaRPr/>
          </a:p>
          <a:p>
            <a:pPr indent="-342900" lvl="0" marL="457200" rtl="0" algn="l">
              <a:lnSpc>
                <a:spcPct val="115000"/>
              </a:lnSpc>
              <a:spcBef>
                <a:spcPts val="1000"/>
              </a:spcBef>
              <a:spcAft>
                <a:spcPts val="0"/>
              </a:spcAft>
              <a:buSzPts val="1800"/>
              <a:buAutoNum type="arabicParenR"/>
            </a:pPr>
            <a:r>
              <a:rPr lang="en"/>
              <a:t>What’s the merge type happened? And why?</a:t>
            </a:r>
            <a:endParaRPr/>
          </a:p>
          <a:p>
            <a:pPr indent="-342900" lvl="0" marL="457200" rtl="0" algn="l">
              <a:lnSpc>
                <a:spcPct val="115000"/>
              </a:lnSpc>
              <a:spcBef>
                <a:spcPts val="1000"/>
              </a:spcBef>
              <a:spcAft>
                <a:spcPts val="1000"/>
              </a:spcAft>
              <a:buSzPts val="1800"/>
              <a:buAutoNum type="arabicParenR"/>
            </a:pPr>
            <a:r>
              <a:rPr lang="en"/>
              <a:t>Will all the branches points to the same commit? </a:t>
            </a:r>
            <a:endParaRPr/>
          </a:p>
        </p:txBody>
      </p:sp>
      <p:pic>
        <p:nvPicPr>
          <p:cNvPr id="360" name="Google Shape;360;p31"/>
          <p:cNvPicPr preferRelativeResize="0"/>
          <p:nvPr/>
        </p:nvPicPr>
        <p:blipFill rotWithShape="1">
          <a:blip r:embed="rId3">
            <a:alphaModFix/>
          </a:blip>
          <a:srcRect b="0" l="0" r="0" t="0"/>
          <a:stretch/>
        </p:blipFill>
        <p:spPr>
          <a:xfrm>
            <a:off x="4391513" y="66778"/>
            <a:ext cx="4703213" cy="13291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Hands-on 3 - Solution</a:t>
            </a:r>
            <a:endParaRPr/>
          </a:p>
        </p:txBody>
      </p:sp>
      <p:sp>
        <p:nvSpPr>
          <p:cNvPr id="366" name="Google Shape;366;p32"/>
          <p:cNvSpPr txBox="1"/>
          <p:nvPr>
            <p:ph idx="1" type="body"/>
          </p:nvPr>
        </p:nvSpPr>
        <p:spPr>
          <a:xfrm>
            <a:off x="311700" y="1152475"/>
            <a:ext cx="303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arenR"/>
            </a:pPr>
            <a:r>
              <a:rPr lang="en"/>
              <a:t>Merge the master branch into the dev branch</a:t>
            </a:r>
            <a:endParaRPr/>
          </a:p>
          <a:p>
            <a:pPr indent="-342900" lvl="0" marL="457200" rtl="0" algn="l">
              <a:lnSpc>
                <a:spcPct val="115000"/>
              </a:lnSpc>
              <a:spcBef>
                <a:spcPts val="1000"/>
              </a:spcBef>
              <a:spcAft>
                <a:spcPts val="1000"/>
              </a:spcAft>
              <a:buSzPts val="1800"/>
              <a:buAutoNum type="arabicParenR"/>
            </a:pPr>
            <a:r>
              <a:rPr lang="en"/>
              <a:t>What’s the merge type happened? And why?</a:t>
            </a:r>
            <a:endParaRPr/>
          </a:p>
        </p:txBody>
      </p:sp>
      <p:pic>
        <p:nvPicPr>
          <p:cNvPr id="367" name="Google Shape;367;p32"/>
          <p:cNvPicPr preferRelativeResize="0"/>
          <p:nvPr/>
        </p:nvPicPr>
        <p:blipFill rotWithShape="1">
          <a:blip r:embed="rId3">
            <a:alphaModFix/>
          </a:blip>
          <a:srcRect b="0" l="0" r="0" t="0"/>
          <a:stretch/>
        </p:blipFill>
        <p:spPr>
          <a:xfrm>
            <a:off x="3418393" y="1076275"/>
            <a:ext cx="5520832" cy="3933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Hands-on 3 - Solution</a:t>
            </a:r>
            <a:endParaRPr/>
          </a:p>
        </p:txBody>
      </p:sp>
      <p:sp>
        <p:nvSpPr>
          <p:cNvPr id="373" name="Google Shape;373;p33"/>
          <p:cNvSpPr txBox="1"/>
          <p:nvPr>
            <p:ph idx="1" type="body"/>
          </p:nvPr>
        </p:nvSpPr>
        <p:spPr>
          <a:xfrm>
            <a:off x="311700" y="1152475"/>
            <a:ext cx="29655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3) Merge the master into the math-feature branch.</a:t>
            </a:r>
            <a:endParaRPr/>
          </a:p>
          <a:p>
            <a:pPr indent="0" lvl="0" marL="0" rtl="0" algn="l">
              <a:lnSpc>
                <a:spcPct val="115000"/>
              </a:lnSpc>
              <a:spcBef>
                <a:spcPts val="1000"/>
              </a:spcBef>
              <a:spcAft>
                <a:spcPts val="0"/>
              </a:spcAft>
              <a:buSzPts val="1800"/>
              <a:buNone/>
            </a:pPr>
            <a:r>
              <a:rPr lang="en"/>
              <a:t>4) What’s the merge type happened? And why?</a:t>
            </a:r>
            <a:endParaRPr/>
          </a:p>
          <a:p>
            <a:pPr indent="0" lvl="0" marL="0" rtl="0" algn="l">
              <a:lnSpc>
                <a:spcPct val="115000"/>
              </a:lnSpc>
              <a:spcBef>
                <a:spcPts val="1000"/>
              </a:spcBef>
              <a:spcAft>
                <a:spcPts val="0"/>
              </a:spcAft>
              <a:buSzPts val="1800"/>
              <a:buNone/>
            </a:pPr>
            <a:r>
              <a:rPr lang="en"/>
              <a:t>5) Will all the branches points to the same commit?</a:t>
            </a:r>
            <a:endParaRPr/>
          </a:p>
          <a:p>
            <a:pPr indent="0" lvl="0" marL="0" rtl="0" algn="l">
              <a:lnSpc>
                <a:spcPct val="115000"/>
              </a:lnSpc>
              <a:spcBef>
                <a:spcPts val="1000"/>
              </a:spcBef>
              <a:spcAft>
                <a:spcPts val="0"/>
              </a:spcAft>
              <a:buSzPts val="1800"/>
              <a:buNone/>
            </a:pPr>
            <a:r>
              <a:rPr b="1" lang="en"/>
              <a:t>YES!</a:t>
            </a:r>
            <a:r>
              <a:rPr lang="en"/>
              <a:t> All the branches has the following code.</a:t>
            </a:r>
            <a:endParaRPr/>
          </a:p>
          <a:p>
            <a:pPr indent="0" lvl="0" marL="0" rtl="0" algn="l">
              <a:lnSpc>
                <a:spcPct val="115000"/>
              </a:lnSpc>
              <a:spcBef>
                <a:spcPts val="1000"/>
              </a:spcBef>
              <a:spcAft>
                <a:spcPts val="1000"/>
              </a:spcAft>
              <a:buSzPts val="1800"/>
              <a:buNone/>
            </a:pPr>
            <a:r>
              <a:t/>
            </a:r>
            <a:endParaRPr b="1"/>
          </a:p>
        </p:txBody>
      </p:sp>
      <p:pic>
        <p:nvPicPr>
          <p:cNvPr id="374" name="Google Shape;374;p33"/>
          <p:cNvPicPr preferRelativeResize="0"/>
          <p:nvPr/>
        </p:nvPicPr>
        <p:blipFill rotWithShape="1">
          <a:blip r:embed="rId3">
            <a:alphaModFix/>
          </a:blip>
          <a:srcRect b="0" l="0" r="0" t="0"/>
          <a:stretch/>
        </p:blipFill>
        <p:spPr>
          <a:xfrm>
            <a:off x="3528475" y="1076275"/>
            <a:ext cx="5576251" cy="3973376"/>
          </a:xfrm>
          <a:prstGeom prst="rect">
            <a:avLst/>
          </a:prstGeom>
          <a:noFill/>
          <a:ln>
            <a:noFill/>
          </a:ln>
        </p:spPr>
      </p:pic>
      <p:pic>
        <p:nvPicPr>
          <p:cNvPr id="375" name="Google Shape;375;p33"/>
          <p:cNvPicPr preferRelativeResize="0"/>
          <p:nvPr/>
        </p:nvPicPr>
        <p:blipFill rotWithShape="1">
          <a:blip r:embed="rId4">
            <a:alphaModFix/>
          </a:blip>
          <a:srcRect b="0" l="0" r="0" t="0"/>
          <a:stretch/>
        </p:blipFill>
        <p:spPr>
          <a:xfrm>
            <a:off x="5607475" y="57233"/>
            <a:ext cx="3536525" cy="3241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Summary</a:t>
            </a:r>
            <a:endParaRPr/>
          </a:p>
        </p:txBody>
      </p:sp>
      <p:sp>
        <p:nvSpPr>
          <p:cNvPr id="381" name="Google Shape;381;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5252"/>
              </a:buClr>
              <a:buSzPts val="1800"/>
              <a:buAutoNum type="arabicPeriod"/>
            </a:pPr>
            <a:r>
              <a:rPr b="1" lang="en">
                <a:solidFill>
                  <a:srgbClr val="FF5252"/>
                </a:solidFill>
              </a:rPr>
              <a:t>git branch &lt;branch-name&gt;</a:t>
            </a:r>
            <a:r>
              <a:rPr lang="en"/>
              <a:t> :</a:t>
            </a:r>
            <a:r>
              <a:rPr b="1" lang="en">
                <a:solidFill>
                  <a:srgbClr val="FF5252"/>
                </a:solidFill>
              </a:rPr>
              <a:t> </a:t>
            </a:r>
            <a:r>
              <a:rPr lang="en"/>
              <a:t>A branch will be instantiated where the head pointer is.</a:t>
            </a:r>
            <a:endParaRPr b="1">
              <a:solidFill>
                <a:srgbClr val="FF5252"/>
              </a:solidFill>
            </a:endParaRPr>
          </a:p>
          <a:p>
            <a:pPr indent="-342900" lvl="0" marL="457200" rtl="0" algn="l">
              <a:lnSpc>
                <a:spcPct val="115000"/>
              </a:lnSpc>
              <a:spcBef>
                <a:spcPts val="0"/>
              </a:spcBef>
              <a:spcAft>
                <a:spcPts val="0"/>
              </a:spcAft>
              <a:buClr>
                <a:srgbClr val="FF5252"/>
              </a:buClr>
              <a:buSzPts val="1800"/>
              <a:buAutoNum type="arabicPeriod"/>
            </a:pPr>
            <a:r>
              <a:rPr b="1" lang="en">
                <a:solidFill>
                  <a:srgbClr val="FF5252"/>
                </a:solidFill>
              </a:rPr>
              <a:t>git branch</a:t>
            </a:r>
            <a:r>
              <a:rPr lang="en"/>
              <a:t> : List all the branches</a:t>
            </a:r>
            <a:endParaRPr/>
          </a:p>
          <a:p>
            <a:pPr indent="-342900" lvl="0" marL="457200" rtl="0" algn="l">
              <a:lnSpc>
                <a:spcPct val="115000"/>
              </a:lnSpc>
              <a:spcBef>
                <a:spcPts val="0"/>
              </a:spcBef>
              <a:spcAft>
                <a:spcPts val="0"/>
              </a:spcAft>
              <a:buClr>
                <a:srgbClr val="FF5252"/>
              </a:buClr>
              <a:buSzPts val="1800"/>
              <a:buAutoNum type="arabicPeriod"/>
            </a:pPr>
            <a:r>
              <a:rPr b="1" lang="en">
                <a:solidFill>
                  <a:srgbClr val="FF5252"/>
                </a:solidFill>
              </a:rPr>
              <a:t>git log --all --decorate --oneline --graph</a:t>
            </a:r>
            <a:r>
              <a:rPr lang="en" sz="1700">
                <a:solidFill>
                  <a:schemeClr val="dk1"/>
                </a:solidFill>
              </a:rPr>
              <a:t> :  Display the log history graph</a:t>
            </a:r>
            <a:endParaRPr b="1">
              <a:solidFill>
                <a:srgbClr val="FF5252"/>
              </a:solidFill>
            </a:endParaRPr>
          </a:p>
          <a:p>
            <a:pPr indent="-342900" lvl="0" marL="457200" rtl="0" algn="l">
              <a:lnSpc>
                <a:spcPct val="115000"/>
              </a:lnSpc>
              <a:spcBef>
                <a:spcPts val="0"/>
              </a:spcBef>
              <a:spcAft>
                <a:spcPts val="0"/>
              </a:spcAft>
              <a:buClr>
                <a:srgbClr val="FF5252"/>
              </a:buClr>
              <a:buSzPts val="1800"/>
              <a:buAutoNum type="arabicPeriod"/>
            </a:pPr>
            <a:r>
              <a:rPr b="1" lang="en">
                <a:solidFill>
                  <a:srgbClr val="FF5252"/>
                </a:solidFill>
              </a:rPr>
              <a:t>git merge &lt;feature-branch&gt; </a:t>
            </a:r>
            <a:r>
              <a:rPr lang="en"/>
              <a:t>: Merge the &lt;feature-branch&gt; into the checked out branch</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
        <p:nvSpPr>
          <p:cNvPr id="387" name="Google Shape;38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u="sng">
                <a:solidFill>
                  <a:schemeClr val="hlink"/>
                </a:solidFill>
                <a:hlinkClick r:id="rId3"/>
              </a:rPr>
              <a:t>Git documentation</a:t>
            </a:r>
            <a:endParaRPr>
              <a:solidFill>
                <a:srgbClr val="000000"/>
              </a:solidFill>
            </a:endParaRPr>
          </a:p>
          <a:p>
            <a:pPr indent="-342900" lvl="0" marL="457200" rtl="0" algn="l">
              <a:lnSpc>
                <a:spcPct val="115000"/>
              </a:lnSpc>
              <a:spcBef>
                <a:spcPts val="1000"/>
              </a:spcBef>
              <a:spcAft>
                <a:spcPts val="0"/>
              </a:spcAft>
              <a:buClr>
                <a:srgbClr val="000000"/>
              </a:buClr>
              <a:buSzPts val="1800"/>
              <a:buChar char="●"/>
            </a:pPr>
            <a:r>
              <a:rPr lang="en" u="sng">
                <a:solidFill>
                  <a:schemeClr val="hlink"/>
                </a:solidFill>
                <a:hlinkClick r:id="rId4"/>
              </a:rPr>
              <a:t>Bitbucket git tutorial</a:t>
            </a:r>
            <a:endParaRPr>
              <a:solidFill>
                <a:srgbClr val="000000"/>
              </a:solidFill>
            </a:endParaRPr>
          </a:p>
          <a:p>
            <a:pPr indent="-342900" lvl="0" marL="457200" rtl="0" algn="l">
              <a:lnSpc>
                <a:spcPct val="115000"/>
              </a:lnSpc>
              <a:spcBef>
                <a:spcPts val="1000"/>
              </a:spcBef>
              <a:spcAft>
                <a:spcPts val="0"/>
              </a:spcAft>
              <a:buSzPts val="1800"/>
              <a:buChar char="●"/>
            </a:pPr>
            <a:r>
              <a:rPr lang="en" u="sng">
                <a:solidFill>
                  <a:schemeClr val="accent5"/>
                </a:solidFill>
                <a:hlinkClick r:id="rId5">
                  <a:extLst>
                    <a:ext uri="{A12FA001-AC4F-418D-AE19-62706E023703}">
                      <ahyp:hlinkClr val="tx"/>
                    </a:ext>
                  </a:extLst>
                </a:hlinkClick>
              </a:rPr>
              <a:t>Branching and merging</a:t>
            </a:r>
            <a:endParaRPr sz="1100">
              <a:solidFill>
                <a:srgbClr val="000000"/>
              </a:solidFill>
            </a:endParaRPr>
          </a:p>
          <a:p>
            <a:pPr indent="-342900" lvl="0" marL="457200" rtl="0" algn="l">
              <a:lnSpc>
                <a:spcPct val="115000"/>
              </a:lnSpc>
              <a:spcBef>
                <a:spcPts val="1000"/>
              </a:spcBef>
              <a:spcAft>
                <a:spcPts val="0"/>
              </a:spcAft>
              <a:buSzPts val="1800"/>
              <a:buChar char="●"/>
            </a:pPr>
            <a:r>
              <a:rPr lang="en" u="sng">
                <a:solidFill>
                  <a:schemeClr val="hlink"/>
                </a:solidFill>
                <a:hlinkClick r:id="rId6"/>
              </a:rPr>
              <a:t>Rebase</a:t>
            </a:r>
            <a:endParaRPr>
              <a:solidFill>
                <a:srgbClr val="000000"/>
              </a:solidFill>
            </a:endParaRPr>
          </a:p>
          <a:p>
            <a:pPr indent="-342900" lvl="0" marL="457200" rtl="0" algn="l">
              <a:lnSpc>
                <a:spcPct val="115000"/>
              </a:lnSpc>
              <a:spcBef>
                <a:spcPts val="1000"/>
              </a:spcBef>
              <a:spcAft>
                <a:spcPts val="0"/>
              </a:spcAft>
              <a:buSzPts val="1800"/>
              <a:buChar char="●"/>
            </a:pPr>
            <a:r>
              <a:rPr lang="en">
                <a:solidFill>
                  <a:srgbClr val="000000"/>
                </a:solidFill>
              </a:rPr>
              <a:t>If you want to go deep check:</a:t>
            </a:r>
            <a:r>
              <a:rPr lang="en" sz="1100">
                <a:solidFill>
                  <a:srgbClr val="000000"/>
                </a:solidFill>
              </a:rPr>
              <a:t>  </a:t>
            </a:r>
            <a:r>
              <a:rPr lang="en" u="sng">
                <a:solidFill>
                  <a:schemeClr val="hlink"/>
                </a:solidFill>
                <a:hlinkClick r:id="rId7"/>
              </a:rPr>
              <a:t>Cherry-pick</a:t>
            </a:r>
            <a:endParaRPr b="1"/>
          </a:p>
          <a:p>
            <a:pPr indent="0" lvl="0" marL="457200" rtl="0" algn="l">
              <a:lnSpc>
                <a:spcPct val="115000"/>
              </a:lnSpc>
              <a:spcBef>
                <a:spcPts val="1000"/>
              </a:spcBef>
              <a:spcAft>
                <a:spcPts val="0"/>
              </a:spcAft>
              <a:buSzPts val="1800"/>
              <a:buNone/>
            </a:pPr>
            <a:r>
              <a:t/>
            </a:r>
            <a:endParaRPr sz="1100">
              <a:solidFill>
                <a:srgbClr val="000000"/>
              </a:solidFill>
              <a:latin typeface="Arial"/>
              <a:ea typeface="Arial"/>
              <a:cs typeface="Arial"/>
              <a:sym typeface="Arial"/>
            </a:endParaRPr>
          </a:p>
          <a:p>
            <a:pPr indent="0" lvl="0" marL="457200" rtl="0" algn="l">
              <a:lnSpc>
                <a:spcPct val="115000"/>
              </a:lnSpc>
              <a:spcBef>
                <a:spcPts val="1000"/>
              </a:spcBef>
              <a:spcAft>
                <a:spcPts val="1000"/>
              </a:spcAft>
              <a:buSzPts val="18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6"/>
          <p:cNvSpPr txBox="1"/>
          <p:nvPr>
            <p:ph type="title"/>
          </p:nvPr>
        </p:nvSpPr>
        <p:spPr>
          <a:xfrm>
            <a:off x="265500" y="1816950"/>
            <a:ext cx="4045200" cy="150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
              <a:t>Thank You :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What’s the .gitignore file</a:t>
            </a:r>
            <a:endParaRPr/>
          </a:p>
        </p:txBody>
      </p:sp>
      <p:sp>
        <p:nvSpPr>
          <p:cNvPr id="128" name="Google Shape;128;p4"/>
          <p:cNvSpPr txBox="1"/>
          <p:nvPr>
            <p:ph idx="1" type="body"/>
          </p:nvPr>
        </p:nvSpPr>
        <p:spPr>
          <a:xfrm>
            <a:off x="311700" y="1152475"/>
            <a:ext cx="4351200" cy="389431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2"/>
              </a:buClr>
              <a:buSzPts val="1800"/>
              <a:buChar char="●"/>
            </a:pPr>
            <a:r>
              <a:rPr lang="en">
                <a:solidFill>
                  <a:schemeClr val="accent2"/>
                </a:solidFill>
              </a:rPr>
              <a:t>It’s a plain text file used by the version control system Git to specify files and directories that should be ignored and not tracked by Git. </a:t>
            </a:r>
            <a:endParaRPr>
              <a:solidFill>
                <a:schemeClr val="accent2"/>
              </a:solidFill>
            </a:endParaRPr>
          </a:p>
          <a:p>
            <a:pPr indent="-342900" lvl="0" marL="457200" rtl="0" algn="l">
              <a:lnSpc>
                <a:spcPct val="115000"/>
              </a:lnSpc>
              <a:spcBef>
                <a:spcPts val="1000"/>
              </a:spcBef>
              <a:spcAft>
                <a:spcPts val="0"/>
              </a:spcAft>
              <a:buClr>
                <a:schemeClr val="accent2"/>
              </a:buClr>
              <a:buSzPts val="1800"/>
              <a:buChar char="●"/>
            </a:pPr>
            <a:r>
              <a:rPr lang="en">
                <a:solidFill>
                  <a:schemeClr val="accent2"/>
                </a:solidFill>
              </a:rPr>
              <a:t>the .gitignore file should be committed to the repository so that all team members can benefit from the specified ignore rules.</a:t>
            </a:r>
            <a:endParaRPr/>
          </a:p>
          <a:p>
            <a:pPr indent="-285750" lvl="0" marL="285750" rtl="0" algn="l">
              <a:lnSpc>
                <a:spcPct val="115000"/>
              </a:lnSpc>
              <a:spcBef>
                <a:spcPts val="1600"/>
              </a:spcBef>
              <a:spcAft>
                <a:spcPts val="0"/>
              </a:spcAft>
              <a:buSzPts val="1800"/>
              <a:buChar char="●"/>
            </a:pPr>
            <a:r>
              <a:rPr lang="en"/>
              <a:t>To add .gitignore file use</a:t>
            </a:r>
            <a:endParaRPr/>
          </a:p>
          <a:p>
            <a:pPr indent="0" lvl="0" marL="0" rtl="0" algn="l">
              <a:lnSpc>
                <a:spcPct val="115000"/>
              </a:lnSpc>
              <a:spcBef>
                <a:spcPts val="0"/>
              </a:spcBef>
              <a:spcAft>
                <a:spcPts val="0"/>
              </a:spcAft>
              <a:buSzPts val="1800"/>
              <a:buNone/>
            </a:pPr>
            <a:r>
              <a:rPr lang="en"/>
              <a:t>Command: </a:t>
            </a:r>
            <a:r>
              <a:rPr b="1" lang="en"/>
              <a:t>npm install touch-cli –g</a:t>
            </a:r>
            <a:endParaRPr/>
          </a:p>
          <a:p>
            <a:pPr indent="0" lvl="0" marL="0" rtl="0" algn="l">
              <a:lnSpc>
                <a:spcPct val="115000"/>
              </a:lnSpc>
              <a:spcBef>
                <a:spcPts val="0"/>
              </a:spcBef>
              <a:spcAft>
                <a:spcPts val="0"/>
              </a:spcAft>
              <a:buSzPts val="1800"/>
              <a:buNone/>
            </a:pPr>
            <a:r>
              <a:rPr lang="en"/>
              <a:t>Then command:  </a:t>
            </a:r>
            <a:r>
              <a:rPr b="1" lang="en"/>
              <a:t>touch .gitignore</a:t>
            </a:r>
            <a:endParaRPr b="1"/>
          </a:p>
          <a:p>
            <a:pPr indent="-228600" lvl="0" marL="457200" rtl="0" algn="l">
              <a:lnSpc>
                <a:spcPct val="115000"/>
              </a:lnSpc>
              <a:spcBef>
                <a:spcPts val="1000"/>
              </a:spcBef>
              <a:spcAft>
                <a:spcPts val="0"/>
              </a:spcAft>
              <a:buClr>
                <a:schemeClr val="accent2"/>
              </a:buClr>
              <a:buSzPts val="1800"/>
              <a:buNone/>
            </a:pPr>
            <a:r>
              <a:t/>
            </a:r>
            <a:endParaRPr>
              <a:solidFill>
                <a:schemeClr val="accent2"/>
              </a:solidFill>
            </a:endParaRPr>
          </a:p>
          <a:p>
            <a:pPr indent="-228600" lvl="0" marL="457200" rtl="0" algn="l">
              <a:lnSpc>
                <a:spcPct val="115000"/>
              </a:lnSpc>
              <a:spcBef>
                <a:spcPts val="2600"/>
              </a:spcBef>
              <a:spcAft>
                <a:spcPts val="1600"/>
              </a:spcAft>
              <a:buClr>
                <a:schemeClr val="accent2"/>
              </a:buClr>
              <a:buSzPts val="1800"/>
              <a:buNone/>
            </a:pPr>
            <a:r>
              <a:t/>
            </a:r>
            <a:endParaRPr>
              <a:solidFill>
                <a:schemeClr val="accent2"/>
              </a:solidFill>
            </a:endParaRPr>
          </a:p>
        </p:txBody>
      </p:sp>
      <p:pic>
        <p:nvPicPr>
          <p:cNvPr id="129" name="Google Shape;129;p4"/>
          <p:cNvPicPr preferRelativeResize="0"/>
          <p:nvPr/>
        </p:nvPicPr>
        <p:blipFill rotWithShape="1">
          <a:blip r:embed="rId3">
            <a:alphaModFix/>
          </a:blip>
          <a:srcRect b="0" l="0" r="0" t="0"/>
          <a:stretch/>
        </p:blipFill>
        <p:spPr>
          <a:xfrm>
            <a:off x="4724575" y="2804025"/>
            <a:ext cx="4572000" cy="1976764"/>
          </a:xfrm>
          <a:prstGeom prst="rect">
            <a:avLst/>
          </a:prstGeom>
          <a:noFill/>
          <a:ln>
            <a:noFill/>
          </a:ln>
        </p:spPr>
      </p:pic>
      <p:pic>
        <p:nvPicPr>
          <p:cNvPr id="130" name="Google Shape;130;p4"/>
          <p:cNvPicPr preferRelativeResize="0"/>
          <p:nvPr/>
        </p:nvPicPr>
        <p:blipFill rotWithShape="1">
          <a:blip r:embed="rId4">
            <a:alphaModFix/>
          </a:blip>
          <a:srcRect b="0" l="0" r="0" t="0"/>
          <a:stretch/>
        </p:blipFill>
        <p:spPr>
          <a:xfrm>
            <a:off x="4724575" y="445025"/>
            <a:ext cx="4260300" cy="17277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Why should we create a .ignore File</a:t>
            </a:r>
            <a:endParaRPr/>
          </a:p>
        </p:txBody>
      </p:sp>
      <p:sp>
        <p:nvSpPr>
          <p:cNvPr id="136" name="Google Shape;136;p5"/>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2"/>
              </a:buClr>
              <a:buSzPts val="1800"/>
              <a:buChar char="●"/>
            </a:pPr>
            <a:r>
              <a:rPr lang="en">
                <a:solidFill>
                  <a:schemeClr val="accent2"/>
                </a:solidFill>
              </a:rPr>
              <a:t>Without the .gitignore file, all the files inside the working directory are being tracked by git.</a:t>
            </a:r>
            <a:endParaRPr>
              <a:solidFill>
                <a:schemeClr val="accent2"/>
              </a:solidFill>
            </a:endParaRPr>
          </a:p>
          <a:p>
            <a:pPr indent="-342900" lvl="0" marL="457200" rtl="0" algn="l">
              <a:lnSpc>
                <a:spcPct val="115000"/>
              </a:lnSpc>
              <a:spcBef>
                <a:spcPts val="1000"/>
              </a:spcBef>
              <a:spcAft>
                <a:spcPts val="0"/>
              </a:spcAft>
              <a:buClr>
                <a:schemeClr val="accent2"/>
              </a:buClr>
              <a:buSzPts val="1800"/>
              <a:buChar char="●"/>
            </a:pPr>
            <a:r>
              <a:rPr lang="en">
                <a:solidFill>
                  <a:schemeClr val="accent2"/>
                </a:solidFill>
              </a:rPr>
              <a:t>There are some files </a:t>
            </a:r>
            <a:r>
              <a:rPr lang="en"/>
              <a:t>we </a:t>
            </a:r>
            <a:r>
              <a:rPr lang="en">
                <a:solidFill>
                  <a:schemeClr val="accent2"/>
                </a:solidFill>
              </a:rPr>
              <a:t>want Git to ignore and not track in your repository (ex. Auto-generated, platform-specific, log files, temporary files, personal files, </a:t>
            </a:r>
            <a:br>
              <a:rPr lang="en">
                <a:solidFill>
                  <a:schemeClr val="accent2"/>
                </a:solidFill>
              </a:rPr>
            </a:br>
            <a:r>
              <a:rPr lang="en">
                <a:solidFill>
                  <a:schemeClr val="accent2"/>
                </a:solidFill>
              </a:rPr>
              <a:t>etc…)</a:t>
            </a:r>
            <a:endParaRPr>
              <a:solidFill>
                <a:schemeClr val="accent2"/>
              </a:solidFill>
            </a:endParaRPr>
          </a:p>
          <a:p>
            <a:pPr indent="0" lvl="0" marL="0" rtl="0" algn="l">
              <a:lnSpc>
                <a:spcPct val="115000"/>
              </a:lnSpc>
              <a:spcBef>
                <a:spcPts val="1600"/>
              </a:spcBef>
              <a:spcAft>
                <a:spcPts val="1600"/>
              </a:spcAft>
              <a:buSzPts val="1800"/>
              <a:buNone/>
            </a:pPr>
            <a:r>
              <a:t/>
            </a:r>
            <a:endParaRPr>
              <a:solidFill>
                <a:schemeClr val="accent2"/>
              </a:solidFill>
            </a:endParaRPr>
          </a:p>
        </p:txBody>
      </p:sp>
      <p:pic>
        <p:nvPicPr>
          <p:cNvPr id="137" name="Google Shape;137;p5"/>
          <p:cNvPicPr preferRelativeResize="0"/>
          <p:nvPr/>
        </p:nvPicPr>
        <p:blipFill rotWithShape="1">
          <a:blip r:embed="rId3">
            <a:alphaModFix/>
          </a:blip>
          <a:srcRect b="0" l="0" r="0" t="0"/>
          <a:stretch/>
        </p:blipFill>
        <p:spPr>
          <a:xfrm>
            <a:off x="4697975" y="1017725"/>
            <a:ext cx="4847575" cy="1936750"/>
          </a:xfrm>
          <a:prstGeom prst="rect">
            <a:avLst/>
          </a:prstGeom>
          <a:noFill/>
          <a:ln>
            <a:noFill/>
          </a:ln>
        </p:spPr>
      </p:pic>
      <p:pic>
        <p:nvPicPr>
          <p:cNvPr id="138" name="Google Shape;138;p5"/>
          <p:cNvPicPr preferRelativeResize="0"/>
          <p:nvPr/>
        </p:nvPicPr>
        <p:blipFill rotWithShape="1">
          <a:blip r:embed="rId4">
            <a:alphaModFix/>
          </a:blip>
          <a:srcRect b="0" l="0" r="0" t="0"/>
          <a:stretch/>
        </p:blipFill>
        <p:spPr>
          <a:xfrm>
            <a:off x="4032925" y="2823584"/>
            <a:ext cx="5184549" cy="210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 closer look into the project files</a:t>
            </a:r>
            <a:endParaRPr/>
          </a:p>
        </p:txBody>
      </p:sp>
      <p:sp>
        <p:nvSpPr>
          <p:cNvPr id="144" name="Google Shape;144;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We started with an empty c++ project, then created the first commit. </a:t>
            </a:r>
            <a:endParaRPr>
              <a:solidFill>
                <a:schemeClr val="accent2"/>
              </a:solidFill>
            </a:endParaRPr>
          </a:p>
        </p:txBody>
      </p:sp>
      <p:pic>
        <p:nvPicPr>
          <p:cNvPr id="145" name="Google Shape;145;p6"/>
          <p:cNvPicPr preferRelativeResize="0"/>
          <p:nvPr/>
        </p:nvPicPr>
        <p:blipFill rotWithShape="1">
          <a:blip r:embed="rId3">
            <a:alphaModFix/>
          </a:blip>
          <a:srcRect b="-9819" l="889" r="-889" t="9820"/>
          <a:stretch/>
        </p:blipFill>
        <p:spPr>
          <a:xfrm>
            <a:off x="1488625" y="1561550"/>
            <a:ext cx="5919499" cy="1816825"/>
          </a:xfrm>
          <a:prstGeom prst="rect">
            <a:avLst/>
          </a:prstGeom>
          <a:noFill/>
          <a:ln>
            <a:noFill/>
          </a:ln>
        </p:spPr>
      </p:pic>
      <p:pic>
        <p:nvPicPr>
          <p:cNvPr id="146" name="Google Shape;146;p6"/>
          <p:cNvPicPr preferRelativeResize="0"/>
          <p:nvPr/>
        </p:nvPicPr>
        <p:blipFill rotWithShape="1">
          <a:blip r:embed="rId4">
            <a:alphaModFix/>
          </a:blip>
          <a:srcRect b="0" l="0" r="0" t="0"/>
          <a:stretch/>
        </p:blipFill>
        <p:spPr>
          <a:xfrm>
            <a:off x="3540775" y="3161674"/>
            <a:ext cx="3774424" cy="1175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a Branch ?</a:t>
            </a:r>
            <a:endParaRPr/>
          </a:p>
        </p:txBody>
      </p:sp>
      <p:sp>
        <p:nvSpPr>
          <p:cNvPr id="152" name="Google Shape;152;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000"/>
              </a:spcBef>
              <a:spcAft>
                <a:spcPts val="0"/>
              </a:spcAft>
              <a:buSzPts val="1600"/>
              <a:buChar char="●"/>
            </a:pPr>
            <a:r>
              <a:rPr lang="en" sz="1600"/>
              <a:t>Suppose you have an idea for a new feature, but you’re not sure if it’ll work out as you expect, so you do not want to risk modifying your currently working version of the code, This is where branches come in </a:t>
            </a:r>
            <a:endParaRPr sz="1600"/>
          </a:p>
          <a:p>
            <a:pPr indent="-330200" lvl="0" marL="457200" rtl="0" algn="l">
              <a:lnSpc>
                <a:spcPct val="115000"/>
              </a:lnSpc>
              <a:spcBef>
                <a:spcPts val="1600"/>
              </a:spcBef>
              <a:spcAft>
                <a:spcPts val="0"/>
              </a:spcAft>
              <a:buSzPts val="1600"/>
              <a:buChar char="●"/>
            </a:pPr>
            <a:r>
              <a:rPr lang="en" sz="1600"/>
              <a:t>A Git branch is a separate line of development within a Git repository, allowing you to work on specific tasks or features independently from the main codebase. It serves as an isolated workspace where you can make changes, commits, and experiments without affecting the primary project until you decide to merge those changes back</a:t>
            </a:r>
            <a:endParaRPr sz="1600"/>
          </a:p>
          <a:p>
            <a:pPr indent="-330200" lvl="0" marL="457200" rtl="0" algn="l">
              <a:lnSpc>
                <a:spcPct val="115000"/>
              </a:lnSpc>
              <a:spcBef>
                <a:spcPts val="1000"/>
              </a:spcBef>
              <a:spcAft>
                <a:spcPts val="0"/>
              </a:spcAft>
              <a:buSzPts val="1600"/>
              <a:buChar char="●"/>
            </a:pPr>
            <a:r>
              <a:rPr lang="en" sz="1600"/>
              <a:t>The default branch name in Git is main or master</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a Branch ?</a:t>
            </a:r>
            <a:endParaRPr/>
          </a:p>
        </p:txBody>
      </p:sp>
      <p:sp>
        <p:nvSpPr>
          <p:cNvPr id="158" name="Google Shape;158;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800"/>
              <a:buNone/>
            </a:pPr>
            <a:r>
              <a:rPr lang="en" sz="1600"/>
              <a:t>A branch In Git is simply a lightweight movable pointer that points to a certain commit. As you start making commits, the branch pointer moves moves forward automatically to point to the last commit you made, Creating a new branch simply creates a new pointer </a:t>
            </a:r>
            <a:endParaRPr sz="1600"/>
          </a:p>
        </p:txBody>
      </p:sp>
      <p:pic>
        <p:nvPicPr>
          <p:cNvPr id="159" name="Google Shape;159;p8"/>
          <p:cNvPicPr preferRelativeResize="0"/>
          <p:nvPr/>
        </p:nvPicPr>
        <p:blipFill rotWithShape="1">
          <a:blip r:embed="rId3">
            <a:alphaModFix/>
          </a:blip>
          <a:srcRect b="0" l="0" r="0" t="0"/>
          <a:stretch/>
        </p:blipFill>
        <p:spPr>
          <a:xfrm>
            <a:off x="0" y="2715513"/>
            <a:ext cx="4836176" cy="1333225"/>
          </a:xfrm>
          <a:prstGeom prst="rect">
            <a:avLst/>
          </a:prstGeom>
          <a:noFill/>
          <a:ln>
            <a:noFill/>
          </a:ln>
        </p:spPr>
      </p:pic>
      <p:pic>
        <p:nvPicPr>
          <p:cNvPr id="160" name="Google Shape;160;p8"/>
          <p:cNvPicPr preferRelativeResize="0"/>
          <p:nvPr/>
        </p:nvPicPr>
        <p:blipFill rotWithShape="1">
          <a:blip r:embed="rId4">
            <a:alphaModFix/>
          </a:blip>
          <a:srcRect b="0" l="0" r="0" t="0"/>
          <a:stretch/>
        </p:blipFill>
        <p:spPr>
          <a:xfrm>
            <a:off x="5022800" y="2613875"/>
            <a:ext cx="3984201" cy="1841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Creating a New Branch</a:t>
            </a:r>
            <a:endParaRPr/>
          </a:p>
        </p:txBody>
      </p:sp>
      <p:sp>
        <p:nvSpPr>
          <p:cNvPr id="166" name="Google Shape;166;p9"/>
          <p:cNvSpPr txBox="1"/>
          <p:nvPr>
            <p:ph idx="1" type="body"/>
          </p:nvPr>
        </p:nvSpPr>
        <p:spPr>
          <a:xfrm>
            <a:off x="311700" y="1000075"/>
            <a:ext cx="8520600" cy="207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To create a new branch, run </a:t>
            </a:r>
            <a:br>
              <a:rPr lang="en"/>
            </a:br>
            <a:r>
              <a:rPr b="1" lang="en">
                <a:solidFill>
                  <a:schemeClr val="accent5"/>
                </a:solidFill>
              </a:rPr>
              <a:t>git branch &lt;branch-name&gt;</a:t>
            </a:r>
            <a:endParaRPr b="1">
              <a:solidFill>
                <a:schemeClr val="accent5"/>
              </a:solidFill>
            </a:endParaRPr>
          </a:p>
          <a:p>
            <a:pPr indent="-342900" lvl="0" marL="457200" rtl="0" algn="l">
              <a:lnSpc>
                <a:spcPct val="115000"/>
              </a:lnSpc>
              <a:spcBef>
                <a:spcPts val="0"/>
              </a:spcBef>
              <a:spcAft>
                <a:spcPts val="0"/>
              </a:spcAft>
              <a:buSzPts val="1800"/>
              <a:buChar char="●"/>
            </a:pPr>
            <a:r>
              <a:rPr lang="en"/>
              <a:t>To List all of the branches in your repository,</a:t>
            </a:r>
            <a:br>
              <a:rPr lang="en"/>
            </a:br>
            <a:r>
              <a:rPr lang="en"/>
              <a:t>run </a:t>
            </a:r>
            <a:r>
              <a:rPr b="1" lang="en">
                <a:solidFill>
                  <a:schemeClr val="accent5"/>
                </a:solidFill>
              </a:rPr>
              <a:t>git branch </a:t>
            </a:r>
            <a:endParaRPr b="1">
              <a:solidFill>
                <a:schemeClr val="accent5"/>
              </a:solidFill>
            </a:endParaRPr>
          </a:p>
          <a:p>
            <a:pPr indent="-342900" lvl="0" marL="457200" rtl="0" algn="l">
              <a:lnSpc>
                <a:spcPct val="115000"/>
              </a:lnSpc>
              <a:spcBef>
                <a:spcPts val="0"/>
              </a:spcBef>
              <a:spcAft>
                <a:spcPts val="0"/>
              </a:spcAft>
              <a:buSzPts val="1800"/>
              <a:buChar char="●"/>
            </a:pPr>
            <a:r>
              <a:rPr lang="en"/>
              <a:t>To view the git log history with more details, </a:t>
            </a:r>
            <a:br>
              <a:rPr lang="en"/>
            </a:br>
            <a:r>
              <a:rPr lang="en"/>
              <a:t>run </a:t>
            </a:r>
            <a:r>
              <a:rPr b="1" lang="en">
                <a:solidFill>
                  <a:schemeClr val="accent5"/>
                </a:solidFill>
              </a:rPr>
              <a:t>git log --all --decorate --oneline --graph</a:t>
            </a:r>
            <a:endParaRPr/>
          </a:p>
        </p:txBody>
      </p:sp>
      <p:pic>
        <p:nvPicPr>
          <p:cNvPr id="167" name="Google Shape;167;p9"/>
          <p:cNvPicPr preferRelativeResize="0"/>
          <p:nvPr/>
        </p:nvPicPr>
        <p:blipFill rotWithShape="1">
          <a:blip r:embed="rId3">
            <a:alphaModFix/>
          </a:blip>
          <a:srcRect b="0" l="0" r="0" t="0"/>
          <a:stretch/>
        </p:blipFill>
        <p:spPr>
          <a:xfrm>
            <a:off x="2053975" y="3002874"/>
            <a:ext cx="4827725" cy="2002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5159A9CB8D364E9BD70454E31D1A72" ma:contentTypeVersion="4" ma:contentTypeDescription="Create a new document." ma:contentTypeScope="" ma:versionID="19c753c7548a5867d698d4b128cf95e1">
  <xsd:schema xmlns:xsd="http://www.w3.org/2001/XMLSchema" xmlns:xs="http://www.w3.org/2001/XMLSchema" xmlns:p="http://schemas.microsoft.com/office/2006/metadata/properties" xmlns:ns2="58a85e93-330f-414b-a25c-45599bdecc46" targetNamespace="http://schemas.microsoft.com/office/2006/metadata/properties" ma:root="true" ma:fieldsID="f96d20ec618df6368ac385829ab915c7" ns2:_="">
    <xsd:import namespace="58a85e93-330f-414b-a25c-45599bdecc4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a85e93-330f-414b-a25c-45599bdecc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AA0259-7058-4A14-A9FC-BFA17849AF20}"/>
</file>

<file path=customXml/itemProps2.xml><?xml version="1.0" encoding="utf-8"?>
<ds:datastoreItem xmlns:ds="http://schemas.openxmlformats.org/officeDocument/2006/customXml" ds:itemID="{774BEDD3-E74D-4A24-8586-13190B91A16B}"/>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