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99" r:id="rId4"/>
    <p:sldId id="296" r:id="rId5"/>
    <p:sldId id="302" r:id="rId6"/>
    <p:sldId id="303" r:id="rId7"/>
    <p:sldId id="270" r:id="rId8"/>
    <p:sldId id="265" r:id="rId9"/>
    <p:sldId id="275" r:id="rId10"/>
    <p:sldId id="297" r:id="rId11"/>
    <p:sldId id="272" r:id="rId12"/>
    <p:sldId id="304" r:id="rId13"/>
    <p:sldId id="301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D6B252"/>
    <a:srgbClr val="9BC2AE"/>
    <a:srgbClr val="7ED1A7"/>
    <a:srgbClr val="D9D292"/>
    <a:srgbClr val="87B374"/>
    <a:srgbClr val="FFFFFF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404" autoAdjust="0"/>
  </p:normalViewPr>
  <p:slideViewPr>
    <p:cSldViewPr>
      <p:cViewPr varScale="1">
        <p:scale>
          <a:sx n="111" d="100"/>
          <a:sy n="111" d="100"/>
        </p:scale>
        <p:origin x="1032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6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8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Chatbo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86250" y="2787774"/>
            <a:ext cx="83153" cy="1440160"/>
            <a:chOff x="3191378" y="2643758"/>
            <a:chExt cx="182016" cy="1584176"/>
          </a:xfrm>
        </p:grpSpPr>
        <p:sp>
          <p:nvSpPr>
            <p:cNvPr id="8" name="Rectangle 7"/>
            <p:cNvSpPr/>
            <p:nvPr userDrawn="1"/>
          </p:nvSpPr>
          <p:spPr>
            <a:xfrm>
              <a:off x="3301387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191378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مجموعة 12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5" name="image15.png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7" name="image18.png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129920" y="1364830"/>
            <a:ext cx="9036495" cy="231299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 smtClean="0"/>
              <a:t>Career </a:t>
            </a:r>
            <a:r>
              <a:rPr lang="en-US" sz="2800" dirty="0"/>
              <a:t>path </a:t>
            </a:r>
            <a:r>
              <a:rPr lang="en-US" sz="2800" dirty="0" err="1" smtClean="0"/>
              <a:t>chatbot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      A System for counselling</a:t>
            </a:r>
          </a:p>
          <a:p>
            <a:endParaRPr lang="en-US" sz="27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77452" y="2787774"/>
            <a:ext cx="8104331" cy="132701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en-US" sz="2800" dirty="0"/>
              <a:t>BY </a:t>
            </a:r>
            <a:r>
              <a:rPr lang="en-US" sz="2800" dirty="0" smtClean="0"/>
              <a:t>:</a:t>
            </a:r>
          </a:p>
          <a:p>
            <a:pPr marL="0" indent="0" algn="ctr" latinLnBrk="0">
              <a:spcBef>
                <a:spcPts val="0"/>
              </a:spcBef>
              <a:buNone/>
            </a:pPr>
            <a:r>
              <a:rPr lang="en-US" sz="2800" dirty="0" smtClean="0"/>
              <a:t> </a:t>
            </a:r>
            <a:r>
              <a:rPr lang="en-US" sz="2800" dirty="0"/>
              <a:t>Fatmah Maid Alharthi 43708440</a:t>
            </a:r>
          </a:p>
          <a:p>
            <a:pPr marL="0" indent="0" algn="ctr" latinLnBrk="0">
              <a:spcBef>
                <a:spcPts val="0"/>
              </a:spcBef>
              <a:buNone/>
            </a:pPr>
            <a:r>
              <a:rPr lang="en-US" sz="2800" dirty="0"/>
              <a:t> Hanan </a:t>
            </a:r>
            <a:r>
              <a:rPr lang="en-US" sz="2800" dirty="0" err="1"/>
              <a:t>Atya</a:t>
            </a:r>
            <a:r>
              <a:rPr lang="en-US" sz="2800" dirty="0"/>
              <a:t> </a:t>
            </a:r>
            <a:r>
              <a:rPr lang="en-US" sz="2800" dirty="0" err="1" smtClean="0"/>
              <a:t>Alzhrani</a:t>
            </a:r>
            <a:r>
              <a:rPr lang="en-US" sz="2800" dirty="0" smtClean="0"/>
              <a:t>   </a:t>
            </a:r>
            <a:r>
              <a:rPr lang="en-US" sz="2800" dirty="0"/>
              <a:t>43706483 </a:t>
            </a:r>
          </a:p>
          <a:p>
            <a:pPr marL="0" indent="0" algn="ctr" latinLnBrk="0">
              <a:spcBef>
                <a:spcPts val="0"/>
              </a:spcBef>
              <a:buNone/>
            </a:pPr>
            <a:r>
              <a:rPr lang="en-US" sz="2800" dirty="0" smtClean="0"/>
              <a:t> Bedoor </a:t>
            </a:r>
            <a:r>
              <a:rPr lang="en-US" sz="2800" dirty="0"/>
              <a:t>Awad </a:t>
            </a:r>
            <a:r>
              <a:rPr lang="en-US" sz="2800" dirty="0" err="1"/>
              <a:t>Alzaidi</a:t>
            </a:r>
            <a:r>
              <a:rPr lang="en-US" sz="2800" dirty="0"/>
              <a:t> </a:t>
            </a:r>
            <a:r>
              <a:rPr lang="en-US" sz="2800" dirty="0" smtClean="0"/>
              <a:t>  43708107 </a:t>
            </a:r>
            <a:endParaRPr lang="en-US" sz="2800" dirty="0"/>
          </a:p>
          <a:p>
            <a:pPr marL="0" indent="0" algn="ctr" latinLnBrk="0">
              <a:spcBef>
                <a:spcPts val="0"/>
              </a:spcBef>
              <a:buNone/>
            </a:pPr>
            <a:r>
              <a:rPr lang="en-US" sz="2800" dirty="0" smtClean="0"/>
              <a:t> Eman </a:t>
            </a:r>
            <a:r>
              <a:rPr lang="en-US" sz="2800" dirty="0"/>
              <a:t>Saleh </a:t>
            </a:r>
            <a:r>
              <a:rPr lang="en-US" sz="2800" dirty="0" err="1" smtClean="0"/>
              <a:t>Alrubeie</a:t>
            </a:r>
            <a:r>
              <a:rPr lang="en-US" sz="2800" dirty="0" smtClean="0"/>
              <a:t>  </a:t>
            </a:r>
            <a:r>
              <a:rPr lang="en-US" sz="2800" dirty="0"/>
              <a:t>43706129</a:t>
            </a:r>
            <a:endParaRPr lang="en-US" altLang="zh-CN" sz="2800" kern="0" spc="400" dirty="0">
              <a:latin typeface="Times New Roman" panose="02020603050405020304" pitchFamily="18" charset="0"/>
            </a:endParaRPr>
          </a:p>
          <a:p>
            <a:pPr marL="0" indent="0" algn="ctr" latinLnBrk="0">
              <a:spcBef>
                <a:spcPts val="0"/>
              </a:spcBef>
              <a:buNone/>
            </a:pPr>
            <a:endParaRPr lang="en-US" altLang="zh-CN" sz="2800" kern="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690155" y="4423679"/>
            <a:ext cx="1656184" cy="7198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800" baseline="30000" dirty="0" smtClean="0">
                <a:latin typeface="Times New Roman" charset="0"/>
                <a:ea typeface="Times New Roman" charset="0"/>
                <a:cs typeface="Times New Roman" charset="0"/>
              </a:rPr>
              <a:t>rd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Bsc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CS 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7624" y="2571750"/>
            <a:ext cx="6596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مجموعة 10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3" name="image15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4" name="image18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cxnSp>
        <p:nvCxnSpPr>
          <p:cNvPr id="15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مجموعة 18"/>
          <p:cNvGrpSpPr/>
          <p:nvPr/>
        </p:nvGrpSpPr>
        <p:grpSpPr>
          <a:xfrm>
            <a:off x="1202666" y="492858"/>
            <a:ext cx="5904000" cy="769072"/>
            <a:chOff x="1475656" y="646579"/>
            <a:chExt cx="5904000" cy="769072"/>
          </a:xfrm>
        </p:grpSpPr>
        <p:sp>
          <p:nvSpPr>
            <p:cNvPr id="20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2" name="مستطيل 21"/>
            <p:cNvSpPr/>
            <p:nvPr/>
          </p:nvSpPr>
          <p:spPr>
            <a:xfrm>
              <a:off x="2051720" y="646579"/>
              <a:ext cx="2872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مستطيل 1"/>
          <p:cNvSpPr/>
          <p:nvPr/>
        </p:nvSpPr>
        <p:spPr>
          <a:xfrm>
            <a:off x="1778730" y="515609"/>
            <a:ext cx="4939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</a:p>
        </p:txBody>
      </p:sp>
      <p:sp>
        <p:nvSpPr>
          <p:cNvPr id="16" name="TextBox 29"/>
          <p:cNvSpPr txBox="1"/>
          <p:nvPr/>
        </p:nvSpPr>
        <p:spPr>
          <a:xfrm>
            <a:off x="827584" y="1802959"/>
            <a:ext cx="828092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chatbot showed a good result as it responds to the user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correctly. Even though the chatbot didn't give a satisfied answer for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 it answer other questions in a good answer. We aim to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by add more paths and make it more intelligent by 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algorithms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323528" y="1437477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[1]. </a:t>
            </a:r>
            <a:r>
              <a:rPr lang="en-US" sz="1400" dirty="0" err="1"/>
              <a:t>wikipedia</a:t>
            </a:r>
            <a:r>
              <a:rPr lang="en-US" sz="1400" dirty="0"/>
              <a:t>, accessed 8 November 2019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en.wikipedia.org/wiki/Chatbot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[2]. </a:t>
            </a:r>
            <a:r>
              <a:rPr lang="en-US" sz="1400" dirty="0"/>
              <a:t>Sienkiewicz Agnieszka. Oct 29, 2019 “What Is a </a:t>
            </a:r>
            <a:r>
              <a:rPr lang="en-US" sz="1400" dirty="0" err="1"/>
              <a:t>Chatbot</a:t>
            </a:r>
            <a:r>
              <a:rPr lang="en-US" sz="1400" dirty="0"/>
              <a:t>? 11 Benefits Of </a:t>
            </a:r>
            <a:r>
              <a:rPr lang="en-US" sz="1400" dirty="0" err="1"/>
              <a:t>Chatbots</a:t>
            </a:r>
            <a:r>
              <a:rPr lang="en-US" sz="1400" dirty="0"/>
              <a:t> That Will Help Your Business Grow” Accessed 8 November 2019. </a:t>
            </a:r>
          </a:p>
          <a:p>
            <a:r>
              <a:rPr lang="en-US" sz="1400" dirty="0"/>
              <a:t>https://www.tidio.com/blog/what-is-a-chatbot/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[3]. </a:t>
            </a:r>
            <a:r>
              <a:rPr lang="en-US" sz="1400" dirty="0" err="1"/>
              <a:t>Navlani</a:t>
            </a:r>
            <a:r>
              <a:rPr lang="en-US" sz="1400" dirty="0"/>
              <a:t> </a:t>
            </a:r>
            <a:r>
              <a:rPr lang="en-US" sz="1400" dirty="0" err="1"/>
              <a:t>Avinash</a:t>
            </a:r>
            <a:r>
              <a:rPr lang="en-US" sz="1400" dirty="0"/>
              <a:t> . September 4, 2018 “Text Analytics for Beginners using NLTK” </a:t>
            </a:r>
          </a:p>
          <a:p>
            <a:r>
              <a:rPr lang="en-US" sz="1400" dirty="0"/>
              <a:t>Accessed 8 November 2019. </a:t>
            </a:r>
          </a:p>
          <a:p>
            <a:r>
              <a:rPr lang="en-US" sz="1400" dirty="0"/>
              <a:t>https://www.datacamp.com/community/tutorials/text-analytics-beginners-nltk </a:t>
            </a:r>
            <a:r>
              <a:rPr lang="en-US" sz="1400" dirty="0" smtClean="0"/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/>
              <a:t>[4]. </a:t>
            </a:r>
            <a:r>
              <a:rPr lang="en-US" sz="1400" dirty="0"/>
              <a:t>Pandey </a:t>
            </a:r>
            <a:r>
              <a:rPr lang="en-US" sz="1400" dirty="0" err="1"/>
              <a:t>Parul</a:t>
            </a:r>
            <a:r>
              <a:rPr lang="en-US" sz="1400" dirty="0"/>
              <a:t> . “Building a Simple </a:t>
            </a:r>
            <a:r>
              <a:rPr lang="en-US" sz="1400" dirty="0" err="1"/>
              <a:t>Chatbot</a:t>
            </a:r>
            <a:r>
              <a:rPr lang="en-US" sz="1400" dirty="0"/>
              <a:t> from Scratch in Python (using NLTK) ” Accessed 14 September 2019. </a:t>
            </a:r>
          </a:p>
          <a:p>
            <a:r>
              <a:rPr lang="en-US" sz="1400" dirty="0"/>
              <a:t>https://medium.com/analytics-vidhya/building-a-simple-chatbot-in-python-using-nltk-7c8c8215ac6e </a:t>
            </a:r>
            <a:endParaRPr lang="ar-S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مجموعة 7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1" name="image15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2" name="image18.png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cxnSp>
        <p:nvCxnSpPr>
          <p:cNvPr id="13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مجموعة 13"/>
          <p:cNvGrpSpPr/>
          <p:nvPr/>
        </p:nvGrpSpPr>
        <p:grpSpPr>
          <a:xfrm>
            <a:off x="1202666" y="492858"/>
            <a:ext cx="5904000" cy="769072"/>
            <a:chOff x="1475656" y="646579"/>
            <a:chExt cx="5904000" cy="769072"/>
          </a:xfrm>
        </p:grpSpPr>
        <p:sp>
          <p:nvSpPr>
            <p:cNvPr id="15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19" name="مستطيل 18"/>
            <p:cNvSpPr/>
            <p:nvPr/>
          </p:nvSpPr>
          <p:spPr>
            <a:xfrm>
              <a:off x="2051720" y="646579"/>
              <a:ext cx="2872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مستطيل 1"/>
          <p:cNvSpPr/>
          <p:nvPr/>
        </p:nvSpPr>
        <p:spPr>
          <a:xfrm>
            <a:off x="1939400" y="492857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5189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2536" y="2283718"/>
            <a:ext cx="9144000" cy="576064"/>
          </a:xfrm>
        </p:spPr>
        <p:txBody>
          <a:bodyPr/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مجموعة 11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4" name="image15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5" name="image18.png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cxnSp>
        <p:nvCxnSpPr>
          <p:cNvPr id="8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1" name="image15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2" name="image18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grpSp>
        <p:nvGrpSpPr>
          <p:cNvPr id="2" name="مجموعة 1"/>
          <p:cNvGrpSpPr/>
          <p:nvPr/>
        </p:nvGrpSpPr>
        <p:grpSpPr>
          <a:xfrm>
            <a:off x="1202666" y="492858"/>
            <a:ext cx="5904000" cy="769072"/>
            <a:chOff x="1475656" y="646579"/>
            <a:chExt cx="5904000" cy="769072"/>
          </a:xfrm>
        </p:grpSpPr>
        <p:sp>
          <p:nvSpPr>
            <p:cNvPr id="4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" name="مستطيل 4"/>
            <p:cNvSpPr/>
            <p:nvPr/>
          </p:nvSpPr>
          <p:spPr>
            <a:xfrm>
              <a:off x="2051720" y="646579"/>
              <a:ext cx="16882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Abstract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مربع نص 37"/>
          <p:cNvSpPr txBox="1"/>
          <p:nvPr/>
        </p:nvSpPr>
        <p:spPr>
          <a:xfrm>
            <a:off x="251520" y="1845749"/>
            <a:ext cx="8892480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is an automated answering system that simulate human conversation.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aim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chatbot that provides a career counseling by analyzing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users’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answering these questions as if it were answered by an expert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helps users to know enough information about any career path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needed, work environment, salary,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thus, the user decision about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career path can be supported using the proposed chatbot</a:t>
            </a:r>
            <a:r>
              <a:rPr lang="en-US" sz="2000" dirty="0"/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1" name="image15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2" name="image18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sp>
        <p:nvSpPr>
          <p:cNvPr id="2" name="Rectangle 1"/>
          <p:cNvSpPr/>
          <p:nvPr/>
        </p:nvSpPr>
        <p:spPr>
          <a:xfrm>
            <a:off x="979599" y="2014299"/>
            <a:ext cx="7815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9798" y="3410133"/>
            <a:ext cx="7823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مجموعة 26"/>
          <p:cNvGrpSpPr/>
          <p:nvPr/>
        </p:nvGrpSpPr>
        <p:grpSpPr>
          <a:xfrm>
            <a:off x="1202666" y="492858"/>
            <a:ext cx="5904000" cy="1569660"/>
            <a:chOff x="1475656" y="646579"/>
            <a:chExt cx="5904000" cy="1569660"/>
          </a:xfrm>
        </p:grpSpPr>
        <p:sp>
          <p:nvSpPr>
            <p:cNvPr id="28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0" name="مستطيل 29"/>
            <p:cNvSpPr/>
            <p:nvPr/>
          </p:nvSpPr>
          <p:spPr>
            <a:xfrm>
              <a:off x="2051720" y="646579"/>
              <a:ext cx="278954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sz="3200" b="1" dirty="0"/>
                <a:t>Introduction </a:t>
              </a:r>
              <a:endParaRPr lang="en-US" sz="3200" dirty="0"/>
            </a:p>
            <a:p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مستطيل 4"/>
          <p:cNvSpPr/>
          <p:nvPr/>
        </p:nvSpPr>
        <p:spPr>
          <a:xfrm>
            <a:off x="323528" y="1435808"/>
            <a:ext cx="8280920" cy="472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195" indent="-342900">
              <a:lnSpc>
                <a:spcPct val="102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automated conversational  agent  that interacts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natural  language based on artificial intelligence software. When a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content ,the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it then generate an appropriate response. 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4195" indent="-342900">
              <a:lnSpc>
                <a:spcPct val="102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multiple uses of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including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Assistance.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045" lvl="1" indent="-285750">
              <a:lnSpc>
                <a:spcPct val="102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(NLP) is the study of the ability to understand human language and process it in the same way that a human does</a:t>
            </a:r>
          </a:p>
          <a:p>
            <a:pPr marL="487045" indent="-285750">
              <a:lnSpc>
                <a:spcPct val="102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645" indent="-6350">
              <a:lnSpc>
                <a:spcPct val="102000"/>
              </a:lnSpc>
              <a:spcAft>
                <a:spcPts val="1100"/>
              </a:spcAft>
            </a:pPr>
            <a:r>
              <a:rPr lang="en-US" b="1" dirty="0" smtClean="0"/>
              <a:t> </a:t>
            </a:r>
            <a:endParaRPr lang="en-US" dirty="0" smtClean="0"/>
          </a:p>
          <a:p>
            <a:pPr marL="207645" indent="-6350">
              <a:lnSpc>
                <a:spcPct val="102000"/>
              </a:lnSpc>
              <a:spcAft>
                <a:spcPts val="1100"/>
              </a:spcAft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7645" marR="359410" indent="-6350">
              <a:lnSpc>
                <a:spcPct val="165000"/>
              </a:lnSpc>
              <a:spcAft>
                <a:spcPts val="108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1" name="image15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2" name="image18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grpSp>
        <p:nvGrpSpPr>
          <p:cNvPr id="15" name="مجموعة 3"/>
          <p:cNvGrpSpPr/>
          <p:nvPr/>
        </p:nvGrpSpPr>
        <p:grpSpPr>
          <a:xfrm>
            <a:off x="-28964" y="1731263"/>
            <a:ext cx="8721946" cy="1280374"/>
            <a:chOff x="-16952" y="1510086"/>
            <a:chExt cx="8721946" cy="979994"/>
          </a:xfrm>
        </p:grpSpPr>
        <p:sp>
          <p:nvSpPr>
            <p:cNvPr id="18" name="مستطيل 1"/>
            <p:cNvSpPr/>
            <p:nvPr/>
          </p:nvSpPr>
          <p:spPr>
            <a:xfrm>
              <a:off x="424074" y="1560943"/>
              <a:ext cx="8280920" cy="929137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ar-SA"/>
            </a:p>
          </p:txBody>
        </p:sp>
        <p:grpSp>
          <p:nvGrpSpPr>
            <p:cNvPr id="19" name="Group 20"/>
            <p:cNvGrpSpPr/>
            <p:nvPr/>
          </p:nvGrpSpPr>
          <p:grpSpPr>
            <a:xfrm>
              <a:off x="-16952" y="1510086"/>
              <a:ext cx="979994" cy="979994"/>
              <a:chOff x="1835696" y="2517293"/>
              <a:chExt cx="792088" cy="792088"/>
            </a:xfrm>
          </p:grpSpPr>
          <p:sp>
            <p:nvSpPr>
              <p:cNvPr id="20" name="Diamond 21"/>
              <p:cNvSpPr/>
              <p:nvPr/>
            </p:nvSpPr>
            <p:spPr>
              <a:xfrm>
                <a:off x="1835696" y="2517293"/>
                <a:ext cx="792088" cy="792088"/>
              </a:xfrm>
              <a:prstGeom prst="diamond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Diamond 22"/>
              <p:cNvSpPr/>
              <p:nvPr/>
            </p:nvSpPr>
            <p:spPr>
              <a:xfrm>
                <a:off x="1901658" y="2583255"/>
                <a:ext cx="660164" cy="660164"/>
              </a:xfrm>
              <a:prstGeom prst="diamond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2" name="مجموعة 28"/>
          <p:cNvGrpSpPr/>
          <p:nvPr/>
        </p:nvGrpSpPr>
        <p:grpSpPr>
          <a:xfrm>
            <a:off x="0" y="3364012"/>
            <a:ext cx="8721946" cy="1295969"/>
            <a:chOff x="-16952" y="1510086"/>
            <a:chExt cx="8721946" cy="979994"/>
          </a:xfrm>
        </p:grpSpPr>
        <p:sp>
          <p:nvSpPr>
            <p:cNvPr id="23" name="مستطيل 29"/>
            <p:cNvSpPr/>
            <p:nvPr/>
          </p:nvSpPr>
          <p:spPr>
            <a:xfrm>
              <a:off x="424074" y="1560943"/>
              <a:ext cx="8280920" cy="929137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ar-SA"/>
            </a:p>
          </p:txBody>
        </p:sp>
        <p:grpSp>
          <p:nvGrpSpPr>
            <p:cNvPr id="24" name="Group 20"/>
            <p:cNvGrpSpPr/>
            <p:nvPr/>
          </p:nvGrpSpPr>
          <p:grpSpPr>
            <a:xfrm>
              <a:off x="-16952" y="1510086"/>
              <a:ext cx="979994" cy="979994"/>
              <a:chOff x="1835696" y="2517293"/>
              <a:chExt cx="792088" cy="792088"/>
            </a:xfrm>
          </p:grpSpPr>
          <p:sp>
            <p:nvSpPr>
              <p:cNvPr id="25" name="Diamond 21"/>
              <p:cNvSpPr/>
              <p:nvPr/>
            </p:nvSpPr>
            <p:spPr>
              <a:xfrm>
                <a:off x="1835696" y="2517293"/>
                <a:ext cx="792088" cy="792088"/>
              </a:xfrm>
              <a:prstGeom prst="diamond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22"/>
              <p:cNvSpPr/>
              <p:nvPr/>
            </p:nvSpPr>
            <p:spPr>
              <a:xfrm>
                <a:off x="1901658" y="2583255"/>
                <a:ext cx="660164" cy="660164"/>
              </a:xfrm>
              <a:prstGeom prst="diamond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951030" y="1916719"/>
            <a:ext cx="76893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Many people need to consult someone about their career. The number of experts who can help is insufficient for the consulting requests, furthermore they cannot be available 24 /</a:t>
            </a:r>
            <a:r>
              <a:rPr lang="en-US" sz="1600" dirty="0" smtClean="0"/>
              <a:t>7.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8384" y="3659506"/>
            <a:ext cx="78115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/>
              <a:t>Our </a:t>
            </a:r>
            <a:r>
              <a:rPr lang="en-US" sz="1600" dirty="0"/>
              <a:t>chatbot will solve this problem by provide a great career consultation with </a:t>
            </a:r>
            <a:r>
              <a:rPr lang="en-US" sz="1600" dirty="0" smtClean="0"/>
              <a:t>an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immediate response, with privacy to the user and with 24/7 availability.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مجموعة 26"/>
          <p:cNvGrpSpPr/>
          <p:nvPr/>
        </p:nvGrpSpPr>
        <p:grpSpPr>
          <a:xfrm>
            <a:off x="1202666" y="492858"/>
            <a:ext cx="5904000" cy="1077218"/>
            <a:chOff x="1475656" y="646579"/>
            <a:chExt cx="5904000" cy="1077218"/>
          </a:xfrm>
        </p:grpSpPr>
        <p:sp>
          <p:nvSpPr>
            <p:cNvPr id="28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0" name="مستطيل 29"/>
            <p:cNvSpPr/>
            <p:nvPr/>
          </p:nvSpPr>
          <p:spPr>
            <a:xfrm>
              <a:off x="2051720" y="646579"/>
              <a:ext cx="3501280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Problem </a:t>
              </a:r>
              <a:r>
                <a:rPr lang="en-US" altLang="zh-CN" sz="3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Statemente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مجموعة 14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7" name="image15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8" name="image18.png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cxnSp>
        <p:nvCxnSpPr>
          <p:cNvPr id="10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عنصر نائب للنص 1"/>
          <p:cNvSpPr>
            <a:spLocks noGrp="1"/>
          </p:cNvSpPr>
          <p:nvPr>
            <p:ph type="body" sz="quarter" idx="11"/>
          </p:nvPr>
        </p:nvSpPr>
        <p:spPr>
          <a:xfrm>
            <a:off x="827584" y="272719"/>
            <a:ext cx="8064896" cy="4233011"/>
          </a:xfrm>
        </p:spPr>
        <p:txBody>
          <a:bodyPr/>
          <a:lstStyle/>
          <a:p>
            <a:pPr algn="l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in 3 steps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in the source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2-Reading data and Pre-processing the raw text: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3-Generating Response </a:t>
            </a:r>
          </a:p>
          <a:p>
            <a:pPr algn="l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1202666" y="492858"/>
            <a:ext cx="5904000" cy="1077218"/>
            <a:chOff x="1475656" y="646579"/>
            <a:chExt cx="5904000" cy="1077218"/>
          </a:xfrm>
        </p:grpSpPr>
        <p:sp>
          <p:nvSpPr>
            <p:cNvPr id="25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7" name="مستطيل 26"/>
            <p:cNvSpPr/>
            <p:nvPr/>
          </p:nvSpPr>
          <p:spPr>
            <a:xfrm>
              <a:off x="2051720" y="646579"/>
              <a:ext cx="2396810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  <a:p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مستطيل مستدير الزوايا 38"/>
          <p:cNvSpPr/>
          <p:nvPr/>
        </p:nvSpPr>
        <p:spPr>
          <a:xfrm>
            <a:off x="251520" y="1383241"/>
            <a:ext cx="8421394" cy="3422161"/>
          </a:xfrm>
          <a:prstGeom prst="roundRect">
            <a:avLst/>
          </a:prstGeom>
          <a:noFill/>
          <a:ln>
            <a:solidFill>
              <a:srgbClr val="D6B25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pic>
        <p:nvPicPr>
          <p:cNvPr id="12" name="صورة 11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811" b="21241"/>
          <a:stretch/>
        </p:blipFill>
        <p:spPr bwMode="auto">
          <a:xfrm>
            <a:off x="1573902" y="3272852"/>
            <a:ext cx="5482590" cy="1180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مستطيل 1"/>
          <p:cNvSpPr/>
          <p:nvPr/>
        </p:nvSpPr>
        <p:spPr>
          <a:xfrm>
            <a:off x="3563888" y="4406423"/>
            <a:ext cx="1585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ar-S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3154185"/>
            <a:ext cx="9785505" cy="790629"/>
            <a:chOff x="444245" y="2545235"/>
            <a:chExt cx="4105402" cy="229324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44245" y="2545235"/>
              <a:ext cx="1567015" cy="1606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97457" y="2685287"/>
              <a:ext cx="1752190" cy="89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عنصر نائب للنص 6"/>
          <p:cNvSpPr>
            <a:spLocks noGrp="1"/>
          </p:cNvSpPr>
          <p:nvPr>
            <p:ph type="body" sz="quarter" idx="11"/>
          </p:nvPr>
        </p:nvSpPr>
        <p:spPr>
          <a:xfrm>
            <a:off x="548989" y="2375688"/>
            <a:ext cx="8325104" cy="865483"/>
          </a:xfrm>
        </p:spPr>
        <p:txBody>
          <a:bodyPr/>
          <a:lstStyle/>
          <a:p>
            <a:pPr algn="l"/>
            <a:r>
              <a:rPr lang="en-US" sz="1800" b="1" dirty="0" smtClean="0"/>
              <a:t> </a:t>
            </a:r>
          </a:p>
          <a:p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 fields of computer science ,which are software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engineering,cybersecurity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artificial intelligence and web development, to be the career paths that the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 about it . Information about these fields has been included in the source file. At the end, we will test the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asking it to give counseling about one of these fields </a:t>
            </a:r>
          </a:p>
          <a:p>
            <a:pPr algn="l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 smtClean="0"/>
          </a:p>
        </p:txBody>
      </p:sp>
      <p:grpSp>
        <p:nvGrpSpPr>
          <p:cNvPr id="33" name="مجموعة 32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36" name="image15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37" name="image18.png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grpSp>
        <p:nvGrpSpPr>
          <p:cNvPr id="41" name="مجموعة 40"/>
          <p:cNvGrpSpPr/>
          <p:nvPr/>
        </p:nvGrpSpPr>
        <p:grpSpPr>
          <a:xfrm>
            <a:off x="1403648" y="575060"/>
            <a:ext cx="544771" cy="1569660"/>
            <a:chOff x="1691680" y="646579"/>
            <a:chExt cx="544771" cy="1569660"/>
          </a:xfrm>
        </p:grpSpPr>
        <p:sp>
          <p:nvSpPr>
            <p:cNvPr id="43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4" name="مستطيل 43"/>
            <p:cNvSpPr/>
            <p:nvPr/>
          </p:nvSpPr>
          <p:spPr>
            <a:xfrm>
              <a:off x="2051720" y="646579"/>
              <a:ext cx="184731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ar-SA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Rectangle 3"/>
          <p:cNvSpPr/>
          <p:nvPr/>
        </p:nvSpPr>
        <p:spPr>
          <a:xfrm>
            <a:off x="1202666" y="1189930"/>
            <a:ext cx="5904000" cy="72000"/>
          </a:xfrm>
          <a:prstGeom prst="rect">
            <a:avLst/>
          </a:prstGeom>
          <a:solidFill>
            <a:srgbClr val="D6B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مربع نص 4"/>
          <p:cNvSpPr txBox="1"/>
          <p:nvPr/>
        </p:nvSpPr>
        <p:spPr>
          <a:xfrm>
            <a:off x="1763688" y="538444"/>
            <a:ext cx="375776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(cont'd)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539552" y="1414449"/>
            <a:ext cx="794217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in the source content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content we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 its to say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content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chatbot.text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a knowledge base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use the file during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 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S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23" y="2597253"/>
            <a:ext cx="5404090" cy="6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 rot="15300000">
            <a:off x="601816" y="4396248"/>
            <a:ext cx="148089" cy="194344"/>
          </a:xfrm>
          <a:prstGeom prst="triangle">
            <a:avLst/>
          </a:prstGeom>
          <a:solidFill>
            <a:srgbClr val="D9D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مجموعة 21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24" name="image15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25" name="image18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cxnSp>
        <p:nvCxnSpPr>
          <p:cNvPr id="26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مجموعة 26"/>
          <p:cNvGrpSpPr/>
          <p:nvPr/>
        </p:nvGrpSpPr>
        <p:grpSpPr>
          <a:xfrm>
            <a:off x="1202666" y="492858"/>
            <a:ext cx="5904000" cy="769072"/>
            <a:chOff x="1475656" y="646579"/>
            <a:chExt cx="5904000" cy="769072"/>
          </a:xfrm>
        </p:grpSpPr>
        <p:sp>
          <p:nvSpPr>
            <p:cNvPr id="31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3" name="مستطيل 32"/>
            <p:cNvSpPr/>
            <p:nvPr/>
          </p:nvSpPr>
          <p:spPr>
            <a:xfrm>
              <a:off x="2051720" y="646579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مربع نص 12"/>
          <p:cNvSpPr txBox="1"/>
          <p:nvPr/>
        </p:nvSpPr>
        <p:spPr>
          <a:xfrm>
            <a:off x="562835" y="1462675"/>
            <a:ext cx="8632525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2-Reading data and Pre-processing the raw text:</a:t>
            </a:r>
          </a:p>
          <a:p>
            <a:endParaRPr lang="en-US" sz="1600" b="1" dirty="0" smtClean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Natural Language Toolkit (NLTK) is a library in Python programming language ,It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to make the machine understand human language  and response to it.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the user's input then Pre-processing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using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r-S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 a way to split text that can be paragraphs, sentences,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SA" sz="1600" dirty="0"/>
          </a:p>
        </p:txBody>
      </p:sp>
      <p:sp>
        <p:nvSpPr>
          <p:cNvPr id="2" name="مستطيل 1"/>
          <p:cNvSpPr/>
          <p:nvPr/>
        </p:nvSpPr>
        <p:spPr>
          <a:xfrm>
            <a:off x="1778730" y="498197"/>
            <a:ext cx="3757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(cont'd)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90" y="3567952"/>
            <a:ext cx="5832648" cy="14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1" name="image15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2" name="image18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sp>
        <p:nvSpPr>
          <p:cNvPr id="6" name="مستطيل 5"/>
          <p:cNvSpPr/>
          <p:nvPr/>
        </p:nvSpPr>
        <p:spPr>
          <a:xfrm>
            <a:off x="1160590" y="2246355"/>
            <a:ext cx="6651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مجموعة 15"/>
          <p:cNvGrpSpPr/>
          <p:nvPr/>
        </p:nvGrpSpPr>
        <p:grpSpPr>
          <a:xfrm>
            <a:off x="1202666" y="492858"/>
            <a:ext cx="5904000" cy="769072"/>
            <a:chOff x="1475656" y="646579"/>
            <a:chExt cx="5904000" cy="769072"/>
          </a:xfrm>
        </p:grpSpPr>
        <p:sp>
          <p:nvSpPr>
            <p:cNvPr id="17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19" name="مستطيل 18"/>
            <p:cNvSpPr/>
            <p:nvPr/>
          </p:nvSpPr>
          <p:spPr>
            <a:xfrm>
              <a:off x="2051720" y="646579"/>
              <a:ext cx="2872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مستطيل 1"/>
          <p:cNvSpPr/>
          <p:nvPr/>
        </p:nvSpPr>
        <p:spPr>
          <a:xfrm>
            <a:off x="785464" y="1451719"/>
            <a:ext cx="7214539" cy="3077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3-Generating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Response </a:t>
            </a:r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response for input question using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Inverse Document Frequency  (TF-IDF ): is approach to rescale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words by how often they appear in all documents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a response function that will search the user’s statement for familiar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returns one of the multi possible responses. If there is no input matching any of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keywords, it will return  ”sorry! I can’t understand you”.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S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788649" y="503556"/>
            <a:ext cx="3757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(cont'd)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142940"/>
            <a:ext cx="5764130" cy="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مجموعة 10"/>
          <p:cNvGrpSpPr/>
          <p:nvPr/>
        </p:nvGrpSpPr>
        <p:grpSpPr>
          <a:xfrm>
            <a:off x="0" y="-13990"/>
            <a:ext cx="9144000" cy="952957"/>
            <a:chOff x="0" y="0"/>
            <a:chExt cx="8891905" cy="805656"/>
          </a:xfrm>
        </p:grpSpPr>
        <p:pic>
          <p:nvPicPr>
            <p:cNvPr id="13" name="image15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719482" y="203612"/>
              <a:ext cx="855334" cy="602044"/>
            </a:xfrm>
            <a:prstGeom prst="rect">
              <a:avLst/>
            </a:prstGeom>
            <a:ln/>
          </p:spPr>
        </p:pic>
        <p:pic>
          <p:nvPicPr>
            <p:cNvPr id="14" name="image18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8891905" cy="121285"/>
            </a:xfrm>
            <a:prstGeom prst="rect">
              <a:avLst/>
            </a:prstGeom>
            <a:ln/>
          </p:spPr>
        </p:pic>
      </p:grpSp>
      <p:cxnSp>
        <p:nvCxnSpPr>
          <p:cNvPr id="15" name="Straight Connector 21"/>
          <p:cNvCxnSpPr/>
          <p:nvPr/>
        </p:nvCxnSpPr>
        <p:spPr>
          <a:xfrm>
            <a:off x="107504" y="5020022"/>
            <a:ext cx="8928992" cy="0"/>
          </a:xfrm>
          <a:prstGeom prst="line">
            <a:avLst/>
          </a:prstGeom>
          <a:ln w="12700" cmpd="sng">
            <a:solidFill>
              <a:srgbClr val="DB966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مجموعة 18"/>
          <p:cNvGrpSpPr/>
          <p:nvPr/>
        </p:nvGrpSpPr>
        <p:grpSpPr>
          <a:xfrm>
            <a:off x="1202666" y="492858"/>
            <a:ext cx="5904000" cy="769072"/>
            <a:chOff x="1475656" y="646579"/>
            <a:chExt cx="5904000" cy="769072"/>
          </a:xfrm>
        </p:grpSpPr>
        <p:sp>
          <p:nvSpPr>
            <p:cNvPr id="20" name="Rectangle 3"/>
            <p:cNvSpPr/>
            <p:nvPr/>
          </p:nvSpPr>
          <p:spPr>
            <a:xfrm>
              <a:off x="1475656" y="1343651"/>
              <a:ext cx="5904000" cy="72000"/>
            </a:xfrm>
            <a:prstGeom prst="rect">
              <a:avLst/>
            </a:prstGeom>
            <a:solidFill>
              <a:srgbClr val="D6B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12"/>
            <p:cNvSpPr/>
            <p:nvPr/>
          </p:nvSpPr>
          <p:spPr>
            <a:xfrm>
              <a:off x="1691680" y="753635"/>
              <a:ext cx="303912" cy="303912"/>
            </a:xfrm>
            <a:prstGeom prst="triangle">
              <a:avLst>
                <a:gd name="adj" fmla="val 10000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2" name="مستطيل 21"/>
            <p:cNvSpPr/>
            <p:nvPr/>
          </p:nvSpPr>
          <p:spPr>
            <a:xfrm>
              <a:off x="2051720" y="646579"/>
              <a:ext cx="2872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مستطيل 1"/>
          <p:cNvSpPr/>
          <p:nvPr/>
        </p:nvSpPr>
        <p:spPr>
          <a:xfrm>
            <a:off x="1778730" y="515609"/>
            <a:ext cx="3235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Result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صورة 1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5" b="17271"/>
          <a:stretch/>
        </p:blipFill>
        <p:spPr bwMode="auto">
          <a:xfrm>
            <a:off x="123985" y="1419622"/>
            <a:ext cx="5960183" cy="1722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صورة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" b="27937"/>
          <a:stretch/>
        </p:blipFill>
        <p:spPr bwMode="auto">
          <a:xfrm>
            <a:off x="2771800" y="3217662"/>
            <a:ext cx="6178420" cy="1693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730</Words>
  <Application>Microsoft Office PowerPoint</Application>
  <PresentationFormat>عرض على الشاشة (9:16)‏</PresentationFormat>
  <Paragraphs>110</Paragraphs>
  <Slides>12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Arial Unicode MS</vt:lpstr>
      <vt:lpstr>맑은 고딕</vt:lpstr>
      <vt:lpstr>Arial</vt:lpstr>
      <vt:lpstr>Times New Roman</vt:lpstr>
      <vt:lpstr>Cover and End Slide Master</vt:lpstr>
      <vt:lpstr>Contents Slide Master</vt:lpstr>
      <vt:lpstr>Section Break Slide Master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ٍStars</cp:lastModifiedBy>
  <cp:revision>205</cp:revision>
  <dcterms:created xsi:type="dcterms:W3CDTF">2016-12-05T23:26:54Z</dcterms:created>
  <dcterms:modified xsi:type="dcterms:W3CDTF">2019-12-04T06:41:52Z</dcterms:modified>
</cp:coreProperties>
</file>