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7"/>
  </p:notesMasterIdLst>
  <p:sldIdLst>
    <p:sldId id="262" r:id="rId2"/>
    <p:sldId id="298" r:id="rId3"/>
    <p:sldId id="297" r:id="rId4"/>
    <p:sldId id="299" r:id="rId5"/>
    <p:sldId id="268" r:id="rId6"/>
    <p:sldId id="272" r:id="rId7"/>
    <p:sldId id="273" r:id="rId8"/>
    <p:sldId id="308" r:id="rId9"/>
    <p:sldId id="274" r:id="rId10"/>
    <p:sldId id="300" r:id="rId11"/>
    <p:sldId id="301" r:id="rId12"/>
    <p:sldId id="302" r:id="rId13"/>
    <p:sldId id="275" r:id="rId14"/>
    <p:sldId id="276" r:id="rId15"/>
    <p:sldId id="303" r:id="rId16"/>
    <p:sldId id="279" r:id="rId17"/>
    <p:sldId id="304" r:id="rId18"/>
    <p:sldId id="281" r:id="rId19"/>
    <p:sldId id="284" r:id="rId20"/>
    <p:sldId id="309" r:id="rId21"/>
    <p:sldId id="311" r:id="rId22"/>
    <p:sldId id="310" r:id="rId23"/>
    <p:sldId id="305" r:id="rId24"/>
    <p:sldId id="307" r:id="rId25"/>
    <p:sldId id="296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7" roundtripDataSignature="AMtx7mjTfTqXtoZWbqRZ8mJGgzt5sQp8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B69B7F0-437E-4E65-B762-D51CC3263EBF}">
  <a:tblStyle styleId="{8B69B7F0-437E-4E65-B762-D51CC3263E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4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7249ec79ef_1_1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17249ec79ef_1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9666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7249ec79ef_1_1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17249ec79ef_1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2584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7249ec79ef_1_1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17249ec79ef_1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11090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7249ec79ef_1_1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g17249ec79ef_1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7249ec79ef_1_1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g17249ec79ef_1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7249ec79ef_1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g17249ec79ef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25996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7249ec79ef_1_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g17249ec79ef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7249ec79ef_1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g17249ec79ef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4749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7249ec79ef_1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g17249ec79ef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79f15d0d29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g179f15d0d2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7249ec79ef_1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g17249ec79ef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36155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79f15d0d29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g179f15d0d2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80223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7249ec79ef_1_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g17249ec79ef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85348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72b55bd729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g172b55bd72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8634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7249ec79ef_1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g17249ec79ef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1879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7249ec79ef_1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g17249ec79ef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7249ec79ef_1_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g17249ec79ef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7249ec79ef_1_1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g17249ec79ef_1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7249ec79ef_1_1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g17249ec79ef_1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0876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7249ec79ef_1_1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17249ec79ef_1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/>
          <p:nvPr/>
        </p:nvSpPr>
        <p:spPr>
          <a:xfrm>
            <a:off x="0" y="0"/>
            <a:ext cx="8025490" cy="6858000"/>
          </a:xfrm>
          <a:custGeom>
            <a:avLst/>
            <a:gdLst/>
            <a:ahLst/>
            <a:cxnLst/>
            <a:rect l="l" t="t" r="r" b="b"/>
            <a:pathLst>
              <a:path w="8025490" h="6858000" extrusionOk="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53" name="Google Shape;53;p20"/>
          <p:cNvGrpSpPr/>
          <p:nvPr/>
        </p:nvGrpSpPr>
        <p:grpSpPr>
          <a:xfrm rot="-54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54" name="Google Shape;54;p20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0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" name="Google Shape;56;p20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0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">
  <p:cSld name="Graph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21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1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"/>
              <a:buNone/>
              <a:defRPr sz="4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body" idx="1"/>
          </p:nvPr>
        </p:nvSpPr>
        <p:spPr>
          <a:xfrm>
            <a:off x="381000" y="519405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body" idx="2"/>
          </p:nvPr>
        </p:nvSpPr>
        <p:spPr>
          <a:xfrm>
            <a:off x="6881813" y="4494213"/>
            <a:ext cx="3511550" cy="67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body" idx="3"/>
          </p:nvPr>
        </p:nvSpPr>
        <p:spPr>
          <a:xfrm>
            <a:off x="10609104" y="3399692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ole team">
  <p:cSld name="Whole team">
    <p:bg>
      <p:bgPr>
        <a:solidFill>
          <a:schemeClr val="accent2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5"/>
          <p:cNvSpPr>
            <a:spLocks noGrp="1"/>
          </p:cNvSpPr>
          <p:nvPr>
            <p:ph type="pic" idx="2"/>
          </p:nvPr>
        </p:nvSpPr>
        <p:spPr>
          <a:xfrm>
            <a:off x="750429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25"/>
          <p:cNvSpPr txBox="1">
            <a:spLocks noGrp="1"/>
          </p:cNvSpPr>
          <p:nvPr>
            <p:ph type="body" idx="1"/>
          </p:nvPr>
        </p:nvSpPr>
        <p:spPr>
          <a:xfrm>
            <a:off x="750430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body" idx="3"/>
          </p:nvPr>
        </p:nvSpPr>
        <p:spPr>
          <a:xfrm>
            <a:off x="750429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25"/>
          <p:cNvSpPr>
            <a:spLocks noGrp="1"/>
          </p:cNvSpPr>
          <p:nvPr>
            <p:ph type="pic" idx="4"/>
          </p:nvPr>
        </p:nvSpPr>
        <p:spPr>
          <a:xfrm>
            <a:off x="354939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5"/>
          <p:cNvSpPr txBox="1">
            <a:spLocks noGrp="1"/>
          </p:cNvSpPr>
          <p:nvPr>
            <p:ph type="body" idx="5"/>
          </p:nvPr>
        </p:nvSpPr>
        <p:spPr>
          <a:xfrm>
            <a:off x="354939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25"/>
          <p:cNvSpPr txBox="1">
            <a:spLocks noGrp="1"/>
          </p:cNvSpPr>
          <p:nvPr>
            <p:ph type="body" idx="6"/>
          </p:nvPr>
        </p:nvSpPr>
        <p:spPr>
          <a:xfrm>
            <a:off x="354939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5"/>
          <p:cNvSpPr>
            <a:spLocks noGrp="1"/>
          </p:cNvSpPr>
          <p:nvPr>
            <p:ph type="pic" idx="7"/>
          </p:nvPr>
        </p:nvSpPr>
        <p:spPr>
          <a:xfrm>
            <a:off x="634836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25"/>
          <p:cNvSpPr txBox="1">
            <a:spLocks noGrp="1"/>
          </p:cNvSpPr>
          <p:nvPr>
            <p:ph type="body" idx="8"/>
          </p:nvPr>
        </p:nvSpPr>
        <p:spPr>
          <a:xfrm>
            <a:off x="634836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25"/>
          <p:cNvSpPr txBox="1">
            <a:spLocks noGrp="1"/>
          </p:cNvSpPr>
          <p:nvPr>
            <p:ph type="body" idx="9"/>
          </p:nvPr>
        </p:nvSpPr>
        <p:spPr>
          <a:xfrm>
            <a:off x="634836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25"/>
          <p:cNvSpPr>
            <a:spLocks noGrp="1"/>
          </p:cNvSpPr>
          <p:nvPr>
            <p:ph type="pic" idx="13"/>
          </p:nvPr>
        </p:nvSpPr>
        <p:spPr>
          <a:xfrm>
            <a:off x="9147335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25"/>
          <p:cNvSpPr txBox="1">
            <a:spLocks noGrp="1"/>
          </p:cNvSpPr>
          <p:nvPr>
            <p:ph type="body" idx="14"/>
          </p:nvPr>
        </p:nvSpPr>
        <p:spPr>
          <a:xfrm>
            <a:off x="9147336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25"/>
          <p:cNvSpPr txBox="1">
            <a:spLocks noGrp="1"/>
          </p:cNvSpPr>
          <p:nvPr>
            <p:ph type="body" idx="15"/>
          </p:nvPr>
        </p:nvSpPr>
        <p:spPr>
          <a:xfrm>
            <a:off x="9147335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5"/>
          <p:cNvSpPr>
            <a:spLocks noGrp="1"/>
          </p:cNvSpPr>
          <p:nvPr>
            <p:ph type="pic" idx="16"/>
          </p:nvPr>
        </p:nvSpPr>
        <p:spPr>
          <a:xfrm>
            <a:off x="750429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5"/>
          <p:cNvSpPr txBox="1">
            <a:spLocks noGrp="1"/>
          </p:cNvSpPr>
          <p:nvPr>
            <p:ph type="body" idx="17"/>
          </p:nvPr>
        </p:nvSpPr>
        <p:spPr>
          <a:xfrm>
            <a:off x="750430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body" idx="18"/>
          </p:nvPr>
        </p:nvSpPr>
        <p:spPr>
          <a:xfrm>
            <a:off x="750429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25"/>
          <p:cNvSpPr>
            <a:spLocks noGrp="1"/>
          </p:cNvSpPr>
          <p:nvPr>
            <p:ph type="pic" idx="19"/>
          </p:nvPr>
        </p:nvSpPr>
        <p:spPr>
          <a:xfrm>
            <a:off x="354939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5"/>
          <p:cNvSpPr txBox="1">
            <a:spLocks noGrp="1"/>
          </p:cNvSpPr>
          <p:nvPr>
            <p:ph type="body" idx="20"/>
          </p:nvPr>
        </p:nvSpPr>
        <p:spPr>
          <a:xfrm>
            <a:off x="354939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21"/>
          </p:nvPr>
        </p:nvSpPr>
        <p:spPr>
          <a:xfrm>
            <a:off x="354939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>
            <a:spLocks noGrp="1"/>
          </p:cNvSpPr>
          <p:nvPr>
            <p:ph type="pic" idx="22"/>
          </p:nvPr>
        </p:nvSpPr>
        <p:spPr>
          <a:xfrm>
            <a:off x="634836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5"/>
          <p:cNvSpPr txBox="1">
            <a:spLocks noGrp="1"/>
          </p:cNvSpPr>
          <p:nvPr>
            <p:ph type="body" idx="23"/>
          </p:nvPr>
        </p:nvSpPr>
        <p:spPr>
          <a:xfrm>
            <a:off x="634836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24"/>
          </p:nvPr>
        </p:nvSpPr>
        <p:spPr>
          <a:xfrm>
            <a:off x="634836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25"/>
          <p:cNvSpPr>
            <a:spLocks noGrp="1"/>
          </p:cNvSpPr>
          <p:nvPr>
            <p:ph type="pic" idx="25"/>
          </p:nvPr>
        </p:nvSpPr>
        <p:spPr>
          <a:xfrm>
            <a:off x="9147335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Google Shape;132;p25"/>
          <p:cNvSpPr txBox="1">
            <a:spLocks noGrp="1"/>
          </p:cNvSpPr>
          <p:nvPr>
            <p:ph type="body" idx="26"/>
          </p:nvPr>
        </p:nvSpPr>
        <p:spPr>
          <a:xfrm>
            <a:off x="9147336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body" idx="27"/>
          </p:nvPr>
        </p:nvSpPr>
        <p:spPr>
          <a:xfrm>
            <a:off x="9147335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bg>
      <p:bgPr>
        <a:solidFill>
          <a:schemeClr val="accen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6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6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Title and Content">
  <p:cSld name="3 Title and Conten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8"/>
          <p:cNvSpPr txBox="1">
            <a:spLocks noGrp="1"/>
          </p:cNvSpPr>
          <p:nvPr>
            <p:ph type="body" idx="1"/>
          </p:nvPr>
        </p:nvSpPr>
        <p:spPr>
          <a:xfrm>
            <a:off x="1167491" y="2526318"/>
            <a:ext cx="3218688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28"/>
          <p:cNvSpPr/>
          <p:nvPr/>
        </p:nvSpPr>
        <p:spPr>
          <a:xfrm rot="5400000">
            <a:off x="8580896" y="0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8"/>
          <p:cNvSpPr/>
          <p:nvPr/>
        </p:nvSpPr>
        <p:spPr>
          <a:xfrm>
            <a:off x="-2364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8"/>
          <p:cNvSpPr/>
          <p:nvPr/>
        </p:nvSpPr>
        <p:spPr>
          <a:xfrm rot="5400000" flipH="1">
            <a:off x="11258144" y="5924144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6" name="Google Shape;166;p28"/>
          <p:cNvGrpSpPr/>
          <p:nvPr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167" name="Google Shape;167;p28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8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9" name="Google Shape;169;p28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8"/>
          <p:cNvSpPr txBox="1">
            <a:spLocks noGrp="1"/>
          </p:cNvSpPr>
          <p:nvPr>
            <p:ph type="body" idx="2"/>
          </p:nvPr>
        </p:nvSpPr>
        <p:spPr>
          <a:xfrm>
            <a:off x="4683787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28"/>
          <p:cNvSpPr txBox="1">
            <a:spLocks noGrp="1"/>
          </p:cNvSpPr>
          <p:nvPr>
            <p:ph type="body" idx="3"/>
          </p:nvPr>
        </p:nvSpPr>
        <p:spPr>
          <a:xfrm>
            <a:off x="116749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28"/>
          <p:cNvSpPr txBox="1">
            <a:spLocks noGrp="1"/>
          </p:cNvSpPr>
          <p:nvPr>
            <p:ph type="body" idx="4"/>
          </p:nvPr>
        </p:nvSpPr>
        <p:spPr>
          <a:xfrm>
            <a:off x="4683788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4" name="Google Shape;174;p28"/>
          <p:cNvSpPr txBox="1">
            <a:spLocks noGrp="1"/>
          </p:cNvSpPr>
          <p:nvPr>
            <p:ph type="body" idx="5"/>
          </p:nvPr>
        </p:nvSpPr>
        <p:spPr>
          <a:xfrm>
            <a:off x="8200082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5" name="Google Shape;175;p28"/>
          <p:cNvSpPr txBox="1">
            <a:spLocks noGrp="1"/>
          </p:cNvSpPr>
          <p:nvPr>
            <p:ph type="body" idx="6"/>
          </p:nvPr>
        </p:nvSpPr>
        <p:spPr>
          <a:xfrm>
            <a:off x="820008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p28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9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0" name="Google Shape;180;p29"/>
          <p:cNvSpPr/>
          <p:nvPr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1" name="Google Shape;181;p29"/>
          <p:cNvGrpSpPr/>
          <p:nvPr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82" name="Google Shape;182;p29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9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Google Shape;184;p29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9"/>
          <p:cNvSpPr/>
          <p:nvPr/>
        </p:nvSpPr>
        <p:spPr>
          <a:xfrm>
            <a:off x="10228214" y="-1"/>
            <a:ext cx="1963787" cy="3178856"/>
          </a:xfrm>
          <a:custGeom>
            <a:avLst/>
            <a:gdLst/>
            <a:ahLst/>
            <a:cxnLst/>
            <a:rect l="l" t="t" r="r" b="b"/>
            <a:pathLst>
              <a:path w="1963787" h="3178856" extrusionOk="0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5" r:id="rId3"/>
    <p:sldLayoutId id="2147483657" r:id="rId4"/>
    <p:sldLayoutId id="2147483658" r:id="rId5"/>
    <p:sldLayoutId id="2147483660" r:id="rId6"/>
    <p:sldLayoutId id="2147483661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rshkandroo/behavioural-tweet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ctrTitle"/>
          </p:nvPr>
        </p:nvSpPr>
        <p:spPr>
          <a:xfrm>
            <a:off x="469050" y="2235150"/>
            <a:ext cx="76725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dirty="0" smtClean="0"/>
              <a:t>Dataset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7249ec79ef_1_132"/>
          <p:cNvSpPr txBox="1">
            <a:spLocks noGrp="1"/>
          </p:cNvSpPr>
          <p:nvPr>
            <p:ph type="title"/>
          </p:nvPr>
        </p:nvSpPr>
        <p:spPr>
          <a:xfrm>
            <a:off x="289342" y="297350"/>
            <a:ext cx="9779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US" dirty="0"/>
              <a:t>Data Exploration</a:t>
            </a:r>
            <a:endParaRPr dirty="0"/>
          </a:p>
        </p:txBody>
      </p:sp>
      <p:sp>
        <p:nvSpPr>
          <p:cNvPr id="315" name="Google Shape;315;g17249ec79ef_1_132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316" name="Google Shape;316;g17249ec79ef_1_132"/>
          <p:cNvSpPr txBox="1"/>
          <p:nvPr/>
        </p:nvSpPr>
        <p:spPr>
          <a:xfrm>
            <a:off x="3545949" y="5879327"/>
            <a:ext cx="5481099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dirty="0"/>
              <a:t>The most important words in </a:t>
            </a:r>
            <a:r>
              <a:rPr lang="en-US" sz="1900" b="1" dirty="0" smtClean="0"/>
              <a:t>the normal </a:t>
            </a:r>
            <a:r>
              <a:rPr lang="en-US" sz="1900" b="1" dirty="0"/>
              <a:t>class</a:t>
            </a:r>
            <a:endParaRPr sz="1900" b="1" dirty="0"/>
          </a:p>
        </p:txBody>
      </p:sp>
      <p:pic>
        <p:nvPicPr>
          <p:cNvPr id="317" name="Google Shape;317;g17249ec79ef_1_132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277" y="1607739"/>
            <a:ext cx="6226441" cy="4286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4481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7249ec79ef_1_132"/>
          <p:cNvSpPr txBox="1">
            <a:spLocks noGrp="1"/>
          </p:cNvSpPr>
          <p:nvPr>
            <p:ph type="title"/>
          </p:nvPr>
        </p:nvSpPr>
        <p:spPr>
          <a:xfrm>
            <a:off x="289342" y="297350"/>
            <a:ext cx="9779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US" dirty="0"/>
              <a:t>Data Exploration</a:t>
            </a:r>
            <a:endParaRPr dirty="0"/>
          </a:p>
        </p:txBody>
      </p:sp>
      <p:sp>
        <p:nvSpPr>
          <p:cNvPr id="315" name="Google Shape;315;g17249ec79ef_1_132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316" name="Google Shape;316;g17249ec79ef_1_132"/>
          <p:cNvSpPr txBox="1"/>
          <p:nvPr/>
        </p:nvSpPr>
        <p:spPr>
          <a:xfrm>
            <a:off x="3487583" y="5879327"/>
            <a:ext cx="5597831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dirty="0"/>
              <a:t>The most important words in </a:t>
            </a:r>
            <a:r>
              <a:rPr lang="en-US" sz="1900" b="1" dirty="0" smtClean="0"/>
              <a:t>the anxiety </a:t>
            </a:r>
            <a:r>
              <a:rPr lang="en-US" sz="1900" b="1" dirty="0"/>
              <a:t>class</a:t>
            </a:r>
            <a:endParaRPr sz="1900" b="1" dirty="0"/>
          </a:p>
        </p:txBody>
      </p:sp>
      <p:pic>
        <p:nvPicPr>
          <p:cNvPr id="317" name="Google Shape;317;g17249ec79ef_1_132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596" y="1592427"/>
            <a:ext cx="6071803" cy="4286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1693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7249ec79ef_1_132"/>
          <p:cNvSpPr txBox="1">
            <a:spLocks noGrp="1"/>
          </p:cNvSpPr>
          <p:nvPr>
            <p:ph type="title"/>
          </p:nvPr>
        </p:nvSpPr>
        <p:spPr>
          <a:xfrm>
            <a:off x="289342" y="297350"/>
            <a:ext cx="9779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US" dirty="0"/>
              <a:t>Data Exploration</a:t>
            </a:r>
            <a:endParaRPr dirty="0"/>
          </a:p>
        </p:txBody>
      </p:sp>
      <p:sp>
        <p:nvSpPr>
          <p:cNvPr id="315" name="Google Shape;315;g17249ec79ef_1_132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316" name="Google Shape;316;g17249ec79ef_1_132"/>
          <p:cNvSpPr txBox="1"/>
          <p:nvPr/>
        </p:nvSpPr>
        <p:spPr>
          <a:xfrm>
            <a:off x="3536223" y="5879327"/>
            <a:ext cx="5500554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dirty="0"/>
              <a:t>The most important words in </a:t>
            </a:r>
            <a:r>
              <a:rPr lang="en-US" sz="1900" b="1" dirty="0" smtClean="0"/>
              <a:t>the stress </a:t>
            </a:r>
            <a:r>
              <a:rPr lang="en-US" sz="1900" b="1" dirty="0"/>
              <a:t>class</a:t>
            </a:r>
            <a:endParaRPr sz="1900" b="1" dirty="0"/>
          </a:p>
        </p:txBody>
      </p:sp>
      <p:pic>
        <p:nvPicPr>
          <p:cNvPr id="317" name="Google Shape;317;g17249ec79ef_1_132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856" y="1592427"/>
            <a:ext cx="6461287" cy="4286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546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7249ec79ef_1_142"/>
          <p:cNvSpPr txBox="1">
            <a:spLocks noGrp="1"/>
          </p:cNvSpPr>
          <p:nvPr>
            <p:ph type="title"/>
          </p:nvPr>
        </p:nvSpPr>
        <p:spPr>
          <a:xfrm>
            <a:off x="79401" y="196419"/>
            <a:ext cx="9779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US" dirty="0"/>
              <a:t>Data Exploration</a:t>
            </a:r>
            <a:endParaRPr dirty="0"/>
          </a:p>
        </p:txBody>
      </p:sp>
      <p:sp>
        <p:nvSpPr>
          <p:cNvPr id="324" name="Google Shape;324;g17249ec79ef_1_142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325" name="Google Shape;325;g17249ec79ef_1_142"/>
          <p:cNvSpPr txBox="1"/>
          <p:nvPr/>
        </p:nvSpPr>
        <p:spPr>
          <a:xfrm>
            <a:off x="-1108962" y="3044238"/>
            <a:ext cx="63015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dirty="0"/>
              <a:t>The </a:t>
            </a:r>
            <a:r>
              <a:rPr lang="en-US" sz="1900" b="1" dirty="0" smtClean="0"/>
              <a:t>top </a:t>
            </a:r>
            <a:r>
              <a:rPr lang="en-US" sz="1900" b="1" dirty="0"/>
              <a:t>countries </a:t>
            </a:r>
            <a:r>
              <a:rPr lang="en-US" sz="1900" b="1" dirty="0" smtClean="0"/>
              <a:t>that</a:t>
            </a:r>
            <a:endParaRPr sz="19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dirty="0"/>
              <a:t>have mental health problems</a:t>
            </a:r>
            <a:endParaRPr sz="19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464" y="-9232"/>
            <a:ext cx="7386536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7249ec79ef_1_160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333" name="Google Shape;333;g17249ec79ef_1_160"/>
          <p:cNvSpPr txBox="1"/>
          <p:nvPr/>
        </p:nvSpPr>
        <p:spPr>
          <a:xfrm>
            <a:off x="-1874100" y="3044238"/>
            <a:ext cx="79701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/>
              <a:t>Days of the week that people suffer </a:t>
            </a:r>
            <a:endParaRPr sz="19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/>
              <a:t>from mental health problems</a:t>
            </a:r>
            <a:endParaRPr sz="1900" b="1"/>
          </a:p>
        </p:txBody>
      </p:sp>
      <p:sp>
        <p:nvSpPr>
          <p:cNvPr id="334" name="Google Shape;334;g17249ec79ef_1_160"/>
          <p:cNvSpPr txBox="1">
            <a:spLocks noGrp="1"/>
          </p:cNvSpPr>
          <p:nvPr>
            <p:ph type="title"/>
          </p:nvPr>
        </p:nvSpPr>
        <p:spPr>
          <a:xfrm>
            <a:off x="260159" y="196419"/>
            <a:ext cx="9779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 smtClean="0"/>
              <a:t>Data Exploration</a:t>
            </a:r>
            <a:endParaRPr dirty="0"/>
          </a:p>
        </p:txBody>
      </p:sp>
      <p:pic>
        <p:nvPicPr>
          <p:cNvPr id="335" name="Google Shape;335;g17249ec79ef_1_160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04" y="408562"/>
            <a:ext cx="6719101" cy="6449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7249ec79ef_1_33"/>
          <p:cNvSpPr txBox="1">
            <a:spLocks noGrp="1"/>
          </p:cNvSpPr>
          <p:nvPr>
            <p:ph type="ctrTitle"/>
          </p:nvPr>
        </p:nvSpPr>
        <p:spPr>
          <a:xfrm>
            <a:off x="595200" y="2235150"/>
            <a:ext cx="76725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dirty="0" smtClean="0"/>
              <a:t>Data Preprocessing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3683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7249ec79ef_1_74"/>
          <p:cNvSpPr txBox="1">
            <a:spLocks noGrp="1"/>
          </p:cNvSpPr>
          <p:nvPr>
            <p:ph type="title"/>
          </p:nvPr>
        </p:nvSpPr>
        <p:spPr>
          <a:xfrm>
            <a:off x="289342" y="297350"/>
            <a:ext cx="9779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 smtClean="0"/>
              <a:t>Data </a:t>
            </a:r>
            <a:r>
              <a:rPr lang="en-US" dirty="0"/>
              <a:t>P</a:t>
            </a:r>
            <a:r>
              <a:rPr lang="en-US" dirty="0" smtClean="0"/>
              <a:t>reprocessing</a:t>
            </a:r>
            <a:endParaRPr dirty="0"/>
          </a:p>
        </p:txBody>
      </p:sp>
      <p:sp>
        <p:nvSpPr>
          <p:cNvPr id="355" name="Google Shape;355;g17249ec79ef_1_74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356" name="Google Shape;356;g17249ec79ef_1_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0147" y="1528653"/>
            <a:ext cx="8369375" cy="493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7249ec79ef_1_33"/>
          <p:cNvSpPr txBox="1">
            <a:spLocks noGrp="1"/>
          </p:cNvSpPr>
          <p:nvPr>
            <p:ph type="ctrTitle"/>
          </p:nvPr>
        </p:nvSpPr>
        <p:spPr>
          <a:xfrm>
            <a:off x="595200" y="2235150"/>
            <a:ext cx="76725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dirty="0" smtClean="0"/>
              <a:t>Data Modelling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9448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7249ec79ef_1_93"/>
          <p:cNvSpPr txBox="1">
            <a:spLocks noGrp="1"/>
          </p:cNvSpPr>
          <p:nvPr>
            <p:ph type="title"/>
          </p:nvPr>
        </p:nvSpPr>
        <p:spPr>
          <a:xfrm>
            <a:off x="289342" y="255550"/>
            <a:ext cx="9779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 smtClean="0"/>
              <a:t>Data Modeling</a:t>
            </a:r>
            <a:endParaRPr dirty="0"/>
          </a:p>
        </p:txBody>
      </p:sp>
      <p:sp>
        <p:nvSpPr>
          <p:cNvPr id="369" name="Google Shape;369;g17249ec79ef_1_9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715" y="1581250"/>
            <a:ext cx="8178561" cy="5140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79f15d0d29_0_2"/>
          <p:cNvSpPr txBox="1">
            <a:spLocks noGrp="1"/>
          </p:cNvSpPr>
          <p:nvPr>
            <p:ph type="ctrTitle"/>
          </p:nvPr>
        </p:nvSpPr>
        <p:spPr>
          <a:xfrm>
            <a:off x="595200" y="2235150"/>
            <a:ext cx="76725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/>
              <a:t>Results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7249ec79ef_1_8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 smtClean="0"/>
              <a:t>Dataset</a:t>
            </a:r>
            <a:endParaRPr dirty="0"/>
          </a:p>
        </p:txBody>
      </p:sp>
      <p:sp>
        <p:nvSpPr>
          <p:cNvPr id="255" name="Google Shape;255;g17249ec79ef_1_8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56" name="Google Shape;256;g17249ec79ef_1_8"/>
          <p:cNvSpPr txBox="1"/>
          <p:nvPr/>
        </p:nvSpPr>
        <p:spPr>
          <a:xfrm>
            <a:off x="1167492" y="1930965"/>
            <a:ext cx="9779100" cy="420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>
              <a:lnSpc>
                <a:spcPct val="150000"/>
              </a:lnSpc>
              <a:buClr>
                <a:schemeClr val="dk1"/>
              </a:buClr>
              <a:buSzPts val="1900"/>
              <a:buFont typeface="Arial"/>
              <a:buChar char="●"/>
            </a:pPr>
            <a:r>
              <a:rPr lang="en-US" sz="1900" dirty="0" smtClean="0">
                <a:solidFill>
                  <a:schemeClr val="dk1"/>
                </a:solidFill>
              </a:rPr>
              <a:t>Scraped </a:t>
            </a:r>
            <a:r>
              <a:rPr lang="en-US" sz="1900" dirty="0">
                <a:solidFill>
                  <a:schemeClr val="dk1"/>
                </a:solidFill>
              </a:rPr>
              <a:t>using </a:t>
            </a:r>
            <a:r>
              <a:rPr lang="en-US" sz="1900" dirty="0" err="1">
                <a:solidFill>
                  <a:schemeClr val="dk1"/>
                </a:solidFill>
              </a:rPr>
              <a:t>Tweepy</a:t>
            </a:r>
            <a:r>
              <a:rPr lang="en-US" sz="1900" dirty="0">
                <a:solidFill>
                  <a:schemeClr val="dk1"/>
                </a:solidFill>
              </a:rPr>
              <a:t> API for the purpose of working on the idea of tracking Mental Health from Social Media. </a:t>
            </a:r>
            <a:endParaRPr lang="en-US" sz="1900" dirty="0" smtClean="0">
              <a:solidFill>
                <a:schemeClr val="dk1"/>
              </a:solidFill>
            </a:endParaRPr>
          </a:p>
          <a:p>
            <a:pPr marL="457200" lvl="0" indent="-349250">
              <a:lnSpc>
                <a:spcPct val="150000"/>
              </a:lnSpc>
              <a:buClr>
                <a:schemeClr val="dk1"/>
              </a:buClr>
              <a:buSzPts val="1900"/>
              <a:buFont typeface="Arial"/>
              <a:buChar char="●"/>
            </a:pPr>
            <a:r>
              <a:rPr lang="en-US" sz="1900" dirty="0" smtClean="0">
                <a:solidFill>
                  <a:schemeClr val="dk1"/>
                </a:solidFill>
              </a:rPr>
              <a:t>Labeled based on expert studies in the mental health domain.</a:t>
            </a:r>
          </a:p>
          <a:p>
            <a:pPr marL="457200" lvl="0" indent="-349250">
              <a:lnSpc>
                <a:spcPct val="150000"/>
              </a:lnSpc>
              <a:buClr>
                <a:schemeClr val="dk1"/>
              </a:buClr>
              <a:buSzPts val="1900"/>
              <a:buFont typeface="Arial"/>
              <a:buChar char="●"/>
            </a:pPr>
            <a:r>
              <a:rPr lang="en-US" sz="1900" dirty="0" smtClean="0">
                <a:solidFill>
                  <a:schemeClr val="dk1"/>
                </a:solidFill>
              </a:rPr>
              <a:t>Contained from 4 features: stress, lonely, anxiety, and normal.</a:t>
            </a:r>
          </a:p>
          <a:p>
            <a:pPr marL="457200" lvl="0" indent="-349250">
              <a:lnSpc>
                <a:spcPct val="150000"/>
              </a:lnSpc>
              <a:buClr>
                <a:schemeClr val="dk1"/>
              </a:buClr>
              <a:buSzPts val="1900"/>
              <a:buFont typeface="Arial"/>
              <a:buChar char="●"/>
            </a:pPr>
            <a:r>
              <a:rPr lang="en-US" sz="1900" dirty="0" smtClean="0">
                <a:solidFill>
                  <a:schemeClr val="dk1"/>
                </a:solidFill>
              </a:rPr>
              <a:t>Found as cleaned dataset on</a:t>
            </a:r>
            <a:r>
              <a:rPr lang="en-US" sz="1900" dirty="0">
                <a:solidFill>
                  <a:schemeClr val="dk1"/>
                </a:solidFill>
              </a:rPr>
              <a:t>: </a:t>
            </a:r>
            <a:r>
              <a:rPr lang="en-US" sz="1900" dirty="0">
                <a:solidFill>
                  <a:schemeClr val="dk1"/>
                </a:solidFill>
                <a:hlinkClick r:id="rId3"/>
              </a:rPr>
              <a:t>https://</a:t>
            </a:r>
            <a:r>
              <a:rPr lang="en-US" sz="1900" dirty="0" smtClean="0">
                <a:solidFill>
                  <a:schemeClr val="dk1"/>
                </a:solidFill>
                <a:hlinkClick r:id="rId3"/>
              </a:rPr>
              <a:t>www.kaggle.com/datasets/arshkandroo/behavioural-tweets</a:t>
            </a:r>
            <a:r>
              <a:rPr lang="en-US" sz="1900" dirty="0">
                <a:solidFill>
                  <a:schemeClr val="dk1"/>
                </a:solidFill>
              </a:rPr>
              <a:t>,</a:t>
            </a:r>
            <a:r>
              <a:rPr lang="en-US" sz="1900" dirty="0" smtClean="0">
                <a:solidFill>
                  <a:schemeClr val="dk1"/>
                </a:solidFill>
              </a:rPr>
              <a:t> but </a:t>
            </a:r>
            <a:r>
              <a:rPr lang="en-US" sz="1900" dirty="0">
                <a:solidFill>
                  <a:schemeClr val="dk1"/>
                </a:solidFill>
              </a:rPr>
              <a:t>after contacting </a:t>
            </a:r>
            <a:r>
              <a:rPr lang="en-US" sz="1900" dirty="0" smtClean="0">
                <a:solidFill>
                  <a:schemeClr val="dk1"/>
                </a:solidFill>
              </a:rPr>
              <a:t>“</a:t>
            </a:r>
            <a:r>
              <a:rPr lang="en-US" sz="1900" dirty="0" err="1" smtClean="0">
                <a:solidFill>
                  <a:schemeClr val="dk1"/>
                </a:solidFill>
              </a:rPr>
              <a:t>Arsh</a:t>
            </a:r>
            <a:r>
              <a:rPr lang="en-US" sz="1900" dirty="0" smtClean="0">
                <a:solidFill>
                  <a:schemeClr val="dk1"/>
                </a:solidFill>
              </a:rPr>
              <a:t> </a:t>
            </a:r>
            <a:r>
              <a:rPr lang="en-US" sz="1900" dirty="0" err="1" smtClean="0">
                <a:solidFill>
                  <a:schemeClr val="dk1"/>
                </a:solidFill>
              </a:rPr>
              <a:t>Kandroo</a:t>
            </a:r>
            <a:r>
              <a:rPr lang="en-US" sz="1900" dirty="0" smtClean="0">
                <a:solidFill>
                  <a:schemeClr val="dk1"/>
                </a:solidFill>
              </a:rPr>
              <a:t>”, he sent me the dataset before cleaning. </a:t>
            </a:r>
          </a:p>
          <a:p>
            <a:pPr marL="457200" lvl="0" indent="-349250">
              <a:lnSpc>
                <a:spcPct val="150000"/>
              </a:lnSpc>
              <a:buClr>
                <a:schemeClr val="dk1"/>
              </a:buClr>
              <a:buSzPts val="1900"/>
              <a:buFont typeface="Arial"/>
              <a:buChar char="●"/>
            </a:pPr>
            <a:endParaRPr lang="en-US" sz="1900" dirty="0" smtClean="0">
              <a:solidFill>
                <a:schemeClr val="dk1"/>
              </a:solidFill>
            </a:endParaRPr>
          </a:p>
          <a:p>
            <a:pPr marL="457200" lvl="0" indent="-349250">
              <a:lnSpc>
                <a:spcPct val="150000"/>
              </a:lnSpc>
              <a:buClr>
                <a:schemeClr val="dk1"/>
              </a:buClr>
              <a:buSzPts val="1900"/>
              <a:buFont typeface="Arial"/>
              <a:buChar char="●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132765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</a:t>
            </a:r>
            <a:r>
              <a:rPr lang="en-US" dirty="0" smtClean="0"/>
              <a:t>Machine Learning)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Accuracy:  74.98%</a:t>
            </a:r>
          </a:p>
          <a:p>
            <a:r>
              <a:rPr lang="en-US" dirty="0" smtClean="0"/>
              <a:t>Classification report: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Accuracy:  73.81%</a:t>
            </a:r>
          </a:p>
          <a:p>
            <a:r>
              <a:rPr lang="en-US" dirty="0"/>
              <a:t>Classification report: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ctr"/>
            <a:r>
              <a:rPr lang="en-US" sz="2000" dirty="0" smtClean="0"/>
              <a:t>Logistic Regression</a:t>
            </a:r>
            <a:endParaRPr lang="en-US" sz="2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pPr algn="ctr"/>
            <a:r>
              <a:rPr lang="en-US" sz="2000" dirty="0" smtClean="0"/>
              <a:t>Linear SVC</a:t>
            </a:r>
            <a:endParaRPr lang="en-US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5"/>
          </p:nvPr>
        </p:nvSpPr>
        <p:spPr/>
        <p:txBody>
          <a:bodyPr/>
          <a:lstStyle/>
          <a:p>
            <a:r>
              <a:rPr lang="en-US" dirty="0"/>
              <a:t>Accuracy:  76.29%</a:t>
            </a:r>
          </a:p>
          <a:p>
            <a:r>
              <a:rPr lang="en-US" dirty="0"/>
              <a:t>Classification report: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6"/>
          </p:nvPr>
        </p:nvSpPr>
        <p:spPr/>
        <p:txBody>
          <a:bodyPr/>
          <a:lstStyle/>
          <a:p>
            <a:pPr algn="ctr"/>
            <a:r>
              <a:rPr lang="en-US" sz="2000" dirty="0" smtClean="0"/>
              <a:t>Random Forest</a:t>
            </a:r>
            <a:endParaRPr lang="en-US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0"/>
          <a:stretch/>
        </p:blipFill>
        <p:spPr>
          <a:xfrm>
            <a:off x="1122026" y="3565080"/>
            <a:ext cx="3309618" cy="15682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541" y="3565080"/>
            <a:ext cx="3399654" cy="15682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836" y="3527738"/>
            <a:ext cx="3505428" cy="1605550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4683787" y="2003804"/>
            <a:ext cx="1" cy="4854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148947" y="2003804"/>
            <a:ext cx="1" cy="4854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356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(ML - tuning)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/>
              <a:pPr lvl="0"/>
              <a:t>21</a:t>
            </a:fld>
            <a:endParaRPr lang="en-US"/>
          </a:p>
        </p:txBody>
      </p:sp>
      <p:sp>
        <p:nvSpPr>
          <p:cNvPr id="190" name="TextBox 189"/>
          <p:cNvSpPr txBox="1"/>
          <p:nvPr/>
        </p:nvSpPr>
        <p:spPr>
          <a:xfrm>
            <a:off x="1031304" y="1842750"/>
            <a:ext cx="46593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the logistic regression: tune the C value, and the solver using </a:t>
            </a:r>
            <a:r>
              <a:rPr lang="en-US" sz="2400" dirty="0" err="1" smtClean="0"/>
              <a:t>Gridsearch</a:t>
            </a:r>
            <a:r>
              <a:rPr lang="en-US" sz="2400" dirty="0" smtClean="0"/>
              <a:t> method.</a:t>
            </a:r>
          </a:p>
          <a:p>
            <a:r>
              <a:rPr lang="en-US" sz="2400" dirty="0" smtClean="0"/>
              <a:t>Accuracy</a:t>
            </a:r>
            <a:r>
              <a:rPr lang="en-US" sz="2400" dirty="0"/>
              <a:t>: </a:t>
            </a:r>
            <a:r>
              <a:rPr lang="en-US" sz="2400" dirty="0" smtClean="0"/>
              <a:t>74.89%</a:t>
            </a:r>
          </a:p>
          <a:p>
            <a:r>
              <a:rPr lang="en-US" sz="2400" dirty="0" smtClean="0"/>
              <a:t>Classification report: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64"/>
          <a:stretch/>
        </p:blipFill>
        <p:spPr>
          <a:xfrm>
            <a:off x="1242448" y="4017524"/>
            <a:ext cx="4237087" cy="17667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11738" y="1842750"/>
            <a:ext cx="46593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the linear SVC: tune the C value using </a:t>
            </a:r>
            <a:r>
              <a:rPr lang="en-US" sz="2400" dirty="0" err="1" smtClean="0"/>
              <a:t>Gridsearch</a:t>
            </a:r>
            <a:r>
              <a:rPr lang="en-US" sz="2400" dirty="0" smtClean="0"/>
              <a:t> method.</a:t>
            </a:r>
          </a:p>
          <a:p>
            <a:endParaRPr lang="en-US" sz="2400" dirty="0" smtClean="0"/>
          </a:p>
          <a:p>
            <a:r>
              <a:rPr lang="en-US" sz="2400" dirty="0" smtClean="0"/>
              <a:t>Accuracy</a:t>
            </a:r>
            <a:r>
              <a:rPr lang="en-US" sz="2400" dirty="0"/>
              <a:t>: </a:t>
            </a:r>
            <a:r>
              <a:rPr lang="en-US" sz="2400" dirty="0" smtClean="0"/>
              <a:t>75.29</a:t>
            </a:r>
            <a:r>
              <a:rPr lang="en-US" sz="2400" dirty="0"/>
              <a:t>%</a:t>
            </a:r>
            <a:endParaRPr lang="en-US" sz="2400" dirty="0" smtClean="0"/>
          </a:p>
          <a:p>
            <a:r>
              <a:rPr lang="en-US" sz="2400" dirty="0" smtClean="0"/>
              <a:t>Classification report: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20"/>
          <a:stretch/>
        </p:blipFill>
        <p:spPr>
          <a:xfrm>
            <a:off x="6695729" y="4017524"/>
            <a:ext cx="4491393" cy="176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47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Results (Deep Learning)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/>
              <a:pPr lvl="0"/>
              <a:t>22</a:t>
            </a:fld>
            <a:endParaRPr lang="en-US"/>
          </a:p>
        </p:txBody>
      </p:sp>
      <p:sp>
        <p:nvSpPr>
          <p:cNvPr id="190" name="TextBox 189"/>
          <p:cNvSpPr txBox="1"/>
          <p:nvPr/>
        </p:nvSpPr>
        <p:spPr>
          <a:xfrm>
            <a:off x="1167492" y="2287014"/>
            <a:ext cx="1034050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First trial using: 1 LSTM layer with training the model on batch </a:t>
            </a:r>
            <a:r>
              <a:rPr lang="en-US" sz="2000" dirty="0"/>
              <a:t>size = 64 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Accuracy</a:t>
            </a:r>
            <a:r>
              <a:rPr lang="en-US" sz="2000" dirty="0"/>
              <a:t>: </a:t>
            </a:r>
            <a:r>
              <a:rPr lang="en-US" sz="2000" dirty="0" smtClean="0"/>
              <a:t>76.1%, </a:t>
            </a:r>
            <a:r>
              <a:rPr lang="en-US" sz="2000" dirty="0"/>
              <a:t>Loss: 0.686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Second </a:t>
            </a:r>
            <a:r>
              <a:rPr lang="en-US" sz="2000" dirty="0"/>
              <a:t>trial using: 2 LSTM </a:t>
            </a:r>
            <a:r>
              <a:rPr lang="en-US" sz="2000" dirty="0" smtClean="0"/>
              <a:t>layers with </a:t>
            </a:r>
            <a:r>
              <a:rPr lang="en-US" sz="2000" dirty="0"/>
              <a:t>training the model on batch size = 64 </a:t>
            </a:r>
            <a:endParaRPr lang="en-US" sz="2000" dirty="0" smtClean="0"/>
          </a:p>
          <a:p>
            <a:r>
              <a:rPr lang="en-US" sz="2000" dirty="0" smtClean="0"/>
              <a:t>	Accuracy</a:t>
            </a:r>
            <a:r>
              <a:rPr lang="en-US" sz="2000" dirty="0"/>
              <a:t>: </a:t>
            </a:r>
            <a:r>
              <a:rPr lang="en-US" sz="2000" dirty="0" smtClean="0"/>
              <a:t>74.4</a:t>
            </a:r>
            <a:r>
              <a:rPr lang="en-US" sz="2000" dirty="0"/>
              <a:t>%, Loss: </a:t>
            </a:r>
            <a:r>
              <a:rPr lang="en-US" sz="2000" dirty="0" smtClean="0"/>
              <a:t>1.150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Third trial using</a:t>
            </a:r>
            <a:r>
              <a:rPr lang="en-US" sz="2000" dirty="0"/>
              <a:t>: 1 GRU layer with training the model on batch size = 64 </a:t>
            </a:r>
          </a:p>
          <a:p>
            <a:pPr lvl="2"/>
            <a:r>
              <a:rPr lang="en-US" sz="2000" dirty="0" smtClean="0"/>
              <a:t>	</a:t>
            </a:r>
            <a:r>
              <a:rPr lang="en-US" sz="2000" dirty="0"/>
              <a:t>Accuracy: </a:t>
            </a:r>
            <a:r>
              <a:rPr lang="en-US" sz="2000" dirty="0" smtClean="0"/>
              <a:t>74.9</a:t>
            </a:r>
            <a:r>
              <a:rPr lang="en-US" sz="2000" dirty="0"/>
              <a:t>%, Loss: </a:t>
            </a:r>
            <a:r>
              <a:rPr lang="en-US" sz="2000" dirty="0" smtClean="0"/>
              <a:t>1.124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Fourth </a:t>
            </a:r>
            <a:r>
              <a:rPr lang="en-US" sz="2000" dirty="0"/>
              <a:t>trial using: 2 GRU </a:t>
            </a:r>
            <a:r>
              <a:rPr lang="en-US" sz="2000" dirty="0" smtClean="0"/>
              <a:t>layers </a:t>
            </a:r>
            <a:r>
              <a:rPr lang="en-US" sz="2000" dirty="0"/>
              <a:t>with training the model on batch size = 64 </a:t>
            </a:r>
            <a:endParaRPr lang="en-US" sz="2000" dirty="0" smtClean="0"/>
          </a:p>
          <a:p>
            <a:pPr lvl="4"/>
            <a:r>
              <a:rPr lang="en-US" sz="2000" dirty="0"/>
              <a:t>	Accuracy: </a:t>
            </a:r>
            <a:r>
              <a:rPr lang="en-US" sz="2000" dirty="0" smtClean="0"/>
              <a:t>73.5</a:t>
            </a:r>
            <a:r>
              <a:rPr lang="en-US" sz="2000" dirty="0"/>
              <a:t>%, Loss: </a:t>
            </a:r>
            <a:r>
              <a:rPr lang="en-US" sz="2000" dirty="0" smtClean="0"/>
              <a:t>1.314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Fifth trial using: </a:t>
            </a:r>
            <a:r>
              <a:rPr lang="de-DE" sz="2000" dirty="0"/>
              <a:t>1 GRU layer, 1 </a:t>
            </a:r>
            <a:r>
              <a:rPr lang="de-DE" sz="2000" dirty="0" smtClean="0"/>
              <a:t>LSTM layer </a:t>
            </a:r>
            <a:r>
              <a:rPr lang="en-US" sz="2000" dirty="0"/>
              <a:t>with training the model on batch size = 64 </a:t>
            </a:r>
            <a:endParaRPr lang="en-US" sz="2000" dirty="0" smtClean="0"/>
          </a:p>
          <a:p>
            <a:pPr lvl="6"/>
            <a:r>
              <a:rPr lang="en-US" sz="2000" dirty="0" smtClean="0"/>
              <a:t>	</a:t>
            </a:r>
            <a:r>
              <a:rPr lang="en-US" sz="2000" dirty="0"/>
              <a:t>Accuracy: </a:t>
            </a:r>
            <a:r>
              <a:rPr lang="en-US" sz="2000" dirty="0" smtClean="0"/>
              <a:t>74.4</a:t>
            </a:r>
            <a:r>
              <a:rPr lang="en-US" sz="2000" dirty="0"/>
              <a:t>%, Loss: 1.331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52243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79f15d0d29_0_2"/>
          <p:cNvSpPr txBox="1">
            <a:spLocks noGrp="1"/>
          </p:cNvSpPr>
          <p:nvPr>
            <p:ph type="ctrTitle"/>
          </p:nvPr>
        </p:nvSpPr>
        <p:spPr>
          <a:xfrm>
            <a:off x="595200" y="2235150"/>
            <a:ext cx="76725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dirty="0" smtClean="0"/>
              <a:t>Findings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378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7249ec79ef_1_63"/>
          <p:cNvSpPr txBox="1">
            <a:spLocks noGrp="1"/>
          </p:cNvSpPr>
          <p:nvPr>
            <p:ph type="title"/>
          </p:nvPr>
        </p:nvSpPr>
        <p:spPr>
          <a:xfrm>
            <a:off x="380992" y="381000"/>
            <a:ext cx="9779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 smtClean="0"/>
              <a:t>Findings</a:t>
            </a:r>
            <a:endParaRPr dirty="0"/>
          </a:p>
        </p:txBody>
      </p:sp>
      <p:sp>
        <p:nvSpPr>
          <p:cNvPr id="300" name="Google Shape;300;g17249ec79ef_1_6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5" name="Google Shape;256;g17249ec79ef_1_8"/>
          <p:cNvSpPr txBox="1"/>
          <p:nvPr/>
        </p:nvSpPr>
        <p:spPr>
          <a:xfrm>
            <a:off x="943756" y="1942506"/>
            <a:ext cx="9779100" cy="417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>
              <a:lnSpc>
                <a:spcPct val="150000"/>
              </a:lnSpc>
              <a:buClr>
                <a:schemeClr val="dk1"/>
              </a:buClr>
              <a:buSzPts val="1900"/>
              <a:buFont typeface="Arial"/>
              <a:buChar char="●"/>
            </a:pPr>
            <a:endParaRPr lang="en-US" sz="1900" dirty="0" smtClean="0">
              <a:solidFill>
                <a:schemeClr val="dk1"/>
              </a:solidFill>
            </a:endParaRPr>
          </a:p>
          <a:p>
            <a:pPr marL="457200" lvl="0" indent="-349250">
              <a:lnSpc>
                <a:spcPct val="150000"/>
              </a:lnSpc>
              <a:buClr>
                <a:schemeClr val="dk1"/>
              </a:buClr>
              <a:buSzPts val="1900"/>
              <a:buFont typeface="Arial"/>
              <a:buChar char="●"/>
            </a:pPr>
            <a:r>
              <a:rPr lang="en-US" sz="2200" dirty="0" smtClean="0"/>
              <a:t>Data exploration helps in understanding the dataset more.</a:t>
            </a:r>
          </a:p>
          <a:p>
            <a:pPr marL="457200" lvl="0" indent="-349250">
              <a:lnSpc>
                <a:spcPct val="150000"/>
              </a:lnSpc>
              <a:buClr>
                <a:schemeClr val="dk1"/>
              </a:buClr>
              <a:buSzPts val="1900"/>
              <a:buFont typeface="Arial"/>
              <a:buChar char="●"/>
            </a:pPr>
            <a:r>
              <a:rPr lang="en-US" sz="2200" dirty="0" smtClean="0"/>
              <a:t>Cleaning the text helps in reducing the dimensionality of the features, and helps in getting better performance with the machine learning models and the deep learning models.</a:t>
            </a:r>
            <a:endParaRPr lang="en-US" sz="2200" dirty="0" smtClean="0"/>
          </a:p>
          <a:p>
            <a:pPr marL="457200" lvl="0" indent="-349250">
              <a:lnSpc>
                <a:spcPct val="150000"/>
              </a:lnSpc>
              <a:buClr>
                <a:schemeClr val="dk1"/>
              </a:buClr>
              <a:buSzPts val="1900"/>
              <a:buFont typeface="Arial"/>
              <a:buChar char="●"/>
            </a:pPr>
            <a:r>
              <a:rPr lang="en-US" sz="2200" dirty="0" smtClean="0"/>
              <a:t>Tuning the </a:t>
            </a:r>
            <a:r>
              <a:rPr lang="en-US" sz="2200" dirty="0" err="1" smtClean="0"/>
              <a:t>hyperparameters</a:t>
            </a:r>
            <a:r>
              <a:rPr lang="en-US" sz="2200" dirty="0" smtClean="0"/>
              <a:t> helps the models to achieve better results.</a:t>
            </a:r>
          </a:p>
          <a:p>
            <a:pPr marL="457200" lvl="0" indent="-349250">
              <a:lnSpc>
                <a:spcPct val="150000"/>
              </a:lnSpc>
              <a:buClr>
                <a:schemeClr val="dk1"/>
              </a:buClr>
              <a:buSzPts val="1900"/>
              <a:buFont typeface="Arial"/>
              <a:buChar char="●"/>
            </a:pPr>
            <a:r>
              <a:rPr lang="en-US" sz="2200" dirty="0" smtClean="0"/>
              <a:t>In my cas</a:t>
            </a:r>
            <a:r>
              <a:rPr lang="en-US" sz="2200" dirty="0" smtClean="0"/>
              <a:t>e training the model on batch size = 64 gave better results than training the model on batch size = 128</a:t>
            </a: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07276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72b55bd729_0_9"/>
          <p:cNvSpPr txBox="1">
            <a:spLocks noGrp="1"/>
          </p:cNvSpPr>
          <p:nvPr>
            <p:ph type="ctrTitle"/>
          </p:nvPr>
        </p:nvSpPr>
        <p:spPr>
          <a:xfrm>
            <a:off x="1195157" y="2235188"/>
            <a:ext cx="62202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ctrTitle"/>
          </p:nvPr>
        </p:nvSpPr>
        <p:spPr>
          <a:xfrm>
            <a:off x="469050" y="2235150"/>
            <a:ext cx="76725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dirty="0" smtClean="0"/>
              <a:t>Use case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5046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7249ec79ef_1_8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 smtClean="0"/>
              <a:t>Use case</a:t>
            </a:r>
            <a:endParaRPr dirty="0"/>
          </a:p>
        </p:txBody>
      </p:sp>
      <p:sp>
        <p:nvSpPr>
          <p:cNvPr id="255" name="Google Shape;255;g17249ec79ef_1_8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56" name="Google Shape;256;g17249ec79ef_1_8"/>
          <p:cNvSpPr txBox="1"/>
          <p:nvPr/>
        </p:nvSpPr>
        <p:spPr>
          <a:xfrm>
            <a:off x="1377495" y="1890407"/>
            <a:ext cx="9779100" cy="2446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dk1"/>
              </a:solidFill>
            </a:endParaRPr>
          </a:p>
          <a:p>
            <a:pPr marL="457200" lvl="0" indent="-349250">
              <a:lnSpc>
                <a:spcPct val="150000"/>
              </a:lnSpc>
              <a:buClr>
                <a:schemeClr val="dk1"/>
              </a:buClr>
              <a:buSzPts val="1900"/>
              <a:buFont typeface="Arial"/>
              <a:buChar char="●"/>
            </a:pPr>
            <a:r>
              <a:rPr lang="en-US" sz="1900" dirty="0" smtClean="0">
                <a:solidFill>
                  <a:schemeClr val="dk1"/>
                </a:solidFill>
              </a:rPr>
              <a:t>Classify the input text into its class from the 4 classes we have to know the sentiment of the input.</a:t>
            </a:r>
          </a:p>
          <a:p>
            <a:pPr marL="457200" lvl="0" indent="-349250">
              <a:lnSpc>
                <a:spcPct val="150000"/>
              </a:lnSpc>
              <a:buClr>
                <a:schemeClr val="dk1"/>
              </a:buClr>
              <a:buSzPts val="1900"/>
              <a:buFont typeface="Arial"/>
              <a:buChar char="●"/>
            </a:pPr>
            <a:endParaRPr lang="en-US" sz="1900" dirty="0" smtClean="0">
              <a:solidFill>
                <a:schemeClr val="dk1"/>
              </a:solidFill>
            </a:endParaRPr>
          </a:p>
          <a:p>
            <a:pPr marL="457200" lvl="0" indent="-349250">
              <a:lnSpc>
                <a:spcPct val="150000"/>
              </a:lnSpc>
              <a:buClr>
                <a:schemeClr val="dk1"/>
              </a:buClr>
              <a:buSzPts val="1900"/>
              <a:buFont typeface="Arial"/>
              <a:buChar char="●"/>
            </a:pPr>
            <a:endParaRPr sz="2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79"/>
          <a:stretch/>
        </p:blipFill>
        <p:spPr>
          <a:xfrm>
            <a:off x="1027842" y="3283400"/>
            <a:ext cx="10058400" cy="247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140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7249ec79ef_1_33"/>
          <p:cNvSpPr txBox="1">
            <a:spLocks noGrp="1"/>
          </p:cNvSpPr>
          <p:nvPr>
            <p:ph type="ctrTitle"/>
          </p:nvPr>
        </p:nvSpPr>
        <p:spPr>
          <a:xfrm>
            <a:off x="595200" y="2235150"/>
            <a:ext cx="76725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dirty="0" smtClean="0"/>
              <a:t>Data Exploration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7249ec79ef_1_63"/>
          <p:cNvSpPr txBox="1">
            <a:spLocks noGrp="1"/>
          </p:cNvSpPr>
          <p:nvPr>
            <p:ph type="title"/>
          </p:nvPr>
        </p:nvSpPr>
        <p:spPr>
          <a:xfrm>
            <a:off x="380992" y="381000"/>
            <a:ext cx="9779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 smtClean="0"/>
              <a:t>Data Exploration</a:t>
            </a:r>
            <a:endParaRPr dirty="0"/>
          </a:p>
        </p:txBody>
      </p:sp>
      <p:sp>
        <p:nvSpPr>
          <p:cNvPr id="300" name="Google Shape;300;g17249ec79ef_1_6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5" name="Google Shape;256;g17249ec79ef_1_8"/>
          <p:cNvSpPr txBox="1"/>
          <p:nvPr/>
        </p:nvSpPr>
        <p:spPr>
          <a:xfrm>
            <a:off x="1002122" y="2369546"/>
            <a:ext cx="9779100" cy="3762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>
              <a:lnSpc>
                <a:spcPct val="150000"/>
              </a:lnSpc>
              <a:buClr>
                <a:schemeClr val="dk1"/>
              </a:buClr>
              <a:buSzPts val="1900"/>
              <a:buFont typeface="Arial"/>
              <a:buChar char="●"/>
            </a:pPr>
            <a:r>
              <a:rPr lang="en-US" sz="1900" dirty="0" smtClean="0">
                <a:solidFill>
                  <a:schemeClr val="dk1"/>
                </a:solidFill>
              </a:rPr>
              <a:t>Visualize the percentage of each class in the dataset using pie chart </a:t>
            </a:r>
            <a:endParaRPr lang="en-US" sz="1900" dirty="0" smtClean="0">
              <a:solidFill>
                <a:schemeClr val="dk1"/>
              </a:solidFill>
            </a:endParaRPr>
          </a:p>
          <a:p>
            <a:pPr marL="457200" lvl="0" indent="-349250">
              <a:lnSpc>
                <a:spcPct val="150000"/>
              </a:lnSpc>
              <a:buClr>
                <a:schemeClr val="dk1"/>
              </a:buClr>
              <a:buSzPts val="1900"/>
              <a:buFont typeface="Arial"/>
              <a:buChar char="●"/>
            </a:pPr>
            <a:r>
              <a:rPr lang="en-US" sz="1900" dirty="0" smtClean="0">
                <a:solidFill>
                  <a:schemeClr val="dk1"/>
                </a:solidFill>
              </a:rPr>
              <a:t>Visualize the distribution of the classes vs the frequency of them </a:t>
            </a:r>
            <a:endParaRPr lang="en-US" sz="1900" dirty="0" smtClean="0">
              <a:solidFill>
                <a:schemeClr val="dk1"/>
              </a:solidFill>
            </a:endParaRPr>
          </a:p>
          <a:p>
            <a:pPr marL="457200" lvl="0" indent="-349250">
              <a:lnSpc>
                <a:spcPct val="150000"/>
              </a:lnSpc>
              <a:buClr>
                <a:schemeClr val="dk1"/>
              </a:buClr>
              <a:buSzPts val="1900"/>
              <a:buFont typeface="Arial"/>
              <a:buChar char="●"/>
            </a:pPr>
            <a:r>
              <a:rPr lang="en-US" sz="1900" dirty="0" smtClean="0">
                <a:solidFill>
                  <a:schemeClr val="dk1"/>
                </a:solidFill>
              </a:rPr>
              <a:t>Visualize the most important words in each </a:t>
            </a:r>
            <a:r>
              <a:rPr lang="en-US" sz="1900" dirty="0" smtClean="0">
                <a:solidFill>
                  <a:schemeClr val="dk1"/>
                </a:solidFill>
              </a:rPr>
              <a:t>class using Word Cloud library</a:t>
            </a:r>
            <a:endParaRPr lang="en-US" sz="1900" dirty="0" smtClean="0">
              <a:solidFill>
                <a:schemeClr val="dk1"/>
              </a:solidFill>
            </a:endParaRPr>
          </a:p>
          <a:p>
            <a:pPr marL="457200" lvl="0" indent="-349250">
              <a:lnSpc>
                <a:spcPct val="150000"/>
              </a:lnSpc>
              <a:buClr>
                <a:schemeClr val="dk1"/>
              </a:buClr>
              <a:buSzPts val="1900"/>
              <a:buFont typeface="Arial"/>
              <a:buChar char="●"/>
            </a:pPr>
            <a:r>
              <a:rPr lang="en-US" sz="1900" dirty="0" smtClean="0">
                <a:solidFill>
                  <a:schemeClr val="dk1"/>
                </a:solidFill>
              </a:rPr>
              <a:t>Visualize the top countries that have mental health problems</a:t>
            </a:r>
          </a:p>
          <a:p>
            <a:pPr marL="457200" lvl="0" indent="-349250">
              <a:lnSpc>
                <a:spcPct val="150000"/>
              </a:lnSpc>
              <a:buClr>
                <a:schemeClr val="dk1"/>
              </a:buClr>
              <a:buSzPts val="1900"/>
              <a:buFont typeface="Arial"/>
              <a:buChar char="●"/>
            </a:pPr>
            <a:r>
              <a:rPr lang="en-US" sz="1900" dirty="0" smtClean="0">
                <a:solidFill>
                  <a:schemeClr val="dk1"/>
                </a:solidFill>
              </a:rPr>
              <a:t>Visualize the days of the week to show when people suffer from mental health problems.</a:t>
            </a:r>
          </a:p>
          <a:p>
            <a:pPr marL="457200" lvl="0" indent="-349250">
              <a:lnSpc>
                <a:spcPct val="150000"/>
              </a:lnSpc>
              <a:buClr>
                <a:schemeClr val="dk1"/>
              </a:buClr>
              <a:buSzPts val="1900"/>
              <a:buFont typeface="Arial"/>
              <a:buChar char="●"/>
            </a:pPr>
            <a:endParaRPr lang="en-US" sz="1900" dirty="0" smtClean="0">
              <a:solidFill>
                <a:schemeClr val="dk1"/>
              </a:solidFill>
            </a:endParaRPr>
          </a:p>
          <a:p>
            <a:pPr marL="457200" lvl="0" indent="-349250">
              <a:lnSpc>
                <a:spcPct val="150000"/>
              </a:lnSpc>
              <a:buClr>
                <a:schemeClr val="dk1"/>
              </a:buClr>
              <a:buSzPts val="1900"/>
              <a:buFont typeface="Arial"/>
              <a:buChar char="●"/>
            </a:pPr>
            <a:endParaRPr sz="2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7249ec79ef_1_121"/>
          <p:cNvSpPr txBox="1">
            <a:spLocks noGrp="1"/>
          </p:cNvSpPr>
          <p:nvPr>
            <p:ph type="title"/>
          </p:nvPr>
        </p:nvSpPr>
        <p:spPr>
          <a:xfrm>
            <a:off x="289342" y="297350"/>
            <a:ext cx="9779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US" dirty="0"/>
              <a:t>Data Exploration</a:t>
            </a:r>
            <a:endParaRPr dirty="0"/>
          </a:p>
        </p:txBody>
      </p:sp>
      <p:sp>
        <p:nvSpPr>
          <p:cNvPr id="307" name="Google Shape;307;g17249ec79ef_1_12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308" name="Google Shape;308;g17249ec79ef_1_121"/>
          <p:cNvSpPr txBox="1"/>
          <p:nvPr/>
        </p:nvSpPr>
        <p:spPr>
          <a:xfrm>
            <a:off x="3803022" y="6117850"/>
            <a:ext cx="4249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dirty="0"/>
              <a:t>The percentage of each class </a:t>
            </a:r>
            <a:endParaRPr sz="1900" b="1" dirty="0"/>
          </a:p>
        </p:txBody>
      </p:sp>
      <p:pic>
        <p:nvPicPr>
          <p:cNvPr id="309" name="Google Shape;309;g17249ec79ef_1_121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22" y="1535916"/>
            <a:ext cx="5058599" cy="5017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7249ec79ef_1_121"/>
          <p:cNvSpPr txBox="1">
            <a:spLocks noGrp="1"/>
          </p:cNvSpPr>
          <p:nvPr>
            <p:ph type="title"/>
          </p:nvPr>
        </p:nvSpPr>
        <p:spPr>
          <a:xfrm>
            <a:off x="289342" y="297350"/>
            <a:ext cx="9779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US" dirty="0"/>
              <a:t>Data Exploration</a:t>
            </a:r>
            <a:endParaRPr dirty="0"/>
          </a:p>
        </p:txBody>
      </p:sp>
      <p:sp>
        <p:nvSpPr>
          <p:cNvPr id="307" name="Google Shape;307;g17249ec79ef_1_12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308" name="Google Shape;308;g17249ec79ef_1_121"/>
          <p:cNvSpPr txBox="1"/>
          <p:nvPr/>
        </p:nvSpPr>
        <p:spPr>
          <a:xfrm>
            <a:off x="3803022" y="6117850"/>
            <a:ext cx="4249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dirty="0" smtClean="0"/>
              <a:t>The distribution of the classes</a:t>
            </a:r>
            <a:endParaRPr sz="1900" b="1" dirty="0"/>
          </a:p>
        </p:txBody>
      </p:sp>
      <p:pic>
        <p:nvPicPr>
          <p:cNvPr id="309" name="Google Shape;309;g17249ec79ef_1_121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966" y="1995348"/>
            <a:ext cx="5502187" cy="37502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4679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7249ec79ef_1_132"/>
          <p:cNvSpPr txBox="1">
            <a:spLocks noGrp="1"/>
          </p:cNvSpPr>
          <p:nvPr>
            <p:ph type="title"/>
          </p:nvPr>
        </p:nvSpPr>
        <p:spPr>
          <a:xfrm>
            <a:off x="289342" y="297350"/>
            <a:ext cx="9779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US" dirty="0"/>
              <a:t>Data Exploration</a:t>
            </a:r>
            <a:endParaRPr dirty="0"/>
          </a:p>
        </p:txBody>
      </p:sp>
      <p:sp>
        <p:nvSpPr>
          <p:cNvPr id="315" name="Google Shape;315;g17249ec79ef_1_132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316" name="Google Shape;316;g17249ec79ef_1_132"/>
          <p:cNvSpPr txBox="1"/>
          <p:nvPr/>
        </p:nvSpPr>
        <p:spPr>
          <a:xfrm>
            <a:off x="3526494" y="5879327"/>
            <a:ext cx="5520010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dirty="0"/>
              <a:t>The most important words </a:t>
            </a:r>
            <a:r>
              <a:rPr lang="en-US" sz="1900" b="1" dirty="0" smtClean="0"/>
              <a:t>in the </a:t>
            </a:r>
            <a:r>
              <a:rPr lang="en-US" sz="1900" b="1" dirty="0"/>
              <a:t>lonely class</a:t>
            </a:r>
            <a:endParaRPr sz="1900" b="1" dirty="0"/>
          </a:p>
        </p:txBody>
      </p:sp>
      <p:pic>
        <p:nvPicPr>
          <p:cNvPr id="317" name="Google Shape;317;g17249ec79ef_1_132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442" y="1592427"/>
            <a:ext cx="6096114" cy="428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443</Words>
  <Application>Microsoft Office PowerPoint</Application>
  <PresentationFormat>Widescreen</PresentationFormat>
  <Paragraphs>94</Paragraphs>
  <Slides>25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Dataset</vt:lpstr>
      <vt:lpstr>Dataset</vt:lpstr>
      <vt:lpstr>Use case</vt:lpstr>
      <vt:lpstr>Use case</vt:lpstr>
      <vt:lpstr>Data Exploration</vt:lpstr>
      <vt:lpstr>Data Exploration</vt:lpstr>
      <vt:lpstr>Data Exploration</vt:lpstr>
      <vt:lpstr>Data Exploration</vt:lpstr>
      <vt:lpstr>Data Exploration</vt:lpstr>
      <vt:lpstr>Data Exploration</vt:lpstr>
      <vt:lpstr>Data Exploration</vt:lpstr>
      <vt:lpstr>Data Exploration</vt:lpstr>
      <vt:lpstr>Data Exploration</vt:lpstr>
      <vt:lpstr>Data Exploration</vt:lpstr>
      <vt:lpstr>Data Preprocessing</vt:lpstr>
      <vt:lpstr>Data Preprocessing</vt:lpstr>
      <vt:lpstr>Data Modelling</vt:lpstr>
      <vt:lpstr>Data Modeling</vt:lpstr>
      <vt:lpstr>Results</vt:lpstr>
      <vt:lpstr>Results (Machine Learning)</vt:lpstr>
      <vt:lpstr>Results (ML - tuning)</vt:lpstr>
      <vt:lpstr>Results (Deep Learning)</vt:lpstr>
      <vt:lpstr>Findings</vt:lpstr>
      <vt:lpstr>Findings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Definition</dc:title>
  <dc:creator>Nada Ibrahim</dc:creator>
  <cp:lastModifiedBy>Fatma Bleity</cp:lastModifiedBy>
  <cp:revision>18</cp:revision>
  <dcterms:created xsi:type="dcterms:W3CDTF">2022-10-19T15:17:40Z</dcterms:created>
  <dcterms:modified xsi:type="dcterms:W3CDTF">2022-11-08T17:50:14Z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